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316" r:id="rId3"/>
    <p:sldId id="256" r:id="rId4"/>
    <p:sldId id="257" r:id="rId5"/>
    <p:sldId id="275" r:id="rId6"/>
    <p:sldId id="273" r:id="rId7"/>
    <p:sldId id="258" r:id="rId8"/>
    <p:sldId id="263" r:id="rId9"/>
    <p:sldId id="276" r:id="rId10"/>
    <p:sldId id="259" r:id="rId11"/>
    <p:sldId id="278" r:id="rId12"/>
    <p:sldId id="279" r:id="rId13"/>
    <p:sldId id="280" r:id="rId14"/>
    <p:sldId id="260" r:id="rId15"/>
    <p:sldId id="261" r:id="rId16"/>
    <p:sldId id="282" r:id="rId17"/>
    <p:sldId id="283" r:id="rId18"/>
    <p:sldId id="284" r:id="rId19"/>
    <p:sldId id="264" r:id="rId20"/>
    <p:sldId id="265" r:id="rId21"/>
    <p:sldId id="266" r:id="rId22"/>
    <p:sldId id="267" r:id="rId23"/>
    <p:sldId id="268" r:id="rId24"/>
    <p:sldId id="269" r:id="rId25"/>
    <p:sldId id="286" r:id="rId26"/>
    <p:sldId id="287" r:id="rId27"/>
    <p:sldId id="312" r:id="rId28"/>
    <p:sldId id="288" r:id="rId29"/>
    <p:sldId id="289" r:id="rId30"/>
    <p:sldId id="307" r:id="rId31"/>
    <p:sldId id="290" r:id="rId32"/>
    <p:sldId id="292" r:id="rId33"/>
    <p:sldId id="308" r:id="rId34"/>
    <p:sldId id="291" r:id="rId35"/>
    <p:sldId id="293" r:id="rId36"/>
    <p:sldId id="309" r:id="rId37"/>
    <p:sldId id="294" r:id="rId38"/>
    <p:sldId id="295" r:id="rId39"/>
    <p:sldId id="296" r:id="rId40"/>
    <p:sldId id="297" r:id="rId41"/>
    <p:sldId id="298" r:id="rId42"/>
    <p:sldId id="299" r:id="rId43"/>
    <p:sldId id="300" r:id="rId44"/>
    <p:sldId id="310" r:id="rId45"/>
    <p:sldId id="301" r:id="rId46"/>
    <p:sldId id="302" r:id="rId47"/>
    <p:sldId id="304" r:id="rId48"/>
    <p:sldId id="311"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65" autoAdjust="0"/>
  </p:normalViewPr>
  <p:slideViewPr>
    <p:cSldViewPr snapToGrid="0">
      <p:cViewPr varScale="1">
        <p:scale>
          <a:sx n="70" d="100"/>
          <a:sy n="70" d="100"/>
        </p:scale>
        <p:origin x="7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2158335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117394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353521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14589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2473801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93821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313491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383771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957200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3117502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C6E891-5207-4D80-9F26-7C1731720693}" type="datetimeFigureOut">
              <a:rPr lang="en-US" smtClean="0"/>
              <a:pPr/>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2765451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6E891-5207-4D80-9F26-7C1731720693}" type="datetimeFigureOut">
              <a:rPr lang="en-US" smtClean="0"/>
              <a:pPr/>
              <a:t>5/14/2020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F6AE2-C3A2-4B2C-8153-1F8D34D0316F}" type="slidenum">
              <a:rPr lang="en-US" smtClean="0"/>
              <a:pPr/>
              <a:t>‹#›</a:t>
            </a:fld>
            <a:endParaRPr lang="en-US" dirty="0"/>
          </a:p>
        </p:txBody>
      </p:sp>
    </p:spTree>
    <p:extLst>
      <p:ext uri="{BB962C8B-B14F-4D97-AF65-F5344CB8AC3E}">
        <p14:creationId xmlns:p14="http://schemas.microsoft.com/office/powerpoint/2010/main" val="2298377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809720" y="1714489"/>
            <a:ext cx="8572560" cy="4881581"/>
          </a:xfrm>
          <a:prstGeom prst="rect">
            <a:avLst/>
          </a:prstGeom>
          <a:noFill/>
          <a:ln w="9525">
            <a:noFill/>
            <a:miter lim="800000"/>
            <a:headEnd/>
            <a:tailEnd/>
          </a:ln>
          <a:effectLst/>
        </p:spPr>
      </p:pic>
      <p:sp>
        <p:nvSpPr>
          <p:cNvPr id="5" name="Rectangle 4"/>
          <p:cNvSpPr/>
          <p:nvPr/>
        </p:nvSpPr>
        <p:spPr>
          <a:xfrm>
            <a:off x="1809720" y="214290"/>
            <a:ext cx="8773364" cy="236988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solidFill>
                  <a:srgbClr val="7030A0"/>
                </a:solidFill>
                <a:effectLst>
                  <a:outerShdw blurRad="76200" dist="50800" dir="5400000" algn="tl" rotWithShape="0">
                    <a:srgbClr val="000000">
                      <a:alpha val="65000"/>
                    </a:srgbClr>
                  </a:outerShdw>
                </a:effectLst>
              </a:rPr>
              <a:t>Cauvery College for Women (Autonomous)</a:t>
            </a:r>
          </a:p>
          <a:p>
            <a:pPr algn="ctr"/>
            <a:r>
              <a:rPr lang="en-US" sz="2400" b="1" spc="50" dirty="0">
                <a:ln w="11430"/>
                <a:solidFill>
                  <a:srgbClr val="7030A0"/>
                </a:solidFill>
                <a:effectLst>
                  <a:outerShdw blurRad="76200" dist="50800" dir="5400000" algn="tl" rotWithShape="0">
                    <a:srgbClr val="000000">
                      <a:alpha val="65000"/>
                    </a:srgbClr>
                  </a:outerShdw>
                </a:effectLst>
              </a:rPr>
              <a:t>Nationally Accredited (III Cycle) with ‘A’ Grade by NAAC</a:t>
            </a:r>
          </a:p>
          <a:p>
            <a:pPr algn="ctr"/>
            <a:r>
              <a:rPr lang="en-US" sz="2400" b="1" spc="50" dirty="0" err="1">
                <a:ln w="11430"/>
                <a:solidFill>
                  <a:srgbClr val="7030A0"/>
                </a:solidFill>
                <a:effectLst>
                  <a:outerShdw blurRad="76200" dist="50800" dir="5400000" algn="tl" rotWithShape="0">
                    <a:srgbClr val="000000">
                      <a:alpha val="65000"/>
                    </a:srgbClr>
                  </a:outerShdw>
                </a:effectLst>
              </a:rPr>
              <a:t>Annamalai</a:t>
            </a:r>
            <a:r>
              <a:rPr lang="en-US" sz="2400" b="1" spc="50" dirty="0">
                <a:ln w="11430"/>
                <a:solidFill>
                  <a:srgbClr val="7030A0"/>
                </a:solidFill>
                <a:effectLst>
                  <a:outerShdw blurRad="76200" dist="50800" dir="5400000" algn="tl" rotWithShape="0">
                    <a:srgbClr val="000000">
                      <a:alpha val="65000"/>
                    </a:srgbClr>
                  </a:outerShdw>
                </a:effectLst>
              </a:rPr>
              <a:t> Nagar, Tiruchirappalli-18.</a:t>
            </a:r>
          </a:p>
          <a:p>
            <a:pPr algn="ctr"/>
            <a:endParaRPr lang="en-US" sz="2800" b="1" spc="50" dirty="0">
              <a:ln w="11430"/>
              <a:effectLst>
                <a:outerShdw blurRad="76200" dist="50800" dir="5400000" algn="tl" rotWithShape="0">
                  <a:srgbClr val="000000">
                    <a:alpha val="65000"/>
                  </a:srgbClr>
                </a:outerShdw>
              </a:effectLst>
            </a:endParaRPr>
          </a:p>
          <a:p>
            <a:pPr algn="ctr"/>
            <a:endParaRPr lang="en-US" sz="36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990996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7157"/>
          </a:xfrm>
        </p:spPr>
        <p:txBody>
          <a:bodyPr/>
          <a:lstStyle/>
          <a:p>
            <a:pPr algn="ctr"/>
            <a:r>
              <a:rPr lang="en-US" b="1" dirty="0" smtClean="0">
                <a:latin typeface="Times New Roman" panose="02020603050405020304" pitchFamily="18" charset="0"/>
                <a:cs typeface="Times New Roman" panose="02020603050405020304" pitchFamily="18" charset="0"/>
              </a:rPr>
              <a:t>Storage Equipment</a:t>
            </a:r>
            <a:endParaRPr lang="en-US"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15821" y="1595215"/>
            <a:ext cx="10160358" cy="3402465"/>
          </a:xfrm>
        </p:spPr>
      </p:pic>
      <p:sp>
        <p:nvSpPr>
          <p:cNvPr id="6" name="TextBox 5"/>
          <p:cNvSpPr txBox="1"/>
          <p:nvPr/>
        </p:nvSpPr>
        <p:spPr>
          <a:xfrm>
            <a:off x="4159876" y="5550794"/>
            <a:ext cx="4031087"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STORAGE RACKS </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840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4942"/>
            <a:ext cx="10515600" cy="640715"/>
          </a:xfrm>
        </p:spPr>
        <p:txBody>
          <a:bodyPr>
            <a:noAutofit/>
          </a:bodyPr>
          <a:lstStyle/>
          <a:p>
            <a:pPr algn="ctr"/>
            <a:r>
              <a:rPr lang="en-US" sz="3600" b="1" dirty="0" smtClean="0">
                <a:latin typeface="Times New Roman" pitchFamily="18" charset="0"/>
                <a:cs typeface="Times New Roman" pitchFamily="18" charset="0"/>
              </a:rPr>
              <a:t>Storage Equipment - Equipment for chilled storage</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sz="half" idx="1"/>
          </p:nvPr>
        </p:nvSpPr>
        <p:spPr>
          <a:xfrm>
            <a:off x="838200" y="1332411"/>
            <a:ext cx="5181600" cy="4844552"/>
          </a:xfrm>
        </p:spPr>
        <p:txBody>
          <a:bodyPr>
            <a:normAutofit/>
          </a:bodyPr>
          <a:lstStyle/>
          <a:p>
            <a:pPr algn="just"/>
            <a:r>
              <a:rPr lang="en-US" sz="2400" dirty="0" smtClean="0">
                <a:latin typeface="Times New Roman" pitchFamily="18" charset="0"/>
                <a:cs typeface="Times New Roman" pitchFamily="18" charset="0"/>
              </a:rPr>
              <a:t>Refrigeration is considered indispensible for modern food service operations, which rely on it for both short term and long term storage.</a:t>
            </a:r>
          </a:p>
          <a:p>
            <a:pPr algn="just"/>
            <a:r>
              <a:rPr lang="en-US" sz="2400" b="1" dirty="0" smtClean="0">
                <a:latin typeface="Times New Roman" pitchFamily="18" charset="0"/>
                <a:cs typeface="Times New Roman" pitchFamily="18" charset="0"/>
              </a:rPr>
              <a:t>Refrigerators and freezers </a:t>
            </a:r>
            <a:r>
              <a:rPr lang="en-US" sz="2400" dirty="0" smtClean="0">
                <a:latin typeface="Times New Roman" pitchFamily="18" charset="0"/>
                <a:cs typeface="Times New Roman" pitchFamily="18" charset="0"/>
              </a:rPr>
              <a:t>are basically insulated boxes with a unit that lowers and maintains the interior temperature. For efficient use, food that is still hot should not be placed in a refrigerator. If warm food must be put into a refrigerator, it should be placed toward the top so that the rising heat does not heat the food on the shelves above.</a:t>
            </a:r>
            <a:endParaRPr lang="en-US" sz="2400" b="1" dirty="0" smtClean="0">
              <a:latin typeface="Times New Roman" pitchFamily="18" charset="0"/>
              <a:cs typeface="Times New Roman" pitchFamily="18" charset="0"/>
            </a:endParaRPr>
          </a:p>
        </p:txBody>
      </p:sp>
      <p:sp>
        <p:nvSpPr>
          <p:cNvPr id="4" name="Content Placeholder 3"/>
          <p:cNvSpPr>
            <a:spLocks noGrp="1"/>
          </p:cNvSpPr>
          <p:nvPr>
            <p:ph sz="half" idx="2"/>
          </p:nvPr>
        </p:nvSpPr>
        <p:spPr>
          <a:xfrm>
            <a:off x="6172199" y="1306286"/>
            <a:ext cx="5401491" cy="4870677"/>
          </a:xfrm>
        </p:spPr>
        <p:txBody>
          <a:bodyPr>
            <a:normAutofit/>
          </a:bodyPr>
          <a:lstStyle/>
          <a:p>
            <a:pPr algn="just">
              <a:buNone/>
            </a:pPr>
            <a:r>
              <a:rPr lang="en-US" sz="2400" b="1" dirty="0" smtClean="0">
                <a:latin typeface="Times New Roman" pitchFamily="18" charset="0"/>
                <a:cs typeface="Times New Roman" pitchFamily="18" charset="0"/>
              </a:rPr>
              <a:t>Walk in refrigerators and freezers</a:t>
            </a:r>
          </a:p>
          <a:p>
            <a:pPr algn="just"/>
            <a:r>
              <a:rPr lang="en-US" sz="2400" dirty="0" smtClean="0">
                <a:latin typeface="Times New Roman" pitchFamily="18" charset="0"/>
                <a:cs typeface="Times New Roman" pitchFamily="18" charset="0"/>
              </a:rPr>
              <a:t>Walk in units are the mainstays of most large volume food service establishments. A </a:t>
            </a:r>
            <a:r>
              <a:rPr lang="en-US" sz="2400" b="1" dirty="0" smtClean="0">
                <a:latin typeface="Times New Roman" pitchFamily="18" charset="0"/>
                <a:cs typeface="Times New Roman" pitchFamily="18" charset="0"/>
              </a:rPr>
              <a:t> Walk in refrigerators and freezers </a:t>
            </a:r>
            <a:r>
              <a:rPr lang="en-US" sz="2400" dirty="0" smtClean="0">
                <a:latin typeface="Times New Roman" pitchFamily="18" charset="0"/>
                <a:cs typeface="Times New Roman" pitchFamily="18" charset="0"/>
              </a:rPr>
              <a:t>can be located either inside the kitchen or in an adjacent area with access form the kitchen.</a:t>
            </a:r>
          </a:p>
          <a:p>
            <a:pPr algn="just"/>
            <a:r>
              <a:rPr lang="en-US" sz="2400" dirty="0" smtClean="0">
                <a:latin typeface="Times New Roman" pitchFamily="18" charset="0"/>
                <a:cs typeface="Times New Roman" pitchFamily="18" charset="0"/>
              </a:rPr>
              <a:t>A walk in is big enough to walk into and its perimeter is lined with storage shelves and places for roll – in carts.</a:t>
            </a:r>
          </a:p>
          <a:p>
            <a:endParaRPr lang="en-US" sz="2400" b="1" dirty="0" smtClean="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365125"/>
            <a:ext cx="11456126" cy="758281"/>
          </a:xfrm>
        </p:spPr>
        <p:txBody>
          <a:bodyPr>
            <a:normAutofit fontScale="90000"/>
          </a:bodyPr>
          <a:lstStyle/>
          <a:p>
            <a:pPr algn="ctr"/>
            <a:r>
              <a:rPr lang="en-US" b="1" dirty="0" smtClean="0">
                <a:latin typeface="Times New Roman" pitchFamily="18" charset="0"/>
                <a:cs typeface="Times New Roman" pitchFamily="18" charset="0"/>
              </a:rPr>
              <a:t>Storage Equipment - Equipment for chilled storage</a:t>
            </a:r>
            <a:br>
              <a:rPr lang="en-US" b="1" dirty="0" smtClean="0">
                <a:latin typeface="Times New Roman" pitchFamily="18" charset="0"/>
                <a:cs typeface="Times New Roman" pitchFamily="18" charset="0"/>
              </a:rPr>
            </a:br>
            <a:endParaRPr lang="en-US" dirty="0"/>
          </a:p>
        </p:txBody>
      </p:sp>
      <p:sp>
        <p:nvSpPr>
          <p:cNvPr id="3" name="Content Placeholder 2"/>
          <p:cNvSpPr>
            <a:spLocks noGrp="1"/>
          </p:cNvSpPr>
          <p:nvPr>
            <p:ph sz="half" idx="1"/>
          </p:nvPr>
        </p:nvSpPr>
        <p:spPr>
          <a:xfrm>
            <a:off x="352698" y="966651"/>
            <a:ext cx="5562600" cy="5210312"/>
          </a:xfrm>
        </p:spPr>
        <p:txBody>
          <a:bodyPr>
            <a:normAutofit fontScale="92500" lnSpcReduction="20000"/>
          </a:bodyPr>
          <a:lstStyle/>
          <a:p>
            <a:pPr>
              <a:buNone/>
            </a:pPr>
            <a:r>
              <a:rPr lang="en-US" b="1" dirty="0" smtClean="0">
                <a:latin typeface="Times New Roman" pitchFamily="18" charset="0"/>
                <a:cs typeface="Times New Roman" pitchFamily="18" charset="0"/>
              </a:rPr>
              <a:t>Reach in refrigerators and freezers</a:t>
            </a:r>
          </a:p>
          <a:p>
            <a:pPr algn="just"/>
            <a:r>
              <a:rPr lang="en-US" dirty="0" smtClean="0">
                <a:latin typeface="Times New Roman" pitchFamily="18" charset="0"/>
                <a:cs typeface="Times New Roman" pitchFamily="18" charset="0"/>
              </a:rPr>
              <a:t>These are smaller unit that are usually placed closer to production lines and areas that are used for storing food for the meal period.</a:t>
            </a:r>
          </a:p>
          <a:p>
            <a:pPr algn="just"/>
            <a:r>
              <a:rPr lang="en-US" dirty="0" smtClean="0">
                <a:latin typeface="Times New Roman" pitchFamily="18" charset="0"/>
                <a:cs typeface="Times New Roman" pitchFamily="18" charset="0"/>
              </a:rPr>
              <a:t>Reach in refrigerators and freezer can be a half – height unit, located beneath a workstation or table, or a full height unit.</a:t>
            </a:r>
          </a:p>
          <a:p>
            <a:pPr algn="just"/>
            <a:r>
              <a:rPr lang="en-US" dirty="0" smtClean="0">
                <a:latin typeface="Times New Roman" pitchFamily="18" charset="0"/>
                <a:cs typeface="Times New Roman" pitchFamily="18" charset="0"/>
              </a:rPr>
              <a:t>The insides of the units are lined with either shelves or racks for sheet pans, or are completely open so that rolling racks for food can be rolled in and out as needed.</a:t>
            </a:r>
          </a:p>
          <a:p>
            <a:endParaRPr lang="en-US" b="1" dirty="0">
              <a:latin typeface="Times New Roman" pitchFamily="18" charset="0"/>
              <a:cs typeface="Times New Roman" pitchFamily="18" charset="0"/>
            </a:endParaRPr>
          </a:p>
        </p:txBody>
      </p:sp>
      <p:sp>
        <p:nvSpPr>
          <p:cNvPr id="4" name="Content Placeholder 3"/>
          <p:cNvSpPr>
            <a:spLocks noGrp="1"/>
          </p:cNvSpPr>
          <p:nvPr>
            <p:ph sz="half" idx="2"/>
          </p:nvPr>
        </p:nvSpPr>
        <p:spPr>
          <a:xfrm>
            <a:off x="6172200" y="979714"/>
            <a:ext cx="5181600" cy="5197249"/>
          </a:xfrm>
        </p:spPr>
        <p:txBody>
          <a:bodyPr>
            <a:normAutofit fontScale="92500" lnSpcReduction="20000"/>
          </a:bodyPr>
          <a:lstStyle/>
          <a:p>
            <a:pPr>
              <a:buNone/>
            </a:pPr>
            <a:r>
              <a:rPr lang="en-US" b="1" dirty="0" smtClean="0">
                <a:latin typeface="Times New Roman" pitchFamily="18" charset="0"/>
                <a:cs typeface="Times New Roman" pitchFamily="18" charset="0"/>
              </a:rPr>
              <a:t>In – counter refrigerators </a:t>
            </a:r>
          </a:p>
          <a:p>
            <a:pPr algn="just"/>
            <a:r>
              <a:rPr lang="en-US" dirty="0" smtClean="0">
                <a:latin typeface="Times New Roman" pitchFamily="18" charset="0"/>
                <a:cs typeface="Times New Roman" pitchFamily="18" charset="0"/>
              </a:rPr>
              <a:t>In – counter un its are refrigerated counter wells, generally installed in the pantry or other areas where food must be kept cold prior to service. Food is kept in pans that are submerged into cold area.</a:t>
            </a:r>
          </a:p>
          <a:p>
            <a:pPr algn="just">
              <a:buNone/>
            </a:pPr>
            <a:r>
              <a:rPr lang="en-US" b="1" dirty="0" smtClean="0">
                <a:latin typeface="Times New Roman" pitchFamily="18" charset="0"/>
                <a:cs typeface="Times New Roman" pitchFamily="18" charset="0"/>
              </a:rPr>
              <a:t>Coolers</a:t>
            </a:r>
          </a:p>
          <a:p>
            <a:pPr algn="just"/>
            <a:r>
              <a:rPr lang="en-US" dirty="0" smtClean="0">
                <a:latin typeface="Times New Roman" pitchFamily="18" charset="0"/>
                <a:cs typeface="Times New Roman" pitchFamily="18" charset="0"/>
              </a:rPr>
              <a:t>Medium temperature range storage units designed to hold the temperature between a minimum of 32</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F and maximum of 48</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F, used for thawing frozen food, storing meat at 32-38</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F, storing dairy products at 36-40</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F, and storing vegetables and fruits  at 44-48</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F.</a:t>
            </a:r>
          </a:p>
          <a:p>
            <a:pPr algn="just"/>
            <a:endParaRPr lang="en-US"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Times New Roman" pitchFamily="18" charset="0"/>
                <a:cs typeface="Times New Roman" pitchFamily="18" charset="0"/>
              </a:rPr>
              <a:t>Storage Equipment - Equipment for chilled storage</a:t>
            </a:r>
            <a:endParaRPr lang="en-US" sz="3600" dirty="0"/>
          </a:p>
        </p:txBody>
      </p:sp>
      <p:sp>
        <p:nvSpPr>
          <p:cNvPr id="3" name="Content Placeholder 2"/>
          <p:cNvSpPr>
            <a:spLocks noGrp="1"/>
          </p:cNvSpPr>
          <p:nvPr>
            <p:ph idx="1"/>
          </p:nvPr>
        </p:nvSpPr>
        <p:spPr/>
        <p:txBody>
          <a:bodyPr/>
          <a:lstStyle/>
          <a:p>
            <a:pPr>
              <a:buNone/>
            </a:pPr>
            <a:r>
              <a:rPr lang="en-US" b="1" dirty="0" err="1" smtClean="0">
                <a:latin typeface="Times New Roman" pitchFamily="18" charset="0"/>
                <a:cs typeface="Times New Roman" pitchFamily="18" charset="0"/>
              </a:rPr>
              <a:t>Thawers</a:t>
            </a:r>
            <a:r>
              <a:rPr lang="en-US" b="1" dirty="0" smtClean="0">
                <a:latin typeface="Times New Roman" pitchFamily="18" charset="0"/>
                <a:cs typeface="Times New Roman" pitchFamily="18" charset="0"/>
              </a:rPr>
              <a:t> or tempering boxes</a:t>
            </a:r>
          </a:p>
          <a:p>
            <a:pPr algn="just"/>
            <a:r>
              <a:rPr lang="en-US" dirty="0" smtClean="0">
                <a:latin typeface="Times New Roman" pitchFamily="18" charset="0"/>
                <a:cs typeface="Times New Roman" pitchFamily="18" charset="0"/>
              </a:rPr>
              <a:t>Units for thawing frozen foods specially designed to maintain a steady temperature of 40</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F regardless of room temperature or product load.</a:t>
            </a:r>
          </a:p>
          <a:p>
            <a:pPr algn="just">
              <a:buNone/>
            </a:pPr>
            <a:endParaRPr lang="en-US" dirty="0" smtClean="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122" y="159064"/>
            <a:ext cx="10515600" cy="600790"/>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Equipment for chilled storage</a:t>
            </a:r>
            <a:endParaRPr lang="en-US"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47745" y="927278"/>
            <a:ext cx="5659177" cy="5074275"/>
          </a:xfrm>
        </p:spPr>
      </p:pic>
      <p:sp>
        <p:nvSpPr>
          <p:cNvPr id="4" name="Content Placeholder 3"/>
          <p:cNvSpPr>
            <a:spLocks noGrp="1"/>
          </p:cNvSpPr>
          <p:nvPr>
            <p:ph sz="half" idx="2"/>
          </p:nvPr>
        </p:nvSpPr>
        <p:spPr>
          <a:xfrm>
            <a:off x="6006922" y="759854"/>
            <a:ext cx="5181600" cy="1110758"/>
          </a:xfrm>
        </p:spPr>
        <p:txBody>
          <a:bodyPr>
            <a:normAutofit fontScale="92500" lnSpcReduction="10000"/>
          </a:bodyPr>
          <a:lstStyle/>
          <a:p>
            <a:r>
              <a:rPr lang="en-US" dirty="0" smtClean="0">
                <a:latin typeface="Times New Roman" pitchFamily="18" charset="0"/>
                <a:cs typeface="Times New Roman" pitchFamily="18" charset="0"/>
              </a:rPr>
              <a:t>Location - Either inside the kitchen or in an adjacent area with access from the kitchen</a:t>
            </a:r>
          </a:p>
          <a:p>
            <a:endParaRPr lang="en-US" dirty="0">
              <a:latin typeface="Times New Roman" pitchFamily="18" charset="0"/>
              <a:cs typeface="Times New Roman" pitchFamily="18" charset="0"/>
            </a:endParaRPr>
          </a:p>
        </p:txBody>
      </p:sp>
      <p:sp>
        <p:nvSpPr>
          <p:cNvPr id="6" name="TextBox 5"/>
          <p:cNvSpPr txBox="1"/>
          <p:nvPr/>
        </p:nvSpPr>
        <p:spPr>
          <a:xfrm>
            <a:off x="850007" y="5973032"/>
            <a:ext cx="4327300" cy="954107"/>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Walk in Refrigerator &amp; Walk in freezer </a:t>
            </a:r>
            <a:endParaRPr lang="en-US" sz="2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472" y="1870611"/>
            <a:ext cx="5766032" cy="4749129"/>
          </a:xfrm>
          <a:prstGeom prst="rect">
            <a:avLst/>
          </a:prstGeom>
        </p:spPr>
      </p:pic>
    </p:spTree>
    <p:extLst>
      <p:ext uri="{BB962C8B-B14F-4D97-AF65-F5344CB8AC3E}">
        <p14:creationId xmlns:p14="http://schemas.microsoft.com/office/powerpoint/2010/main" val="3785284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0123" y="321972"/>
            <a:ext cx="5046053" cy="6233374"/>
          </a:xfrm>
        </p:spPr>
      </p:pic>
      <p:sp>
        <p:nvSpPr>
          <p:cNvPr id="6" name="Content Placeholder 2"/>
          <p:cNvSpPr txBox="1">
            <a:spLocks/>
          </p:cNvSpPr>
          <p:nvPr/>
        </p:nvSpPr>
        <p:spPr>
          <a:xfrm>
            <a:off x="5797104" y="363552"/>
            <a:ext cx="5181600" cy="6014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latin typeface="Times New Roman" pitchFamily="18" charset="0"/>
                <a:cs typeface="Times New Roman" pitchFamily="18" charset="0"/>
              </a:rPr>
              <a:t>Reach in Refrigerator </a:t>
            </a:r>
            <a:r>
              <a:rPr lang="en-US" dirty="0" smtClean="0">
                <a:latin typeface="Times New Roman" pitchFamily="18" charset="0"/>
                <a:cs typeface="Times New Roman" pitchFamily="18" charset="0"/>
              </a:rPr>
              <a:t>- Placed closer to production lines </a:t>
            </a:r>
          </a:p>
          <a:p>
            <a:r>
              <a:rPr lang="en-US" dirty="0" smtClean="0">
                <a:latin typeface="Times New Roman" pitchFamily="18" charset="0"/>
                <a:cs typeface="Times New Roman" pitchFamily="18" charset="0"/>
              </a:rPr>
              <a:t>Which is used for meal period</a:t>
            </a:r>
          </a:p>
          <a:p>
            <a:r>
              <a:rPr lang="en-US" dirty="0" smtClean="0">
                <a:latin typeface="Times New Roman" pitchFamily="18" charset="0"/>
                <a:cs typeface="Times New Roman" pitchFamily="18" charset="0"/>
              </a:rPr>
              <a:t>Located beneath a workstation or table </a:t>
            </a:r>
          </a:p>
          <a:p>
            <a:r>
              <a:rPr lang="en-US" b="1" dirty="0" smtClean="0">
                <a:latin typeface="Times New Roman" pitchFamily="18" charset="0"/>
                <a:cs typeface="Times New Roman" pitchFamily="18" charset="0"/>
              </a:rPr>
              <a:t>In counter Refrigerator </a:t>
            </a:r>
            <a:r>
              <a:rPr lang="en-US" dirty="0" smtClean="0">
                <a:latin typeface="Times New Roman" pitchFamily="18" charset="0"/>
                <a:cs typeface="Times New Roman" pitchFamily="18" charset="0"/>
              </a:rPr>
              <a:t>– installed in pantry (where the food stored)</a:t>
            </a:r>
          </a:p>
          <a:p>
            <a:r>
              <a:rPr lang="en-US" dirty="0" smtClean="0">
                <a:latin typeface="Times New Roman" pitchFamily="18" charset="0"/>
                <a:cs typeface="Times New Roman" pitchFamily="18" charset="0"/>
              </a:rPr>
              <a:t> where the food must be kept cold prior to service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523884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PRE PREPARATION EQUIPMENT</a:t>
            </a:r>
            <a:br>
              <a:rPr lang="en-US" b="1" dirty="0" smtClean="0">
                <a:latin typeface="Times New Roman" pitchFamily="18" charset="0"/>
                <a:cs typeface="Times New Roman" pitchFamily="18" charset="0"/>
              </a:rPr>
            </a:br>
            <a:endParaRPr lang="en-US" dirty="0"/>
          </a:p>
        </p:txBody>
      </p:sp>
      <p:sp>
        <p:nvSpPr>
          <p:cNvPr id="3" name="Content Placeholder 2"/>
          <p:cNvSpPr>
            <a:spLocks noGrp="1"/>
          </p:cNvSpPr>
          <p:nvPr>
            <p:ph sz="half" idx="1"/>
          </p:nvPr>
        </p:nvSpPr>
        <p:spPr>
          <a:xfrm>
            <a:off x="352698" y="966651"/>
            <a:ext cx="5562600" cy="5210312"/>
          </a:xfrm>
        </p:spPr>
        <p:txBody>
          <a:bodyPr>
            <a:normAutofit fontScale="85000" lnSpcReduction="20000"/>
          </a:bodyPr>
          <a:lstStyle/>
          <a:p>
            <a:pPr algn="just">
              <a:buNone/>
            </a:pPr>
            <a:r>
              <a:rPr lang="en-US" b="1" dirty="0" smtClean="0">
                <a:latin typeface="Times New Roman" pitchFamily="18" charset="0"/>
                <a:cs typeface="Times New Roman" pitchFamily="18" charset="0"/>
              </a:rPr>
              <a:t>Butcher’s Saw</a:t>
            </a:r>
          </a:p>
          <a:p>
            <a:pPr algn="just"/>
            <a:r>
              <a:rPr lang="en-US" dirty="0" smtClean="0">
                <a:latin typeface="Times New Roman" pitchFamily="18" charset="0"/>
                <a:cs typeface="Times New Roman" pitchFamily="18" charset="0"/>
              </a:rPr>
              <a:t>The one used for small bones is called ‘</a:t>
            </a:r>
            <a:r>
              <a:rPr lang="en-US" dirty="0" err="1" smtClean="0">
                <a:latin typeface="Times New Roman" pitchFamily="18" charset="0"/>
                <a:cs typeface="Times New Roman" pitchFamily="18" charset="0"/>
              </a:rPr>
              <a:t>tenon</a:t>
            </a:r>
            <a:r>
              <a:rPr lang="en-US" dirty="0" smtClean="0">
                <a:latin typeface="Times New Roman" pitchFamily="18" charset="0"/>
                <a:cs typeface="Times New Roman" pitchFamily="18" charset="0"/>
              </a:rPr>
              <a:t>’ type and the one used for splitting carcasses is called bow’ type.</a:t>
            </a:r>
          </a:p>
          <a:p>
            <a:pPr algn="just">
              <a:buNone/>
            </a:pPr>
            <a:r>
              <a:rPr lang="en-US" b="1" dirty="0" smtClean="0">
                <a:latin typeface="Times New Roman" pitchFamily="18" charset="0"/>
                <a:cs typeface="Times New Roman" pitchFamily="18" charset="0"/>
              </a:rPr>
              <a:t>Butcher’s Cleaver</a:t>
            </a:r>
          </a:p>
          <a:p>
            <a:pPr algn="just"/>
            <a:r>
              <a:rPr lang="en-US" dirty="0" smtClean="0">
                <a:latin typeface="Times New Roman" pitchFamily="18" charset="0"/>
                <a:cs typeface="Times New Roman" pitchFamily="18" charset="0"/>
              </a:rPr>
              <a:t>This is used for breaking bones and splitting carcasses. It finds in dividing loins and best ends into cutlets and chops, since it will follow the line of the bones.</a:t>
            </a:r>
          </a:p>
          <a:p>
            <a:r>
              <a:rPr lang="en-US" dirty="0" smtClean="0">
                <a:latin typeface="Times New Roman" pitchFamily="18" charset="0"/>
                <a:cs typeface="Times New Roman" pitchFamily="18" charset="0"/>
              </a:rPr>
              <a:t>In skilled hands, a cleaver does the job more quickly and efficiently than a saw.</a:t>
            </a:r>
          </a:p>
          <a:p>
            <a:pPr algn="just">
              <a:buNone/>
            </a:pPr>
            <a:r>
              <a:rPr lang="en-US" b="1" dirty="0" smtClean="0">
                <a:latin typeface="Times New Roman" pitchFamily="18" charset="0"/>
                <a:cs typeface="Times New Roman" pitchFamily="18" charset="0"/>
              </a:rPr>
              <a:t>Mincing Knife</a:t>
            </a:r>
          </a:p>
          <a:p>
            <a:pPr algn="just"/>
            <a:r>
              <a:rPr lang="en-US" dirty="0" smtClean="0">
                <a:latin typeface="Times New Roman" pitchFamily="18" charset="0"/>
                <a:cs typeface="Times New Roman" pitchFamily="18" charset="0"/>
              </a:rPr>
              <a:t>It can have one or more blades and is used to chop food finely like a mechanical </a:t>
            </a:r>
            <a:r>
              <a:rPr lang="en-US" dirty="0" err="1" smtClean="0">
                <a:latin typeface="Times New Roman" pitchFamily="18" charset="0"/>
                <a:cs typeface="Times New Roman" pitchFamily="18" charset="0"/>
              </a:rPr>
              <a:t>mincer</a:t>
            </a:r>
            <a:r>
              <a:rPr lang="en-US" dirty="0" smtClean="0">
                <a:latin typeface="Times New Roman" pitchFamily="18" charset="0"/>
                <a:cs typeface="Times New Roman" pitchFamily="18" charset="0"/>
              </a:rPr>
              <a:t>.</a:t>
            </a:r>
          </a:p>
          <a:p>
            <a:endParaRPr lang="en-US" dirty="0" smtClean="0">
              <a:latin typeface="Times New Roman" pitchFamily="18" charset="0"/>
              <a:cs typeface="Times New Roman" pitchFamily="18" charset="0"/>
            </a:endParaRPr>
          </a:p>
        </p:txBody>
      </p:sp>
      <p:sp>
        <p:nvSpPr>
          <p:cNvPr id="4" name="Content Placeholder 3"/>
          <p:cNvSpPr>
            <a:spLocks noGrp="1"/>
          </p:cNvSpPr>
          <p:nvPr>
            <p:ph sz="half" idx="2"/>
          </p:nvPr>
        </p:nvSpPr>
        <p:spPr>
          <a:xfrm>
            <a:off x="6172200" y="822960"/>
            <a:ext cx="5181600" cy="6035040"/>
          </a:xfrm>
        </p:spPr>
        <p:txBody>
          <a:bodyPr>
            <a:normAutofit fontScale="85000" lnSpcReduction="20000"/>
          </a:bodyPr>
          <a:lstStyle/>
          <a:p>
            <a:pPr algn="just">
              <a:buNone/>
            </a:pPr>
            <a:r>
              <a:rPr lang="en-US" b="1" dirty="0" smtClean="0">
                <a:latin typeface="Times New Roman" pitchFamily="18" charset="0"/>
                <a:cs typeface="Times New Roman" pitchFamily="18" charset="0"/>
              </a:rPr>
              <a:t>Graters </a:t>
            </a:r>
          </a:p>
          <a:p>
            <a:pPr algn="just"/>
            <a:r>
              <a:rPr lang="en-US" dirty="0" smtClean="0">
                <a:latin typeface="Times New Roman" pitchFamily="18" charset="0"/>
                <a:cs typeface="Times New Roman" pitchFamily="18" charset="0"/>
              </a:rPr>
              <a:t>Although large quantities of food will be mechanically grated, the hand grater is indispensible for small amounts. They can be cylindrical or square in shape and usually have four different types of surface.</a:t>
            </a:r>
          </a:p>
          <a:p>
            <a:pPr algn="just">
              <a:buNone/>
            </a:pPr>
            <a:r>
              <a:rPr lang="en-US" b="1" dirty="0" smtClean="0">
                <a:latin typeface="Times New Roman" pitchFamily="18" charset="0"/>
                <a:cs typeface="Times New Roman" pitchFamily="18" charset="0"/>
              </a:rPr>
              <a:t>Beaters </a:t>
            </a:r>
          </a:p>
          <a:p>
            <a:pPr algn="just"/>
            <a:r>
              <a:rPr lang="en-US" dirty="0" smtClean="0">
                <a:latin typeface="Times New Roman" pitchFamily="18" charset="0"/>
                <a:cs typeface="Times New Roman" pitchFamily="18" charset="0"/>
              </a:rPr>
              <a:t>The flat paddle/beater is used for a variety of medium to heavy duty mixing tasks.</a:t>
            </a:r>
          </a:p>
          <a:p>
            <a:pPr algn="just"/>
            <a:r>
              <a:rPr lang="en-US" dirty="0" smtClean="0">
                <a:latin typeface="Times New Roman" pitchFamily="18" charset="0"/>
                <a:cs typeface="Times New Roman" pitchFamily="18" charset="0"/>
              </a:rPr>
              <a:t>It is used for making batters, mashing potatoes and creaming butter.</a:t>
            </a:r>
          </a:p>
          <a:p>
            <a:pPr algn="just">
              <a:buNone/>
            </a:pPr>
            <a:r>
              <a:rPr lang="en-US" b="1" dirty="0" smtClean="0">
                <a:latin typeface="Times New Roman" pitchFamily="18" charset="0"/>
                <a:cs typeface="Times New Roman" pitchFamily="18" charset="0"/>
              </a:rPr>
              <a:t>Wire Whip</a:t>
            </a:r>
          </a:p>
          <a:p>
            <a:pPr algn="just"/>
            <a:r>
              <a:rPr lang="en-US" dirty="0" smtClean="0">
                <a:latin typeface="Times New Roman" pitchFamily="18" charset="0"/>
                <a:cs typeface="Times New Roman" pitchFamily="18" charset="0"/>
              </a:rPr>
              <a:t>This composed of a series of heavy – duty mixing tasks. The whip is used to incorporate air into egg whites and whipped cream and is reserved for light consistency items </a:t>
            </a:r>
          </a:p>
          <a:p>
            <a:pPr algn="just">
              <a:buNone/>
            </a:pPr>
            <a:endParaRPr lang="en-US" dirty="0" smtClean="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PRE PREPARATION EQUIPMENT</a:t>
            </a:r>
            <a:br>
              <a:rPr lang="en-US" b="1" dirty="0" smtClean="0">
                <a:latin typeface="Times New Roman" pitchFamily="18" charset="0"/>
                <a:cs typeface="Times New Roman" pitchFamily="18" charset="0"/>
              </a:rPr>
            </a:br>
            <a:endParaRPr lang="en-US" dirty="0"/>
          </a:p>
        </p:txBody>
      </p:sp>
      <p:sp>
        <p:nvSpPr>
          <p:cNvPr id="3" name="Content Placeholder 2"/>
          <p:cNvSpPr>
            <a:spLocks noGrp="1"/>
          </p:cNvSpPr>
          <p:nvPr>
            <p:ph sz="half" idx="1"/>
          </p:nvPr>
        </p:nvSpPr>
        <p:spPr>
          <a:xfrm>
            <a:off x="352698" y="757646"/>
            <a:ext cx="5562600" cy="5419317"/>
          </a:xfrm>
        </p:spPr>
        <p:txBody>
          <a:bodyPr>
            <a:normAutofit fontScale="92500" lnSpcReduction="10000"/>
          </a:bodyPr>
          <a:lstStyle/>
          <a:p>
            <a:pPr algn="just">
              <a:buNone/>
            </a:pPr>
            <a:r>
              <a:rPr lang="en-US" b="1" dirty="0" smtClean="0">
                <a:latin typeface="Times New Roman" pitchFamily="18" charset="0"/>
                <a:cs typeface="Times New Roman" pitchFamily="18" charset="0"/>
              </a:rPr>
              <a:t>The dough hook</a:t>
            </a:r>
          </a:p>
          <a:p>
            <a:pPr algn="just"/>
            <a:r>
              <a:rPr lang="en-US" dirty="0" smtClean="0">
                <a:latin typeface="Times New Roman" pitchFamily="18" charset="0"/>
                <a:cs typeface="Times New Roman" pitchFamily="18" charset="0"/>
              </a:rPr>
              <a:t>Is a larger bar that is bent in an offset S shape. The hook is used for mixing </a:t>
            </a:r>
            <a:r>
              <a:rPr lang="en-US" dirty="0" err="1" smtClean="0">
                <a:latin typeface="Times New Roman" pitchFamily="18" charset="0"/>
                <a:cs typeface="Times New Roman" pitchFamily="18" charset="0"/>
              </a:rPr>
              <a:t>doughs</a:t>
            </a:r>
            <a:r>
              <a:rPr lang="en-US" dirty="0" smtClean="0">
                <a:latin typeface="Times New Roman" pitchFamily="18" charset="0"/>
                <a:cs typeface="Times New Roman" pitchFamily="18" charset="0"/>
              </a:rPr>
              <a:t>, to help develop the gluten and for mixing other heavy-consistency items.</a:t>
            </a:r>
          </a:p>
          <a:p>
            <a:pPr algn="just">
              <a:buNone/>
            </a:pPr>
            <a:r>
              <a:rPr lang="en-US" b="1" dirty="0" smtClean="0">
                <a:latin typeface="Times New Roman" pitchFamily="18" charset="0"/>
                <a:cs typeface="Times New Roman" pitchFamily="18" charset="0"/>
              </a:rPr>
              <a:t>Bowl choppers</a:t>
            </a:r>
          </a:p>
          <a:p>
            <a:pPr algn="just"/>
            <a:r>
              <a:rPr lang="en-US" dirty="0" smtClean="0">
                <a:latin typeface="Times New Roman" pitchFamily="18" charset="0"/>
                <a:cs typeface="Times New Roman" pitchFamily="18" charset="0"/>
              </a:rPr>
              <a:t>These are usually table top models and are used for cutting meat, fish, </a:t>
            </a:r>
            <a:r>
              <a:rPr lang="en-US" dirty="0" err="1" smtClean="0">
                <a:latin typeface="Times New Roman" pitchFamily="18" charset="0"/>
                <a:cs typeface="Times New Roman" pitchFamily="18" charset="0"/>
              </a:rPr>
              <a:t>colesaw</a:t>
            </a:r>
            <a:r>
              <a:rPr lang="en-US" dirty="0" smtClean="0">
                <a:latin typeface="Times New Roman" pitchFamily="18" charset="0"/>
                <a:cs typeface="Times New Roman" pitchFamily="18" charset="0"/>
              </a:rPr>
              <a:t>, breadcrumbs etc. the blade action also includes a mixing function as well.</a:t>
            </a:r>
          </a:p>
          <a:p>
            <a:pPr algn="just"/>
            <a:r>
              <a:rPr lang="en-US" dirty="0" smtClean="0">
                <a:latin typeface="Times New Roman" pitchFamily="18" charset="0"/>
                <a:cs typeface="Times New Roman" pitchFamily="18" charset="0"/>
              </a:rPr>
              <a:t>The texture of the chopped product will be finer, the longer the chopping operation.</a:t>
            </a:r>
          </a:p>
        </p:txBody>
      </p:sp>
      <p:sp>
        <p:nvSpPr>
          <p:cNvPr id="4" name="Content Placeholder 3"/>
          <p:cNvSpPr>
            <a:spLocks noGrp="1"/>
          </p:cNvSpPr>
          <p:nvPr>
            <p:ph sz="half" idx="2"/>
          </p:nvPr>
        </p:nvSpPr>
        <p:spPr>
          <a:xfrm>
            <a:off x="6172200" y="822960"/>
            <a:ext cx="5181600" cy="5865223"/>
          </a:xfrm>
        </p:spPr>
        <p:txBody>
          <a:bodyPr>
            <a:normAutofit fontScale="92500" lnSpcReduction="10000"/>
          </a:bodyPr>
          <a:lstStyle/>
          <a:p>
            <a:pPr algn="just">
              <a:buNone/>
            </a:pPr>
            <a:r>
              <a:rPr lang="en-US" b="1" dirty="0" smtClean="0">
                <a:latin typeface="Times New Roman" pitchFamily="18" charset="0"/>
                <a:cs typeface="Times New Roman" pitchFamily="18" charset="0"/>
              </a:rPr>
              <a:t>Food Slicer</a:t>
            </a:r>
          </a:p>
          <a:p>
            <a:pPr algn="just"/>
            <a:r>
              <a:rPr lang="en-US" dirty="0" smtClean="0">
                <a:latin typeface="Times New Roman" pitchFamily="18" charset="0"/>
                <a:cs typeface="Times New Roman" pitchFamily="18" charset="0"/>
              </a:rPr>
              <a:t>Is a motor – driven metal disk that is ground sharp on its edge.  </a:t>
            </a:r>
          </a:p>
          <a:p>
            <a:pPr algn="just"/>
            <a:r>
              <a:rPr lang="en-US" dirty="0" smtClean="0">
                <a:latin typeface="Times New Roman" pitchFamily="18" charset="0"/>
                <a:cs typeface="Times New Roman" pitchFamily="18" charset="0"/>
              </a:rPr>
              <a:t>Large volume operations use slicers with mechanically powered food trays to bring the food to the blade, thus allowing greater productivity.</a:t>
            </a:r>
          </a:p>
          <a:p>
            <a:pPr algn="just">
              <a:buNone/>
            </a:pPr>
            <a:r>
              <a:rPr lang="en-US" b="1" dirty="0" smtClean="0">
                <a:latin typeface="Times New Roman" pitchFamily="18" charset="0"/>
                <a:cs typeface="Times New Roman" pitchFamily="18" charset="0"/>
              </a:rPr>
              <a:t>Food mixers</a:t>
            </a:r>
          </a:p>
          <a:p>
            <a:pPr algn="just"/>
            <a:r>
              <a:rPr lang="en-US" dirty="0" smtClean="0">
                <a:latin typeface="Times New Roman" pitchFamily="18" charset="0"/>
                <a:cs typeface="Times New Roman" pitchFamily="18" charset="0"/>
              </a:rPr>
              <a:t>These may be bench –top or floor standing. Apart from whisking, mixing and kneading, machines also have attachments for adding a </a:t>
            </a:r>
            <a:r>
              <a:rPr lang="en-US" dirty="0" err="1" smtClean="0">
                <a:latin typeface="Times New Roman" pitchFamily="18" charset="0"/>
                <a:cs typeface="Times New Roman" pitchFamily="18" charset="0"/>
              </a:rPr>
              <a:t>mincer</a:t>
            </a:r>
            <a:r>
              <a:rPr lang="en-US" dirty="0" smtClean="0">
                <a:latin typeface="Times New Roman" pitchFamily="18" charset="0"/>
                <a:cs typeface="Times New Roman" pitchFamily="18" charset="0"/>
              </a:rPr>
              <a:t>, vegetable slicer, cheese –grater, and in some cases </a:t>
            </a:r>
            <a:r>
              <a:rPr lang="en-US" dirty="0" err="1" smtClean="0">
                <a:latin typeface="Times New Roman" pitchFamily="18" charset="0"/>
                <a:cs typeface="Times New Roman" pitchFamily="18" charset="0"/>
              </a:rPr>
              <a:t>liquidiser</a:t>
            </a:r>
            <a:r>
              <a:rPr lang="en-US" dirty="0" smtClean="0">
                <a:latin typeface="Times New Roman" pitchFamily="18" charset="0"/>
                <a:cs typeface="Times New Roman" pitchFamily="18" charset="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PRE PREPARATION EQUIPMENT</a:t>
            </a:r>
            <a:br>
              <a:rPr lang="en-US" b="1" dirty="0" smtClean="0">
                <a:latin typeface="Times New Roman" pitchFamily="18" charset="0"/>
                <a:cs typeface="Times New Roman" pitchFamily="18" charset="0"/>
              </a:rPr>
            </a:br>
            <a:endParaRPr lang="en-US" dirty="0"/>
          </a:p>
        </p:txBody>
      </p:sp>
      <p:sp>
        <p:nvSpPr>
          <p:cNvPr id="5" name="Content Placeholder 4"/>
          <p:cNvSpPr>
            <a:spLocks noGrp="1"/>
          </p:cNvSpPr>
          <p:nvPr>
            <p:ph sz="half" idx="1"/>
          </p:nvPr>
        </p:nvSpPr>
        <p:spPr>
          <a:xfrm>
            <a:off x="838200" y="679269"/>
            <a:ext cx="5181600" cy="5497694"/>
          </a:xfrm>
        </p:spPr>
        <p:txBody>
          <a:bodyPr>
            <a:normAutofit fontScale="85000" lnSpcReduction="20000"/>
          </a:bodyPr>
          <a:lstStyle/>
          <a:p>
            <a:pPr algn="just">
              <a:buNone/>
            </a:pPr>
            <a:r>
              <a:rPr lang="en-US" b="1" dirty="0" smtClean="0">
                <a:latin typeface="Times New Roman" pitchFamily="18" charset="0"/>
                <a:cs typeface="Times New Roman" pitchFamily="18" charset="0"/>
              </a:rPr>
              <a:t>Food Processors</a:t>
            </a:r>
          </a:p>
          <a:p>
            <a:pPr algn="just"/>
            <a:r>
              <a:rPr lang="en-US" dirty="0" smtClean="0">
                <a:latin typeface="Times New Roman" pitchFamily="18" charset="0"/>
                <a:cs typeface="Times New Roman" pitchFamily="18" charset="0"/>
              </a:rPr>
              <a:t>These vary from small domestic 2-4 liter size to 30-45 liter floor – standing cutters/mixers. These machines use for cutting, kneading, slicing, blending and </a:t>
            </a:r>
            <a:r>
              <a:rPr lang="en-US" dirty="0" err="1" smtClean="0">
                <a:latin typeface="Times New Roman" pitchFamily="18" charset="0"/>
                <a:cs typeface="Times New Roman" pitchFamily="18" charset="0"/>
              </a:rPr>
              <a:t>liquidising</a:t>
            </a:r>
            <a:r>
              <a:rPr lang="en-US" dirty="0" smtClean="0">
                <a:latin typeface="Times New Roman" pitchFamily="18" charset="0"/>
                <a:cs typeface="Times New Roman" pitchFamily="18" charset="0"/>
              </a:rPr>
              <a:t>.</a:t>
            </a:r>
          </a:p>
          <a:p>
            <a:pPr algn="just">
              <a:buNone/>
            </a:pPr>
            <a:r>
              <a:rPr lang="en-US" b="1" dirty="0" smtClean="0">
                <a:latin typeface="Times New Roman" pitchFamily="18" charset="0"/>
                <a:cs typeface="Times New Roman" pitchFamily="18" charset="0"/>
              </a:rPr>
              <a:t>Potato peeler</a:t>
            </a:r>
          </a:p>
          <a:p>
            <a:pPr algn="just"/>
            <a:r>
              <a:rPr lang="en-US" dirty="0" smtClean="0">
                <a:latin typeface="Times New Roman" pitchFamily="18" charset="0"/>
                <a:cs typeface="Times New Roman" pitchFamily="18" charset="0"/>
              </a:rPr>
              <a:t>These are electrically powered to stir the potatoes against the abrasive drum interior with water input for continual washing.</a:t>
            </a:r>
          </a:p>
          <a:p>
            <a:pPr algn="just"/>
            <a:r>
              <a:rPr lang="en-US" dirty="0" smtClean="0">
                <a:latin typeface="Times New Roman" pitchFamily="18" charset="0"/>
                <a:cs typeface="Times New Roman" pitchFamily="18" charset="0"/>
              </a:rPr>
              <a:t>Pedestal, mounted or bench models are available. </a:t>
            </a:r>
          </a:p>
          <a:p>
            <a:pPr algn="just">
              <a:buNone/>
            </a:pPr>
            <a:r>
              <a:rPr lang="en-US" b="1" dirty="0" smtClean="0">
                <a:latin typeface="Times New Roman" pitchFamily="18" charset="0"/>
                <a:cs typeface="Times New Roman" pitchFamily="18" charset="0"/>
              </a:rPr>
              <a:t>Soup machine</a:t>
            </a:r>
          </a:p>
          <a:p>
            <a:pPr algn="just"/>
            <a:r>
              <a:rPr lang="en-US" dirty="0" smtClean="0">
                <a:latin typeface="Times New Roman" pitchFamily="18" charset="0"/>
                <a:cs typeface="Times New Roman" pitchFamily="18" charset="0"/>
              </a:rPr>
              <a:t>The hand operated soup machine also called ‘</a:t>
            </a:r>
            <a:r>
              <a:rPr lang="en-US" dirty="0" err="1" smtClean="0">
                <a:latin typeface="Times New Roman" pitchFamily="18" charset="0"/>
                <a:cs typeface="Times New Roman" pitchFamily="18" charset="0"/>
              </a:rPr>
              <a:t>Triturator</a:t>
            </a:r>
            <a:r>
              <a:rPr lang="en-US" dirty="0" smtClean="0">
                <a:latin typeface="Times New Roman" pitchFamily="18" charset="0"/>
                <a:cs typeface="Times New Roman" pitchFamily="18" charset="0"/>
              </a:rPr>
              <a:t>’ is an old fashioned but effective version of the modern powered mincing machine.</a:t>
            </a:r>
          </a:p>
          <a:p>
            <a:pPr algn="just"/>
            <a:endParaRPr lang="en-US" dirty="0" smtClean="0">
              <a:latin typeface="Times New Roman" pitchFamily="18" charset="0"/>
              <a:cs typeface="Times New Roman" pitchFamily="18" charset="0"/>
            </a:endParaRPr>
          </a:p>
          <a:p>
            <a:pPr algn="just"/>
            <a:endParaRPr lang="en-US" b="1"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a:p>
            <a:endParaRPr lang="en-US" dirty="0"/>
          </a:p>
        </p:txBody>
      </p:sp>
      <p:sp>
        <p:nvSpPr>
          <p:cNvPr id="6" name="Content Placeholder 5"/>
          <p:cNvSpPr>
            <a:spLocks noGrp="1"/>
          </p:cNvSpPr>
          <p:nvPr>
            <p:ph sz="half" idx="2"/>
          </p:nvPr>
        </p:nvSpPr>
        <p:spPr>
          <a:xfrm>
            <a:off x="6172200" y="718457"/>
            <a:ext cx="5181600" cy="5458506"/>
          </a:xfrm>
        </p:spPr>
        <p:txBody>
          <a:bodyPr>
            <a:normAutofit fontScale="85000" lnSpcReduction="20000"/>
          </a:bodyPr>
          <a:lstStyle/>
          <a:p>
            <a:pPr algn="just">
              <a:buNone/>
            </a:pPr>
            <a:r>
              <a:rPr lang="en-US" b="1" dirty="0" smtClean="0">
                <a:latin typeface="Times New Roman" pitchFamily="18" charset="0"/>
                <a:cs typeface="Times New Roman" pitchFamily="18" charset="0"/>
              </a:rPr>
              <a:t>Vegetable preparation machine</a:t>
            </a:r>
          </a:p>
          <a:p>
            <a:pPr algn="just"/>
            <a:r>
              <a:rPr lang="en-US" dirty="0" smtClean="0">
                <a:latin typeface="Times New Roman" pitchFamily="18" charset="0"/>
                <a:cs typeface="Times New Roman" pitchFamily="18" charset="0"/>
              </a:rPr>
              <a:t>There are a variety of types ranging from attachments to food mixers to dedicated stand alone models.</a:t>
            </a:r>
          </a:p>
          <a:p>
            <a:pPr algn="just"/>
            <a:r>
              <a:rPr lang="en-US" dirty="0" smtClean="0">
                <a:latin typeface="Times New Roman" pitchFamily="18" charset="0"/>
                <a:cs typeface="Times New Roman" pitchFamily="18" charset="0"/>
              </a:rPr>
              <a:t>All machines perform variety of operations such as grating, slicing, shredding, dicing and chipping with the use of interchangeable cutting blades.</a:t>
            </a:r>
          </a:p>
          <a:p>
            <a:pPr algn="just"/>
            <a:r>
              <a:rPr lang="en-US" b="1" dirty="0" smtClean="0">
                <a:latin typeface="Times New Roman" pitchFamily="18" charset="0"/>
                <a:cs typeface="Times New Roman" pitchFamily="18" charset="0"/>
              </a:rPr>
              <a:t>Can openers, metal spoons, </a:t>
            </a:r>
            <a:r>
              <a:rPr lang="en-US" b="1" dirty="0" err="1" smtClean="0">
                <a:latin typeface="Times New Roman" pitchFamily="18" charset="0"/>
                <a:cs typeface="Times New Roman" pitchFamily="18" charset="0"/>
              </a:rPr>
              <a:t>laddles</a:t>
            </a:r>
            <a:r>
              <a:rPr lang="en-US" b="1" dirty="0" smtClean="0">
                <a:latin typeface="Times New Roman" pitchFamily="18" charset="0"/>
                <a:cs typeface="Times New Roman" pitchFamily="18" charset="0"/>
              </a:rPr>
              <a:t>, scoops, bowls </a:t>
            </a:r>
            <a:r>
              <a:rPr lang="en-US" dirty="0" smtClean="0">
                <a:latin typeface="Times New Roman" pitchFamily="18" charset="0"/>
                <a:cs typeface="Times New Roman" pitchFamily="18" charset="0"/>
              </a:rPr>
              <a:t>are the other equipments used in preparation area</a:t>
            </a:r>
          </a:p>
          <a:p>
            <a:pPr algn="just"/>
            <a:endParaRPr lang="en-US" dirty="0" smtClean="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340"/>
            <a:ext cx="10515600" cy="1325563"/>
          </a:xfrm>
        </p:spPr>
        <p:txBody>
          <a:bodyPr/>
          <a:lstStyle/>
          <a:p>
            <a:r>
              <a:rPr lang="en-US" dirty="0" smtClean="0">
                <a:latin typeface="Times New Roman" panose="02020603050405020304" pitchFamily="18" charset="0"/>
                <a:cs typeface="Times New Roman" panose="02020603050405020304" pitchFamily="18" charset="0"/>
              </a:rPr>
              <a:t>Equipments used in Pre preparation Area</a:t>
            </a:r>
            <a:endParaRPr lang="en-US" dirty="0">
              <a:latin typeface="Times New Roman" panose="02020603050405020304" pitchFamily="18" charset="0"/>
              <a:cs typeface="Times New Roman" panose="02020603050405020304" pitchFamily="18" charset="0"/>
            </a:endParaRP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220317"/>
            <a:ext cx="5181600" cy="3886200"/>
          </a:xfrm>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54194" y="1220317"/>
            <a:ext cx="5181600" cy="4494256"/>
          </a:xfrm>
        </p:spPr>
      </p:pic>
      <p:sp>
        <p:nvSpPr>
          <p:cNvPr id="7" name="TextBox 6"/>
          <p:cNvSpPr txBox="1"/>
          <p:nvPr/>
        </p:nvSpPr>
        <p:spPr>
          <a:xfrm>
            <a:off x="1800560" y="5915353"/>
            <a:ext cx="276895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Butchers Saw</a:t>
            </a:r>
            <a:endParaRPr lang="en-US" sz="28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516710" y="5237972"/>
            <a:ext cx="5190186"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Butchers Cleaver – breaking bones and splitting carcasses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5631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5727" y="3607729"/>
            <a:ext cx="9758517" cy="4752528"/>
          </a:xfrm>
        </p:spPr>
        <p:txBody>
          <a:bodyPr>
            <a:noAutofit/>
          </a:bodyPr>
          <a:lstStyle/>
          <a:p>
            <a:pPr algn="l">
              <a:lnSpc>
                <a:spcPct val="150000"/>
              </a:lnSpc>
            </a:pPr>
            <a:r>
              <a:rPr lang="en-US" sz="2400" dirty="0">
                <a:latin typeface="Times New Roman" panose="02020603050405020304" pitchFamily="18" charset="0"/>
                <a:cs typeface="Times New Roman" panose="02020603050405020304" pitchFamily="18" charset="0"/>
              </a:rPr>
              <a:t>Name of the Faculty : </a:t>
            </a:r>
            <a:r>
              <a:rPr lang="en-US" sz="2400" dirty="0" err="1">
                <a:latin typeface="Times New Roman" panose="02020603050405020304" pitchFamily="18" charset="0"/>
                <a:cs typeface="Times New Roman" panose="02020603050405020304" pitchFamily="18" charset="0"/>
              </a:rPr>
              <a:t>Ms.S.Agalya</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Mobile Number        : 8428141101</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Designation              : </a:t>
            </a:r>
            <a:r>
              <a:rPr lang="en-US" sz="2400" dirty="0" err="1">
                <a:latin typeface="Times New Roman" panose="02020603050405020304" pitchFamily="18" charset="0"/>
                <a:cs typeface="Times New Roman" panose="02020603050405020304" pitchFamily="18" charset="0"/>
              </a:rPr>
              <a:t>Asst</a:t>
            </a:r>
            <a:r>
              <a:rPr lang="en-US" sz="2400" dirty="0">
                <a:latin typeface="Times New Roman" panose="02020603050405020304" pitchFamily="18" charset="0"/>
                <a:cs typeface="Times New Roman" panose="02020603050405020304" pitchFamily="18" charset="0"/>
              </a:rPr>
              <a:t> Professor</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Department              : Food Service Management and Dietetics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Programme 	         : M.Sc., Food Service Management and Dietetics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Batch                        : 2016-2017 Onwards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Semester                   : IV</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Course 	          : Food Service Facilities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Course Code             : P16FS41</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Unit                           : III</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Topic  Covered         : </a:t>
            </a:r>
            <a:r>
              <a:rPr lang="en-US" sz="2400" dirty="0" smtClean="0">
                <a:latin typeface="Times New Roman" panose="02020603050405020304" pitchFamily="18" charset="0"/>
                <a:cs typeface="Times New Roman" panose="02020603050405020304" pitchFamily="18" charset="0"/>
              </a:rPr>
              <a:t>Equipments used in Commercial and Non Commercial</a:t>
            </a:r>
            <a:br>
              <a:rPr lang="en-US" sz="2400" dirty="0" smtClean="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Establishments </a:t>
            </a:r>
            <a:r>
              <a:rPr lang="en-US" sz="2400" dirty="0"/>
              <a:t/>
            </a:r>
            <a:br>
              <a:rPr lang="en-US" sz="2400" dirty="0"/>
            </a:br>
            <a:r>
              <a:rPr lang="en-US" sz="2400" dirty="0"/>
              <a:t/>
            </a:r>
            <a:br>
              <a:rPr lang="en-US" sz="2400" dirty="0"/>
            </a:br>
            <a:r>
              <a:rPr lang="en-US" sz="2400" dirty="0"/>
              <a:t/>
            </a:r>
            <a:br>
              <a:rPr lang="en-US" sz="2400" dirty="0"/>
            </a:br>
            <a:endParaRPr lang="en-IN" sz="2400" dirty="0"/>
          </a:p>
        </p:txBody>
      </p:sp>
    </p:spTree>
    <p:extLst>
      <p:ext uri="{BB962C8B-B14F-4D97-AF65-F5344CB8AC3E}">
        <p14:creationId xmlns:p14="http://schemas.microsoft.com/office/powerpoint/2010/main" val="3006051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0293" y="315019"/>
            <a:ext cx="5181600" cy="1325563"/>
          </a:xfrm>
        </p:spPr>
        <p:txBody>
          <a:bodyPr>
            <a:normAutofit/>
          </a:bodyPr>
          <a:lstStyle/>
          <a:p>
            <a:pPr algn="ctr"/>
            <a:r>
              <a:rPr lang="en-US" b="1" dirty="0" smtClean="0">
                <a:latin typeface="Times New Roman" panose="02020603050405020304" pitchFamily="18" charset="0"/>
                <a:cs typeface="Times New Roman" panose="02020603050405020304" pitchFamily="18" charset="0"/>
              </a:rPr>
              <a:t>Graters </a:t>
            </a:r>
            <a:endParaRPr lang="en-US"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488183"/>
            <a:ext cx="6068196" cy="449117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15423" y="1488182"/>
            <a:ext cx="4766469" cy="4766469"/>
          </a:xfrm>
        </p:spPr>
      </p:pic>
      <p:sp>
        <p:nvSpPr>
          <p:cNvPr id="6" name="Title 1"/>
          <p:cNvSpPr txBox="1">
            <a:spLocks/>
          </p:cNvSpPr>
          <p:nvPr/>
        </p:nvSpPr>
        <p:spPr>
          <a:xfrm>
            <a:off x="797417" y="31502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Times New Roman" panose="02020603050405020304" pitchFamily="18" charset="0"/>
                <a:cs typeface="Times New Roman" panose="02020603050405020304" pitchFamily="18" charset="0"/>
              </a:rPr>
              <a:t>Mincing knife </a:t>
            </a:r>
            <a:r>
              <a:rPr lang="en-US" sz="3600" dirty="0" smtClean="0">
                <a:latin typeface="Times New Roman" panose="02020603050405020304" pitchFamily="18" charset="0"/>
                <a:cs typeface="Times New Roman" panose="02020603050405020304" pitchFamily="18" charset="0"/>
              </a:rPr>
              <a:t>– chop food finely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939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13" y="352246"/>
            <a:ext cx="5181600" cy="1325563"/>
          </a:xfrm>
        </p:spPr>
        <p:txBody>
          <a:bodyPr>
            <a:noAutofit/>
          </a:bodyPr>
          <a:lstStyle/>
          <a:p>
            <a:r>
              <a:rPr lang="en-US" sz="3200" b="1" dirty="0" smtClean="0">
                <a:latin typeface="Times New Roman" panose="02020603050405020304" pitchFamily="18" charset="0"/>
                <a:cs typeface="Times New Roman" panose="02020603050405020304" pitchFamily="18" charset="0"/>
              </a:rPr>
              <a:t>Beaters/wire whips </a:t>
            </a:r>
            <a:r>
              <a:rPr lang="en-US" sz="3200" dirty="0" smtClean="0">
                <a:latin typeface="Times New Roman" panose="02020603050405020304" pitchFamily="18" charset="0"/>
                <a:cs typeface="Times New Roman" panose="02020603050405020304" pitchFamily="18" charset="0"/>
              </a:rPr>
              <a:t>– making batters, mashing potatoes and creaming butter</a:t>
            </a:r>
            <a:endParaRPr lang="en-US" sz="32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0913" y="1825625"/>
            <a:ext cx="5419023" cy="4658356"/>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79204" y="1576986"/>
            <a:ext cx="4571328" cy="5155634"/>
          </a:xfrm>
        </p:spPr>
      </p:pic>
      <p:sp>
        <p:nvSpPr>
          <p:cNvPr id="6" name="Title 1"/>
          <p:cNvSpPr txBox="1">
            <a:spLocks/>
          </p:cNvSpPr>
          <p:nvPr/>
        </p:nvSpPr>
        <p:spPr>
          <a:xfrm>
            <a:off x="6009068" y="259947"/>
            <a:ext cx="524146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Times New Roman" panose="02020603050405020304" pitchFamily="18" charset="0"/>
                <a:cs typeface="Times New Roman" panose="02020603050405020304" pitchFamily="18" charset="0"/>
              </a:rPr>
              <a:t>Dough hook – used for mixing </a:t>
            </a:r>
            <a:r>
              <a:rPr lang="en-US" sz="3200" b="1" dirty="0" err="1" smtClean="0">
                <a:latin typeface="Times New Roman" panose="02020603050405020304" pitchFamily="18" charset="0"/>
                <a:cs typeface="Times New Roman" panose="02020603050405020304" pitchFamily="18" charset="0"/>
              </a:rPr>
              <a:t>doughs</a:t>
            </a:r>
            <a:r>
              <a:rPr lang="en-US" sz="3200" b="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4550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380" y="365125"/>
            <a:ext cx="5807299" cy="1325563"/>
          </a:xfrm>
        </p:spPr>
        <p:txBody>
          <a:bodyPr>
            <a:noAutofit/>
          </a:bodyPr>
          <a:lstStyle/>
          <a:p>
            <a:r>
              <a:rPr lang="en-US" sz="3200" b="1" dirty="0" smtClean="0">
                <a:latin typeface="Times New Roman" panose="02020603050405020304" pitchFamily="18" charset="0"/>
                <a:cs typeface="Times New Roman" panose="02020603050405020304" pitchFamily="18" charset="0"/>
              </a:rPr>
              <a:t>Bowl choppers </a:t>
            </a:r>
            <a:r>
              <a:rPr lang="en-US" sz="3200" dirty="0" smtClean="0">
                <a:latin typeface="Times New Roman" panose="02020603050405020304" pitchFamily="18" charset="0"/>
                <a:cs typeface="Times New Roman" panose="02020603050405020304" pitchFamily="18" charset="0"/>
              </a:rPr>
              <a:t>– used for cutting meat, fish, breadcrumbs etc.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Fine Chopping</a:t>
            </a:r>
            <a:endParaRPr lang="en-US" sz="32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6380" y="1690688"/>
            <a:ext cx="5176234" cy="5176234"/>
          </a:xfrm>
        </p:spPr>
      </p:pic>
      <p:pic>
        <p:nvPicPr>
          <p:cNvPr id="7" name="Content Placeholder 6" descr="food sllicers.jpg"/>
          <p:cNvPicPr>
            <a:picLocks noGrp="1" noChangeAspect="1"/>
          </p:cNvPicPr>
          <p:nvPr>
            <p:ph sz="half" idx="2"/>
          </p:nvPr>
        </p:nvPicPr>
        <p:blipFill>
          <a:blip r:embed="rId3"/>
          <a:stretch>
            <a:fillRect/>
          </a:stretch>
        </p:blipFill>
        <p:spPr>
          <a:xfrm>
            <a:off x="6686958" y="1476240"/>
            <a:ext cx="4752975" cy="4752975"/>
          </a:xfrm>
        </p:spPr>
      </p:pic>
      <p:sp>
        <p:nvSpPr>
          <p:cNvPr id="6" name="Title 1"/>
          <p:cNvSpPr txBox="1">
            <a:spLocks/>
          </p:cNvSpPr>
          <p:nvPr/>
        </p:nvSpPr>
        <p:spPr>
          <a:xfrm>
            <a:off x="6511835" y="506661"/>
            <a:ext cx="5181600" cy="6689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Times New Roman" panose="02020603050405020304" pitchFamily="18" charset="0"/>
                <a:cs typeface="Times New Roman" panose="02020603050405020304" pitchFamily="18" charset="0"/>
              </a:rPr>
              <a:t>Food Slicer</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957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268" y="385640"/>
            <a:ext cx="5948966" cy="894556"/>
          </a:xfrm>
        </p:spPr>
        <p:txBody>
          <a:bodyPr>
            <a:noAutofit/>
          </a:bodyPr>
          <a:lstStyle/>
          <a:p>
            <a:pPr algn="just"/>
            <a:r>
              <a:rPr lang="en-US" sz="2800" b="1" dirty="0" smtClean="0">
                <a:latin typeface="Times New Roman" panose="02020603050405020304" pitchFamily="18" charset="0"/>
                <a:cs typeface="Times New Roman" panose="02020603050405020304" pitchFamily="18" charset="0"/>
              </a:rPr>
              <a:t>Food Processors – </a:t>
            </a:r>
            <a:r>
              <a:rPr lang="en-US" sz="2800" dirty="0" err="1" smtClean="0">
                <a:latin typeface="Times New Roman" panose="02020603050405020304" pitchFamily="18" charset="0"/>
                <a:cs typeface="Times New Roman" panose="02020603050405020304" pitchFamily="18" charset="0"/>
              </a:rPr>
              <a:t>upto</a:t>
            </a:r>
            <a:r>
              <a:rPr lang="en-US" sz="2800" dirty="0" smtClean="0">
                <a:latin typeface="Times New Roman" panose="02020603050405020304" pitchFamily="18" charset="0"/>
                <a:cs typeface="Times New Roman" panose="02020603050405020304" pitchFamily="18" charset="0"/>
              </a:rPr>
              <a:t> 30-45 </a:t>
            </a:r>
            <a:r>
              <a:rPr lang="en-US" sz="2800" dirty="0" err="1" smtClean="0">
                <a:latin typeface="Times New Roman" panose="02020603050405020304" pitchFamily="18" charset="0"/>
                <a:cs typeface="Times New Roman" panose="02020603050405020304" pitchFamily="18" charset="0"/>
              </a:rPr>
              <a:t>litre</a:t>
            </a:r>
            <a:r>
              <a:rPr lang="en-US" sz="2800" dirty="0" smtClean="0">
                <a:latin typeface="Times New Roman" panose="02020603050405020304" pitchFamily="18" charset="0"/>
                <a:cs typeface="Times New Roman" panose="02020603050405020304" pitchFamily="18" charset="0"/>
              </a:rPr>
              <a:t> floor standing cutters/mixers </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used for cutting, kneading, slicing, blending and </a:t>
            </a:r>
            <a:r>
              <a:rPr lang="en-US" sz="2800" dirty="0" err="1" smtClean="0">
                <a:latin typeface="Times New Roman" panose="02020603050405020304" pitchFamily="18" charset="0"/>
                <a:cs typeface="Times New Roman" panose="02020603050405020304" pitchFamily="18" charset="0"/>
              </a:rPr>
              <a:t>liquidising</a:t>
            </a:r>
            <a:endParaRPr lang="en-US"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70691" y="1661375"/>
            <a:ext cx="4747408" cy="4747408"/>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35760" y="1661374"/>
            <a:ext cx="4825553" cy="4825553"/>
          </a:xfrm>
        </p:spPr>
      </p:pic>
      <p:sp>
        <p:nvSpPr>
          <p:cNvPr id="6" name="Title 1"/>
          <p:cNvSpPr txBox="1">
            <a:spLocks/>
          </p:cNvSpPr>
          <p:nvPr/>
        </p:nvSpPr>
        <p:spPr>
          <a:xfrm>
            <a:off x="471576" y="385640"/>
            <a:ext cx="5948966" cy="1136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Times New Roman" panose="02020603050405020304" pitchFamily="18" charset="0"/>
                <a:cs typeface="Times New Roman" panose="02020603050405020304" pitchFamily="18" charset="0"/>
              </a:rPr>
              <a:t>Food mixers </a:t>
            </a:r>
            <a:r>
              <a:rPr lang="en-US" sz="3200" dirty="0" smtClean="0">
                <a:latin typeface="Times New Roman" panose="02020603050405020304" pitchFamily="18" charset="0"/>
                <a:cs typeface="Times New Roman" panose="02020603050405020304" pitchFamily="18" charset="0"/>
              </a:rPr>
              <a:t>– mincer, vegetable slicer, cheese grater and even liquidizer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5059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537" y="350282"/>
            <a:ext cx="6008915" cy="1325563"/>
          </a:xfrm>
        </p:spPr>
        <p:txBody>
          <a:bodyPr>
            <a:normAutofit fontScale="90000"/>
          </a:bodyPr>
          <a:lstStyle/>
          <a:p>
            <a:r>
              <a:rPr lang="en-US" sz="4000" b="1" dirty="0" smtClean="0">
                <a:latin typeface="Times New Roman" panose="02020603050405020304" pitchFamily="18" charset="0"/>
                <a:cs typeface="Times New Roman" panose="02020603050405020304" pitchFamily="18" charset="0"/>
              </a:rPr>
              <a:t>Vegetable Preparation machine </a:t>
            </a:r>
            <a:r>
              <a:rPr lang="en-US" sz="4000" dirty="0" smtClean="0">
                <a:latin typeface="Times New Roman" panose="02020603050405020304" pitchFamily="18" charset="0"/>
                <a:cs typeface="Times New Roman" panose="02020603050405020304" pitchFamily="18" charset="0"/>
              </a:rPr>
              <a:t>– grating, slicing, shredding, dicing and chopping</a:t>
            </a:r>
            <a:endParaRPr lang="en-US" sz="40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3639" y="1361986"/>
            <a:ext cx="5025120" cy="502512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1920" y="1957589"/>
            <a:ext cx="4683014" cy="4683014"/>
          </a:xfrm>
        </p:spPr>
      </p:pic>
      <p:sp>
        <p:nvSpPr>
          <p:cNvPr id="6" name="Title 1"/>
          <p:cNvSpPr txBox="1">
            <a:spLocks/>
          </p:cNvSpPr>
          <p:nvPr/>
        </p:nvSpPr>
        <p:spPr>
          <a:xfrm>
            <a:off x="389709" y="258843"/>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Times New Roman" panose="02020603050405020304" pitchFamily="18" charset="0"/>
                <a:cs typeface="Times New Roman" panose="02020603050405020304" pitchFamily="18" charset="0"/>
              </a:rPr>
              <a:t>Potato Peeler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82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 PREPARATION  OR COOKING EQUIPMENT</a:t>
            </a:r>
            <a:br>
              <a:rPr lang="en-US" b="1" dirty="0" smtClean="0">
                <a:latin typeface="Times New Roman" pitchFamily="18" charset="0"/>
                <a:cs typeface="Times New Roman" pitchFamily="18" charset="0"/>
              </a:rPr>
            </a:br>
            <a:endParaRPr lang="en-US" dirty="0"/>
          </a:p>
        </p:txBody>
      </p:sp>
      <p:sp>
        <p:nvSpPr>
          <p:cNvPr id="5" name="Content Placeholder 4"/>
          <p:cNvSpPr>
            <a:spLocks noGrp="1"/>
          </p:cNvSpPr>
          <p:nvPr>
            <p:ph sz="half" idx="1"/>
          </p:nvPr>
        </p:nvSpPr>
        <p:spPr>
          <a:xfrm>
            <a:off x="838199" y="679269"/>
            <a:ext cx="9063447" cy="2834640"/>
          </a:xfrm>
        </p:spPr>
        <p:txBody>
          <a:bodyPr>
            <a:normAutofit/>
          </a:bodyPr>
          <a:lstStyle/>
          <a:p>
            <a:pPr>
              <a:buNone/>
            </a:pPr>
            <a:r>
              <a:rPr lang="en-US" b="1" dirty="0" smtClean="0">
                <a:latin typeface="Times New Roman" pitchFamily="18" charset="0"/>
                <a:cs typeface="Times New Roman" pitchFamily="18" charset="0"/>
              </a:rPr>
              <a:t>Ranges </a:t>
            </a:r>
          </a:p>
          <a:p>
            <a:pPr algn="just"/>
            <a:r>
              <a:rPr lang="en-US" dirty="0" smtClean="0">
                <a:latin typeface="Times New Roman" pitchFamily="18" charset="0"/>
                <a:cs typeface="Times New Roman" pitchFamily="18" charset="0"/>
              </a:rPr>
              <a:t>A range is a multifaceted piece of equipment. The unit can be heated by either gas or electricity, and is designed to cook food in pots and pans as well as on a flat – topped grill.</a:t>
            </a:r>
            <a:endParaRPr lang="en-US" dirty="0">
              <a:latin typeface="Times New Roman" pitchFamily="18" charset="0"/>
              <a:cs typeface="Times New Roman" pitchFamily="18" charset="0"/>
            </a:endParaRPr>
          </a:p>
        </p:txBody>
      </p:sp>
      <p:pic>
        <p:nvPicPr>
          <p:cNvPr id="7" name="Content Placeholder 6" descr="cooking_range-4.jpg"/>
          <p:cNvPicPr>
            <a:picLocks noGrp="1" noChangeAspect="1"/>
          </p:cNvPicPr>
          <p:nvPr>
            <p:ph sz="half" idx="2"/>
          </p:nvPr>
        </p:nvPicPr>
        <p:blipFill>
          <a:blip r:embed="rId2"/>
          <a:stretch>
            <a:fillRect/>
          </a:stretch>
        </p:blipFill>
        <p:spPr>
          <a:xfrm>
            <a:off x="1900644" y="2573382"/>
            <a:ext cx="7622177" cy="4059691"/>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 PREPARATION  OR COOKING EQUIPMENT</a:t>
            </a:r>
            <a:br>
              <a:rPr lang="en-US" b="1" dirty="0" smtClean="0">
                <a:latin typeface="Times New Roman" pitchFamily="18" charset="0"/>
                <a:cs typeface="Times New Roman" pitchFamily="18" charset="0"/>
              </a:rPr>
            </a:br>
            <a:endParaRPr lang="en-US" dirty="0"/>
          </a:p>
        </p:txBody>
      </p:sp>
      <p:sp>
        <p:nvSpPr>
          <p:cNvPr id="5" name="Content Placeholder 4"/>
          <p:cNvSpPr>
            <a:spLocks noGrp="1"/>
          </p:cNvSpPr>
          <p:nvPr>
            <p:ph sz="half" idx="1"/>
          </p:nvPr>
        </p:nvSpPr>
        <p:spPr>
          <a:xfrm>
            <a:off x="838200" y="679269"/>
            <a:ext cx="5181600" cy="5497694"/>
          </a:xfrm>
        </p:spPr>
        <p:txBody>
          <a:bodyPr>
            <a:normAutofit/>
          </a:bodyPr>
          <a:lstStyle/>
          <a:p>
            <a:pPr>
              <a:buNone/>
            </a:pPr>
            <a:r>
              <a:rPr lang="en-US" b="1" dirty="0" smtClean="0">
                <a:latin typeface="Times New Roman" pitchFamily="18" charset="0"/>
                <a:cs typeface="Times New Roman" pitchFamily="18" charset="0"/>
              </a:rPr>
              <a:t>Ovens </a:t>
            </a:r>
          </a:p>
          <a:p>
            <a:pPr algn="just"/>
            <a:r>
              <a:rPr lang="en-US" dirty="0" smtClean="0">
                <a:latin typeface="Times New Roman" pitchFamily="18" charset="0"/>
                <a:cs typeface="Times New Roman" pitchFamily="18" charset="0"/>
              </a:rPr>
              <a:t>There are various oven used in production area.</a:t>
            </a:r>
          </a:p>
          <a:p>
            <a:pPr algn="just"/>
            <a:r>
              <a:rPr lang="en-US" dirty="0" smtClean="0">
                <a:latin typeface="Times New Roman" pitchFamily="18" charset="0"/>
                <a:cs typeface="Times New Roman" pitchFamily="18" charset="0"/>
              </a:rPr>
              <a:t>Convection oven, convection and steaming oven, cook and hold oven, smoking ovens and microwave ovens.</a:t>
            </a:r>
          </a:p>
          <a:p>
            <a:pPr>
              <a:buNone/>
            </a:pPr>
            <a:r>
              <a:rPr lang="en-US" b="1" dirty="0" smtClean="0">
                <a:latin typeface="Times New Roman" pitchFamily="18" charset="0"/>
                <a:cs typeface="Times New Roman" pitchFamily="18" charset="0"/>
              </a:rPr>
              <a:t>Cookers</a:t>
            </a:r>
          </a:p>
          <a:p>
            <a:r>
              <a:rPr lang="en-US" dirty="0" smtClean="0">
                <a:latin typeface="Times New Roman" pitchFamily="18" charset="0"/>
                <a:cs typeface="Times New Roman" pitchFamily="18" charset="0"/>
              </a:rPr>
              <a:t>Combination convection and microwave cooker, induction cooker </a:t>
            </a:r>
          </a:p>
          <a:p>
            <a:endParaRPr lang="en-US" b="1" dirty="0" smtClean="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p:txBody>
      </p:sp>
      <p:sp>
        <p:nvSpPr>
          <p:cNvPr id="6" name="Content Placeholder 5"/>
          <p:cNvSpPr>
            <a:spLocks noGrp="1"/>
          </p:cNvSpPr>
          <p:nvPr>
            <p:ph sz="half" idx="2"/>
          </p:nvPr>
        </p:nvSpPr>
        <p:spPr>
          <a:xfrm>
            <a:off x="6172200" y="718457"/>
            <a:ext cx="5181600" cy="5458506"/>
          </a:xfrm>
        </p:spPr>
        <p:txBody>
          <a:bodyPr>
            <a:normAutofit/>
          </a:bodyPr>
          <a:lstStyle/>
          <a:p>
            <a:pPr algn="just">
              <a:buNone/>
            </a:pPr>
            <a:r>
              <a:rPr lang="en-US" b="1" dirty="0" smtClean="0">
                <a:latin typeface="Times New Roman" pitchFamily="18" charset="0"/>
                <a:cs typeface="Times New Roman" pitchFamily="18" charset="0"/>
              </a:rPr>
              <a:t>Steam equipment</a:t>
            </a:r>
          </a:p>
          <a:p>
            <a:pPr algn="just"/>
            <a:r>
              <a:rPr lang="en-US" dirty="0" smtClean="0">
                <a:latin typeface="Times New Roman" pitchFamily="18" charset="0"/>
                <a:cs typeface="Times New Roman" pitchFamily="18" charset="0"/>
              </a:rPr>
              <a:t>Steam may be supplied from a central heating plant, directly connected to the equipment or steam may be generated at point of use which requires water connection and means of heating it from the steam.</a:t>
            </a:r>
          </a:p>
          <a:p>
            <a:pPr algn="just"/>
            <a:r>
              <a:rPr lang="en-US" dirty="0" smtClean="0">
                <a:latin typeface="Times New Roman" pitchFamily="18" charset="0"/>
                <a:cs typeface="Times New Roman" pitchFamily="18" charset="0"/>
              </a:rPr>
              <a:t>Atmospheric – pressure steamer, convection steamer, low-pressure steamer, steam jacketed kettles are commonly used.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amer.jpg"/>
          <p:cNvPicPr>
            <a:picLocks noChangeAspect="1"/>
          </p:cNvPicPr>
          <p:nvPr/>
        </p:nvPicPr>
        <p:blipFill>
          <a:blip r:embed="rId2"/>
          <a:stretch>
            <a:fillRect/>
          </a:stretch>
        </p:blipFill>
        <p:spPr>
          <a:xfrm>
            <a:off x="3276600" y="0"/>
            <a:ext cx="5624945" cy="5624945"/>
          </a:xfrm>
          <a:prstGeom prst="rect">
            <a:avLst/>
          </a:prstGeom>
        </p:spPr>
      </p:pic>
      <p:sp>
        <p:nvSpPr>
          <p:cNvPr id="6" name="TextBox 5"/>
          <p:cNvSpPr txBox="1"/>
          <p:nvPr/>
        </p:nvSpPr>
        <p:spPr>
          <a:xfrm>
            <a:off x="4946074" y="5683613"/>
            <a:ext cx="1953491"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Steamer </a:t>
            </a:r>
            <a:endParaRPr lang="en-US" sz="2800" b="1"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 PREPARATION  OR COOKING EQUIPMENT</a:t>
            </a:r>
            <a:br>
              <a:rPr lang="en-US" b="1" dirty="0" smtClean="0">
                <a:latin typeface="Times New Roman" pitchFamily="18" charset="0"/>
                <a:cs typeface="Times New Roman" pitchFamily="18" charset="0"/>
              </a:rPr>
            </a:br>
            <a:endParaRPr lang="en-US" dirty="0"/>
          </a:p>
        </p:txBody>
      </p:sp>
      <p:sp>
        <p:nvSpPr>
          <p:cNvPr id="5" name="Content Placeholder 4"/>
          <p:cNvSpPr>
            <a:spLocks noGrp="1"/>
          </p:cNvSpPr>
          <p:nvPr>
            <p:ph sz="half" idx="1"/>
          </p:nvPr>
        </p:nvSpPr>
        <p:spPr>
          <a:xfrm>
            <a:off x="838200" y="679269"/>
            <a:ext cx="5181600" cy="5497694"/>
          </a:xfrm>
        </p:spPr>
        <p:txBody>
          <a:bodyPr>
            <a:normAutofit fontScale="92500"/>
          </a:bodyPr>
          <a:lstStyle/>
          <a:p>
            <a:pPr>
              <a:buNone/>
            </a:pPr>
            <a:r>
              <a:rPr lang="en-US" b="1" dirty="0" smtClean="0">
                <a:latin typeface="Times New Roman" pitchFamily="18" charset="0"/>
                <a:cs typeface="Times New Roman" pitchFamily="18" charset="0"/>
              </a:rPr>
              <a:t>Large pans, broilers and fryers</a:t>
            </a:r>
          </a:p>
          <a:p>
            <a:pPr algn="just"/>
            <a:r>
              <a:rPr lang="en-US" b="1" dirty="0" err="1" smtClean="0">
                <a:latin typeface="Times New Roman" pitchFamily="18" charset="0"/>
                <a:cs typeface="Times New Roman" pitchFamily="18" charset="0"/>
              </a:rPr>
              <a:t>Bratt</a:t>
            </a:r>
            <a:r>
              <a:rPr lang="en-US" b="1" dirty="0" smtClean="0">
                <a:latin typeface="Times New Roman" pitchFamily="18" charset="0"/>
                <a:cs typeface="Times New Roman" pitchFamily="18" charset="0"/>
              </a:rPr>
              <a:t> pan - </a:t>
            </a:r>
            <a:r>
              <a:rPr lang="en-US" dirty="0" smtClean="0">
                <a:latin typeface="Times New Roman" pitchFamily="18" charset="0"/>
                <a:cs typeface="Times New Roman" pitchFamily="18" charset="0"/>
              </a:rPr>
              <a:t>is one of the most versatile  pieces of cooking equipment in the kitchen because it is possible to use it for shallow frying, deep frying, stewing, braising and boiling.</a:t>
            </a:r>
          </a:p>
          <a:p>
            <a:pPr algn="just"/>
            <a:r>
              <a:rPr lang="en-US" b="1" dirty="0" smtClean="0">
                <a:latin typeface="Times New Roman" pitchFamily="18" charset="0"/>
                <a:cs typeface="Times New Roman" pitchFamily="18" charset="0"/>
              </a:rPr>
              <a:t>Boiling pans – </a:t>
            </a:r>
            <a:r>
              <a:rPr lang="en-US" dirty="0" smtClean="0">
                <a:latin typeface="Times New Roman" pitchFamily="18" charset="0"/>
                <a:cs typeface="Times New Roman" pitchFamily="18" charset="0"/>
              </a:rPr>
              <a:t>many types are available in different metals – </a:t>
            </a:r>
            <a:r>
              <a:rPr lang="en-US" dirty="0" err="1" smtClean="0">
                <a:latin typeface="Times New Roman" pitchFamily="18" charset="0"/>
                <a:cs typeface="Times New Roman" pitchFamily="18" charset="0"/>
              </a:rPr>
              <a:t>aluminium</a:t>
            </a:r>
            <a:r>
              <a:rPr lang="en-US" dirty="0" smtClean="0">
                <a:latin typeface="Times New Roman" pitchFamily="18" charset="0"/>
                <a:cs typeface="Times New Roman" pitchFamily="18" charset="0"/>
              </a:rPr>
              <a:t>, stainless steel, etc.</a:t>
            </a:r>
          </a:p>
          <a:p>
            <a:pPr algn="just"/>
            <a:r>
              <a:rPr lang="en-US" dirty="0" smtClean="0">
                <a:latin typeface="Times New Roman" pitchFamily="18" charset="0"/>
                <a:cs typeface="Times New Roman" pitchFamily="18" charset="0"/>
              </a:rPr>
              <a:t>Fryers like pressure fryers, hot air rotary fryers, computerized fryers (programmed and controlled automatically cooking temperature)</a:t>
            </a:r>
          </a:p>
          <a:p>
            <a:pPr>
              <a:buNone/>
            </a:pPr>
            <a:endParaRPr lang="en-US" dirty="0">
              <a:latin typeface="Times New Roman" pitchFamily="18" charset="0"/>
              <a:cs typeface="Times New Roman" pitchFamily="18" charset="0"/>
            </a:endParaRPr>
          </a:p>
        </p:txBody>
      </p:sp>
      <p:pic>
        <p:nvPicPr>
          <p:cNvPr id="7" name="Content Placeholder 6" descr="bratt pan.jpg"/>
          <p:cNvPicPr>
            <a:picLocks noGrp="1" noChangeAspect="1"/>
          </p:cNvPicPr>
          <p:nvPr>
            <p:ph sz="half" idx="2"/>
          </p:nvPr>
        </p:nvPicPr>
        <p:blipFill>
          <a:blip r:embed="rId2"/>
          <a:stretch>
            <a:fillRect/>
          </a:stretch>
        </p:blipFill>
        <p:spPr>
          <a:xfrm>
            <a:off x="6172199" y="566303"/>
            <a:ext cx="5465173" cy="5465173"/>
          </a:xfrm>
        </p:spPr>
      </p:pic>
      <p:sp>
        <p:nvSpPr>
          <p:cNvPr id="8" name="TextBox 7"/>
          <p:cNvSpPr txBox="1"/>
          <p:nvPr/>
        </p:nvSpPr>
        <p:spPr>
          <a:xfrm>
            <a:off x="7356764" y="5666509"/>
            <a:ext cx="2743200" cy="523220"/>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Bratt</a:t>
            </a:r>
            <a:r>
              <a:rPr lang="en-US" sz="2800" b="1" dirty="0" smtClean="0">
                <a:latin typeface="Times New Roman" pitchFamily="18" charset="0"/>
                <a:cs typeface="Times New Roman" pitchFamily="18" charset="0"/>
              </a:rPr>
              <a:t> pan </a:t>
            </a:r>
            <a:endParaRPr lang="en-US" sz="2800" b="1"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 PREPARATION  OR COOKING EQUIPMENT</a:t>
            </a:r>
            <a:br>
              <a:rPr lang="en-US" b="1"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5" name="Content Placeholder 4"/>
          <p:cNvSpPr>
            <a:spLocks noGrp="1"/>
          </p:cNvSpPr>
          <p:nvPr>
            <p:ph sz="half" idx="1"/>
          </p:nvPr>
        </p:nvSpPr>
        <p:spPr>
          <a:xfrm>
            <a:off x="838200" y="679269"/>
            <a:ext cx="5181600" cy="5497694"/>
          </a:xfrm>
        </p:spPr>
        <p:txBody>
          <a:bodyPr>
            <a:normAutofit/>
          </a:bodyPr>
          <a:lstStyle/>
          <a:p>
            <a:pPr algn="just"/>
            <a:r>
              <a:rPr lang="en-US" b="1" dirty="0" smtClean="0">
                <a:latin typeface="Times New Roman" pitchFamily="18" charset="0"/>
                <a:cs typeface="Times New Roman" pitchFamily="18" charset="0"/>
              </a:rPr>
              <a:t>Grills and Salamanders – </a:t>
            </a:r>
            <a:r>
              <a:rPr lang="en-US" dirty="0" smtClean="0">
                <a:latin typeface="Times New Roman" pitchFamily="18" charset="0"/>
                <a:cs typeface="Times New Roman" pitchFamily="18" charset="0"/>
              </a:rPr>
              <a:t>the salamander or grill heated from above by gas or electricity.</a:t>
            </a:r>
          </a:p>
          <a:p>
            <a:pPr algn="just"/>
            <a:r>
              <a:rPr lang="en-US" b="1" dirty="0" smtClean="0">
                <a:latin typeface="Times New Roman" pitchFamily="18" charset="0"/>
                <a:cs typeface="Times New Roman" pitchFamily="18" charset="0"/>
              </a:rPr>
              <a:t>Under fired grill – </a:t>
            </a:r>
            <a:r>
              <a:rPr lang="en-US" dirty="0" smtClean="0">
                <a:latin typeface="Times New Roman" pitchFamily="18" charset="0"/>
                <a:cs typeface="Times New Roman" pitchFamily="18" charset="0"/>
              </a:rPr>
              <a:t>most commonly fuelled by gas, which heats a bed of firebricks. Food is cooked on grill bars, which slant above the firebricks.</a:t>
            </a:r>
          </a:p>
          <a:p>
            <a:pPr algn="just"/>
            <a:r>
              <a:rPr lang="en-US" b="1" dirty="0" smtClean="0">
                <a:latin typeface="Times New Roman" pitchFamily="18" charset="0"/>
                <a:cs typeface="Times New Roman" pitchFamily="18" charset="0"/>
              </a:rPr>
              <a:t>Contact grill – </a:t>
            </a:r>
            <a:r>
              <a:rPr lang="en-US" dirty="0" smtClean="0">
                <a:latin typeface="Times New Roman" pitchFamily="18" charset="0"/>
                <a:cs typeface="Times New Roman" pitchFamily="18" charset="0"/>
              </a:rPr>
              <a:t>these are sometimes referred to as double –sided or infra grills and have two heating surfaces arranged facing each other.</a:t>
            </a:r>
            <a:endParaRPr lang="en-US" b="1"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7" name="Content Placeholder 6" descr="salamander.jpg"/>
          <p:cNvPicPr>
            <a:picLocks noGrp="1" noChangeAspect="1"/>
          </p:cNvPicPr>
          <p:nvPr>
            <p:ph sz="half" idx="2"/>
          </p:nvPr>
        </p:nvPicPr>
        <p:blipFill>
          <a:blip r:embed="rId2"/>
          <a:stretch>
            <a:fillRect/>
          </a:stretch>
        </p:blipFill>
        <p:spPr>
          <a:xfrm>
            <a:off x="6355080" y="609056"/>
            <a:ext cx="5181600" cy="5181600"/>
          </a:xfrm>
        </p:spPr>
      </p:pic>
      <p:sp>
        <p:nvSpPr>
          <p:cNvPr id="8" name="TextBox 7"/>
          <p:cNvSpPr txBox="1"/>
          <p:nvPr/>
        </p:nvSpPr>
        <p:spPr>
          <a:xfrm>
            <a:off x="8020595" y="5695406"/>
            <a:ext cx="2534194" cy="584775"/>
          </a:xfrm>
          <a:prstGeom prst="rect">
            <a:avLst/>
          </a:prstGeom>
          <a:noFill/>
        </p:spPr>
        <p:txBody>
          <a:bodyPr wrap="square" rtlCol="0">
            <a:spAutoFit/>
          </a:bodyPr>
          <a:lstStyle/>
          <a:p>
            <a:r>
              <a:rPr lang="en-US" sz="3200" b="1" dirty="0" smtClean="0">
                <a:latin typeface="Times New Roman" pitchFamily="18" charset="0"/>
                <a:cs typeface="Times New Roman" pitchFamily="18" charset="0"/>
              </a:rPr>
              <a:t>Salamander</a:t>
            </a:r>
            <a:endParaRPr lang="en-US" sz="3200" b="1"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0" y="1789611"/>
            <a:ext cx="9144000" cy="1720352"/>
          </a:xfrm>
        </p:spPr>
        <p:txBody>
          <a:bodyPr>
            <a:normAutofit fontScale="90000"/>
          </a:bodyPr>
          <a:lstStyle/>
          <a:p>
            <a:r>
              <a:rPr lang="en-US" dirty="0" smtClean="0"/>
              <a:t/>
            </a:r>
            <a:br>
              <a:rPr lang="en-US" dirty="0" smtClean="0"/>
            </a:br>
            <a:endParaRPr lang="en-US" dirty="0"/>
          </a:p>
        </p:txBody>
      </p:sp>
      <p:sp>
        <p:nvSpPr>
          <p:cNvPr id="8" name="Subtitle 4"/>
          <p:cNvSpPr txBox="1">
            <a:spLocks/>
          </p:cNvSpPr>
          <p:nvPr/>
        </p:nvSpPr>
        <p:spPr>
          <a:xfrm>
            <a:off x="1640981" y="2515092"/>
            <a:ext cx="9144000" cy="721768"/>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Equipments used in Commercial</a:t>
            </a:r>
            <a:r>
              <a:rPr kumimoji="0" lang="en-US" sz="4400" b="1"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and </a:t>
            </a:r>
            <a:r>
              <a:rPr lang="en-US" sz="4400" b="1" dirty="0" smtClean="0">
                <a:latin typeface="Times New Roman" pitchFamily="18" charset="0"/>
                <a:cs typeface="Times New Roman" pitchFamily="18" charset="0"/>
              </a:rPr>
              <a:t>Non Commercial </a:t>
            </a:r>
            <a:r>
              <a:rPr kumimoji="0" lang="en-US" sz="4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Establishments</a:t>
            </a:r>
            <a:endParaRPr kumimoji="0" lang="en-US" sz="4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92644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der fire.jpg"/>
          <p:cNvPicPr>
            <a:picLocks noChangeAspect="1"/>
          </p:cNvPicPr>
          <p:nvPr/>
        </p:nvPicPr>
        <p:blipFill>
          <a:blip r:embed="rId2"/>
          <a:stretch>
            <a:fillRect/>
          </a:stretch>
        </p:blipFill>
        <p:spPr>
          <a:xfrm>
            <a:off x="195944" y="234042"/>
            <a:ext cx="5708468" cy="5800998"/>
          </a:xfrm>
          <a:prstGeom prst="rect">
            <a:avLst/>
          </a:prstGeom>
        </p:spPr>
      </p:pic>
      <p:pic>
        <p:nvPicPr>
          <p:cNvPr id="6" name="Picture 5" descr="contact grill.jpg"/>
          <p:cNvPicPr>
            <a:picLocks noChangeAspect="1"/>
          </p:cNvPicPr>
          <p:nvPr/>
        </p:nvPicPr>
        <p:blipFill>
          <a:blip r:embed="rId3"/>
          <a:stretch>
            <a:fillRect/>
          </a:stretch>
        </p:blipFill>
        <p:spPr>
          <a:xfrm>
            <a:off x="6126479" y="0"/>
            <a:ext cx="5982789" cy="5982789"/>
          </a:xfrm>
          <a:prstGeom prst="rect">
            <a:avLst/>
          </a:prstGeom>
        </p:spPr>
      </p:pic>
      <p:sp>
        <p:nvSpPr>
          <p:cNvPr id="7" name="TextBox 6"/>
          <p:cNvSpPr txBox="1"/>
          <p:nvPr/>
        </p:nvSpPr>
        <p:spPr>
          <a:xfrm>
            <a:off x="1724297" y="6283234"/>
            <a:ext cx="2664823"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Under fire grill</a:t>
            </a:r>
            <a:endParaRPr lang="en-US" sz="2800" b="1" dirty="0">
              <a:latin typeface="Times New Roman" pitchFamily="18" charset="0"/>
              <a:cs typeface="Times New Roman" pitchFamily="18" charset="0"/>
            </a:endParaRPr>
          </a:p>
        </p:txBody>
      </p:sp>
      <p:sp>
        <p:nvSpPr>
          <p:cNvPr id="8" name="TextBox 7"/>
          <p:cNvSpPr txBox="1"/>
          <p:nvPr/>
        </p:nvSpPr>
        <p:spPr>
          <a:xfrm>
            <a:off x="8564879" y="5900057"/>
            <a:ext cx="2264229"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Contact grill</a:t>
            </a:r>
            <a:endParaRPr lang="en-US" sz="2800" b="1" dirty="0">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HOLDING EQUIPMENT</a:t>
            </a:r>
            <a:br>
              <a:rPr lang="en-US" b="1" dirty="0" smtClean="0">
                <a:latin typeface="Times New Roman" pitchFamily="18" charset="0"/>
                <a:cs typeface="Times New Roman" pitchFamily="18" charset="0"/>
              </a:rPr>
            </a:br>
            <a:endParaRPr lang="en-US" dirty="0"/>
          </a:p>
        </p:txBody>
      </p:sp>
      <p:sp>
        <p:nvSpPr>
          <p:cNvPr id="5" name="Content Placeholder 4"/>
          <p:cNvSpPr>
            <a:spLocks noGrp="1"/>
          </p:cNvSpPr>
          <p:nvPr>
            <p:ph sz="half" idx="1"/>
          </p:nvPr>
        </p:nvSpPr>
        <p:spPr>
          <a:xfrm>
            <a:off x="838200" y="679269"/>
            <a:ext cx="5181600" cy="5497694"/>
          </a:xfrm>
        </p:spPr>
        <p:txBody>
          <a:bodyPr>
            <a:normAutofit fontScale="92500" lnSpcReduction="10000"/>
          </a:bodyPr>
          <a:lstStyle/>
          <a:p>
            <a:pPr algn="just">
              <a:buNone/>
            </a:pPr>
            <a:r>
              <a:rPr lang="en-US" b="1" dirty="0" smtClean="0">
                <a:latin typeface="Times New Roman" pitchFamily="18" charset="0"/>
                <a:cs typeface="Times New Roman" pitchFamily="18" charset="0"/>
              </a:rPr>
              <a:t>Bain Marie </a:t>
            </a:r>
          </a:p>
          <a:p>
            <a:pPr algn="just"/>
            <a:r>
              <a:rPr lang="en-US" dirty="0" smtClean="0">
                <a:latin typeface="Times New Roman" pitchFamily="18" charset="0"/>
                <a:cs typeface="Times New Roman" pitchFamily="18" charset="0"/>
              </a:rPr>
              <a:t>This is basically a well containing hot water into which pots are placed to keep their contents hot for service.</a:t>
            </a:r>
          </a:p>
          <a:p>
            <a:pPr algn="just"/>
            <a:r>
              <a:rPr lang="en-US" dirty="0" smtClean="0">
                <a:latin typeface="Times New Roman" pitchFamily="18" charset="0"/>
                <a:cs typeface="Times New Roman" pitchFamily="18" charset="0"/>
              </a:rPr>
              <a:t>These may be free-standing or incorporated into a cooking range.</a:t>
            </a:r>
          </a:p>
          <a:p>
            <a:pPr algn="just">
              <a:buNone/>
            </a:pPr>
            <a:r>
              <a:rPr lang="en-US" b="1" dirty="0" smtClean="0">
                <a:latin typeface="Times New Roman" pitchFamily="18" charset="0"/>
                <a:cs typeface="Times New Roman" pitchFamily="18" charset="0"/>
              </a:rPr>
              <a:t>Hot cupboards (Hot plate)</a:t>
            </a:r>
          </a:p>
          <a:p>
            <a:pPr algn="just"/>
            <a:r>
              <a:rPr lang="en-US" dirty="0" smtClean="0">
                <a:latin typeface="Times New Roman" pitchFamily="18" charset="0"/>
                <a:cs typeface="Times New Roman" pitchFamily="18" charset="0"/>
              </a:rPr>
              <a:t>These are used for heating plates and serving dishes and for keeping food hot.</a:t>
            </a:r>
          </a:p>
          <a:p>
            <a:pPr algn="just"/>
            <a:r>
              <a:rPr lang="en-US" dirty="0" smtClean="0">
                <a:latin typeface="Times New Roman" pitchFamily="18" charset="0"/>
                <a:cs typeface="Times New Roman" pitchFamily="18" charset="0"/>
              </a:rPr>
              <a:t>They may heated by steam, gas or electricity. The top of most hot cupboards are used as serving counters </a:t>
            </a:r>
          </a:p>
        </p:txBody>
      </p:sp>
      <p:sp>
        <p:nvSpPr>
          <p:cNvPr id="6" name="Content Placeholder 5"/>
          <p:cNvSpPr>
            <a:spLocks noGrp="1"/>
          </p:cNvSpPr>
          <p:nvPr>
            <p:ph sz="half" idx="2"/>
          </p:nvPr>
        </p:nvSpPr>
        <p:spPr>
          <a:xfrm>
            <a:off x="6172200" y="718457"/>
            <a:ext cx="5181600" cy="5458506"/>
          </a:xfrm>
        </p:spPr>
        <p:txBody>
          <a:bodyPr>
            <a:normAutofit fontScale="92500" lnSpcReduction="10000"/>
          </a:bodyPr>
          <a:lstStyle/>
          <a:p>
            <a:pPr algn="just">
              <a:buNone/>
            </a:pPr>
            <a:r>
              <a:rPr lang="en-US" b="1" dirty="0" smtClean="0">
                <a:latin typeface="Times New Roman" pitchFamily="18" charset="0"/>
                <a:cs typeface="Times New Roman" pitchFamily="18" charset="0"/>
              </a:rPr>
              <a:t>Plate Warmers/ dispensers</a:t>
            </a:r>
          </a:p>
          <a:p>
            <a:pPr algn="just"/>
            <a:r>
              <a:rPr lang="en-US" dirty="0" smtClean="0">
                <a:latin typeface="Times New Roman" pitchFamily="18" charset="0"/>
                <a:cs typeface="Times New Roman" pitchFamily="18" charset="0"/>
              </a:rPr>
              <a:t>These are units for heating and storing plates for service.</a:t>
            </a:r>
          </a:p>
          <a:p>
            <a:pPr algn="just"/>
            <a:r>
              <a:rPr lang="en-US" dirty="0" smtClean="0">
                <a:latin typeface="Times New Roman" pitchFamily="18" charset="0"/>
                <a:cs typeface="Times New Roman" pitchFamily="18" charset="0"/>
              </a:rPr>
              <a:t>These may stand-alone, be mobile, or be a part of a service arrangements.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in marie.jpg"/>
          <p:cNvPicPr>
            <a:picLocks noChangeAspect="1"/>
          </p:cNvPicPr>
          <p:nvPr/>
        </p:nvPicPr>
        <p:blipFill>
          <a:blip r:embed="rId2"/>
          <a:stretch>
            <a:fillRect/>
          </a:stretch>
        </p:blipFill>
        <p:spPr>
          <a:xfrm>
            <a:off x="235131" y="235131"/>
            <a:ext cx="5590903" cy="5590903"/>
          </a:xfrm>
          <a:prstGeom prst="rect">
            <a:avLst/>
          </a:prstGeom>
        </p:spPr>
      </p:pic>
      <p:pic>
        <p:nvPicPr>
          <p:cNvPr id="6" name="Picture 5" descr="hot cupboards.jpg"/>
          <p:cNvPicPr>
            <a:picLocks noChangeAspect="1"/>
          </p:cNvPicPr>
          <p:nvPr/>
        </p:nvPicPr>
        <p:blipFill>
          <a:blip r:embed="rId3"/>
          <a:stretch>
            <a:fillRect/>
          </a:stretch>
        </p:blipFill>
        <p:spPr>
          <a:xfrm>
            <a:off x="5721530" y="660109"/>
            <a:ext cx="6261463" cy="5009170"/>
          </a:xfrm>
          <a:prstGeom prst="rect">
            <a:avLst/>
          </a:prstGeom>
        </p:spPr>
      </p:pic>
      <p:sp>
        <p:nvSpPr>
          <p:cNvPr id="7" name="TextBox 6"/>
          <p:cNvSpPr txBox="1"/>
          <p:nvPr/>
        </p:nvSpPr>
        <p:spPr>
          <a:xfrm>
            <a:off x="2233750" y="5590903"/>
            <a:ext cx="1985554"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Bain </a:t>
            </a:r>
            <a:r>
              <a:rPr lang="en-US" sz="2800" b="1" dirty="0" err="1" smtClean="0">
                <a:latin typeface="Times New Roman" pitchFamily="18" charset="0"/>
                <a:cs typeface="Times New Roman" pitchFamily="18" charset="0"/>
              </a:rPr>
              <a:t>marie</a:t>
            </a:r>
            <a:endParaRPr lang="en-US" sz="2800" b="1" dirty="0">
              <a:latin typeface="Times New Roman" pitchFamily="18" charset="0"/>
              <a:cs typeface="Times New Roman" pitchFamily="18" charset="0"/>
            </a:endParaRPr>
          </a:p>
        </p:txBody>
      </p:sp>
      <p:sp>
        <p:nvSpPr>
          <p:cNvPr id="9" name="TextBox 8"/>
          <p:cNvSpPr txBox="1"/>
          <p:nvPr/>
        </p:nvSpPr>
        <p:spPr>
          <a:xfrm>
            <a:off x="8281851" y="5839097"/>
            <a:ext cx="2508069"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Hot cupboards</a:t>
            </a:r>
            <a:endParaRPr lang="en-US" sz="2800" b="1"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te wamer.jpg"/>
          <p:cNvPicPr>
            <a:picLocks noChangeAspect="1"/>
          </p:cNvPicPr>
          <p:nvPr/>
        </p:nvPicPr>
        <p:blipFill>
          <a:blip r:embed="rId2" cstate="print"/>
          <a:stretch>
            <a:fillRect/>
          </a:stretch>
        </p:blipFill>
        <p:spPr>
          <a:xfrm>
            <a:off x="1631987" y="556696"/>
            <a:ext cx="5401056" cy="5666232"/>
          </a:xfrm>
          <a:prstGeom prst="rect">
            <a:avLst/>
          </a:prstGeom>
        </p:spPr>
      </p:pic>
      <p:sp>
        <p:nvSpPr>
          <p:cNvPr id="3" name="TextBox 2"/>
          <p:cNvSpPr txBox="1"/>
          <p:nvPr/>
        </p:nvSpPr>
        <p:spPr>
          <a:xfrm>
            <a:off x="8177348" y="2939143"/>
            <a:ext cx="2416629"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Plate warmers</a:t>
            </a:r>
            <a:endParaRPr lang="en-US" sz="2800" b="1"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169817"/>
            <a:ext cx="11456126" cy="953589"/>
          </a:xfrm>
        </p:spPr>
        <p:txBody>
          <a:bodyPr>
            <a:normAutofit fontScale="90000"/>
          </a:bodyPr>
          <a:lstStyle/>
          <a:p>
            <a:pPr algn="ctr"/>
            <a:r>
              <a:rPr lang="en-US" b="1" dirty="0" smtClean="0">
                <a:latin typeface="Times New Roman" pitchFamily="18" charset="0"/>
                <a:cs typeface="Times New Roman" pitchFamily="18" charset="0"/>
              </a:rPr>
              <a:t>HOLDING EQUIPMENT</a:t>
            </a:r>
            <a:br>
              <a:rPr lang="en-US" b="1" dirty="0" smtClean="0">
                <a:latin typeface="Times New Roman" pitchFamily="18" charset="0"/>
                <a:cs typeface="Times New Roman" pitchFamily="18" charset="0"/>
              </a:rPr>
            </a:br>
            <a:endParaRPr lang="en-US" dirty="0"/>
          </a:p>
        </p:txBody>
      </p:sp>
      <p:sp>
        <p:nvSpPr>
          <p:cNvPr id="5" name="Content Placeholder 4"/>
          <p:cNvSpPr>
            <a:spLocks noGrp="1"/>
          </p:cNvSpPr>
          <p:nvPr>
            <p:ph sz="half" idx="1"/>
          </p:nvPr>
        </p:nvSpPr>
        <p:spPr>
          <a:xfrm>
            <a:off x="838200" y="679269"/>
            <a:ext cx="5181600" cy="5497694"/>
          </a:xfrm>
        </p:spPr>
        <p:txBody>
          <a:bodyPr>
            <a:normAutofit/>
          </a:bodyPr>
          <a:lstStyle/>
          <a:p>
            <a:pPr algn="just">
              <a:buNone/>
            </a:pPr>
            <a:r>
              <a:rPr lang="en-US" b="1" dirty="0" smtClean="0">
                <a:latin typeface="Times New Roman" pitchFamily="18" charset="0"/>
                <a:cs typeface="Times New Roman" pitchFamily="18" charset="0"/>
              </a:rPr>
              <a:t>Cold Rooms</a:t>
            </a:r>
          </a:p>
          <a:p>
            <a:pPr algn="just"/>
            <a:r>
              <a:rPr lang="en-US" dirty="0" smtClean="0">
                <a:latin typeface="Times New Roman" pitchFamily="18" charset="0"/>
                <a:cs typeface="Times New Roman" pitchFamily="18" charset="0"/>
              </a:rPr>
              <a:t>Maintained at a temperature of 10</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 these walk-in rooms are designed for the storage of perishable foods which do not require temperatures as low as a refrigerator. </a:t>
            </a:r>
          </a:p>
          <a:p>
            <a:pPr algn="just">
              <a:buNone/>
            </a:pPr>
            <a:r>
              <a:rPr lang="en-US" b="1" dirty="0" smtClean="0">
                <a:latin typeface="Times New Roman" pitchFamily="18" charset="0"/>
                <a:cs typeface="Times New Roman" pitchFamily="18" charset="0"/>
              </a:rPr>
              <a:t>Blast chillers</a:t>
            </a:r>
          </a:p>
          <a:p>
            <a:pPr algn="just"/>
            <a:r>
              <a:rPr lang="en-US" dirty="0" smtClean="0">
                <a:latin typeface="Times New Roman" pitchFamily="18" charset="0"/>
                <a:cs typeface="Times New Roman" pitchFamily="18" charset="0"/>
              </a:rPr>
              <a:t>These are large units which are designed to cool hot food to chilling temperatures in minimum amount of time.</a:t>
            </a:r>
          </a:p>
          <a:p>
            <a:pPr algn="just">
              <a:buNone/>
            </a:pP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p:txBody>
      </p:sp>
      <p:sp>
        <p:nvSpPr>
          <p:cNvPr id="6" name="Content Placeholder 5"/>
          <p:cNvSpPr>
            <a:spLocks noGrp="1"/>
          </p:cNvSpPr>
          <p:nvPr>
            <p:ph sz="half" idx="2"/>
          </p:nvPr>
        </p:nvSpPr>
        <p:spPr>
          <a:xfrm>
            <a:off x="6172200" y="718457"/>
            <a:ext cx="5181600" cy="5458506"/>
          </a:xfrm>
        </p:spPr>
        <p:txBody>
          <a:bodyPr>
            <a:normAutofit/>
          </a:bodyPr>
          <a:lstStyle/>
          <a:p>
            <a:pPr algn="just">
              <a:buNone/>
            </a:pPr>
            <a:r>
              <a:rPr lang="en-US" b="1" dirty="0" smtClean="0">
                <a:latin typeface="Times New Roman" pitchFamily="18" charset="0"/>
                <a:cs typeface="Times New Roman" pitchFamily="18" charset="0"/>
              </a:rPr>
              <a:t>Frozen food storage cabinet</a:t>
            </a:r>
          </a:p>
          <a:p>
            <a:pPr algn="just"/>
            <a:r>
              <a:rPr lang="en-US" dirty="0" smtClean="0">
                <a:latin typeface="Times New Roman" pitchFamily="18" charset="0"/>
                <a:cs typeface="Times New Roman" pitchFamily="18" charset="0"/>
              </a:rPr>
              <a:t>A container for the storage of frozen foods at a temperature of below - 18</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 sizes vary small, single-door cupboards to walk in freezer rooms.</a:t>
            </a:r>
          </a:p>
          <a:p>
            <a:pPr algn="just">
              <a:buNone/>
            </a:pP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d rooms.jpg"/>
          <p:cNvPicPr>
            <a:picLocks noChangeAspect="1"/>
          </p:cNvPicPr>
          <p:nvPr/>
        </p:nvPicPr>
        <p:blipFill>
          <a:blip r:embed="rId2"/>
          <a:stretch>
            <a:fillRect/>
          </a:stretch>
        </p:blipFill>
        <p:spPr>
          <a:xfrm>
            <a:off x="355601" y="261257"/>
            <a:ext cx="5642428" cy="5642428"/>
          </a:xfrm>
          <a:prstGeom prst="rect">
            <a:avLst/>
          </a:prstGeom>
        </p:spPr>
      </p:pic>
      <p:sp>
        <p:nvSpPr>
          <p:cNvPr id="6" name="TextBox 5"/>
          <p:cNvSpPr txBox="1"/>
          <p:nvPr/>
        </p:nvSpPr>
        <p:spPr>
          <a:xfrm>
            <a:off x="1972491" y="6113417"/>
            <a:ext cx="2116183"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Cold rooms</a:t>
            </a:r>
            <a:endParaRPr lang="en-US" sz="2800" b="1" dirty="0">
              <a:latin typeface="Times New Roman" pitchFamily="18" charset="0"/>
              <a:cs typeface="Times New Roman" pitchFamily="18" charset="0"/>
            </a:endParaRPr>
          </a:p>
        </p:txBody>
      </p:sp>
      <p:pic>
        <p:nvPicPr>
          <p:cNvPr id="8" name="Picture 7" descr="frozen food cabinet.jpg"/>
          <p:cNvPicPr>
            <a:picLocks noChangeAspect="1"/>
          </p:cNvPicPr>
          <p:nvPr/>
        </p:nvPicPr>
        <p:blipFill>
          <a:blip r:embed="rId3"/>
          <a:stretch>
            <a:fillRect/>
          </a:stretch>
        </p:blipFill>
        <p:spPr>
          <a:xfrm>
            <a:off x="6254930" y="0"/>
            <a:ext cx="5606007" cy="5786846"/>
          </a:xfrm>
          <a:prstGeom prst="rect">
            <a:avLst/>
          </a:prstGeom>
        </p:spPr>
      </p:pic>
      <p:sp>
        <p:nvSpPr>
          <p:cNvPr id="9" name="TextBox 8"/>
          <p:cNvSpPr txBox="1"/>
          <p:nvPr/>
        </p:nvSpPr>
        <p:spPr>
          <a:xfrm>
            <a:off x="8033657" y="5991497"/>
            <a:ext cx="3644537"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Frozen Food Cabinet</a:t>
            </a:r>
            <a:endParaRPr lang="en-US" sz="2800" b="1" dirty="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st chillers.jpg"/>
          <p:cNvPicPr>
            <a:picLocks noChangeAspect="1"/>
          </p:cNvPicPr>
          <p:nvPr/>
        </p:nvPicPr>
        <p:blipFill>
          <a:blip r:embed="rId2"/>
          <a:stretch>
            <a:fillRect/>
          </a:stretch>
        </p:blipFill>
        <p:spPr>
          <a:xfrm>
            <a:off x="715736" y="731519"/>
            <a:ext cx="10079082" cy="4288971"/>
          </a:xfrm>
          <a:prstGeom prst="rect">
            <a:avLst/>
          </a:prstGeom>
        </p:spPr>
      </p:pic>
      <p:sp>
        <p:nvSpPr>
          <p:cNvPr id="4" name="TextBox 3"/>
          <p:cNvSpPr txBox="1"/>
          <p:nvPr/>
        </p:nvSpPr>
        <p:spPr>
          <a:xfrm>
            <a:off x="4728753" y="5447210"/>
            <a:ext cx="2690951" cy="584775"/>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Blast Chillers</a:t>
            </a:r>
            <a:endParaRPr lang="en-US" sz="3200" b="1"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326573"/>
            <a:ext cx="11456126" cy="653143"/>
          </a:xfrm>
        </p:spPr>
        <p:txBody>
          <a:bodyPr>
            <a:noAutofit/>
          </a:bodyPr>
          <a:lstStyle/>
          <a:p>
            <a:pPr algn="ctr"/>
            <a:r>
              <a:rPr lang="en-US" sz="3600" b="1" dirty="0" smtClean="0">
                <a:latin typeface="Times New Roman" pitchFamily="18" charset="0"/>
                <a:cs typeface="Times New Roman" pitchFamily="18" charset="0"/>
              </a:rPr>
              <a:t>DINING ROOM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sz="half" idx="1"/>
          </p:nvPr>
        </p:nvSpPr>
        <p:spPr>
          <a:xfrm>
            <a:off x="838200" y="679269"/>
            <a:ext cx="5181600" cy="5497694"/>
          </a:xfrm>
        </p:spPr>
        <p:txBody>
          <a:bodyPr>
            <a:noAutofit/>
          </a:bodyPr>
          <a:lstStyle/>
          <a:p>
            <a:pPr algn="just">
              <a:buNone/>
            </a:pPr>
            <a:r>
              <a:rPr lang="en-US" sz="2000" dirty="0" smtClean="0">
                <a:latin typeface="Times New Roman" pitchFamily="18" charset="0"/>
                <a:cs typeface="Times New Roman" pitchFamily="18" charset="0"/>
              </a:rPr>
              <a:t> A restaurant / hotel dining room that is attractive and appealing does much to make patrons feel comfortable and also adds to the enjoyment of the food. </a:t>
            </a:r>
          </a:p>
          <a:p>
            <a:pPr algn="just">
              <a:buNone/>
            </a:pPr>
            <a:r>
              <a:rPr lang="en-US" sz="2000" dirty="0" smtClean="0">
                <a:latin typeface="Times New Roman" pitchFamily="18" charset="0"/>
                <a:cs typeface="Times New Roman" pitchFamily="18" charset="0"/>
              </a:rPr>
              <a:t>The following are the equipment to be used in first class restaurants/hotels,</a:t>
            </a:r>
          </a:p>
          <a:p>
            <a:pPr algn="just">
              <a:buFont typeface="Wingdings" pitchFamily="2" charset="2"/>
              <a:buChar char="Ø"/>
            </a:pPr>
            <a:r>
              <a:rPr lang="en-US" sz="2000" b="1" dirty="0" smtClean="0">
                <a:latin typeface="Times New Roman" pitchFamily="18" charset="0"/>
                <a:cs typeface="Times New Roman" pitchFamily="18" charset="0"/>
              </a:rPr>
              <a:t>Top of the table items</a:t>
            </a:r>
          </a:p>
          <a:p>
            <a:pPr algn="just"/>
            <a:r>
              <a:rPr lang="en-US" sz="2000" b="1" dirty="0" smtClean="0">
                <a:latin typeface="Times New Roman" pitchFamily="18" charset="0"/>
                <a:cs typeface="Times New Roman" pitchFamily="18" charset="0"/>
              </a:rPr>
              <a:t>Dinnerware/crockery</a:t>
            </a:r>
          </a:p>
          <a:p>
            <a:pPr algn="just"/>
            <a:r>
              <a:rPr lang="en-US" sz="2000" b="1" dirty="0" smtClean="0">
                <a:latin typeface="Times New Roman" pitchFamily="18" charset="0"/>
                <a:cs typeface="Times New Roman" pitchFamily="18" charset="0"/>
              </a:rPr>
              <a:t>Table ware</a:t>
            </a:r>
          </a:p>
          <a:p>
            <a:pPr algn="just"/>
            <a:r>
              <a:rPr lang="en-US" sz="2000" b="1" dirty="0" smtClean="0">
                <a:latin typeface="Times New Roman" pitchFamily="18" charset="0"/>
                <a:cs typeface="Times New Roman" pitchFamily="18" charset="0"/>
              </a:rPr>
              <a:t>Glass ware</a:t>
            </a:r>
          </a:p>
          <a:p>
            <a:pPr algn="just"/>
            <a:r>
              <a:rPr lang="en-US" sz="2000" b="1" dirty="0" smtClean="0">
                <a:latin typeface="Times New Roman" pitchFamily="18" charset="0"/>
                <a:cs typeface="Times New Roman" pitchFamily="18" charset="0"/>
              </a:rPr>
              <a:t>Linen ware</a:t>
            </a:r>
          </a:p>
          <a:p>
            <a:pPr algn="just"/>
            <a:r>
              <a:rPr lang="en-US" sz="2000" b="1" dirty="0" smtClean="0">
                <a:latin typeface="Times New Roman" pitchFamily="18" charset="0"/>
                <a:cs typeface="Times New Roman" pitchFamily="18" charset="0"/>
              </a:rPr>
              <a:t>Table cloths</a:t>
            </a:r>
          </a:p>
          <a:p>
            <a:pPr algn="just"/>
            <a:r>
              <a:rPr lang="en-US" sz="2000" b="1" dirty="0" smtClean="0">
                <a:latin typeface="Times New Roman" pitchFamily="18" charset="0"/>
                <a:cs typeface="Times New Roman" pitchFamily="18" charset="0"/>
              </a:rPr>
              <a:t>Table mats and napkins</a:t>
            </a:r>
          </a:p>
          <a:p>
            <a:pPr algn="just"/>
            <a:r>
              <a:rPr lang="en-US" sz="2000" b="1" dirty="0" smtClean="0">
                <a:latin typeface="Times New Roman" pitchFamily="18" charset="0"/>
                <a:cs typeface="Times New Roman" pitchFamily="18" charset="0"/>
              </a:rPr>
              <a:t>Centre table accompaniments </a:t>
            </a:r>
          </a:p>
          <a:p>
            <a:pPr algn="just">
              <a:buFont typeface="Wingdings" pitchFamily="2" charset="2"/>
              <a:buChar char="Ø"/>
            </a:pPr>
            <a:r>
              <a:rPr lang="en-US" sz="2000" b="1" dirty="0" smtClean="0">
                <a:latin typeface="Times New Roman" pitchFamily="18" charset="0"/>
                <a:cs typeface="Times New Roman" pitchFamily="18" charset="0"/>
              </a:rPr>
              <a:t>Furniture</a:t>
            </a:r>
          </a:p>
          <a:p>
            <a:pPr algn="just">
              <a:buFont typeface="Wingdings" pitchFamily="2" charset="2"/>
              <a:buChar char="Ø"/>
            </a:pPr>
            <a:r>
              <a:rPr lang="en-US" sz="2000" b="1" dirty="0" smtClean="0">
                <a:latin typeface="Times New Roman" pitchFamily="18" charset="0"/>
                <a:cs typeface="Times New Roman" pitchFamily="18" charset="0"/>
              </a:rPr>
              <a:t>Serving equipment </a:t>
            </a:r>
          </a:p>
          <a:p>
            <a:pPr algn="just">
              <a:buNone/>
            </a:pPr>
            <a:endParaRPr lang="en-US" sz="2000" dirty="0" smtClean="0">
              <a:latin typeface="Times New Roman" pitchFamily="18" charset="0"/>
              <a:cs typeface="Times New Roman" pitchFamily="18" charset="0"/>
            </a:endParaRPr>
          </a:p>
          <a:p>
            <a:pPr algn="just">
              <a:buNone/>
            </a:pPr>
            <a:endParaRPr lang="en-US" sz="2000" dirty="0" smtClean="0">
              <a:latin typeface="Times New Roman" pitchFamily="18" charset="0"/>
              <a:cs typeface="Times New Roman" pitchFamily="18" charset="0"/>
            </a:endParaRPr>
          </a:p>
        </p:txBody>
      </p:sp>
      <p:sp>
        <p:nvSpPr>
          <p:cNvPr id="6" name="Content Placeholder 5"/>
          <p:cNvSpPr>
            <a:spLocks noGrp="1"/>
          </p:cNvSpPr>
          <p:nvPr>
            <p:ph sz="half" idx="2"/>
          </p:nvPr>
        </p:nvSpPr>
        <p:spPr>
          <a:xfrm>
            <a:off x="6172200" y="718457"/>
            <a:ext cx="5181600" cy="5458506"/>
          </a:xfrm>
        </p:spPr>
        <p:txBody>
          <a:bodyPr>
            <a:normAutofit/>
          </a:bodyPr>
          <a:lstStyle/>
          <a:p>
            <a:pPr algn="just">
              <a:buNone/>
            </a:pPr>
            <a:r>
              <a:rPr lang="en-US" b="1" dirty="0" smtClean="0">
                <a:latin typeface="Times New Roman" pitchFamily="18" charset="0"/>
                <a:cs typeface="Times New Roman" pitchFamily="18" charset="0"/>
              </a:rPr>
              <a:t>Dinnerware/crockery</a:t>
            </a:r>
          </a:p>
          <a:p>
            <a:pPr algn="just"/>
            <a:r>
              <a:rPr lang="en-US" dirty="0" smtClean="0">
                <a:latin typeface="Times New Roman" pitchFamily="18" charset="0"/>
                <a:cs typeface="Times New Roman" pitchFamily="18" charset="0"/>
              </a:rPr>
              <a:t>These are various plates of different sizes and bowls that are used in eating of food by customers at the table.</a:t>
            </a:r>
          </a:p>
          <a:p>
            <a:pPr algn="just"/>
            <a:r>
              <a:rPr lang="en-US" dirty="0" smtClean="0">
                <a:latin typeface="Times New Roman" pitchFamily="18" charset="0"/>
                <a:cs typeface="Times New Roman" pitchFamily="18" charset="0"/>
              </a:rPr>
              <a:t>These are available in glass, stainless steel, silver, plastic, electroplated, nickel, silver materials etc.</a:t>
            </a:r>
          </a:p>
          <a:p>
            <a:pPr algn="just"/>
            <a:endParaRPr lang="en-US" b="1"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DINING ROOM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idx="1"/>
          </p:nvPr>
        </p:nvSpPr>
        <p:spPr/>
        <p:txBody>
          <a:bodyPr>
            <a:noAutofit/>
          </a:bodyPr>
          <a:lstStyle/>
          <a:p>
            <a:pPr algn="just">
              <a:buNone/>
            </a:pP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Plates</a:t>
            </a:r>
          </a:p>
          <a:p>
            <a:pPr algn="just"/>
            <a:r>
              <a:rPr lang="en-US" b="1" dirty="0" err="1" smtClean="0">
                <a:latin typeface="Times New Roman" pitchFamily="18" charset="0"/>
                <a:cs typeface="Times New Roman" pitchFamily="18" charset="0"/>
              </a:rPr>
              <a:t>Souvier</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(used as </a:t>
            </a:r>
            <a:r>
              <a:rPr lang="en-US" dirty="0" err="1" smtClean="0">
                <a:latin typeface="Times New Roman" pitchFamily="18" charset="0"/>
                <a:cs typeface="Times New Roman" pitchFamily="18" charset="0"/>
              </a:rPr>
              <a:t>underliner</a:t>
            </a:r>
            <a:r>
              <a:rPr lang="en-US" dirty="0" smtClean="0">
                <a:latin typeface="Times New Roman" pitchFamily="18" charset="0"/>
                <a:cs typeface="Times New Roman" pitchFamily="18" charset="0"/>
              </a:rPr>
              <a:t> for tea, coffee or soup cups), </a:t>
            </a:r>
            <a:r>
              <a:rPr lang="en-US" b="1" dirty="0" smtClean="0">
                <a:latin typeface="Times New Roman" pitchFamily="18" charset="0"/>
                <a:cs typeface="Times New Roman" pitchFamily="18" charset="0"/>
              </a:rPr>
              <a:t>side plate </a:t>
            </a:r>
            <a:r>
              <a:rPr lang="en-US" dirty="0" smtClean="0">
                <a:latin typeface="Times New Roman" pitchFamily="18" charset="0"/>
                <a:cs typeface="Times New Roman" pitchFamily="18" charset="0"/>
              </a:rPr>
              <a:t>(used for accompaniments), </a:t>
            </a:r>
            <a:r>
              <a:rPr lang="en-US" b="1" dirty="0" smtClean="0">
                <a:latin typeface="Times New Roman" pitchFamily="18" charset="0"/>
                <a:cs typeface="Times New Roman" pitchFamily="18" charset="0"/>
              </a:rPr>
              <a:t>half plate </a:t>
            </a:r>
            <a:r>
              <a:rPr lang="en-US" dirty="0" smtClean="0">
                <a:latin typeface="Times New Roman" pitchFamily="18" charset="0"/>
                <a:cs typeface="Times New Roman" pitchFamily="18" charset="0"/>
              </a:rPr>
              <a:t>(fish plate or dessert plate), </a:t>
            </a:r>
            <a:r>
              <a:rPr lang="en-US" b="1" dirty="0" smtClean="0">
                <a:latin typeface="Times New Roman" pitchFamily="18" charset="0"/>
                <a:cs typeface="Times New Roman" pitchFamily="18" charset="0"/>
              </a:rPr>
              <a:t>full plate </a:t>
            </a:r>
            <a:r>
              <a:rPr lang="en-US" dirty="0" smtClean="0">
                <a:latin typeface="Times New Roman" pitchFamily="18" charset="0"/>
                <a:cs typeface="Times New Roman" pitchFamily="18" charset="0"/>
              </a:rPr>
              <a:t>(main plate or meat plate), </a:t>
            </a:r>
            <a:r>
              <a:rPr lang="en-US" b="1" dirty="0" smtClean="0">
                <a:latin typeface="Times New Roman" pitchFamily="18" charset="0"/>
                <a:cs typeface="Times New Roman" pitchFamily="18" charset="0"/>
              </a:rPr>
              <a:t>soup plate </a:t>
            </a:r>
            <a:r>
              <a:rPr lang="en-US" dirty="0" smtClean="0">
                <a:latin typeface="Times New Roman" pitchFamily="18" charset="0"/>
                <a:cs typeface="Times New Roman" pitchFamily="18" charset="0"/>
              </a:rPr>
              <a:t>(hollow in shape).</a:t>
            </a:r>
          </a:p>
          <a:p>
            <a:pPr algn="just">
              <a:buNone/>
            </a:pPr>
            <a:r>
              <a:rPr lang="en-US" b="1" dirty="0" smtClean="0">
                <a:latin typeface="Times New Roman" pitchFamily="18" charset="0"/>
                <a:cs typeface="Times New Roman" pitchFamily="18" charset="0"/>
              </a:rPr>
              <a:t>Bowls</a:t>
            </a:r>
          </a:p>
          <a:p>
            <a:pPr algn="just"/>
            <a:r>
              <a:rPr lang="en-US" b="1" dirty="0" smtClean="0">
                <a:latin typeface="Times New Roman" pitchFamily="18" charset="0"/>
                <a:cs typeface="Times New Roman" pitchFamily="18" charset="0"/>
              </a:rPr>
              <a:t>Nappy bowl </a:t>
            </a:r>
            <a:r>
              <a:rPr lang="en-US" dirty="0" smtClean="0">
                <a:latin typeface="Times New Roman" pitchFamily="18" charset="0"/>
                <a:cs typeface="Times New Roman" pitchFamily="18" charset="0"/>
              </a:rPr>
              <a:t>(used for cornflakes or oatmeal), </a:t>
            </a:r>
            <a:r>
              <a:rPr lang="en-US" b="1" dirty="0" smtClean="0">
                <a:latin typeface="Times New Roman" pitchFamily="18" charset="0"/>
                <a:cs typeface="Times New Roman" pitchFamily="18" charset="0"/>
              </a:rPr>
              <a:t>soup cup </a:t>
            </a:r>
            <a:r>
              <a:rPr lang="en-US" dirty="0" smtClean="0">
                <a:latin typeface="Times New Roman" pitchFamily="18" charset="0"/>
                <a:cs typeface="Times New Roman" pitchFamily="18" charset="0"/>
              </a:rPr>
              <a:t>(used to serve soup), </a:t>
            </a:r>
            <a:r>
              <a:rPr lang="en-US" b="1" dirty="0" smtClean="0">
                <a:latin typeface="Times New Roman" pitchFamily="18" charset="0"/>
                <a:cs typeface="Times New Roman" pitchFamily="18" charset="0"/>
              </a:rPr>
              <a:t>egg cup </a:t>
            </a:r>
            <a:r>
              <a:rPr lang="en-US" dirty="0" smtClean="0">
                <a:latin typeface="Times New Roman" pitchFamily="18" charset="0"/>
                <a:cs typeface="Times New Roman" pitchFamily="18" charset="0"/>
              </a:rPr>
              <a:t>(used to serve boiled egg with shell), </a:t>
            </a:r>
            <a:r>
              <a:rPr lang="en-US" b="1" dirty="0" smtClean="0">
                <a:latin typeface="Times New Roman" pitchFamily="18" charset="0"/>
                <a:cs typeface="Times New Roman" pitchFamily="18" charset="0"/>
              </a:rPr>
              <a:t>salad bowl </a:t>
            </a:r>
            <a:r>
              <a:rPr lang="en-US" dirty="0" smtClean="0">
                <a:latin typeface="Times New Roman" pitchFamily="18" charset="0"/>
                <a:cs typeface="Times New Roman" pitchFamily="18" charset="0"/>
              </a:rPr>
              <a:t>(used to serve salad)</a:t>
            </a:r>
            <a:endParaRPr lang="en-US" b="1" dirty="0" smtClean="0">
              <a:latin typeface="Times New Roman" pitchFamily="18" charset="0"/>
              <a:cs typeface="Times New Roman" pitchFamily="18" charset="0"/>
            </a:endParaRPr>
          </a:p>
        </p:txBody>
      </p:sp>
      <p:sp>
        <p:nvSpPr>
          <p:cNvPr id="6" name="Content Placeholder 5"/>
          <p:cNvSpPr>
            <a:spLocks noGrp="1"/>
          </p:cNvSpPr>
          <p:nvPr>
            <p:ph sz="half" idx="4294967295"/>
          </p:nvPr>
        </p:nvSpPr>
        <p:spPr>
          <a:xfrm>
            <a:off x="7010400" y="719138"/>
            <a:ext cx="5181600" cy="5457825"/>
          </a:xfrm>
        </p:spPr>
        <p:txBody>
          <a:bodyPr>
            <a:normAutofit/>
          </a:bodyPr>
          <a:lstStyle/>
          <a:p>
            <a:pPr algn="just"/>
            <a:endParaRPr lang="en-US" b="1"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209009"/>
            <a:ext cx="11456126" cy="483322"/>
          </a:xfrm>
        </p:spPr>
        <p:txBody>
          <a:bodyPr>
            <a:noAutofit/>
          </a:bodyPr>
          <a:lstStyle/>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DINING ROOM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sz="half" idx="1"/>
          </p:nvPr>
        </p:nvSpPr>
        <p:spPr>
          <a:xfrm>
            <a:off x="640080" y="822959"/>
            <a:ext cx="5379720" cy="5747657"/>
          </a:xfrm>
        </p:spPr>
        <p:txBody>
          <a:bodyPr>
            <a:noAutofit/>
          </a:bodyPr>
          <a:lstStyle/>
          <a:p>
            <a:pPr algn="just">
              <a:buNone/>
            </a:pP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Types of flatware (Spoons and forks)</a:t>
            </a:r>
          </a:p>
          <a:p>
            <a:pPr algn="just">
              <a:buNone/>
            </a:pPr>
            <a:r>
              <a:rPr lang="en-US" sz="2400" b="1" dirty="0" smtClean="0">
                <a:latin typeface="Times New Roman" pitchFamily="18" charset="0"/>
                <a:cs typeface="Times New Roman" pitchFamily="18" charset="0"/>
              </a:rPr>
              <a:t>Spoons</a:t>
            </a:r>
          </a:p>
          <a:p>
            <a:pPr algn="just"/>
            <a:r>
              <a:rPr lang="en-US" sz="2400" b="1" dirty="0" smtClean="0">
                <a:latin typeface="Times New Roman" pitchFamily="18" charset="0"/>
                <a:cs typeface="Times New Roman" pitchFamily="18" charset="0"/>
              </a:rPr>
              <a:t>Coffee spoons </a:t>
            </a:r>
            <a:r>
              <a:rPr lang="en-US" sz="2400" dirty="0" smtClean="0">
                <a:latin typeface="Times New Roman" pitchFamily="18" charset="0"/>
                <a:cs typeface="Times New Roman" pitchFamily="18" charset="0"/>
              </a:rPr>
              <a:t>(used along with coffee cup),</a:t>
            </a:r>
            <a:r>
              <a:rPr lang="en-US" sz="2400" b="1" dirty="0" smtClean="0">
                <a:latin typeface="Times New Roman" pitchFamily="18" charset="0"/>
                <a:cs typeface="Times New Roman" pitchFamily="18" charset="0"/>
              </a:rPr>
              <a:t> teaspoons </a:t>
            </a:r>
            <a:r>
              <a:rPr lang="en-US" sz="2400" dirty="0" smtClean="0">
                <a:latin typeface="Times New Roman" pitchFamily="18" charset="0"/>
                <a:cs typeface="Times New Roman" pitchFamily="18" charset="0"/>
              </a:rPr>
              <a:t>(used along with teacup), </a:t>
            </a:r>
            <a:r>
              <a:rPr lang="en-US" sz="2400" b="1" dirty="0" smtClean="0">
                <a:latin typeface="Times New Roman" pitchFamily="18" charset="0"/>
                <a:cs typeface="Times New Roman" pitchFamily="18" charset="0"/>
              </a:rPr>
              <a:t>soup spoons </a:t>
            </a:r>
            <a:r>
              <a:rPr lang="en-US" sz="2400" dirty="0" smtClean="0">
                <a:latin typeface="Times New Roman" pitchFamily="18" charset="0"/>
                <a:cs typeface="Times New Roman" pitchFamily="18" charset="0"/>
              </a:rPr>
              <a:t>(round and hollow and used for drinking soup) and </a:t>
            </a:r>
            <a:r>
              <a:rPr lang="en-US" sz="2400" b="1" dirty="0" smtClean="0">
                <a:latin typeface="Times New Roman" pitchFamily="18" charset="0"/>
                <a:cs typeface="Times New Roman" pitchFamily="18" charset="0"/>
              </a:rPr>
              <a:t>dessert spoon </a:t>
            </a:r>
            <a:r>
              <a:rPr lang="en-US" sz="2400" dirty="0" smtClean="0">
                <a:latin typeface="Times New Roman" pitchFamily="18" charset="0"/>
                <a:cs typeface="Times New Roman" pitchFamily="18" charset="0"/>
              </a:rPr>
              <a:t>(oval in shape and it goes with dessert).</a:t>
            </a:r>
          </a:p>
          <a:p>
            <a:pPr algn="just">
              <a:buNone/>
            </a:pPr>
            <a:r>
              <a:rPr lang="en-US" sz="2400" b="1" dirty="0" smtClean="0">
                <a:latin typeface="Times New Roman" pitchFamily="18" charset="0"/>
                <a:cs typeface="Times New Roman" pitchFamily="18" charset="0"/>
              </a:rPr>
              <a:t>Fork</a:t>
            </a:r>
          </a:p>
          <a:p>
            <a:pPr algn="just"/>
            <a:r>
              <a:rPr lang="en-US" sz="2400" b="1" dirty="0" smtClean="0">
                <a:latin typeface="Times New Roman" pitchFamily="18" charset="0"/>
                <a:cs typeface="Times New Roman" pitchFamily="18" charset="0"/>
              </a:rPr>
              <a:t>Fruit fork </a:t>
            </a:r>
            <a:r>
              <a:rPr lang="en-US" sz="2400" dirty="0" smtClean="0">
                <a:latin typeface="Times New Roman" pitchFamily="18" charset="0"/>
                <a:cs typeface="Times New Roman" pitchFamily="18" charset="0"/>
              </a:rPr>
              <a:t>(smallest fork used for eating for fruit), </a:t>
            </a:r>
            <a:r>
              <a:rPr lang="en-US" sz="2400" b="1" dirty="0" smtClean="0">
                <a:latin typeface="Times New Roman" pitchFamily="18" charset="0"/>
                <a:cs typeface="Times New Roman" pitchFamily="18" charset="0"/>
              </a:rPr>
              <a:t>pastry fork </a:t>
            </a:r>
            <a:r>
              <a:rPr lang="en-US" sz="2400" dirty="0" smtClean="0">
                <a:latin typeface="Times New Roman" pitchFamily="18" charset="0"/>
                <a:cs typeface="Times New Roman" pitchFamily="18" charset="0"/>
              </a:rPr>
              <a:t>(used to eat pastry) and </a:t>
            </a:r>
            <a:r>
              <a:rPr lang="en-US" sz="2400" b="1" dirty="0" smtClean="0">
                <a:latin typeface="Times New Roman" pitchFamily="18" charset="0"/>
                <a:cs typeface="Times New Roman" pitchFamily="18" charset="0"/>
              </a:rPr>
              <a:t>fish fork </a:t>
            </a:r>
            <a:r>
              <a:rPr lang="en-US" sz="2400" dirty="0" smtClean="0">
                <a:latin typeface="Times New Roman" pitchFamily="18" charset="0"/>
                <a:cs typeface="Times New Roman" pitchFamily="18" charset="0"/>
              </a:rPr>
              <a:t>(its like a dessert fork but has a smaller cut at the side)</a:t>
            </a:r>
          </a:p>
          <a:p>
            <a:pPr algn="just"/>
            <a:endParaRPr lang="en-US" sz="2400" dirty="0" smtClean="0">
              <a:latin typeface="Times New Roman" pitchFamily="18" charset="0"/>
              <a:cs typeface="Times New Roman" pitchFamily="18" charset="0"/>
            </a:endParaRPr>
          </a:p>
          <a:p>
            <a:pPr algn="just"/>
            <a:endParaRPr lang="en-US" sz="2400" b="1" dirty="0" smtClean="0">
              <a:latin typeface="Times New Roman" pitchFamily="18" charset="0"/>
              <a:cs typeface="Times New Roman" pitchFamily="18" charset="0"/>
            </a:endParaRPr>
          </a:p>
          <a:p>
            <a:pPr algn="just"/>
            <a:endParaRPr lang="en-US" sz="2400" b="1" dirty="0" smtClean="0">
              <a:latin typeface="Times New Roman" pitchFamily="18" charset="0"/>
              <a:cs typeface="Times New Roman" pitchFamily="18" charset="0"/>
            </a:endParaRPr>
          </a:p>
        </p:txBody>
      </p:sp>
      <p:sp>
        <p:nvSpPr>
          <p:cNvPr id="6" name="Content Placeholder 5"/>
          <p:cNvSpPr>
            <a:spLocks noGrp="1"/>
          </p:cNvSpPr>
          <p:nvPr>
            <p:ph sz="half" idx="2"/>
          </p:nvPr>
        </p:nvSpPr>
        <p:spPr>
          <a:xfrm>
            <a:off x="6172200" y="718457"/>
            <a:ext cx="5181600" cy="5458506"/>
          </a:xfrm>
        </p:spPr>
        <p:txBody>
          <a:bodyPr>
            <a:normAutofit fontScale="92500" lnSpcReduction="10000"/>
          </a:bodyPr>
          <a:lstStyle/>
          <a:p>
            <a:pPr algn="just">
              <a:buNone/>
            </a:pPr>
            <a:r>
              <a:rPr lang="en-US" b="1" dirty="0" smtClean="0">
                <a:latin typeface="Times New Roman" pitchFamily="18" charset="0"/>
                <a:cs typeface="Times New Roman" pitchFamily="18" charset="0"/>
              </a:rPr>
              <a:t>Cutlery </a:t>
            </a:r>
            <a:r>
              <a:rPr lang="en-US" dirty="0" smtClean="0">
                <a:latin typeface="Times New Roman" pitchFamily="18" charset="0"/>
                <a:cs typeface="Times New Roman" pitchFamily="18" charset="0"/>
              </a:rPr>
              <a:t>(includes knives used for eating and other cutting tools)</a:t>
            </a:r>
          </a:p>
          <a:p>
            <a:pPr algn="just"/>
            <a:r>
              <a:rPr lang="en-US" b="1" dirty="0" smtClean="0">
                <a:latin typeface="Times New Roman" pitchFamily="18" charset="0"/>
                <a:cs typeface="Times New Roman" pitchFamily="18" charset="0"/>
              </a:rPr>
              <a:t>Fish Knife </a:t>
            </a:r>
            <a:r>
              <a:rPr lang="en-US" dirty="0" smtClean="0">
                <a:latin typeface="Times New Roman" pitchFamily="18" charset="0"/>
                <a:cs typeface="Times New Roman" pitchFamily="18" charset="0"/>
              </a:rPr>
              <a:t>(this has a small wedge and it goes with fish fork), </a:t>
            </a:r>
            <a:r>
              <a:rPr lang="en-US" b="1" dirty="0" smtClean="0">
                <a:latin typeface="Times New Roman" pitchFamily="18" charset="0"/>
                <a:cs typeface="Times New Roman" pitchFamily="18" charset="0"/>
              </a:rPr>
              <a:t>large knife </a:t>
            </a:r>
            <a:r>
              <a:rPr lang="en-US" dirty="0" smtClean="0">
                <a:latin typeface="Times New Roman" pitchFamily="18" charset="0"/>
                <a:cs typeface="Times New Roman" pitchFamily="18" charset="0"/>
              </a:rPr>
              <a:t>(goes with large fork and main dishes) and </a:t>
            </a:r>
            <a:r>
              <a:rPr lang="en-US" b="1" dirty="0" smtClean="0">
                <a:latin typeface="Times New Roman" pitchFamily="18" charset="0"/>
                <a:cs typeface="Times New Roman" pitchFamily="18" charset="0"/>
              </a:rPr>
              <a:t>side knife </a:t>
            </a:r>
            <a:r>
              <a:rPr lang="en-US" dirty="0" smtClean="0">
                <a:latin typeface="Times New Roman" pitchFamily="18" charset="0"/>
                <a:cs typeface="Times New Roman" pitchFamily="18" charset="0"/>
              </a:rPr>
              <a:t>(used to be kept on the side plate and commonly used to apply butter)</a:t>
            </a:r>
          </a:p>
          <a:p>
            <a:pPr algn="just">
              <a:buNone/>
            </a:pPr>
            <a:r>
              <a:rPr lang="en-US" b="1" dirty="0" smtClean="0">
                <a:latin typeface="Times New Roman" pitchFamily="18" charset="0"/>
                <a:cs typeface="Times New Roman" pitchFamily="18" charset="0"/>
              </a:rPr>
              <a:t>Hollowware</a:t>
            </a:r>
          </a:p>
          <a:p>
            <a:pPr algn="just"/>
            <a:r>
              <a:rPr lang="en-US" dirty="0" smtClean="0">
                <a:latin typeface="Times New Roman" pitchFamily="18" charset="0"/>
                <a:cs typeface="Times New Roman" pitchFamily="18" charset="0"/>
              </a:rPr>
              <a:t>Items such as coffeepot, teapot, sugar bowl and milk jugs are collectively called as hollowware.</a:t>
            </a:r>
          </a:p>
          <a:p>
            <a:pPr algn="just"/>
            <a:r>
              <a:rPr lang="en-US" dirty="0" smtClean="0">
                <a:latin typeface="Times New Roman" pitchFamily="18" charset="0"/>
                <a:cs typeface="Times New Roman" pitchFamily="18" charset="0"/>
              </a:rPr>
              <a:t>These are made up of porcelain, china and stainless steel. Silver and gold coatings can be used.</a:t>
            </a:r>
          </a:p>
          <a:p>
            <a:pPr algn="just">
              <a:buNone/>
            </a:pPr>
            <a:endParaRPr lang="en-US" dirty="0" smtClean="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457"/>
            <a:ext cx="10515600" cy="871247"/>
          </a:xfrm>
        </p:spPr>
        <p:txBody>
          <a:bodyPr>
            <a:normAutofit/>
          </a:bodyPr>
          <a:lstStyle/>
          <a:p>
            <a:pPr algn="ctr"/>
            <a:r>
              <a:rPr lang="en-US" dirty="0" smtClean="0">
                <a:latin typeface="Times New Roman" panose="02020603050405020304" pitchFamily="18" charset="0"/>
                <a:cs typeface="Times New Roman" panose="02020603050405020304" pitchFamily="18" charset="0"/>
              </a:rPr>
              <a:t>Equipments used in Receiving area </a:t>
            </a:r>
            <a:endParaRPr lang="en-US"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1"/>
          </p:nvPr>
        </p:nvSpPr>
        <p:spPr>
          <a:xfrm>
            <a:off x="838200" y="1254034"/>
            <a:ext cx="5181600" cy="5316583"/>
          </a:xfrm>
        </p:spPr>
        <p:txBody>
          <a:bodyPr>
            <a:normAutofit fontScale="85000" lnSpcReduction="10000"/>
          </a:bodyPr>
          <a:lstStyle/>
          <a:p>
            <a:pPr algn="just"/>
            <a:r>
              <a:rPr lang="en-US" dirty="0" smtClean="0">
                <a:latin typeface="Times New Roman" pitchFamily="18" charset="0"/>
                <a:cs typeface="Times New Roman" pitchFamily="18" charset="0"/>
              </a:rPr>
              <a:t>Receiving is the area where the ownership of the goods purchased transfers from the purveyor to the food service operation </a:t>
            </a:r>
          </a:p>
          <a:p>
            <a:pPr algn="just"/>
            <a:r>
              <a:rPr lang="en-US" dirty="0" smtClean="0">
                <a:latin typeface="Times New Roman" pitchFamily="18" charset="0"/>
                <a:cs typeface="Times New Roman" pitchFamily="18" charset="0"/>
              </a:rPr>
              <a:t>This department requires certain equipment, including </a:t>
            </a:r>
            <a:r>
              <a:rPr lang="en-US" b="1" dirty="0" smtClean="0">
                <a:latin typeface="Times New Roman" pitchFamily="18" charset="0"/>
                <a:cs typeface="Times New Roman" pitchFamily="18" charset="0"/>
              </a:rPr>
              <a:t>scales </a:t>
            </a:r>
            <a:r>
              <a:rPr lang="en-US" dirty="0" smtClean="0">
                <a:latin typeface="Times New Roman" pitchFamily="18" charset="0"/>
                <a:cs typeface="Times New Roman" pitchFamily="18" charset="0"/>
              </a:rPr>
              <a:t>in good working order.</a:t>
            </a:r>
          </a:p>
          <a:p>
            <a:pPr algn="just"/>
            <a:r>
              <a:rPr lang="en-US" dirty="0" smtClean="0">
                <a:latin typeface="Times New Roman" pitchFamily="18" charset="0"/>
                <a:cs typeface="Times New Roman" pitchFamily="18" charset="0"/>
              </a:rPr>
              <a:t>Both </a:t>
            </a:r>
            <a:r>
              <a:rPr lang="en-US" b="1" dirty="0" smtClean="0">
                <a:latin typeface="Times New Roman" pitchFamily="18" charset="0"/>
                <a:cs typeface="Times New Roman" pitchFamily="18" charset="0"/>
              </a:rPr>
              <a:t>platform</a:t>
            </a:r>
            <a:r>
              <a:rPr lang="en-US" dirty="0" smtClean="0">
                <a:latin typeface="Times New Roman" pitchFamily="18" charset="0"/>
                <a:cs typeface="Times New Roman" pitchFamily="18" charset="0"/>
              </a:rPr>
              <a:t> and </a:t>
            </a:r>
            <a:r>
              <a:rPr lang="en-US" b="1" dirty="0" smtClean="0">
                <a:latin typeface="Times New Roman" pitchFamily="18" charset="0"/>
                <a:cs typeface="Times New Roman" pitchFamily="18" charset="0"/>
              </a:rPr>
              <a:t>counter scales </a:t>
            </a:r>
            <a:r>
              <a:rPr lang="en-US" dirty="0" smtClean="0">
                <a:latin typeface="Times New Roman" pitchFamily="18" charset="0"/>
                <a:cs typeface="Times New Roman" pitchFamily="18" charset="0"/>
              </a:rPr>
              <a:t>should be available and </a:t>
            </a:r>
            <a:r>
              <a:rPr lang="en-US" b="1" dirty="0" smtClean="0">
                <a:latin typeface="Times New Roman" pitchFamily="18" charset="0"/>
                <a:cs typeface="Times New Roman" pitchFamily="18" charset="0"/>
              </a:rPr>
              <a:t>portion scales </a:t>
            </a:r>
            <a:r>
              <a:rPr lang="en-US" dirty="0" smtClean="0">
                <a:latin typeface="Times New Roman" pitchFamily="18" charset="0"/>
                <a:cs typeface="Times New Roman" pitchFamily="18" charset="0"/>
              </a:rPr>
              <a:t>also useful for checking portion cuts of meat.</a:t>
            </a:r>
          </a:p>
          <a:p>
            <a:pPr algn="just"/>
            <a:r>
              <a:rPr lang="en-US" dirty="0" smtClean="0">
                <a:latin typeface="Times New Roman" pitchFamily="18" charset="0"/>
                <a:cs typeface="Times New Roman" pitchFamily="18" charset="0"/>
              </a:rPr>
              <a:t>In larger operations – the scales used print the weight of the merchandise on the reverse side of the invoice</a:t>
            </a:r>
          </a:p>
          <a:p>
            <a:pPr algn="just">
              <a:buNone/>
            </a:pPr>
            <a:endParaRPr lang="en-US" sz="2400" dirty="0">
              <a:latin typeface="Times New Roman" pitchFamily="18" charset="0"/>
              <a:cs typeface="Times New Roman" pitchFamily="18" charset="0"/>
            </a:endParaRPr>
          </a:p>
        </p:txBody>
      </p:sp>
      <p:sp>
        <p:nvSpPr>
          <p:cNvPr id="8" name="Content Placeholder 7"/>
          <p:cNvSpPr>
            <a:spLocks noGrp="1"/>
          </p:cNvSpPr>
          <p:nvPr>
            <p:ph sz="half" idx="2"/>
          </p:nvPr>
        </p:nvSpPr>
        <p:spPr>
          <a:xfrm>
            <a:off x="6172200" y="1358537"/>
            <a:ext cx="5181600" cy="4818426"/>
          </a:xfrm>
        </p:spPr>
        <p:txBody>
          <a:bodyPr>
            <a:normAutofit fontScale="85000" lnSpcReduction="10000"/>
          </a:bodyPr>
          <a:lstStyle/>
          <a:p>
            <a:pPr algn="just"/>
            <a:r>
              <a:rPr lang="en-US" dirty="0" smtClean="0">
                <a:latin typeface="Times New Roman" pitchFamily="18" charset="0"/>
                <a:cs typeface="Times New Roman" pitchFamily="18" charset="0"/>
              </a:rPr>
              <a:t>An unloading platform of a convenient height for delivery truck is needed.</a:t>
            </a:r>
          </a:p>
          <a:p>
            <a:pPr algn="just"/>
            <a:r>
              <a:rPr lang="en-US" b="1" dirty="0" smtClean="0">
                <a:latin typeface="Times New Roman" pitchFamily="18" charset="0"/>
                <a:cs typeface="Times New Roman" pitchFamily="18" charset="0"/>
              </a:rPr>
              <a:t>Ramp</a:t>
            </a:r>
            <a:r>
              <a:rPr lang="en-US" dirty="0" smtClean="0">
                <a:latin typeface="Times New Roman" pitchFamily="18" charset="0"/>
                <a:cs typeface="Times New Roman" pitchFamily="18" charset="0"/>
              </a:rPr>
              <a:t> – to facilitate unloading of other delivery trucks.</a:t>
            </a:r>
          </a:p>
          <a:p>
            <a:pPr algn="just"/>
            <a:r>
              <a:rPr lang="en-US" b="1" dirty="0" smtClean="0">
                <a:latin typeface="Times New Roman" pitchFamily="18" charset="0"/>
                <a:cs typeface="Times New Roman" pitchFamily="18" charset="0"/>
              </a:rPr>
              <a:t>Proper dollies </a:t>
            </a:r>
            <a:r>
              <a:rPr lang="en-US" dirty="0" smtClean="0">
                <a:latin typeface="Times New Roman" pitchFamily="18" charset="0"/>
                <a:cs typeface="Times New Roman" pitchFamily="18" charset="0"/>
              </a:rPr>
              <a:t>and hand </a:t>
            </a:r>
            <a:r>
              <a:rPr lang="en-US" b="1" dirty="0" smtClean="0">
                <a:latin typeface="Times New Roman" pitchFamily="18" charset="0"/>
                <a:cs typeface="Times New Roman" pitchFamily="18" charset="0"/>
              </a:rPr>
              <a:t>trucks </a:t>
            </a:r>
            <a:r>
              <a:rPr lang="en-US" dirty="0" smtClean="0">
                <a:latin typeface="Times New Roman" pitchFamily="18" charset="0"/>
                <a:cs typeface="Times New Roman" pitchFamily="18" charset="0"/>
              </a:rPr>
              <a:t>are important to expedite the movement of merchandise to storage with the least amount of effort.</a:t>
            </a:r>
          </a:p>
          <a:p>
            <a:pPr algn="just"/>
            <a:r>
              <a:rPr lang="en-US" dirty="0" smtClean="0">
                <a:latin typeface="Times New Roman" pitchFamily="18" charset="0"/>
                <a:cs typeface="Times New Roman" pitchFamily="18" charset="0"/>
              </a:rPr>
              <a:t>Other equipments should include a table for inspection of deliveries ad tools such as – </a:t>
            </a:r>
            <a:r>
              <a:rPr lang="en-US" b="1" dirty="0" smtClean="0">
                <a:latin typeface="Times New Roman" pitchFamily="18" charset="0"/>
                <a:cs typeface="Times New Roman" pitchFamily="18" charset="0"/>
              </a:rPr>
              <a:t>can opener, crow bar, claw hammer, and short bladed knife </a:t>
            </a:r>
            <a:r>
              <a:rPr lang="en-US" dirty="0" smtClean="0">
                <a:latin typeface="Times New Roman" pitchFamily="18" charset="0"/>
                <a:cs typeface="Times New Roman" pitchFamily="18" charset="0"/>
              </a:rPr>
              <a:t>for opening containers and packages.</a:t>
            </a:r>
          </a:p>
          <a:p>
            <a:pPr algn="just">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40331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25" y="0"/>
            <a:ext cx="11456126" cy="679268"/>
          </a:xfrm>
        </p:spPr>
        <p:txBody>
          <a:bodyPr>
            <a:noAutofit/>
          </a:bodyPr>
          <a:lstStyle/>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DINING ROOM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sz="half" idx="1"/>
          </p:nvPr>
        </p:nvSpPr>
        <p:spPr>
          <a:xfrm>
            <a:off x="838200" y="731521"/>
            <a:ext cx="5181600" cy="5891348"/>
          </a:xfrm>
        </p:spPr>
        <p:txBody>
          <a:bodyPr>
            <a:noAutofit/>
          </a:bodyPr>
          <a:lstStyle/>
          <a:p>
            <a:pPr algn="just">
              <a:buNone/>
            </a:pPr>
            <a:r>
              <a:rPr lang="en-US" sz="2400" b="1" dirty="0" smtClean="0">
                <a:latin typeface="Times New Roman" pitchFamily="18" charset="0"/>
                <a:cs typeface="Times New Roman" pitchFamily="18" charset="0"/>
              </a:rPr>
              <a:t> Glassware</a:t>
            </a:r>
          </a:p>
          <a:p>
            <a:pPr algn="just"/>
            <a:r>
              <a:rPr lang="en-US" sz="2400" dirty="0" smtClean="0">
                <a:latin typeface="Times New Roman" pitchFamily="18" charset="0"/>
                <a:cs typeface="Times New Roman" pitchFamily="18" charset="0"/>
              </a:rPr>
              <a:t>Glasses of catering field are made in many sizes and shapes and one needs to b familiarized with all these so as to be able to select the correct one for a particular drink. The various glasses of hotel industry are</a:t>
            </a:r>
          </a:p>
          <a:p>
            <a:pPr algn="just"/>
            <a:r>
              <a:rPr lang="en-US" sz="2400" b="1" dirty="0" smtClean="0">
                <a:latin typeface="Times New Roman" pitchFamily="18" charset="0"/>
                <a:cs typeface="Times New Roman" pitchFamily="18" charset="0"/>
              </a:rPr>
              <a:t>Juice glass </a:t>
            </a:r>
            <a:r>
              <a:rPr lang="en-US" sz="2400" dirty="0" smtClean="0">
                <a:latin typeface="Times New Roman" pitchFamily="18" charset="0"/>
                <a:cs typeface="Times New Roman" pitchFamily="18" charset="0"/>
              </a:rPr>
              <a:t>(used to serve small juice during breakfast), </a:t>
            </a:r>
            <a:r>
              <a:rPr lang="en-US" sz="2400" b="1" dirty="0" err="1" smtClean="0">
                <a:latin typeface="Times New Roman" pitchFamily="18" charset="0"/>
                <a:cs typeface="Times New Roman" pitchFamily="18" charset="0"/>
              </a:rPr>
              <a:t>hiball</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(this is used only for serving whisky, rum and gin and it is not to be used for water), </a:t>
            </a:r>
            <a:r>
              <a:rPr lang="en-US" sz="2400" b="1" dirty="0" smtClean="0">
                <a:latin typeface="Times New Roman" pitchFamily="18" charset="0"/>
                <a:cs typeface="Times New Roman" pitchFamily="18" charset="0"/>
              </a:rPr>
              <a:t>water goblet </a:t>
            </a:r>
            <a:r>
              <a:rPr lang="en-US" sz="2400" dirty="0" smtClean="0">
                <a:latin typeface="Times New Roman" pitchFamily="18" charset="0"/>
                <a:cs typeface="Times New Roman" pitchFamily="18" charset="0"/>
              </a:rPr>
              <a:t>(used only to serve water) and </a:t>
            </a:r>
            <a:r>
              <a:rPr lang="en-US" sz="2400" b="1" dirty="0" smtClean="0">
                <a:latin typeface="Times New Roman" pitchFamily="18" charset="0"/>
                <a:cs typeface="Times New Roman" pitchFamily="18" charset="0"/>
              </a:rPr>
              <a:t>tom </a:t>
            </a:r>
            <a:r>
              <a:rPr lang="en-US" sz="2400" b="1" dirty="0" err="1" smtClean="0">
                <a:latin typeface="Times New Roman" pitchFamily="18" charset="0"/>
                <a:cs typeface="Times New Roman" pitchFamily="18" charset="0"/>
              </a:rPr>
              <a:t>collins</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(used for </a:t>
            </a:r>
            <a:r>
              <a:rPr lang="en-US" sz="2400" dirty="0" err="1" smtClean="0">
                <a:latin typeface="Times New Roman" pitchFamily="18" charset="0"/>
                <a:cs typeface="Times New Roman" pitchFamily="18" charset="0"/>
              </a:rPr>
              <a:t>lassi</a:t>
            </a:r>
            <a:r>
              <a:rPr lang="en-US" sz="2400" dirty="0" smtClean="0">
                <a:latin typeface="Times New Roman" pitchFamily="18" charset="0"/>
                <a:cs typeface="Times New Roman" pitchFamily="18" charset="0"/>
              </a:rPr>
              <a:t>, milk shake and parfait etc)</a:t>
            </a:r>
          </a:p>
          <a:p>
            <a:pPr algn="just">
              <a:buNone/>
            </a:pPr>
            <a:endParaRPr lang="en-US" sz="2400" dirty="0" smtClean="0">
              <a:latin typeface="Times New Roman" pitchFamily="18" charset="0"/>
              <a:cs typeface="Times New Roman" pitchFamily="18" charset="0"/>
            </a:endParaRPr>
          </a:p>
        </p:txBody>
      </p:sp>
      <p:sp>
        <p:nvSpPr>
          <p:cNvPr id="6" name="Content Placeholder 5"/>
          <p:cNvSpPr>
            <a:spLocks noGrp="1"/>
          </p:cNvSpPr>
          <p:nvPr>
            <p:ph sz="half" idx="2"/>
          </p:nvPr>
        </p:nvSpPr>
        <p:spPr>
          <a:xfrm>
            <a:off x="6172200" y="718457"/>
            <a:ext cx="5181600" cy="5458506"/>
          </a:xfrm>
        </p:spPr>
        <p:txBody>
          <a:bodyPr>
            <a:normAutofit/>
          </a:bodyPr>
          <a:lstStyle/>
          <a:p>
            <a:pPr algn="just">
              <a:buNone/>
            </a:pPr>
            <a:r>
              <a:rPr lang="en-US" b="1" dirty="0" smtClean="0">
                <a:latin typeface="Times New Roman" pitchFamily="18" charset="0"/>
                <a:cs typeface="Times New Roman" pitchFamily="18" charset="0"/>
              </a:rPr>
              <a:t>Linen ware</a:t>
            </a:r>
          </a:p>
          <a:p>
            <a:pPr algn="just"/>
            <a:r>
              <a:rPr lang="en-US" b="1" dirty="0" smtClean="0">
                <a:latin typeface="Times New Roman" pitchFamily="18" charset="0"/>
                <a:cs typeface="Times New Roman" pitchFamily="18" charset="0"/>
              </a:rPr>
              <a:t>Tablecloth - </a:t>
            </a:r>
            <a:r>
              <a:rPr lang="en-US" dirty="0" smtClean="0">
                <a:latin typeface="Times New Roman" pitchFamily="18" charset="0"/>
                <a:cs typeface="Times New Roman" pitchFamily="18" charset="0"/>
              </a:rPr>
              <a:t>table cloth or table covering is one of the important dining room furnishing to be used on the dining table. Table covering is made up of cotton, rayon, cotton blends, thin plastics and so on.</a:t>
            </a:r>
            <a:endParaRPr lang="en-US" b="1" dirty="0" smtClean="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25" y="248194"/>
            <a:ext cx="11456126" cy="679268"/>
          </a:xfrm>
        </p:spPr>
        <p:txBody>
          <a:bodyPr>
            <a:noAutofit/>
          </a:bodyPr>
          <a:lstStyle/>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CLEANING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sz="half" idx="1"/>
          </p:nvPr>
        </p:nvSpPr>
        <p:spPr>
          <a:xfrm>
            <a:off x="838200" y="731521"/>
            <a:ext cx="5181600" cy="5891348"/>
          </a:xfrm>
        </p:spPr>
        <p:txBody>
          <a:bodyPr>
            <a:noAutofit/>
          </a:bodyPr>
          <a:lstStyle/>
          <a:p>
            <a:pPr algn="just">
              <a:buNone/>
            </a:pPr>
            <a:r>
              <a:rPr lang="en-US" sz="2400" b="1" dirty="0" smtClean="0">
                <a:latin typeface="Times New Roman" pitchFamily="18" charset="0"/>
                <a:cs typeface="Times New Roman" pitchFamily="18" charset="0"/>
              </a:rPr>
              <a:t> Pot and Pan Cleaners </a:t>
            </a:r>
          </a:p>
          <a:p>
            <a:pPr algn="just"/>
            <a:r>
              <a:rPr lang="en-US" sz="2400" dirty="0" smtClean="0">
                <a:latin typeface="Times New Roman" pitchFamily="18" charset="0"/>
                <a:cs typeface="Times New Roman" pitchFamily="18" charset="0"/>
              </a:rPr>
              <a:t>Manually controlled power scrubbing brush, cleans and polishes; multiple use with accessories, extension cords, scouring brushes, buffers; requires no extra space.</a:t>
            </a:r>
          </a:p>
          <a:p>
            <a:pPr algn="just"/>
            <a:r>
              <a:rPr lang="en-US" sz="2400" dirty="0" smtClean="0">
                <a:latin typeface="Times New Roman" pitchFamily="18" charset="0"/>
                <a:cs typeface="Times New Roman" pitchFamily="18" charset="0"/>
              </a:rPr>
              <a:t>Water agitator attachment for pot soaking sink.</a:t>
            </a:r>
          </a:p>
          <a:p>
            <a:pPr algn="just"/>
            <a:r>
              <a:rPr lang="en-US" sz="2400" dirty="0" smtClean="0">
                <a:latin typeface="Times New Roman" pitchFamily="18" charset="0"/>
                <a:cs typeface="Times New Roman" pitchFamily="18" charset="0"/>
              </a:rPr>
              <a:t>Dishwashers, pot and pan washers and glass washers.</a:t>
            </a:r>
          </a:p>
        </p:txBody>
      </p:sp>
      <p:sp>
        <p:nvSpPr>
          <p:cNvPr id="6" name="Content Placeholder 5"/>
          <p:cNvSpPr>
            <a:spLocks noGrp="1"/>
          </p:cNvSpPr>
          <p:nvPr>
            <p:ph sz="half" idx="2"/>
          </p:nvPr>
        </p:nvSpPr>
        <p:spPr>
          <a:xfrm>
            <a:off x="6191793" y="888274"/>
            <a:ext cx="5175069" cy="5510758"/>
          </a:xfrm>
        </p:spPr>
        <p:txBody>
          <a:bodyPr>
            <a:normAutofit lnSpcReduction="10000"/>
          </a:bodyPr>
          <a:lstStyle/>
          <a:p>
            <a:pPr algn="just">
              <a:buNone/>
            </a:pPr>
            <a:r>
              <a:rPr lang="en-US" b="1" dirty="0" smtClean="0">
                <a:latin typeface="Times New Roman" pitchFamily="18" charset="0"/>
                <a:cs typeface="Times New Roman" pitchFamily="18" charset="0"/>
              </a:rPr>
              <a:t>Dishwashing equipment</a:t>
            </a:r>
          </a:p>
          <a:p>
            <a:pPr algn="just">
              <a:buNone/>
            </a:pPr>
            <a:r>
              <a:rPr lang="en-US" b="1" dirty="0" smtClean="0">
                <a:latin typeface="Times New Roman" pitchFamily="18" charset="0"/>
                <a:cs typeface="Times New Roman" pitchFamily="18" charset="0"/>
              </a:rPr>
              <a:t>Conveyor dishwashers: </a:t>
            </a:r>
          </a:p>
          <a:p>
            <a:pPr algn="just"/>
            <a:r>
              <a:rPr lang="en-US" dirty="0" smtClean="0">
                <a:latin typeface="Times New Roman" pitchFamily="18" charset="0"/>
                <a:cs typeface="Times New Roman" pitchFamily="18" charset="0"/>
              </a:rPr>
              <a:t>These operate on the conveyor-belt principle as the name implies. The soiled items are loaded at one end and passed through the pre-wash, wash, rinse and if included, drying tunnels, emerging at the other end ready for use.</a:t>
            </a:r>
          </a:p>
          <a:p>
            <a:pPr algn="just"/>
            <a:r>
              <a:rPr lang="en-US" dirty="0" smtClean="0">
                <a:latin typeface="Times New Roman" pitchFamily="18" charset="0"/>
                <a:cs typeface="Times New Roman" pitchFamily="18" charset="0"/>
              </a:rPr>
              <a:t>These are usually stainless steel, heated by electricity or steam and have variable belt-speed controls.</a:t>
            </a:r>
          </a:p>
          <a:p>
            <a:pPr algn="just">
              <a:buNone/>
            </a:pPr>
            <a:endParaRPr lang="en-US" b="1" dirty="0" smtClean="0">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76" y="0"/>
            <a:ext cx="11456126" cy="613954"/>
          </a:xfrm>
        </p:spPr>
        <p:txBody>
          <a:bodyPr>
            <a:noAutofit/>
          </a:bodyPr>
          <a:lstStyle/>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CLEANING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sz="half" idx="1"/>
          </p:nvPr>
        </p:nvSpPr>
        <p:spPr>
          <a:xfrm>
            <a:off x="838200" y="587829"/>
            <a:ext cx="5181600" cy="6035040"/>
          </a:xfrm>
        </p:spPr>
        <p:txBody>
          <a:bodyPr>
            <a:noAutofit/>
          </a:bodyPr>
          <a:lstStyle/>
          <a:p>
            <a:pPr algn="just">
              <a:buNone/>
            </a:pPr>
            <a:r>
              <a:rPr lang="en-US" sz="2400" b="1" dirty="0" smtClean="0">
                <a:latin typeface="Times New Roman" pitchFamily="18" charset="0"/>
                <a:cs typeface="Times New Roman" pitchFamily="18" charset="0"/>
              </a:rPr>
              <a:t>Front Loading batch dishwashers </a:t>
            </a:r>
          </a:p>
          <a:p>
            <a:pPr algn="just"/>
            <a:r>
              <a:rPr lang="en-US" sz="2400" dirty="0" smtClean="0">
                <a:latin typeface="Times New Roman" pitchFamily="18" charset="0"/>
                <a:cs typeface="Times New Roman" pitchFamily="18" charset="0"/>
              </a:rPr>
              <a:t>The usual design is a single compartment with one or two sliding trays on to which soiled items are placed. </a:t>
            </a:r>
          </a:p>
          <a:p>
            <a:pPr algn="just"/>
            <a:r>
              <a:rPr lang="en-US" sz="2400" dirty="0" smtClean="0">
                <a:latin typeface="Times New Roman" pitchFamily="18" charset="0"/>
                <a:cs typeface="Times New Roman" pitchFamily="18" charset="0"/>
              </a:rPr>
              <a:t>All models have a selection of automatic programs for lightly – to – heavily- soiled items.</a:t>
            </a:r>
          </a:p>
          <a:p>
            <a:pPr algn="just">
              <a:buNone/>
            </a:pPr>
            <a:r>
              <a:rPr lang="en-US" sz="2400" b="1" dirty="0" smtClean="0">
                <a:latin typeface="Times New Roman" pitchFamily="18" charset="0"/>
                <a:cs typeface="Times New Roman" pitchFamily="18" charset="0"/>
              </a:rPr>
              <a:t>Glass washing machine  </a:t>
            </a:r>
          </a:p>
          <a:p>
            <a:pPr algn="just"/>
            <a:r>
              <a:rPr lang="en-US" sz="2400" dirty="0" smtClean="0">
                <a:latin typeface="Times New Roman" pitchFamily="18" charset="0"/>
                <a:cs typeface="Times New Roman" pitchFamily="18" charset="0"/>
              </a:rPr>
              <a:t>Similar in operation to the front loading batch washers although counter models are available as well which may fit under a bar counter.</a:t>
            </a:r>
          </a:p>
          <a:p>
            <a:pPr algn="just"/>
            <a:r>
              <a:rPr lang="en-US" sz="2400" dirty="0" smtClean="0">
                <a:latin typeface="Times New Roman" pitchFamily="18" charset="0"/>
                <a:cs typeface="Times New Roman" pitchFamily="18" charset="0"/>
              </a:rPr>
              <a:t>Some machines are incorporated in units with counter, sink and storage racks.</a:t>
            </a:r>
          </a:p>
        </p:txBody>
      </p:sp>
      <p:sp>
        <p:nvSpPr>
          <p:cNvPr id="6" name="Content Placeholder 5"/>
          <p:cNvSpPr>
            <a:spLocks noGrp="1"/>
          </p:cNvSpPr>
          <p:nvPr>
            <p:ph sz="half" idx="2"/>
          </p:nvPr>
        </p:nvSpPr>
        <p:spPr>
          <a:xfrm>
            <a:off x="6191793" y="653143"/>
            <a:ext cx="5175069" cy="5745889"/>
          </a:xfrm>
        </p:spPr>
        <p:txBody>
          <a:bodyPr>
            <a:normAutofit/>
          </a:bodyPr>
          <a:lstStyle/>
          <a:p>
            <a:pPr algn="just">
              <a:buNone/>
            </a:pPr>
            <a:r>
              <a:rPr lang="en-US" b="1" dirty="0" smtClean="0">
                <a:latin typeface="Times New Roman" pitchFamily="18" charset="0"/>
                <a:cs typeface="Times New Roman" pitchFamily="18" charset="0"/>
              </a:rPr>
              <a:t>Pass through batch dishwashers</a:t>
            </a:r>
          </a:p>
          <a:p>
            <a:pPr algn="just"/>
            <a:r>
              <a:rPr lang="en-US" dirty="0" smtClean="0">
                <a:latin typeface="Times New Roman" pitchFamily="18" charset="0"/>
                <a:cs typeface="Times New Roman" pitchFamily="18" charset="0"/>
              </a:rPr>
              <a:t>These operate with push-in trays on one side  and pull-out at the other. The push – in and pull - out operation can be at an angle or corner models. </a:t>
            </a:r>
          </a:p>
          <a:p>
            <a:pPr algn="just"/>
            <a:r>
              <a:rPr lang="en-US" dirty="0" smtClean="0">
                <a:latin typeface="Times New Roman" pitchFamily="18" charset="0"/>
                <a:cs typeface="Times New Roman" pitchFamily="18" charset="0"/>
              </a:rPr>
              <a:t>Outputs may be up to 1100 plates per hour.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named.jpg"/>
          <p:cNvPicPr>
            <a:picLocks noChangeAspect="1"/>
          </p:cNvPicPr>
          <p:nvPr/>
        </p:nvPicPr>
        <p:blipFill>
          <a:blip r:embed="rId2"/>
          <a:stretch>
            <a:fillRect/>
          </a:stretch>
        </p:blipFill>
        <p:spPr>
          <a:xfrm>
            <a:off x="431073" y="378823"/>
            <a:ext cx="5454053" cy="5368834"/>
          </a:xfrm>
          <a:prstGeom prst="rect">
            <a:avLst/>
          </a:prstGeom>
        </p:spPr>
      </p:pic>
      <p:sp>
        <p:nvSpPr>
          <p:cNvPr id="6" name="TextBox 5"/>
          <p:cNvSpPr txBox="1"/>
          <p:nvPr/>
        </p:nvSpPr>
        <p:spPr>
          <a:xfrm>
            <a:off x="1985553" y="5956662"/>
            <a:ext cx="3944983"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Conveyor dishwasher </a:t>
            </a:r>
            <a:endParaRPr lang="en-US" sz="2800" b="1" dirty="0">
              <a:latin typeface="Times New Roman" pitchFamily="18" charset="0"/>
              <a:cs typeface="Times New Roman" pitchFamily="18" charset="0"/>
            </a:endParaRPr>
          </a:p>
        </p:txBody>
      </p:sp>
      <p:pic>
        <p:nvPicPr>
          <p:cNvPr id="7" name="Picture 6" descr="front.jpg"/>
          <p:cNvPicPr>
            <a:picLocks noChangeAspect="1"/>
          </p:cNvPicPr>
          <p:nvPr/>
        </p:nvPicPr>
        <p:blipFill>
          <a:blip r:embed="rId3"/>
          <a:stretch>
            <a:fillRect/>
          </a:stretch>
        </p:blipFill>
        <p:spPr>
          <a:xfrm>
            <a:off x="5904410" y="391885"/>
            <a:ext cx="5971631" cy="5219206"/>
          </a:xfrm>
          <a:prstGeom prst="rect">
            <a:avLst/>
          </a:prstGeom>
        </p:spPr>
      </p:pic>
      <p:sp>
        <p:nvSpPr>
          <p:cNvPr id="8" name="TextBox 7"/>
          <p:cNvSpPr txBox="1"/>
          <p:nvPr/>
        </p:nvSpPr>
        <p:spPr>
          <a:xfrm>
            <a:off x="7204365" y="5489963"/>
            <a:ext cx="3782289" cy="954107"/>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Front Loading Batch Dishwashers  </a:t>
            </a:r>
            <a:endParaRPr lang="en-US" sz="2800" b="1"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s throug.jpg"/>
          <p:cNvPicPr>
            <a:picLocks noChangeAspect="1"/>
          </p:cNvPicPr>
          <p:nvPr/>
        </p:nvPicPr>
        <p:blipFill>
          <a:blip r:embed="rId2"/>
          <a:stretch>
            <a:fillRect/>
          </a:stretch>
        </p:blipFill>
        <p:spPr>
          <a:xfrm>
            <a:off x="1195116" y="401782"/>
            <a:ext cx="10996884" cy="6192982"/>
          </a:xfrm>
          <a:prstGeom prst="rect">
            <a:avLst/>
          </a:prstGeom>
        </p:spPr>
      </p:pic>
      <p:sp>
        <p:nvSpPr>
          <p:cNvPr id="3" name="TextBox 2"/>
          <p:cNvSpPr txBox="1"/>
          <p:nvPr/>
        </p:nvSpPr>
        <p:spPr>
          <a:xfrm>
            <a:off x="669372" y="1356951"/>
            <a:ext cx="4636919" cy="954107"/>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 Pass through batch dishwasher </a:t>
            </a:r>
            <a:endParaRPr lang="en-US" sz="2800" b="1"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CLEANING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idx="1"/>
          </p:nvPr>
        </p:nvSpPr>
        <p:spPr/>
        <p:txBody>
          <a:bodyPr>
            <a:noAutofit/>
          </a:bodyPr>
          <a:lstStyle/>
          <a:p>
            <a:pPr algn="just">
              <a:buNone/>
            </a:pPr>
            <a:r>
              <a:rPr lang="en-US" sz="2400" b="1" dirty="0" smtClean="0">
                <a:latin typeface="Times New Roman" pitchFamily="18" charset="0"/>
                <a:cs typeface="Times New Roman" pitchFamily="18" charset="0"/>
              </a:rPr>
              <a:t>Chemical sanitizing machine</a:t>
            </a:r>
          </a:p>
          <a:p>
            <a:pPr algn="just"/>
            <a:r>
              <a:rPr lang="en-US" sz="2400" dirty="0" smtClean="0">
                <a:latin typeface="Times New Roman" pitchFamily="18" charset="0"/>
                <a:cs typeface="Times New Roman" pitchFamily="18" charset="0"/>
              </a:rPr>
              <a:t>This machine was developed to reduce the need for the expensive hot water that other types of machines used.</a:t>
            </a:r>
          </a:p>
          <a:p>
            <a:pPr algn="just"/>
            <a:r>
              <a:rPr lang="en-US" sz="2400" dirty="0" smtClean="0">
                <a:latin typeface="Times New Roman" pitchFamily="18" charset="0"/>
                <a:cs typeface="Times New Roman" pitchFamily="18" charset="0"/>
              </a:rPr>
              <a:t>This machine operate using lower temperatures, higher water pressure and increased amount of chemicals.</a:t>
            </a:r>
          </a:p>
          <a:p>
            <a:pPr algn="just"/>
            <a:endParaRPr lang="en-US" sz="2400" dirty="0" smtClean="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76" y="-1"/>
            <a:ext cx="11456126" cy="692331"/>
          </a:xfrm>
        </p:spPr>
        <p:txBody>
          <a:bodyPr>
            <a:noAutofit/>
          </a:bodyPr>
          <a:lstStyle/>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DISPOSAL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sz="half" idx="1"/>
          </p:nvPr>
        </p:nvSpPr>
        <p:spPr>
          <a:xfrm>
            <a:off x="838200" y="757645"/>
            <a:ext cx="5181600" cy="5865223"/>
          </a:xfrm>
        </p:spPr>
        <p:txBody>
          <a:bodyPr>
            <a:noAutofit/>
          </a:bodyPr>
          <a:lstStyle/>
          <a:p>
            <a:pPr algn="just">
              <a:buNone/>
            </a:pPr>
            <a:r>
              <a:rPr lang="en-US" sz="2400" b="1" dirty="0" smtClean="0">
                <a:latin typeface="Times New Roman" pitchFamily="18" charset="0"/>
                <a:cs typeface="Times New Roman" pitchFamily="18" charset="0"/>
              </a:rPr>
              <a:t>Food waste disposers</a:t>
            </a:r>
          </a:p>
          <a:p>
            <a:pPr algn="just"/>
            <a:r>
              <a:rPr lang="en-US" sz="2400" dirty="0" smtClean="0">
                <a:latin typeface="Times New Roman" pitchFamily="18" charset="0"/>
                <a:cs typeface="Times New Roman" pitchFamily="18" charset="0"/>
              </a:rPr>
              <a:t>All types of food production generate waste, which must be removed as soon as possible. Waste disposable units reduce the volume of waste by </a:t>
            </a:r>
          </a:p>
          <a:p>
            <a:pPr algn="just">
              <a:buFontTx/>
              <a:buChar char="-"/>
            </a:pPr>
            <a:r>
              <a:rPr lang="en-US" sz="2400" dirty="0" smtClean="0">
                <a:latin typeface="Times New Roman" pitchFamily="18" charset="0"/>
                <a:cs typeface="Times New Roman" pitchFamily="18" charset="0"/>
              </a:rPr>
              <a:t>Producing a slurry of soft food waste and disposing of it down the drain or producing a semi-dry pulp</a:t>
            </a:r>
          </a:p>
          <a:p>
            <a:pPr algn="just">
              <a:buFontTx/>
              <a:buChar char="-"/>
            </a:pPr>
            <a:r>
              <a:rPr lang="en-US" sz="2400" dirty="0" smtClean="0">
                <a:latin typeface="Times New Roman" pitchFamily="18" charset="0"/>
                <a:cs typeface="Times New Roman" pitchFamily="18" charset="0"/>
              </a:rPr>
              <a:t>Crushing both hard and soft waste and compacting it into a dense, solid material to be disposed off in the normal way.</a:t>
            </a:r>
          </a:p>
          <a:p>
            <a:pPr algn="just">
              <a:buNone/>
            </a:pPr>
            <a:endParaRPr lang="en-US" sz="2400" dirty="0" smtClean="0">
              <a:latin typeface="Times New Roman" pitchFamily="18" charset="0"/>
              <a:cs typeface="Times New Roman" pitchFamily="18" charset="0"/>
            </a:endParaRPr>
          </a:p>
        </p:txBody>
      </p:sp>
      <p:sp>
        <p:nvSpPr>
          <p:cNvPr id="6" name="Content Placeholder 5"/>
          <p:cNvSpPr>
            <a:spLocks noGrp="1"/>
          </p:cNvSpPr>
          <p:nvPr>
            <p:ph sz="half" idx="2"/>
          </p:nvPr>
        </p:nvSpPr>
        <p:spPr>
          <a:xfrm>
            <a:off x="6191793" y="718457"/>
            <a:ext cx="5175069" cy="5680575"/>
          </a:xfrm>
        </p:spPr>
        <p:txBody>
          <a:bodyPr>
            <a:normAutofit fontScale="92500" lnSpcReduction="10000"/>
          </a:bodyPr>
          <a:lstStyle/>
          <a:p>
            <a:pPr algn="just">
              <a:buNone/>
            </a:pPr>
            <a:r>
              <a:rPr lang="en-US" b="1" dirty="0" smtClean="0">
                <a:latin typeface="Times New Roman" pitchFamily="18" charset="0"/>
                <a:cs typeface="Times New Roman" pitchFamily="18" charset="0"/>
              </a:rPr>
              <a:t>Waste bins</a:t>
            </a:r>
          </a:p>
          <a:p>
            <a:pPr algn="just"/>
            <a:r>
              <a:rPr lang="en-US" dirty="0" smtClean="0">
                <a:latin typeface="Times New Roman" pitchFamily="18" charset="0"/>
                <a:cs typeface="Times New Roman" pitchFamily="18" charset="0"/>
              </a:rPr>
              <a:t>Waste bins may be wheeled or static with a hinged or free lid and are often used with strong polythene liner bags.</a:t>
            </a:r>
          </a:p>
          <a:p>
            <a:pPr algn="just">
              <a:buNone/>
            </a:pPr>
            <a:r>
              <a:rPr lang="en-US" b="1" dirty="0" smtClean="0">
                <a:latin typeface="Times New Roman" pitchFamily="18" charset="0"/>
                <a:cs typeface="Times New Roman" pitchFamily="18" charset="0"/>
              </a:rPr>
              <a:t>Compactors</a:t>
            </a:r>
          </a:p>
          <a:p>
            <a:pPr algn="just"/>
            <a:r>
              <a:rPr lang="en-US" dirty="0" smtClean="0">
                <a:latin typeface="Times New Roman" pitchFamily="18" charset="0"/>
                <a:cs typeface="Times New Roman" pitchFamily="18" charset="0"/>
              </a:rPr>
              <a:t>These come in various capacities.</a:t>
            </a:r>
          </a:p>
          <a:p>
            <a:pPr algn="just"/>
            <a:r>
              <a:rPr lang="en-US" dirty="0" smtClean="0">
                <a:latin typeface="Times New Roman" pitchFamily="18" charset="0"/>
                <a:cs typeface="Times New Roman" pitchFamily="18" charset="0"/>
              </a:rPr>
              <a:t>This will crush bottles, flatten cans and cardboard and crush food and vegetable matter.</a:t>
            </a:r>
          </a:p>
          <a:p>
            <a:pPr algn="just"/>
            <a:r>
              <a:rPr lang="en-US" dirty="0" smtClean="0">
                <a:latin typeface="Times New Roman" pitchFamily="18" charset="0"/>
                <a:cs typeface="Times New Roman" pitchFamily="18" charset="0"/>
              </a:rPr>
              <a:t>Once compacted, the refuse is removed in a plastic bag, sealed and placed in a waste in ready for collection by the local authority.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DISPOSAL EQUIPMENT</a:t>
            </a:r>
            <a:br>
              <a:rPr lang="en-US" sz="3600" b="1" dirty="0" smtClean="0">
                <a:latin typeface="Times New Roman" pitchFamily="18" charset="0"/>
                <a:cs typeface="Times New Roman" pitchFamily="18" charset="0"/>
              </a:rPr>
            </a:br>
            <a:endParaRPr lang="en-US" sz="3600" dirty="0"/>
          </a:p>
        </p:txBody>
      </p:sp>
      <p:sp>
        <p:nvSpPr>
          <p:cNvPr id="5" name="Content Placeholder 4"/>
          <p:cNvSpPr>
            <a:spLocks noGrp="1"/>
          </p:cNvSpPr>
          <p:nvPr>
            <p:ph idx="1"/>
          </p:nvPr>
        </p:nvSpPr>
        <p:spPr/>
        <p:txBody>
          <a:bodyPr>
            <a:noAutofit/>
          </a:bodyPr>
          <a:lstStyle/>
          <a:p>
            <a:pPr algn="just">
              <a:buNone/>
            </a:pPr>
            <a:r>
              <a:rPr lang="en-US" sz="2400" b="1" dirty="0" smtClean="0">
                <a:latin typeface="Times New Roman" pitchFamily="18" charset="0"/>
                <a:cs typeface="Times New Roman" pitchFamily="18" charset="0"/>
              </a:rPr>
              <a:t>Shredders</a:t>
            </a:r>
          </a:p>
          <a:p>
            <a:pPr algn="just"/>
            <a:r>
              <a:rPr lang="en-US" sz="2400" dirty="0" smtClean="0">
                <a:latin typeface="Times New Roman" pitchFamily="18" charset="0"/>
                <a:cs typeface="Times New Roman" pitchFamily="18" charset="0"/>
              </a:rPr>
              <a:t>Shredders are used to cut up such items as paper, card, metal and other waste in order to reduce large volumes of waste to a more manageable size.</a:t>
            </a:r>
          </a:p>
          <a:p>
            <a:pPr algn="just"/>
            <a:r>
              <a:rPr lang="en-US" sz="2400" dirty="0" smtClean="0">
                <a:latin typeface="Times New Roman" pitchFamily="18" charset="0"/>
                <a:cs typeface="Times New Roman" pitchFamily="18" charset="0"/>
              </a:rPr>
              <a:t>However unless there is likely to be large quantity of waste to be shredded, such a method may not be economical to employ.</a:t>
            </a:r>
          </a:p>
          <a:p>
            <a:pPr algn="just">
              <a:buNone/>
            </a:pPr>
            <a:r>
              <a:rPr lang="en-US" sz="2400" b="1" dirty="0" smtClean="0">
                <a:latin typeface="Times New Roman" pitchFamily="18" charset="0"/>
                <a:cs typeface="Times New Roman" pitchFamily="18" charset="0"/>
              </a:rPr>
              <a:t>Paper balers</a:t>
            </a:r>
          </a:p>
          <a:p>
            <a:pPr algn="just"/>
            <a:r>
              <a:rPr lang="en-US" sz="2400" dirty="0" smtClean="0">
                <a:latin typeface="Times New Roman" pitchFamily="18" charset="0"/>
                <a:cs typeface="Times New Roman" pitchFamily="18" charset="0"/>
              </a:rPr>
              <a:t>Cope with larger volumes of paper and cardboard, compressing and baling up these products into neat 30-50 kg bales. Unless there is a larger volume of paper and card, it is not an economical method to use.</a:t>
            </a:r>
          </a:p>
          <a:p>
            <a:pPr algn="just">
              <a:buNone/>
            </a:pPr>
            <a:endParaRPr lang="en-US" sz="2400" dirty="0" smtClean="0">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actore.jpg"/>
          <p:cNvPicPr>
            <a:picLocks noGrp="1" noChangeAspect="1"/>
          </p:cNvPicPr>
          <p:nvPr>
            <p:ph idx="1"/>
          </p:nvPr>
        </p:nvPicPr>
        <p:blipFill>
          <a:blip r:embed="rId2"/>
          <a:stretch>
            <a:fillRect/>
          </a:stretch>
        </p:blipFill>
        <p:spPr>
          <a:xfrm>
            <a:off x="3255818" y="207818"/>
            <a:ext cx="4433454" cy="5885115"/>
          </a:xfrm>
        </p:spPr>
      </p:pic>
      <p:sp>
        <p:nvSpPr>
          <p:cNvPr id="5" name="TextBox 4"/>
          <p:cNvSpPr txBox="1"/>
          <p:nvPr/>
        </p:nvSpPr>
        <p:spPr>
          <a:xfrm>
            <a:off x="3851555" y="6223940"/>
            <a:ext cx="3532909"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Waste Compactors</a:t>
            </a:r>
            <a:endParaRPr lang="en-US" sz="2800" b="1"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tal-scrap-shredder-machine-500x500.jpg"/>
          <p:cNvPicPr>
            <a:picLocks noChangeAspect="1"/>
          </p:cNvPicPr>
          <p:nvPr/>
        </p:nvPicPr>
        <p:blipFill>
          <a:blip r:embed="rId2"/>
          <a:stretch>
            <a:fillRect/>
          </a:stretch>
        </p:blipFill>
        <p:spPr>
          <a:xfrm>
            <a:off x="457201" y="263236"/>
            <a:ext cx="5403273" cy="5924641"/>
          </a:xfrm>
          <a:prstGeom prst="rect">
            <a:avLst/>
          </a:prstGeom>
        </p:spPr>
      </p:pic>
      <p:pic>
        <p:nvPicPr>
          <p:cNvPr id="6" name="Picture 5" descr="paper-2f-plastic-baling-press-machine-500x500.jpg"/>
          <p:cNvPicPr>
            <a:picLocks noChangeAspect="1"/>
          </p:cNvPicPr>
          <p:nvPr/>
        </p:nvPicPr>
        <p:blipFill>
          <a:blip r:embed="rId3"/>
          <a:stretch>
            <a:fillRect/>
          </a:stretch>
        </p:blipFill>
        <p:spPr>
          <a:xfrm>
            <a:off x="6527221" y="232226"/>
            <a:ext cx="4708815" cy="5946901"/>
          </a:xfrm>
          <a:prstGeom prst="rect">
            <a:avLst/>
          </a:prstGeom>
        </p:spPr>
      </p:pic>
      <p:sp>
        <p:nvSpPr>
          <p:cNvPr id="7" name="TextBox 6"/>
          <p:cNvSpPr txBox="1"/>
          <p:nvPr/>
        </p:nvSpPr>
        <p:spPr>
          <a:xfrm>
            <a:off x="2258292" y="6237795"/>
            <a:ext cx="1953491"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Shredders </a:t>
            </a:r>
            <a:endParaRPr lang="en-US" sz="2800" b="1" dirty="0">
              <a:latin typeface="Times New Roman" pitchFamily="18" charset="0"/>
              <a:cs typeface="Times New Roman" pitchFamily="18" charset="0"/>
            </a:endParaRPr>
          </a:p>
        </p:txBody>
      </p:sp>
      <p:sp>
        <p:nvSpPr>
          <p:cNvPr id="8" name="TextBox 7"/>
          <p:cNvSpPr txBox="1"/>
          <p:nvPr/>
        </p:nvSpPr>
        <p:spPr>
          <a:xfrm>
            <a:off x="7827970" y="6168525"/>
            <a:ext cx="2743048"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Paper Balers  </a:t>
            </a:r>
            <a:endParaRPr lang="en-US" sz="2800" b="1"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panose="02020603050405020304" pitchFamily="18" charset="0"/>
                <a:cs typeface="Times New Roman" panose="02020603050405020304" pitchFamily="18" charset="0"/>
              </a:rPr>
              <a:t>Equipments used in Receiving area </a:t>
            </a:r>
            <a:endParaRPr lang="en-US"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p:txBody>
          <a:bodyPr>
            <a:normAutofit/>
          </a:bodyPr>
          <a:lstStyle/>
          <a:p>
            <a:pPr algn="just"/>
            <a:r>
              <a:rPr lang="en-US" dirty="0" smtClean="0">
                <a:latin typeface="Times New Roman" pitchFamily="18" charset="0"/>
                <a:cs typeface="Times New Roman" pitchFamily="18" charset="0"/>
              </a:rPr>
              <a:t>A </a:t>
            </a:r>
            <a:r>
              <a:rPr lang="en-US" b="1" dirty="0" smtClean="0">
                <a:latin typeface="Times New Roman" pitchFamily="18" charset="0"/>
                <a:cs typeface="Times New Roman" pitchFamily="18" charset="0"/>
              </a:rPr>
              <a:t>thermometer</a:t>
            </a:r>
            <a:r>
              <a:rPr lang="en-US" dirty="0" smtClean="0">
                <a:latin typeface="Times New Roman" pitchFamily="18" charset="0"/>
                <a:cs typeface="Times New Roman" pitchFamily="18" charset="0"/>
              </a:rPr>
              <a:t> to check whether chilled or frozen products are delivered at the at the appropriate temperature according to specification,</a:t>
            </a:r>
          </a:p>
          <a:p>
            <a:pPr algn="just"/>
            <a:r>
              <a:rPr lang="en-US" b="1" dirty="0" smtClean="0">
                <a:latin typeface="Times New Roman" pitchFamily="18" charset="0"/>
                <a:cs typeface="Times New Roman" pitchFamily="18" charset="0"/>
              </a:rPr>
              <a:t>Clip boards, pencils, and marking and tagging equipment </a:t>
            </a:r>
            <a:r>
              <a:rPr lang="en-US" dirty="0" smtClean="0">
                <a:latin typeface="Times New Roman" pitchFamily="18" charset="0"/>
                <a:cs typeface="Times New Roman" pitchFamily="18" charset="0"/>
              </a:rPr>
              <a:t>are also necessary.</a:t>
            </a:r>
          </a:p>
          <a:p>
            <a:pPr algn="just"/>
            <a:r>
              <a:rPr lang="en-US" dirty="0" smtClean="0">
                <a:latin typeface="Times New Roman" pitchFamily="18" charset="0"/>
                <a:cs typeface="Times New Roman" pitchFamily="18" charset="0"/>
              </a:rPr>
              <a:t>Finally in addition to the </a:t>
            </a:r>
            <a:r>
              <a:rPr lang="en-US" b="1" dirty="0" smtClean="0">
                <a:latin typeface="Times New Roman" pitchFamily="18" charset="0"/>
                <a:cs typeface="Times New Roman" pitchFamily="18" charset="0"/>
              </a:rPr>
              <a:t>desk</a:t>
            </a:r>
            <a:r>
              <a:rPr lang="en-US" dirty="0" smtClean="0">
                <a:latin typeface="Times New Roman" pitchFamily="18" charset="0"/>
                <a:cs typeface="Times New Roman" pitchFamily="18" charset="0"/>
              </a:rPr>
              <a:t>, a </a:t>
            </a:r>
            <a:r>
              <a:rPr lang="en-US" b="1" dirty="0" smtClean="0">
                <a:latin typeface="Times New Roman" pitchFamily="18" charset="0"/>
                <a:cs typeface="Times New Roman" pitchFamily="18" charset="0"/>
              </a:rPr>
              <a:t>file cabinet </a:t>
            </a:r>
            <a:r>
              <a:rPr lang="en-US" dirty="0" smtClean="0">
                <a:latin typeface="Times New Roman" pitchFamily="18" charset="0"/>
                <a:cs typeface="Times New Roman" pitchFamily="18" charset="0"/>
              </a:rPr>
              <a:t>should be available for storing records and reports, as well as </a:t>
            </a:r>
            <a:r>
              <a:rPr lang="en-US" b="1" dirty="0" smtClean="0">
                <a:latin typeface="Times New Roman" pitchFamily="18" charset="0"/>
                <a:cs typeface="Times New Roman" pitchFamily="18" charset="0"/>
              </a:rPr>
              <a:t>calculator </a:t>
            </a:r>
            <a:r>
              <a:rPr lang="en-US" dirty="0" smtClean="0">
                <a:latin typeface="Times New Roman" pitchFamily="18" charset="0"/>
                <a:cs typeface="Times New Roman" pitchFamily="18" charset="0"/>
              </a:rPr>
              <a:t>for verifying the computations on the invoice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4033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457"/>
            <a:ext cx="9428018" cy="593961"/>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Equipments used in Receiving area </a:t>
            </a:r>
            <a:endParaRPr lang="en-US" b="1"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21922"/>
            <a:ext cx="4555041" cy="4555041"/>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51691" y="789709"/>
            <a:ext cx="4306886" cy="4897588"/>
          </a:xfrm>
        </p:spPr>
      </p:pic>
      <p:sp>
        <p:nvSpPr>
          <p:cNvPr id="5" name="TextBox 4"/>
          <p:cNvSpPr txBox="1"/>
          <p:nvPr/>
        </p:nvSpPr>
        <p:spPr>
          <a:xfrm>
            <a:off x="4530436" y="5739032"/>
            <a:ext cx="3366655"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Weighing machine   </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84033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7796" y="827129"/>
            <a:ext cx="4919127" cy="4919127"/>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394" y="873115"/>
            <a:ext cx="3762103" cy="5151779"/>
          </a:xfrm>
          <a:prstGeom prst="rect">
            <a:avLst/>
          </a:prstGeom>
        </p:spPr>
      </p:pic>
      <p:sp>
        <p:nvSpPr>
          <p:cNvPr id="7" name="TextBox 6"/>
          <p:cNvSpPr txBox="1"/>
          <p:nvPr/>
        </p:nvSpPr>
        <p:spPr>
          <a:xfrm>
            <a:off x="7314096" y="5987583"/>
            <a:ext cx="2975020"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File Cabinet</a:t>
            </a:r>
            <a:endParaRPr lang="en-US" sz="2800" b="1" dirty="0">
              <a:latin typeface="Times New Roman" panose="02020603050405020304" pitchFamily="18" charset="0"/>
              <a:cs typeface="Times New Roman" panose="02020603050405020304" pitchFamily="18" charset="0"/>
            </a:endParaRPr>
          </a:p>
        </p:txBody>
      </p:sp>
      <p:sp>
        <p:nvSpPr>
          <p:cNvPr id="9" name="Rectangle 8"/>
          <p:cNvSpPr/>
          <p:nvPr/>
        </p:nvSpPr>
        <p:spPr>
          <a:xfrm>
            <a:off x="2403565" y="161500"/>
            <a:ext cx="7101256" cy="584775"/>
          </a:xfrm>
          <a:prstGeom prst="rect">
            <a:avLst/>
          </a:prstGeom>
        </p:spPr>
        <p:txBody>
          <a:bodyPr wrap="square">
            <a:spAutoFit/>
          </a:bodyPr>
          <a:lstStyle/>
          <a:p>
            <a:pPr algn="ctr"/>
            <a:r>
              <a:rPr lang="en-US" sz="3200" b="1" dirty="0" smtClean="0">
                <a:latin typeface="Times New Roman" panose="02020603050405020304" pitchFamily="18" charset="0"/>
                <a:cs typeface="Times New Roman" panose="02020603050405020304" pitchFamily="18" charset="0"/>
              </a:rPr>
              <a:t>Equipments used in Receiving area </a:t>
            </a:r>
            <a:endParaRPr lang="en-US" sz="3200" b="1" dirty="0"/>
          </a:p>
        </p:txBody>
      </p:sp>
    </p:spTree>
    <p:extLst>
      <p:ext uri="{BB962C8B-B14F-4D97-AF65-F5344CB8AC3E}">
        <p14:creationId xmlns:p14="http://schemas.microsoft.com/office/powerpoint/2010/main" val="1070399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US" dirty="0" smtClean="0">
                <a:latin typeface="Times New Roman" pitchFamily="18" charset="0"/>
                <a:cs typeface="Times New Roman" pitchFamily="18" charset="0"/>
              </a:rPr>
              <a:t>Dolly</a:t>
            </a:r>
            <a:endParaRPr lang="en-US" dirty="0">
              <a:latin typeface="Times New Roman" pitchFamily="18" charset="0"/>
              <a:cs typeface="Times New Roman"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1377" y="1683651"/>
            <a:ext cx="5838424" cy="437492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16304" y="653648"/>
            <a:ext cx="4265565" cy="4974420"/>
          </a:xfrm>
        </p:spPr>
      </p:pic>
    </p:spTree>
    <p:extLst>
      <p:ext uri="{BB962C8B-B14F-4D97-AF65-F5344CB8AC3E}">
        <p14:creationId xmlns:p14="http://schemas.microsoft.com/office/powerpoint/2010/main" val="2868697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latin typeface="Times New Roman" pitchFamily="18" charset="0"/>
                <a:cs typeface="Times New Roman" pitchFamily="18" charset="0"/>
              </a:rPr>
              <a:t>Storage Equipment - Equipment for dry storage</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just"/>
            <a:r>
              <a:rPr lang="en-US" dirty="0" smtClean="0">
                <a:latin typeface="Times New Roman" pitchFamily="18" charset="0"/>
                <a:cs typeface="Times New Roman" pitchFamily="18" charset="0"/>
              </a:rPr>
              <a:t>The predominant equipment in the dry storage are the </a:t>
            </a:r>
            <a:r>
              <a:rPr lang="en-US" b="1" dirty="0" smtClean="0">
                <a:latin typeface="Times New Roman" pitchFamily="18" charset="0"/>
                <a:cs typeface="Times New Roman" pitchFamily="18" charset="0"/>
              </a:rPr>
              <a:t>racks </a:t>
            </a:r>
            <a:r>
              <a:rPr lang="en-US" dirty="0" smtClean="0">
                <a:latin typeface="Times New Roman" pitchFamily="18" charset="0"/>
                <a:cs typeface="Times New Roman" pitchFamily="18" charset="0"/>
              </a:rPr>
              <a:t>used to store food.</a:t>
            </a:r>
          </a:p>
          <a:p>
            <a:pPr algn="just"/>
            <a:r>
              <a:rPr lang="en-US" dirty="0" smtClean="0">
                <a:latin typeface="Times New Roman" pitchFamily="18" charset="0"/>
                <a:cs typeface="Times New Roman" pitchFamily="18" charset="0"/>
              </a:rPr>
              <a:t>The racks must be strong enough to support cases of food while providing ventilation.</a:t>
            </a:r>
          </a:p>
          <a:p>
            <a:pPr algn="just"/>
            <a:r>
              <a:rPr lang="en-US" dirty="0" smtClean="0">
                <a:latin typeface="Times New Roman" pitchFamily="18" charset="0"/>
                <a:cs typeface="Times New Roman" pitchFamily="18" charset="0"/>
              </a:rPr>
              <a:t>These racks are available in number of sizes and configurations, allowing operations to customize to their needs.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TotalTime>
  <Words>3023</Words>
  <Application>Microsoft Office PowerPoint</Application>
  <PresentationFormat>Widescreen</PresentationFormat>
  <Paragraphs>243</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Times New Roman</vt:lpstr>
      <vt:lpstr>Wingdings</vt:lpstr>
      <vt:lpstr>Office Theme</vt:lpstr>
      <vt:lpstr>PowerPoint Presentation</vt:lpstr>
      <vt:lpstr>Name of the Faculty : Ms.S.Agalya Mobile Number        : 8428141101 Designation              : Asst Professor Department              : Food Service Management and Dietetics Programme           : M.Sc., Food Service Management and Dietetics Batch                        : 2016-2017 Onwards          Semester                   : IV Course            : Food Service Facilities Course Code             : P16FS41 Unit                           : III Topic  Covered         : Equipments used in Commercial and Non Commercial                                     Establishments    </vt:lpstr>
      <vt:lpstr> </vt:lpstr>
      <vt:lpstr>Equipments used in Receiving area </vt:lpstr>
      <vt:lpstr>Equipments used in Receiving area </vt:lpstr>
      <vt:lpstr>Equipments used in Receiving area </vt:lpstr>
      <vt:lpstr>PowerPoint Presentation</vt:lpstr>
      <vt:lpstr>Dolly</vt:lpstr>
      <vt:lpstr>Storage Equipment - Equipment for dry storage </vt:lpstr>
      <vt:lpstr>Storage Equipment</vt:lpstr>
      <vt:lpstr>Storage Equipment - Equipment for chilled storage </vt:lpstr>
      <vt:lpstr>Storage Equipment - Equipment for chilled storage </vt:lpstr>
      <vt:lpstr>Storage Equipment - Equipment for chilled storage</vt:lpstr>
      <vt:lpstr>Equipment for chilled storage</vt:lpstr>
      <vt:lpstr>PowerPoint Presentation</vt:lpstr>
      <vt:lpstr>PRE PREPARATION EQUIPMENT </vt:lpstr>
      <vt:lpstr>PRE PREPARATION EQUIPMENT </vt:lpstr>
      <vt:lpstr>PRE PREPARATION EQUIPMENT </vt:lpstr>
      <vt:lpstr>Equipments used in Pre preparation Area</vt:lpstr>
      <vt:lpstr>Graters </vt:lpstr>
      <vt:lpstr>Beaters/wire whips – making batters, mashing potatoes and creaming butter</vt:lpstr>
      <vt:lpstr>Bowl choppers – used for cutting meat, fish, breadcrumbs etc.  Fine Chopping</vt:lpstr>
      <vt:lpstr>Food Processors – upto 30-45 litre floor standing cutters/mixers  used for cutting, kneading, slicing, blending and liquidising</vt:lpstr>
      <vt:lpstr>Vegetable Preparation machine – grating, slicing, shredding, dicing and chopping</vt:lpstr>
      <vt:lpstr> PREPARATION  OR COOKING EQUIPMENT </vt:lpstr>
      <vt:lpstr> PREPARATION  OR COOKING EQUIPMENT </vt:lpstr>
      <vt:lpstr>PowerPoint Presentation</vt:lpstr>
      <vt:lpstr> PREPARATION  OR COOKING EQUIPMENT </vt:lpstr>
      <vt:lpstr> PREPARATION  OR COOKING EQUIPMENT </vt:lpstr>
      <vt:lpstr>PowerPoint Presentation</vt:lpstr>
      <vt:lpstr>HOLDING EQUIPMENT </vt:lpstr>
      <vt:lpstr>PowerPoint Presentation</vt:lpstr>
      <vt:lpstr>PowerPoint Presentation</vt:lpstr>
      <vt:lpstr>HOLDING EQUIPMENT </vt:lpstr>
      <vt:lpstr>PowerPoint Presentation</vt:lpstr>
      <vt:lpstr>PowerPoint Presentation</vt:lpstr>
      <vt:lpstr>DINING ROOM EQUIPMENT </vt:lpstr>
      <vt:lpstr> DINING ROOM EQUIPMENT </vt:lpstr>
      <vt:lpstr> DINING ROOM EQUIPMENT </vt:lpstr>
      <vt:lpstr> DINING ROOM EQUIPMENT </vt:lpstr>
      <vt:lpstr> CLEANING EQUIPMENT </vt:lpstr>
      <vt:lpstr> CLEANING EQUIPMENT </vt:lpstr>
      <vt:lpstr>PowerPoint Presentation</vt:lpstr>
      <vt:lpstr>PowerPoint Presentation</vt:lpstr>
      <vt:lpstr> CLEANING EQUIPMENT </vt:lpstr>
      <vt:lpstr> DISPOSAL EQUIPMENT </vt:lpstr>
      <vt:lpstr> DISPOSAL EQUIPMENT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Agalya</dc:creator>
  <cp:lastModifiedBy>Agalya</cp:lastModifiedBy>
  <cp:revision>276</cp:revision>
  <dcterms:created xsi:type="dcterms:W3CDTF">2020-02-10T13:02:15Z</dcterms:created>
  <dcterms:modified xsi:type="dcterms:W3CDTF">2020-05-14T13:38:56Z</dcterms:modified>
</cp:coreProperties>
</file>