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95" r:id="rId2"/>
    <p:sldId id="297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941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104863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104863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C8AA7-ADEE-43AE-96B1-83074F44F0FE}" type="datetimeFigureOut">
              <a:rPr lang="en-US" smtClean="0"/>
              <a:t>5/14/2020</a:t>
            </a:fld>
            <a:endParaRPr lang="en-IN"/>
          </a:p>
        </p:txBody>
      </p:sp>
      <p:sp>
        <p:nvSpPr>
          <p:cNvPr id="104863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6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4C360-1E0A-4A7C-B5AA-0B63ECBF796D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104865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104865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C8AA7-ADEE-43AE-96B1-83074F44F0FE}" type="datetimeFigureOut">
              <a:rPr lang="en-US" smtClean="0"/>
              <a:t>5/14/2020</a:t>
            </a:fld>
            <a:endParaRPr lang="en-IN"/>
          </a:p>
        </p:txBody>
      </p:sp>
      <p:sp>
        <p:nvSpPr>
          <p:cNvPr id="104865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65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4C360-1E0A-4A7C-B5AA-0B63ECBF796D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1048642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104864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C8AA7-ADEE-43AE-96B1-83074F44F0FE}" type="datetimeFigureOut">
              <a:rPr lang="en-US" smtClean="0"/>
              <a:t>5/14/2020</a:t>
            </a:fld>
            <a:endParaRPr lang="en-IN"/>
          </a:p>
        </p:txBody>
      </p:sp>
      <p:sp>
        <p:nvSpPr>
          <p:cNvPr id="104864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64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4C360-1E0A-4A7C-B5AA-0B63ECBF796D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104860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104860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C8AA7-ADEE-43AE-96B1-83074F44F0FE}" type="datetimeFigureOut">
              <a:rPr lang="en-US" smtClean="0"/>
              <a:t>5/14/2020</a:t>
            </a:fld>
            <a:endParaRPr lang="en-IN"/>
          </a:p>
        </p:txBody>
      </p:sp>
      <p:sp>
        <p:nvSpPr>
          <p:cNvPr id="104860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60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4C360-1E0A-4A7C-B5AA-0B63ECBF796D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104859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5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C8AA7-ADEE-43AE-96B1-83074F44F0FE}" type="datetimeFigureOut">
              <a:rPr lang="en-US" smtClean="0"/>
              <a:t>5/14/2020</a:t>
            </a:fld>
            <a:endParaRPr lang="en-IN"/>
          </a:p>
        </p:txBody>
      </p:sp>
      <p:sp>
        <p:nvSpPr>
          <p:cNvPr id="10485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5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4C360-1E0A-4A7C-B5AA-0B63ECBF796D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1048582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104858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104858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C8AA7-ADEE-43AE-96B1-83074F44F0FE}" type="datetimeFigureOut">
              <a:rPr lang="en-US" smtClean="0"/>
              <a:t>5/14/2020</a:t>
            </a:fld>
            <a:endParaRPr lang="en-IN"/>
          </a:p>
        </p:txBody>
      </p:sp>
      <p:sp>
        <p:nvSpPr>
          <p:cNvPr id="104858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58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4C360-1E0A-4A7C-B5AA-0B63ECBF796D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104865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59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104866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61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104866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C8AA7-ADEE-43AE-96B1-83074F44F0FE}" type="datetimeFigureOut">
              <a:rPr lang="en-US" smtClean="0"/>
              <a:t>5/14/2020</a:t>
            </a:fld>
            <a:endParaRPr lang="en-IN"/>
          </a:p>
        </p:txBody>
      </p:sp>
      <p:sp>
        <p:nvSpPr>
          <p:cNvPr id="104866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66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4C360-1E0A-4A7C-B5AA-0B63ECBF796D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104863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C8AA7-ADEE-43AE-96B1-83074F44F0FE}" type="datetimeFigureOut">
              <a:rPr lang="en-US" smtClean="0"/>
              <a:t>5/14/2020</a:t>
            </a:fld>
            <a:endParaRPr lang="en-IN"/>
          </a:p>
        </p:txBody>
      </p:sp>
      <p:sp>
        <p:nvSpPr>
          <p:cNvPr id="104863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64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4C360-1E0A-4A7C-B5AA-0B63ECBF796D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C8AA7-ADEE-43AE-96B1-83074F44F0FE}" type="datetimeFigureOut">
              <a:rPr lang="en-US" smtClean="0"/>
              <a:t>5/14/2020</a:t>
            </a:fld>
            <a:endParaRPr lang="en-IN"/>
          </a:p>
        </p:txBody>
      </p:sp>
      <p:sp>
        <p:nvSpPr>
          <p:cNvPr id="104866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66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4C360-1E0A-4A7C-B5AA-0B63ECBF796D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1048669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104867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7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C8AA7-ADEE-43AE-96B1-83074F44F0FE}" type="datetimeFigureOut">
              <a:rPr lang="en-US" smtClean="0"/>
              <a:t>5/14/2020</a:t>
            </a:fld>
            <a:endParaRPr lang="en-IN"/>
          </a:p>
        </p:txBody>
      </p:sp>
      <p:sp>
        <p:nvSpPr>
          <p:cNvPr id="104867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67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4C360-1E0A-4A7C-B5AA-0B63ECBF796D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1048647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1048648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4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C8AA7-ADEE-43AE-96B1-83074F44F0FE}" type="datetimeFigureOut">
              <a:rPr lang="en-US" smtClean="0"/>
              <a:t>5/14/2020</a:t>
            </a:fld>
            <a:endParaRPr lang="en-IN"/>
          </a:p>
        </p:txBody>
      </p:sp>
      <p:sp>
        <p:nvSpPr>
          <p:cNvPr id="104865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65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4C360-1E0A-4A7C-B5AA-0B63ECBF796D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C8AA7-ADEE-43AE-96B1-83074F44F0FE}" type="datetimeFigureOut">
              <a:rPr lang="en-US" smtClean="0"/>
              <a:t>5/14/2020</a:t>
            </a:fld>
            <a:endParaRPr lang="en-I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4C360-1E0A-4A7C-B5AA-0B63ECBF796D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14488"/>
            <a:ext cx="8572560" cy="4881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85720" y="214290"/>
            <a:ext cx="8773364" cy="23698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Cauvery College for Women (Autonomous)</a:t>
            </a:r>
          </a:p>
          <a:p>
            <a:pPr algn="ctr"/>
            <a:r>
              <a:rPr lang="en-US" sz="2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Nationally Accredited (III Cycle) with ‘A’ Grade by NAAC</a:t>
            </a:r>
          </a:p>
          <a:p>
            <a:pPr algn="ctr"/>
            <a:r>
              <a:rPr lang="en-US" sz="2400" b="1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Annamalai</a:t>
            </a:r>
            <a:r>
              <a:rPr lang="en-US" sz="24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Nagar, Tiruchirappalli-18.</a:t>
            </a:r>
          </a:p>
          <a:p>
            <a:pPr algn="ctr"/>
            <a:endParaRPr lang="en-US" sz="2800" b="1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36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3644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Organic (Non metallic) coatings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1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used for direct contact with food – except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flourous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resin coatings are permitted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organic coating used should resist – cracking, chipping, peeling when subject to impact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Also heat resistant 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Title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85818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Glass and Glass like materials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22" name="Content Placeholder 2"/>
          <p:cNvSpPr>
            <a:spLocks noGrp="1"/>
          </p:cNvSpPr>
          <p:nvPr>
            <p:ph sz="half" idx="1"/>
          </p:nvPr>
        </p:nvSpPr>
        <p:spPr>
          <a:xfrm>
            <a:off x="428596" y="1268760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Porcelain and porcelain enamels – should not used in direct contact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Impact by counter tops, table tops, cutting boards, cooking surfaces  and food preparation utensils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Should not impact any fractures</a:t>
            </a:r>
          </a:p>
          <a:p>
            <a:endParaRPr lang="en-IN" dirty="0"/>
          </a:p>
        </p:txBody>
      </p:sp>
      <p:pic>
        <p:nvPicPr>
          <p:cNvPr id="2097163" name="Content Placeholder 4" descr="cwcccslr24-alda-original-imadw9dvtweuszft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785926"/>
            <a:ext cx="4038600" cy="4143404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Wood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24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279301"/>
            <a:ext cx="4038600" cy="4525963"/>
          </a:xfrm>
        </p:spPr>
        <p:txBody>
          <a:bodyPr>
            <a:normAutofit fontScale="92500"/>
          </a:bodyPr>
          <a:lstStyle/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direct contact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Used for wood top tables and cutting boards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for decoration – should be sanded smooth and sealed with appropriate sealant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Should not exposure to excessive moisture and cocas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7164" name="Picture 2" descr="C:\Users\user\Desktop\Richard-Haining-wood-vessels-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357298"/>
            <a:ext cx="4352956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Picture 2" descr="C:\Users\user\Desktop\wooden-ornaments-882008_128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000108"/>
            <a:ext cx="4181476" cy="5214974"/>
          </a:xfrm>
          <a:prstGeom prst="rect">
            <a:avLst/>
          </a:prstGeom>
          <a:noFill/>
        </p:spPr>
      </p:pic>
      <p:pic>
        <p:nvPicPr>
          <p:cNvPr id="2097166" name="Picture 3" descr="C:\Users\user\Desktop\chopslide-wooden-cutting-boar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142984"/>
            <a:ext cx="4214842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itl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846158"/>
          </a:xfrm>
        </p:spPr>
        <p:txBody>
          <a:bodyPr/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Aluminium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626" name="Content Placeholder 2"/>
          <p:cNvSpPr>
            <a:spLocks noGrp="1"/>
          </p:cNvSpPr>
          <p:nvPr>
            <p:ph sz="half" idx="1"/>
          </p:nvPr>
        </p:nvSpPr>
        <p:spPr>
          <a:xfrm>
            <a:off x="285720" y="1285860"/>
            <a:ext cx="4038600" cy="4525963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Best material for kitchen utensils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Adv – good thermal conductivity,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- non reactive with food stuffs at low &amp; high temperature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- Low toxicity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- no discoloration of food</a:t>
            </a:r>
          </a:p>
          <a:p>
            <a:pPr>
              <a:buFontTx/>
              <a:buChar char="-"/>
            </a:pPr>
            <a:endParaRPr lang="en-IN" dirty="0"/>
          </a:p>
        </p:txBody>
      </p:sp>
      <p:pic>
        <p:nvPicPr>
          <p:cNvPr id="2097167" name="Picture 2" descr="C:\Users\user\Desktop\Kazi-Enterprises-Silver-Aluminum-Aluminum-SDL334170915-1-828b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095056"/>
            <a:ext cx="4286280" cy="5191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Content Placeholder 2"/>
          <p:cNvSpPr>
            <a:spLocks noGrp="1"/>
          </p:cNvSpPr>
          <p:nvPr>
            <p:ph sz="half" idx="1"/>
          </p:nvPr>
        </p:nvSpPr>
        <p:spPr>
          <a:xfrm>
            <a:off x="428596" y="1285860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Disadvantage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Dissolved by acidic foods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Reacts to alkaline soaps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Easily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discolured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IN" dirty="0"/>
          </a:p>
        </p:txBody>
      </p:sp>
      <p:pic>
        <p:nvPicPr>
          <p:cNvPr id="2097168" name="Picture 2" descr="C:\Users\user\Desktop\71GjIDq8MIL._AC_SL1384_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928670"/>
            <a:ext cx="4252914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Iron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29" name="Content Placeholder 2"/>
          <p:cNvSpPr>
            <a:spLocks noGrp="1"/>
          </p:cNvSpPr>
          <p:nvPr>
            <p:ph sz="half" idx="1"/>
          </p:nvPr>
        </p:nvSpPr>
        <p:spPr>
          <a:xfrm>
            <a:off x="285720" y="1571612"/>
            <a:ext cx="4038600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prone to rusting than copper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Cast iron kitchen utensils – less prone to rust if simply washed and wiped clean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Little problem with high temperature, simple to clean, durable and strong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7169" name="Picture 2" descr="C:\Users\user\Desktop\20141106-cast-iron-myth-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643050"/>
            <a:ext cx="4429124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Iron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Solely used for frying a cooking with fat or oil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Corrosion can be reduced by never heating water with it and never icing it to cook with water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Earthenware and Enamelware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591" name="Content Placeholder 2"/>
          <p:cNvSpPr>
            <a:spLocks noGrp="1"/>
          </p:cNvSpPr>
          <p:nvPr>
            <p:ph sz="half" idx="1"/>
          </p:nvPr>
        </p:nvSpPr>
        <p:spPr>
          <a:xfrm>
            <a:off x="285720" y="1643050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Suffer from brittleness when subjected to rapid changes in temperature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Require careful handling – prone to chipping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 enamel utensils are not affected by acidic foods, durable and easily cleaned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7156" name="Picture 2" descr="C:\Users\user\Desktop\maxresdefaul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785926"/>
            <a:ext cx="4286280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Content Placeholder 2"/>
          <p:cNvSpPr>
            <a:spLocks noGrp="1"/>
          </p:cNvSpPr>
          <p:nvPr>
            <p:ph sz="half" idx="1"/>
          </p:nvPr>
        </p:nvSpPr>
        <p:spPr>
          <a:xfrm>
            <a:off x="357158" y="714356"/>
            <a:ext cx="4038600" cy="4929222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They cannot be used with strong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alkalies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Earthenware and potter utensils can be used both cooking and serving food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Durable and excellent for slow and even cooking in even heat such as slow baking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But unsuitable for cooking using direct heat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97155" name="Picture 2" descr="C:\Users\user\Desktop\91D75MnQ8NL._SX425_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071546"/>
            <a:ext cx="4357718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024" y="1628800"/>
            <a:ext cx="8784976" cy="4752528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Name of the Faculty 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Ms.S.Agalya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Mobile Number        : 8428141101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Designation              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Professor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             : Food Service Management and Dietetics</a:t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Programme 	         : M.Sc., Food Service Management and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Dietetics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Batch                        : 2016-2017 Onwards         </a:t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Semester                   : IV</a:t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Course 	          : Food Service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Facilities</a:t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Course Code             : P16FS41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                           : III</a:t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Topic  Covered         : Materials used for Bases and Finishes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8361367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Title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989034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Clay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588" name="Content Placeholder 2"/>
          <p:cNvSpPr>
            <a:spLocks noGrp="1"/>
          </p:cNvSpPr>
          <p:nvPr>
            <p:ph sz="half" idx="1"/>
          </p:nvPr>
        </p:nvSpPr>
        <p:spPr>
          <a:xfrm>
            <a:off x="428596" y="1071546"/>
            <a:ext cx="4038600" cy="5143536"/>
          </a:xfrm>
        </p:spPr>
        <p:txBody>
          <a:bodyPr>
            <a:normAutofit fontScale="89286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Non enameled clay -Natural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Specific aroma and refined taste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Used for preparation, storing – regulates temperature and humidity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Non enameled ceramics – does not come into a reaction with food, toxic substances and safe to prepare food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Many types – terracotta utensils – made of red clay and black ceramics</a:t>
            </a:r>
          </a:p>
        </p:txBody>
      </p:sp>
      <p:pic>
        <p:nvPicPr>
          <p:cNvPr id="2097154" name="Picture 2" descr="C:\Users\user\Desktop\unname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142984"/>
            <a:ext cx="4357718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 descr="C:\Users\user\Desktop\18d7d9413d6fe19ebae1fde31f6f930c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548680"/>
            <a:ext cx="3713636" cy="5691771"/>
          </a:xfrm>
          <a:prstGeom prst="rect">
            <a:avLst/>
          </a:prstGeom>
          <a:noFill/>
        </p:spPr>
      </p:pic>
      <p:pic>
        <p:nvPicPr>
          <p:cNvPr id="2097153" name="Picture 3" descr="C:\Users\user\Desktop\utensil-holder-cylinder-shaped-white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/>
          <a:srcRect t="10000" b="10000"/>
          <a:stretch/>
        </p:blipFill>
        <p:spPr bwMode="auto">
          <a:xfrm>
            <a:off x="4857752" y="548680"/>
            <a:ext cx="3962720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5"/>
          <p:cNvSpPr>
            <a:spLocks noGrp="1"/>
          </p:cNvSpPr>
          <p:nvPr>
            <p:ph type="title"/>
          </p:nvPr>
        </p:nvSpPr>
        <p:spPr>
          <a:xfrm>
            <a:off x="611560" y="2204864"/>
            <a:ext cx="7992888" cy="1368152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Materials used for Bases and Finishes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Type of materials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0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9375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Stainless steel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Copper and copper alloys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Zinc coated materials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Organic (Non-Metallic) Coatings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Glass and Glass Like Materials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Wood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Aluminium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Iron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Earthenware and Enamelware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Clay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Title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Stainless steel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IN" dirty="0"/>
          </a:p>
        </p:txBody>
      </p:sp>
      <p:sp>
        <p:nvSpPr>
          <p:cNvPr id="104860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2984"/>
            <a:ext cx="4038600" cy="4983179"/>
          </a:xfrm>
        </p:spPr>
        <p:txBody>
          <a:bodyPr/>
          <a:lstStyle/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Min chromium content – 16% - Can be used for cutlery, blades and similar Applications requiring sharp edge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97157" name="Content Placeholder 4" descr="71xb7zIh1TL._SL1500_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80642" y="620688"/>
            <a:ext cx="4038600" cy="2345080"/>
          </a:xfrm>
        </p:spPr>
      </p:pic>
      <p:pic>
        <p:nvPicPr>
          <p:cNvPr id="2097158" name="Picture 5" descr="0902080-NOC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2928934"/>
            <a:ext cx="3504300" cy="3652369"/>
          </a:xfrm>
          <a:prstGeom prst="rect">
            <a:avLst/>
          </a:prstGeom>
        </p:spPr>
      </p:pic>
      <p:sp>
        <p:nvSpPr>
          <p:cNvPr id="1048608" name="AutoShape 2" descr="https://www.cookwared.com/wp-content/uploads/2018/11/Chef-Star-Professional-Grade-Stainless-Steel-Cookwar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48609" name="AutoShape 4" descr="https://www.cookwared.com/wp-content/uploads/2018/11/Chef-Star-Professional-Grade-Stainless-Steel-Cookwar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48610" name="AutoShape 6" descr="https://www.cookwared.com/wp-content/uploads/2018/11/Chef-Star-Professional-Grade-Stainless-Steel-Cookwar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2097159" name="Picture 10" descr="Chef-Star-Professional-Grade-Stainless-Steel-Cookwa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3429000"/>
            <a:ext cx="4572000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Copper and Copper Alloys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12" name="Content Placeholder 2"/>
          <p:cNvSpPr>
            <a:spLocks noGrp="1"/>
          </p:cNvSpPr>
          <p:nvPr>
            <p:ph sz="half" idx="1"/>
          </p:nvPr>
        </p:nvSpPr>
        <p:spPr>
          <a:xfrm>
            <a:off x="357158" y="1142984"/>
            <a:ext cx="4038600" cy="4857784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Commonly not used in food zone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Used – when food exposed in limited – potable, non-carbonated water under constant pressure</a:t>
            </a:r>
          </a:p>
        </p:txBody>
      </p:sp>
      <p:pic>
        <p:nvPicPr>
          <p:cNvPr id="2097160" name="Picture 2" descr="C:\Users\user\Desktop\71PoMjRKQJL._SL1500_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285860"/>
            <a:ext cx="4286280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Content Placeholder 2"/>
          <p:cNvSpPr>
            <a:spLocks noGrp="1"/>
          </p:cNvSpPr>
          <p:nvPr>
            <p:ph sz="half" idx="1"/>
          </p:nvPr>
        </p:nvSpPr>
        <p:spPr>
          <a:xfrm>
            <a:off x="500034" y="285728"/>
            <a:ext cx="3857652" cy="2714643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Brass and bronze – used in food zone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where only tea, coffee and water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used the led content – should not exceed 80%</a:t>
            </a:r>
          </a:p>
        </p:txBody>
      </p:sp>
      <p:pic>
        <p:nvPicPr>
          <p:cNvPr id="2097161" name="Picture 2" descr="C:\Users\user\Desktop\81AUl3HDIdL._SL1500_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285860"/>
            <a:ext cx="4000496" cy="3857652"/>
          </a:xfrm>
          <a:prstGeom prst="rect">
            <a:avLst/>
          </a:prstGeom>
          <a:noFill/>
        </p:spPr>
      </p:pic>
      <p:pic>
        <p:nvPicPr>
          <p:cNvPr id="2097162" name="Picture 3" descr="C:\Users\user\Desktop\unnamed.jpg"/>
          <p:cNvPicPr>
            <a:picLocks noChangeAspect="1" noChangeArrowheads="1"/>
          </p:cNvPicPr>
          <p:nvPr/>
        </p:nvPicPr>
        <p:blipFill>
          <a:blip r:embed="rId3"/>
          <a:srcRect l="12308" r="10769"/>
          <a:stretch>
            <a:fillRect/>
          </a:stretch>
        </p:blipFill>
        <p:spPr bwMode="auto">
          <a:xfrm>
            <a:off x="785786" y="3000372"/>
            <a:ext cx="357190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Copper nickel alloys – used when non acid foods  and beverages ( food and beverage with pH 0f 0.6 or greater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Zinc coated materials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1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Shall not be used for direct food contact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499</Words>
  <Application>Microsoft Office PowerPoint</Application>
  <PresentationFormat>On-screen Show (4:3)</PresentationFormat>
  <Paragraphs>70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Office Theme</vt:lpstr>
      <vt:lpstr>PowerPoint Presentation</vt:lpstr>
      <vt:lpstr>Name of the Faculty : Ms.S.Agalya Mobile Number        : 8428141101 Designation              : Asst Professor Department              : Food Service Management and Dietetics Programme           : M.Sc., Food Service Management and Dietetics Batch                        : 2016-2017 Onwards          Semester                   : IV Course            : Food Service Facilities Course Code             : P16FS41 Unit                           : III Topic  Covered         : Materials used for Bases and Finishes   </vt:lpstr>
      <vt:lpstr>Materials used for Bases and Finishes   </vt:lpstr>
      <vt:lpstr>Type of materials</vt:lpstr>
      <vt:lpstr>Stainless steel </vt:lpstr>
      <vt:lpstr>Copper and Copper Alloys</vt:lpstr>
      <vt:lpstr>PowerPoint Presentation</vt:lpstr>
      <vt:lpstr>PowerPoint Presentation</vt:lpstr>
      <vt:lpstr>Zinc coated materials</vt:lpstr>
      <vt:lpstr>Organic (Non metallic) coatings</vt:lpstr>
      <vt:lpstr>Glass and Glass like materials</vt:lpstr>
      <vt:lpstr>Wood</vt:lpstr>
      <vt:lpstr>PowerPoint Presentation</vt:lpstr>
      <vt:lpstr>Aluminium</vt:lpstr>
      <vt:lpstr>PowerPoint Presentation</vt:lpstr>
      <vt:lpstr>Iron</vt:lpstr>
      <vt:lpstr>Iron</vt:lpstr>
      <vt:lpstr>Earthenware and Enamelware</vt:lpstr>
      <vt:lpstr>PowerPoint Presentation</vt:lpstr>
      <vt:lpstr>Clay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Base materials </dc:title>
  <dc:creator>user</dc:creator>
  <cp:lastModifiedBy>Agalya</cp:lastModifiedBy>
  <cp:revision>8</cp:revision>
  <dcterms:created xsi:type="dcterms:W3CDTF">2020-01-30T19:21:35Z</dcterms:created>
  <dcterms:modified xsi:type="dcterms:W3CDTF">2020-05-14T13:19:52Z</dcterms:modified>
</cp:coreProperties>
</file>