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66" r:id="rId3"/>
    <p:sldId id="267" r:id="rId4"/>
    <p:sldId id="268" r:id="rId5"/>
    <p:sldId id="269" r:id="rId6"/>
    <p:sldId id="265" r:id="rId7"/>
    <p:sldId id="271" r:id="rId8"/>
    <p:sldId id="272" r:id="rId9"/>
    <p:sldId id="257" r:id="rId10"/>
    <p:sldId id="258" r:id="rId11"/>
    <p:sldId id="259" r:id="rId12"/>
    <p:sldId id="260" r:id="rId13"/>
    <p:sldId id="261" r:id="rId14"/>
    <p:sldId id="262" r:id="rId15"/>
    <p:sldId id="263" r:id="rId16"/>
    <p:sldId id="264" r:id="rId17"/>
    <p:sldId id="270" r:id="rId18"/>
    <p:sldId id="273" r:id="rId19"/>
    <p:sldId id="275" r:id="rId20"/>
    <p:sldId id="276" r:id="rId21"/>
    <p:sldId id="277" r:id="rId22"/>
    <p:sldId id="278" r:id="rId23"/>
    <p:sldId id="279" r:id="rId24"/>
    <p:sldId id="281" r:id="rId25"/>
    <p:sldId id="282" r:id="rId26"/>
    <p:sldId id="283" r:id="rId27"/>
    <p:sldId id="284" r:id="rId28"/>
    <p:sldId id="285" r:id="rId29"/>
    <p:sldId id="287" r:id="rId30"/>
    <p:sldId id="288" r:id="rId31"/>
    <p:sldId id="290" r:id="rId32"/>
    <p:sldId id="29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9900"/>
    <a:srgbClr val="FF0066"/>
    <a:srgbClr val="CC0000"/>
    <a:srgbClr val="FF99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243"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latin typeface="Arial Black" pitchFamily="34" charset="0"/>
              </a:rPr>
              <a:t>INCOME TAX </a:t>
            </a:r>
            <a:br>
              <a:rPr lang="en-US" dirty="0" smtClean="0">
                <a:solidFill>
                  <a:srgbClr val="C00000"/>
                </a:solidFill>
                <a:latin typeface="Arial Black" pitchFamily="34" charset="0"/>
              </a:rPr>
            </a:br>
            <a:r>
              <a:rPr lang="en-US" dirty="0" smtClean="0">
                <a:solidFill>
                  <a:srgbClr val="002060"/>
                </a:solidFill>
                <a:latin typeface="Arial Black" pitchFamily="34" charset="0"/>
              </a:rPr>
              <a:t>Income from House property</a:t>
            </a:r>
            <a:endParaRPr lang="en-US" dirty="0">
              <a:solidFill>
                <a:srgbClr val="002060"/>
              </a:solidFill>
              <a:latin typeface="Arial Black"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00B050"/>
                </a:solidFill>
                <a:latin typeface="Arial Black" pitchFamily="34" charset="0"/>
              </a:rPr>
              <a:t>                   Presented by </a:t>
            </a:r>
          </a:p>
          <a:p>
            <a:pPr marL="0" indent="0">
              <a:buNone/>
            </a:pPr>
            <a:r>
              <a:rPr lang="en-US" dirty="0" smtClean="0">
                <a:latin typeface="Arial Black" pitchFamily="34" charset="0"/>
              </a:rPr>
              <a:t>     </a:t>
            </a:r>
            <a:r>
              <a:rPr lang="en-US" dirty="0" err="1" smtClean="0">
                <a:solidFill>
                  <a:srgbClr val="FF0066"/>
                </a:solidFill>
                <a:latin typeface="Arial Black" pitchFamily="34" charset="0"/>
              </a:rPr>
              <a:t>Dr.M.THIRUNARAYANASAMY</a:t>
            </a:r>
            <a:endParaRPr lang="en-US" dirty="0" smtClean="0">
              <a:solidFill>
                <a:srgbClr val="FF0066"/>
              </a:solidFill>
              <a:latin typeface="Arial Black" pitchFamily="34" charset="0"/>
            </a:endParaRPr>
          </a:p>
          <a:p>
            <a:pPr marL="0" indent="0">
              <a:buNone/>
            </a:pPr>
            <a:r>
              <a:rPr lang="en-US" dirty="0" smtClean="0">
                <a:latin typeface="Arial Black" pitchFamily="34" charset="0"/>
              </a:rPr>
              <a:t>     </a:t>
            </a:r>
            <a:r>
              <a:rPr lang="en-US" dirty="0" smtClean="0">
                <a:solidFill>
                  <a:srgbClr val="002060"/>
                </a:solidFill>
                <a:latin typeface="Arial Black" pitchFamily="34" charset="0"/>
              </a:rPr>
              <a:t>Associate professor and Head</a:t>
            </a:r>
          </a:p>
          <a:p>
            <a:pPr marL="0" indent="0">
              <a:buNone/>
            </a:pPr>
            <a:r>
              <a:rPr lang="en-US" dirty="0" smtClean="0">
                <a:solidFill>
                  <a:srgbClr val="002060"/>
                </a:solidFill>
                <a:latin typeface="Arial Black" pitchFamily="34" charset="0"/>
              </a:rPr>
              <a:t>     Department of Commerce </a:t>
            </a:r>
          </a:p>
          <a:p>
            <a:pPr marL="0" indent="0">
              <a:buNone/>
            </a:pPr>
            <a:r>
              <a:rPr lang="en-US" dirty="0" smtClean="0">
                <a:latin typeface="Arial Black" pitchFamily="34" charset="0"/>
              </a:rPr>
              <a:t>     </a:t>
            </a:r>
            <a:r>
              <a:rPr lang="en-US" sz="2000" dirty="0">
                <a:solidFill>
                  <a:srgbClr val="7030A0"/>
                </a:solidFill>
                <a:latin typeface="Arial Black" pitchFamily="34" charset="0"/>
              </a:rPr>
              <a:t>PS.PT.   M.G.R  </a:t>
            </a:r>
            <a:r>
              <a:rPr lang="en-US" sz="2000" dirty="0" err="1">
                <a:solidFill>
                  <a:srgbClr val="7030A0"/>
                </a:solidFill>
                <a:latin typeface="Arial Black" pitchFamily="34" charset="0"/>
              </a:rPr>
              <a:t>Govt</a:t>
            </a:r>
            <a:r>
              <a:rPr lang="en-US" sz="2000" dirty="0">
                <a:solidFill>
                  <a:srgbClr val="7030A0"/>
                </a:solidFill>
                <a:latin typeface="Arial Black" pitchFamily="34" charset="0"/>
              </a:rPr>
              <a:t> Arts and  Science College</a:t>
            </a:r>
          </a:p>
          <a:p>
            <a:pPr marL="0" indent="0">
              <a:buNone/>
            </a:pPr>
            <a:r>
              <a:rPr lang="en-US" sz="2000" dirty="0">
                <a:latin typeface="Arial Black" pitchFamily="34" charset="0"/>
              </a:rPr>
              <a:t>    </a:t>
            </a:r>
            <a:r>
              <a:rPr lang="en-US" sz="2000" dirty="0" smtClean="0">
                <a:latin typeface="Arial Black" pitchFamily="34" charset="0"/>
              </a:rPr>
              <a:t>      </a:t>
            </a:r>
            <a:r>
              <a:rPr lang="en-US" sz="2000" dirty="0" err="1">
                <a:solidFill>
                  <a:srgbClr val="7030A0"/>
                </a:solidFill>
                <a:latin typeface="Arial Black" pitchFamily="34" charset="0"/>
              </a:rPr>
              <a:t>Sirkali</a:t>
            </a:r>
            <a:r>
              <a:rPr lang="en-US" sz="2000" dirty="0">
                <a:solidFill>
                  <a:srgbClr val="7030A0"/>
                </a:solidFill>
                <a:latin typeface="Arial Black" pitchFamily="34" charset="0"/>
              </a:rPr>
              <a:t> – </a:t>
            </a:r>
            <a:r>
              <a:rPr lang="en-US" sz="2000" dirty="0" err="1">
                <a:solidFill>
                  <a:srgbClr val="7030A0"/>
                </a:solidFill>
                <a:latin typeface="Arial Black" pitchFamily="34" charset="0"/>
              </a:rPr>
              <a:t>Puthur</a:t>
            </a:r>
            <a:r>
              <a:rPr lang="en-US" sz="2000" dirty="0">
                <a:solidFill>
                  <a:srgbClr val="7030A0"/>
                </a:solidFill>
                <a:latin typeface="Arial Black" pitchFamily="34" charset="0"/>
              </a:rPr>
              <a:t>  Nagai District</a:t>
            </a:r>
            <a:endParaRPr lang="en-US" sz="2000" dirty="0" smtClean="0">
              <a:solidFill>
                <a:srgbClr val="002060"/>
              </a:solidFill>
              <a:latin typeface="Arial Black" pitchFamily="34" charset="0"/>
            </a:endParaRPr>
          </a:p>
          <a:p>
            <a:pPr marL="0" indent="0">
              <a:buNone/>
            </a:pPr>
            <a:r>
              <a:rPr lang="en-US" dirty="0" smtClean="0">
                <a:solidFill>
                  <a:srgbClr val="FF0000"/>
                </a:solidFill>
                <a:latin typeface="Arial Black" pitchFamily="34" charset="0"/>
              </a:rPr>
              <a:t>      Deputed From  </a:t>
            </a:r>
            <a:r>
              <a:rPr lang="en-US" sz="2400" dirty="0" err="1" smtClean="0">
                <a:solidFill>
                  <a:srgbClr val="002060"/>
                </a:solidFill>
                <a:latin typeface="Arial Black" pitchFamily="34" charset="0"/>
              </a:rPr>
              <a:t>Annamalai</a:t>
            </a:r>
            <a:r>
              <a:rPr lang="en-US" sz="2400" dirty="0" smtClean="0">
                <a:solidFill>
                  <a:srgbClr val="002060"/>
                </a:solidFill>
                <a:latin typeface="Arial Black" pitchFamily="34" charset="0"/>
              </a:rPr>
              <a:t> </a:t>
            </a:r>
            <a:r>
              <a:rPr lang="en-US" sz="2400" dirty="0">
                <a:solidFill>
                  <a:srgbClr val="002060"/>
                </a:solidFill>
                <a:latin typeface="Arial Black" pitchFamily="34" charset="0"/>
              </a:rPr>
              <a:t>University </a:t>
            </a:r>
          </a:p>
          <a:p>
            <a:pPr marL="0" indent="0">
              <a:buNone/>
            </a:pPr>
            <a:endParaRPr lang="en-US" dirty="0" smtClean="0">
              <a:solidFill>
                <a:srgbClr val="FF0000"/>
              </a:solidFill>
              <a:latin typeface="Arial Black" pitchFamily="34" charset="0"/>
            </a:endParaRPr>
          </a:p>
        </p:txBody>
      </p:sp>
    </p:spTree>
    <p:extLst>
      <p:ext uri="{BB962C8B-B14F-4D97-AF65-F5344CB8AC3E}">
        <p14:creationId xmlns:p14="http://schemas.microsoft.com/office/powerpoint/2010/main" val="383625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66"/>
                </a:solidFill>
                <a:latin typeface="Arial" pitchFamily="34" charset="0"/>
                <a:cs typeface="Arial" pitchFamily="34" charset="0"/>
              </a:rPr>
              <a:t>Determination of Gross Annual value when </a:t>
            </a:r>
            <a:r>
              <a:rPr lang="en-US" sz="2800" b="1" dirty="0" smtClean="0">
                <a:solidFill>
                  <a:srgbClr val="00B050"/>
                </a:solidFill>
                <a:latin typeface="Arial" pitchFamily="34" charset="0"/>
                <a:cs typeface="Arial" pitchFamily="34" charset="0"/>
              </a:rPr>
              <a:t>Vacancy and </a:t>
            </a:r>
            <a:r>
              <a:rPr lang="en-US" sz="2800" b="1" dirty="0" err="1" smtClean="0">
                <a:solidFill>
                  <a:srgbClr val="00B050"/>
                </a:solidFill>
                <a:latin typeface="Arial" pitchFamily="34" charset="0"/>
                <a:cs typeface="Arial" pitchFamily="34" charset="0"/>
              </a:rPr>
              <a:t>Unrealised</a:t>
            </a:r>
            <a:r>
              <a:rPr lang="en-US" sz="2800" b="1" dirty="0" smtClean="0">
                <a:solidFill>
                  <a:srgbClr val="00B050"/>
                </a:solidFill>
                <a:latin typeface="Arial" pitchFamily="34" charset="0"/>
                <a:cs typeface="Arial" pitchFamily="34" charset="0"/>
              </a:rPr>
              <a:t> rent </a:t>
            </a:r>
            <a:r>
              <a:rPr lang="en-US" sz="2800" b="1" dirty="0" smtClean="0">
                <a:solidFill>
                  <a:srgbClr val="FF0066"/>
                </a:solidFill>
                <a:latin typeface="Arial" pitchFamily="34" charset="0"/>
                <a:cs typeface="Arial" pitchFamily="34" charset="0"/>
              </a:rPr>
              <a:t> </a:t>
            </a:r>
            <a:r>
              <a:rPr lang="en-US" sz="2800" b="1" dirty="0" smtClean="0">
                <a:solidFill>
                  <a:srgbClr val="002060"/>
                </a:solidFill>
                <a:latin typeface="Arial" pitchFamily="34" charset="0"/>
                <a:cs typeface="Arial" pitchFamily="34" charset="0"/>
              </a:rPr>
              <a:t>are Given</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xxx         </a:t>
            </a:r>
          </a:p>
          <a:p>
            <a:pPr marL="0" indent="0">
              <a:buNone/>
            </a:pPr>
            <a:r>
              <a:rPr lang="en-US" sz="2000" dirty="0" smtClean="0">
                <a:solidFill>
                  <a:srgbClr val="00B050"/>
                </a:solidFill>
                <a:latin typeface="Arial Black" pitchFamily="34" charset="0"/>
              </a:rPr>
              <a:t>Fair Rental Value              xxx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xxx</a:t>
            </a:r>
          </a:p>
          <a:p>
            <a:pPr marL="0" indent="0">
              <a:buNone/>
            </a:pPr>
            <a:r>
              <a:rPr lang="en-US" sz="2000" dirty="0" smtClean="0">
                <a:solidFill>
                  <a:srgbClr val="C00000"/>
                </a:solidFill>
                <a:latin typeface="Arial Black" pitchFamily="34" charset="0"/>
              </a:rPr>
              <a:t>Standard Rant                  xxx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xxx</a:t>
            </a:r>
          </a:p>
          <a:p>
            <a:pPr marL="0" indent="0">
              <a:buNone/>
            </a:pPr>
            <a:r>
              <a:rPr lang="en-US" sz="2000" dirty="0" smtClean="0">
                <a:solidFill>
                  <a:srgbClr val="CC0000"/>
                </a:solidFill>
                <a:latin typeface="Arial Black" pitchFamily="34" charset="0"/>
              </a:rPr>
              <a:t>Actual Rental Value   xxx    </a:t>
            </a:r>
            <a:r>
              <a:rPr lang="en-US" sz="2000" dirty="0" smtClean="0">
                <a:latin typeface="Arial Black" pitchFamily="34" charset="0"/>
              </a:rPr>
              <a:t>          </a:t>
            </a:r>
            <a:r>
              <a:rPr lang="en-US" sz="2000" dirty="0" smtClean="0">
                <a:solidFill>
                  <a:srgbClr val="002060"/>
                </a:solidFill>
                <a:latin typeface="Arial Black" pitchFamily="34" charset="0"/>
              </a:rPr>
              <a:t> Which ever is </a:t>
            </a:r>
            <a:r>
              <a:rPr lang="en-US" sz="2000" dirty="0" smtClean="0">
                <a:solidFill>
                  <a:srgbClr val="CC0000"/>
                </a:solidFill>
                <a:latin typeface="Arial Black" pitchFamily="34" charset="0"/>
              </a:rPr>
              <a:t>High</a:t>
            </a:r>
          </a:p>
          <a:p>
            <a:pPr marL="0" indent="0">
              <a:buNone/>
            </a:pPr>
            <a:r>
              <a:rPr lang="en-US" sz="2000" dirty="0" smtClean="0">
                <a:solidFill>
                  <a:srgbClr val="CC0000"/>
                </a:solidFill>
                <a:latin typeface="Arial Black" pitchFamily="34" charset="0"/>
              </a:rPr>
              <a:t>Less: </a:t>
            </a:r>
            <a:r>
              <a:rPr lang="en-US" sz="2000" dirty="0" err="1" smtClean="0">
                <a:solidFill>
                  <a:srgbClr val="CC0000"/>
                </a:solidFill>
                <a:latin typeface="Arial Black" pitchFamily="34" charset="0"/>
              </a:rPr>
              <a:t>Unrealised</a:t>
            </a:r>
            <a:r>
              <a:rPr lang="en-US" sz="2000" dirty="0" smtClean="0">
                <a:solidFill>
                  <a:srgbClr val="CC0000"/>
                </a:solidFill>
                <a:latin typeface="Arial Black" pitchFamily="34" charset="0"/>
              </a:rPr>
              <a:t> rent xxx  </a:t>
            </a:r>
            <a:r>
              <a:rPr lang="en-US" sz="2000" dirty="0" err="1" smtClean="0">
                <a:solidFill>
                  <a:srgbClr val="0070C0"/>
                </a:solidFill>
                <a:latin typeface="Arial Black" pitchFamily="34" charset="0"/>
              </a:rPr>
              <a:t>xxx</a:t>
            </a:r>
            <a:endParaRPr lang="en-US" sz="2000" dirty="0">
              <a:solidFill>
                <a:srgbClr val="0070C0"/>
              </a:solidFill>
              <a:latin typeface="Arial Black" pitchFamily="34" charset="0"/>
            </a:endParaRPr>
          </a:p>
          <a:p>
            <a:pPr marL="0" indent="0">
              <a:buNone/>
            </a:pPr>
            <a:r>
              <a:rPr lang="en-US" sz="2000" dirty="0" smtClean="0">
                <a:solidFill>
                  <a:srgbClr val="CC0000"/>
                </a:solidFill>
                <a:latin typeface="Arial Black" pitchFamily="34" charset="0"/>
              </a:rPr>
              <a:t>                           </a:t>
            </a:r>
            <a:r>
              <a:rPr lang="en-US" sz="2000" dirty="0" smtClean="0">
                <a:solidFill>
                  <a:srgbClr val="00B050"/>
                </a:solidFill>
                <a:latin typeface="Arial Black" pitchFamily="34" charset="0"/>
              </a:rPr>
              <a:t>Highest     xxx      </a:t>
            </a:r>
          </a:p>
          <a:p>
            <a:pPr marL="0" indent="0">
              <a:buNone/>
            </a:pPr>
            <a:r>
              <a:rPr lang="en-US" sz="2000" dirty="0" smtClean="0">
                <a:solidFill>
                  <a:srgbClr val="7030A0"/>
                </a:solidFill>
                <a:latin typeface="Arial Black" pitchFamily="34" charset="0"/>
              </a:rPr>
              <a:t>Less: Vacancy Allowance  xxx</a:t>
            </a:r>
            <a:endParaRPr lang="en-US" sz="2000" dirty="0">
              <a:solidFill>
                <a:srgbClr val="7030A0"/>
              </a:solidFill>
              <a:latin typeface="Arial Black" pitchFamily="34" charset="0"/>
            </a:endParaRPr>
          </a:p>
          <a:p>
            <a:pPr marL="0" indent="0">
              <a:buNone/>
            </a:pPr>
            <a:r>
              <a:rPr lang="en-US" sz="2000" dirty="0" smtClean="0">
                <a:solidFill>
                  <a:srgbClr val="7030A0"/>
                </a:solidFill>
                <a:latin typeface="Arial Black" pitchFamily="34" charset="0"/>
              </a:rPr>
              <a:t>Gross </a:t>
            </a:r>
            <a:r>
              <a:rPr lang="en-US" sz="2000" dirty="0">
                <a:solidFill>
                  <a:srgbClr val="7030A0"/>
                </a:solidFill>
                <a:latin typeface="Arial Black" pitchFamily="34" charset="0"/>
              </a:rPr>
              <a:t>Annual Value        </a:t>
            </a:r>
            <a:r>
              <a:rPr lang="en-US" sz="2000" dirty="0" smtClean="0">
                <a:solidFill>
                  <a:srgbClr val="7030A0"/>
                </a:solidFill>
                <a:latin typeface="Arial Black" pitchFamily="34" charset="0"/>
              </a:rPr>
              <a:t>    </a:t>
            </a:r>
            <a:r>
              <a:rPr lang="en-US" sz="2000" dirty="0">
                <a:solidFill>
                  <a:srgbClr val="7030A0"/>
                </a:solidFill>
                <a:latin typeface="Arial Black" pitchFamily="34" charset="0"/>
              </a:rPr>
              <a:t>xxx</a:t>
            </a:r>
          </a:p>
          <a:p>
            <a:pPr marL="0" indent="0">
              <a:buNone/>
            </a:pPr>
            <a:endParaRPr lang="en-US" sz="2000" dirty="0" smtClean="0">
              <a:solidFill>
                <a:srgbClr val="CC000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762500" y="3125136"/>
            <a:ext cx="395053" cy="1142064"/>
          </a:xfrm>
          <a:prstGeom prst="rightBrace">
            <a:avLst>
              <a:gd name="adj1" fmla="val 45833"/>
              <a:gd name="adj2" fmla="val 421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4571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additive="base">
                                        <p:cTn id="6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 calcmode="lin" valueType="num">
                                      <p:cBhvr>
                                        <p:cTn id="7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7" dur="1000"/>
                                        <p:tgtEl>
                                          <p:spTgt spid="3">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anim calcmode="lin" valueType="num">
                                      <p:cBhvr additive="base">
                                        <p:cTn id="8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31" presetClass="entr" presetSubtype="0" fill="hold"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p:cTn id="88"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9"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90"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91"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b="1" dirty="0" smtClean="0">
                <a:solidFill>
                  <a:srgbClr val="FF0066"/>
                </a:solidFill>
                <a:latin typeface="Arial Black" pitchFamily="34" charset="0"/>
              </a:rPr>
              <a:t>Calculation of Net Annual Value </a:t>
            </a:r>
            <a:endParaRPr lang="en-US" sz="3600" b="1" dirty="0">
              <a:solidFill>
                <a:srgbClr val="FF0066"/>
              </a:solidFill>
              <a:latin typeface="Arial Black" pitchFamily="34" charset="0"/>
            </a:endParaRPr>
          </a:p>
        </p:txBody>
      </p:sp>
      <p:sp>
        <p:nvSpPr>
          <p:cNvPr id="3" name="Content Placeholder 2"/>
          <p:cNvSpPr>
            <a:spLocks noGrp="1"/>
          </p:cNvSpPr>
          <p:nvPr>
            <p:ph idx="1"/>
          </p:nvPr>
        </p:nvSpPr>
        <p:spPr>
          <a:xfrm>
            <a:off x="533400" y="1699418"/>
            <a:ext cx="8229600" cy="4525963"/>
          </a:xfrm>
        </p:spPr>
        <p:txBody>
          <a:bodyPr>
            <a:normAutofit/>
          </a:bodyPr>
          <a:lstStyle/>
          <a:p>
            <a:pPr marL="0" indent="0">
              <a:buNone/>
            </a:pPr>
            <a:r>
              <a:rPr lang="en-US" sz="2400" dirty="0" smtClean="0">
                <a:solidFill>
                  <a:srgbClr val="0070C0"/>
                </a:solidFill>
                <a:latin typeface="Arial Black" pitchFamily="34" charset="0"/>
              </a:rPr>
              <a:t>Gross Annual Value          xxx</a:t>
            </a:r>
          </a:p>
          <a:p>
            <a:pPr marL="0" indent="0">
              <a:buNone/>
            </a:pPr>
            <a:r>
              <a:rPr lang="en-US" sz="2400" dirty="0" smtClean="0">
                <a:solidFill>
                  <a:srgbClr val="00B050"/>
                </a:solidFill>
                <a:latin typeface="Arial Black" pitchFamily="34" charset="0"/>
              </a:rPr>
              <a:t>Less: Municipal Tax          xxx </a:t>
            </a:r>
          </a:p>
          <a:p>
            <a:pPr marL="0" indent="0">
              <a:buNone/>
            </a:pPr>
            <a:r>
              <a:rPr lang="en-US" sz="2400" dirty="0" smtClean="0">
                <a:solidFill>
                  <a:srgbClr val="FF0066"/>
                </a:solidFill>
                <a:latin typeface="Arial Black" pitchFamily="34" charset="0"/>
              </a:rPr>
              <a:t>Net Annual Value[NAV]     xxx</a:t>
            </a:r>
            <a:r>
              <a:rPr lang="en-US" sz="2400" dirty="0" smtClean="0">
                <a:latin typeface="Arial Black" pitchFamily="34" charset="0"/>
              </a:rPr>
              <a:t>         </a:t>
            </a:r>
          </a:p>
          <a:p>
            <a:pPr marL="0" indent="0">
              <a:buNone/>
            </a:pPr>
            <a:endParaRPr lang="en-US" sz="2400" dirty="0">
              <a:latin typeface="Arial Black" pitchFamily="34" charset="0"/>
            </a:endParaRPr>
          </a:p>
          <a:p>
            <a:pPr marL="0" indent="0">
              <a:buNone/>
            </a:pPr>
            <a:r>
              <a:rPr lang="en-US" sz="2400" dirty="0" smtClean="0">
                <a:solidFill>
                  <a:srgbClr val="0070C0"/>
                </a:solidFill>
                <a:latin typeface="Arial Black" pitchFamily="34" charset="0"/>
              </a:rPr>
              <a:t>Paid by owner [Allowed</a:t>
            </a:r>
            <a:r>
              <a:rPr lang="en-US" sz="2400" dirty="0" smtClean="0">
                <a:latin typeface="Arial Black" pitchFamily="34" charset="0"/>
              </a:rPr>
              <a:t>]</a:t>
            </a:r>
          </a:p>
          <a:p>
            <a:pPr marL="0" indent="0">
              <a:buNone/>
            </a:pPr>
            <a:r>
              <a:rPr lang="en-US" sz="2400" dirty="0" smtClean="0">
                <a:solidFill>
                  <a:srgbClr val="CC0000"/>
                </a:solidFill>
                <a:latin typeface="Arial Black" pitchFamily="34" charset="0"/>
              </a:rPr>
              <a:t>Paid by tenant [Not Allowed]</a:t>
            </a:r>
          </a:p>
          <a:p>
            <a:pPr marL="0" indent="0">
              <a:buNone/>
            </a:pPr>
            <a:r>
              <a:rPr lang="en-US" sz="2400" dirty="0" smtClean="0">
                <a:solidFill>
                  <a:srgbClr val="CC0000"/>
                </a:solidFill>
                <a:latin typeface="Arial Black" pitchFamily="34" charset="0"/>
              </a:rPr>
              <a:t>Related to Relevant PY</a:t>
            </a:r>
          </a:p>
          <a:p>
            <a:pPr marL="0" indent="0">
              <a:buNone/>
            </a:pPr>
            <a:r>
              <a:rPr lang="en-US" sz="2400" dirty="0" smtClean="0">
                <a:solidFill>
                  <a:srgbClr val="0070C0"/>
                </a:solidFill>
                <a:latin typeface="Arial Black" pitchFamily="34" charset="0"/>
              </a:rPr>
              <a:t>Actually should be paid</a:t>
            </a:r>
          </a:p>
          <a:p>
            <a:pPr marL="0" indent="0">
              <a:buNone/>
            </a:pPr>
            <a:endParaRPr lang="en-US" sz="1800" dirty="0" smtClean="0">
              <a:latin typeface="Arial Black" pitchFamily="34" charset="0"/>
            </a:endParaRPr>
          </a:p>
          <a:p>
            <a:pPr marL="0" indent="0">
              <a:buNone/>
            </a:pPr>
            <a:r>
              <a:rPr lang="en-US" sz="1800" dirty="0" smtClean="0">
                <a:solidFill>
                  <a:srgbClr val="00B050"/>
                </a:solidFill>
                <a:latin typeface="Arial Black" pitchFamily="34" charset="0"/>
              </a:rPr>
              <a:t>If Due, Payable, unpaid Not allowed</a:t>
            </a:r>
          </a:p>
          <a:p>
            <a:pPr marL="0" indent="0">
              <a:buNone/>
            </a:pPr>
            <a:r>
              <a:rPr lang="en-US" sz="1800" dirty="0" smtClean="0">
                <a:solidFill>
                  <a:srgbClr val="FF0066"/>
                </a:solidFill>
                <a:latin typeface="Arial Black" pitchFamily="34" charset="0"/>
              </a:rPr>
              <a:t>If any tax leaved by state </a:t>
            </a:r>
            <a:r>
              <a:rPr lang="en-US" sz="1800" dirty="0" err="1" smtClean="0">
                <a:solidFill>
                  <a:srgbClr val="FF0066"/>
                </a:solidFill>
                <a:latin typeface="Arial Black" pitchFamily="34" charset="0"/>
              </a:rPr>
              <a:t>Govt</a:t>
            </a:r>
            <a:r>
              <a:rPr lang="en-US" sz="1800" dirty="0" smtClean="0">
                <a:solidFill>
                  <a:srgbClr val="FF0066"/>
                </a:solidFill>
                <a:latin typeface="Arial Black" pitchFamily="34" charset="0"/>
              </a:rPr>
              <a:t> shall allowed to deduct  </a:t>
            </a:r>
            <a:endParaRPr lang="en-US" sz="1800" dirty="0">
              <a:solidFill>
                <a:srgbClr val="FF0066"/>
              </a:solidFill>
              <a:latin typeface="Arial Black" pitchFamily="34" charset="0"/>
            </a:endParaRPr>
          </a:p>
        </p:txBody>
      </p:sp>
      <p:cxnSp>
        <p:nvCxnSpPr>
          <p:cNvPr id="5" name="Straight Connector 4"/>
          <p:cNvCxnSpPr/>
          <p:nvPr/>
        </p:nvCxnSpPr>
        <p:spPr>
          <a:xfrm>
            <a:off x="5551357" y="2286000"/>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06058" y="2286000"/>
            <a:ext cx="0" cy="3352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4876800" y="3581400"/>
            <a:ext cx="11292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441429" y="4114800"/>
            <a:ext cx="56462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4876800" y="4495800"/>
            <a:ext cx="113175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4876800" y="4876800"/>
            <a:ext cx="11292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5031699" y="5638800"/>
            <a:ext cx="97435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479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arn(inVertical)">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1000"/>
                                        <p:tgtEl>
                                          <p:spTgt spid="3">
                                            <p:txEl>
                                              <p:pRg st="4" end="4"/>
                                            </p:txEl>
                                          </p:spTgt>
                                        </p:tgtEl>
                                      </p:cBhvr>
                                    </p:animEffect>
                                    <p:anim calcmode="lin" valueType="num">
                                      <p:cBhvr>
                                        <p:cTn id="5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barn(inVertical)">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5" end="5"/>
                                            </p:txEl>
                                          </p:spTgt>
                                        </p:tgtEl>
                                        <p:attrNameLst>
                                          <p:attrName>style.visibility</p:attrName>
                                        </p:attrNameLst>
                                      </p:cBhvr>
                                      <p:to>
                                        <p:strVal val="visible"/>
                                      </p:to>
                                    </p:set>
                                    <p:animEffect transition="in" filter="fade">
                                      <p:cBhvr>
                                        <p:cTn id="63" dur="1000"/>
                                        <p:tgtEl>
                                          <p:spTgt spid="3">
                                            <p:txEl>
                                              <p:pRg st="5" end="5"/>
                                            </p:txEl>
                                          </p:spTgt>
                                        </p:tgtEl>
                                      </p:cBhvr>
                                    </p:animEffect>
                                    <p:anim calcmode="lin" valueType="num">
                                      <p:cBhvr>
                                        <p:cTn id="6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barn(inVertical)">
                                      <p:cBhvr>
                                        <p:cTn id="70" dur="500"/>
                                        <p:tgtEl>
                                          <p:spTgt spid="18"/>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anim calcmode="lin" valueType="num">
                                      <p:cBhvr additive="base">
                                        <p:cTn id="7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nodeType="click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barn(inVertical)">
                                      <p:cBhvr>
                                        <p:cTn id="81" dur="500"/>
                                        <p:tgtEl>
                                          <p:spTgt spid="20"/>
                                        </p:tgtEl>
                                      </p:cBhvr>
                                    </p:animEffect>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nodeType="clickEffect">
                                  <p:stCondLst>
                                    <p:cond delay="0"/>
                                  </p:stCondLst>
                                  <p:childTnLst>
                                    <p:set>
                                      <p:cBhvr>
                                        <p:cTn id="85" dur="1" fill="hold">
                                          <p:stCondLst>
                                            <p:cond delay="0"/>
                                          </p:stCondLst>
                                        </p:cTn>
                                        <p:tgtEl>
                                          <p:spTgt spid="3">
                                            <p:txEl>
                                              <p:pRg st="7" end="7"/>
                                            </p:txEl>
                                          </p:spTgt>
                                        </p:tgtEl>
                                        <p:attrNameLst>
                                          <p:attrName>style.visibility</p:attrName>
                                        </p:attrNameLst>
                                      </p:cBhvr>
                                      <p:to>
                                        <p:strVal val="visible"/>
                                      </p:to>
                                    </p:set>
                                    <p:animEffect transition="in" filter="fade">
                                      <p:cBhvr>
                                        <p:cTn id="86" dur="1000"/>
                                        <p:tgtEl>
                                          <p:spTgt spid="3">
                                            <p:txEl>
                                              <p:pRg st="7" end="7"/>
                                            </p:txEl>
                                          </p:spTgt>
                                        </p:tgtEl>
                                      </p:cBhvr>
                                    </p:animEffect>
                                    <p:anim calcmode="lin" valueType="num">
                                      <p:cBhvr>
                                        <p:cTn id="8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8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barn(inVertical)">
                                      <p:cBhvr>
                                        <p:cTn id="93" dur="500"/>
                                        <p:tgtEl>
                                          <p:spTgt spid="24"/>
                                        </p:tgtEl>
                                      </p:cBhvr>
                                    </p:animEffect>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nodeType="clickEffect">
                                  <p:stCondLst>
                                    <p:cond delay="0"/>
                                  </p:stCondLst>
                                  <p:childTnLst>
                                    <p:set>
                                      <p:cBhvr>
                                        <p:cTn id="97" dur="1" fill="hold">
                                          <p:stCondLst>
                                            <p:cond delay="0"/>
                                          </p:stCondLst>
                                        </p:cTn>
                                        <p:tgtEl>
                                          <p:spTgt spid="3">
                                            <p:txEl>
                                              <p:pRg st="9" end="9"/>
                                            </p:txEl>
                                          </p:spTgt>
                                        </p:tgtEl>
                                        <p:attrNameLst>
                                          <p:attrName>style.visibility</p:attrName>
                                        </p:attrNameLst>
                                      </p:cBhvr>
                                      <p:to>
                                        <p:strVal val="visible"/>
                                      </p:to>
                                    </p:set>
                                    <p:anim calcmode="lin" valueType="num">
                                      <p:cBhvr additive="base">
                                        <p:cTn id="9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9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5" presetClass="entr" presetSubtype="0" fill="hold" nodeType="clickEffect">
                                  <p:stCondLst>
                                    <p:cond delay="0"/>
                                  </p:stCondLst>
                                  <p:childTnLst>
                                    <p:set>
                                      <p:cBhvr>
                                        <p:cTn id="103" dur="1" fill="hold">
                                          <p:stCondLst>
                                            <p:cond delay="0"/>
                                          </p:stCondLst>
                                        </p:cTn>
                                        <p:tgtEl>
                                          <p:spTgt spid="3">
                                            <p:txEl>
                                              <p:pRg st="10" end="10"/>
                                            </p:txEl>
                                          </p:spTgt>
                                        </p:tgtEl>
                                        <p:attrNameLst>
                                          <p:attrName>style.visibility</p:attrName>
                                        </p:attrNameLst>
                                      </p:cBhvr>
                                      <p:to>
                                        <p:strVal val="visible"/>
                                      </p:to>
                                    </p:set>
                                    <p:animEffect transition="in" filter="fade">
                                      <p:cBhvr>
                                        <p:cTn id="104" dur="2000"/>
                                        <p:tgtEl>
                                          <p:spTgt spid="3">
                                            <p:txEl>
                                              <p:pRg st="10" end="10"/>
                                            </p:txEl>
                                          </p:spTgt>
                                        </p:tgtEl>
                                      </p:cBhvr>
                                    </p:animEffect>
                                    <p:anim calcmode="lin" valueType="num">
                                      <p:cBhvr>
                                        <p:cTn id="105" dur="2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106" dur="2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solidFill>
                  <a:srgbClr val="FF0066"/>
                </a:solidFill>
                <a:latin typeface="Arial Black" pitchFamily="34" charset="0"/>
              </a:rPr>
              <a:t>Deduction U/S 24</a:t>
            </a:r>
            <a:endParaRPr lang="en-US" sz="3600" dirty="0">
              <a:solidFill>
                <a:srgbClr val="FF0066"/>
              </a:solidFill>
              <a:latin typeface="Arial Black" pitchFamily="34" charset="0"/>
            </a:endParaRPr>
          </a:p>
        </p:txBody>
      </p:sp>
      <p:sp>
        <p:nvSpPr>
          <p:cNvPr id="3" name="Content Placeholder 2"/>
          <p:cNvSpPr>
            <a:spLocks noGrp="1"/>
          </p:cNvSpPr>
          <p:nvPr>
            <p:ph idx="1"/>
          </p:nvPr>
        </p:nvSpPr>
        <p:spPr/>
        <p:txBody>
          <a:bodyPr>
            <a:normAutofit fontScale="62500" lnSpcReduction="20000"/>
          </a:bodyPr>
          <a:lstStyle/>
          <a:p>
            <a:pPr marL="0" indent="0" algn="just">
              <a:buNone/>
            </a:pPr>
            <a:r>
              <a:rPr lang="en-US" sz="3800" b="1" dirty="0">
                <a:solidFill>
                  <a:srgbClr val="CC0000"/>
                </a:solidFill>
                <a:latin typeface="Arial Black" pitchFamily="34" charset="0"/>
              </a:rPr>
              <a:t>Standard Deduction [Sec. 24(a</a:t>
            </a:r>
            <a:r>
              <a:rPr lang="en-US" sz="3800" b="1" dirty="0" smtClean="0">
                <a:solidFill>
                  <a:srgbClr val="CC0000"/>
                </a:solidFill>
                <a:latin typeface="Arial Black" pitchFamily="34" charset="0"/>
              </a:rPr>
              <a:t>)]</a:t>
            </a:r>
          </a:p>
          <a:p>
            <a:pPr marL="0" indent="0" algn="just">
              <a:buNone/>
            </a:pPr>
            <a:endParaRPr lang="en-US" dirty="0">
              <a:latin typeface="Arial Black" pitchFamily="34" charset="0"/>
            </a:endParaRPr>
          </a:p>
          <a:p>
            <a:pPr marL="0" indent="0" algn="just">
              <a:buNone/>
            </a:pPr>
            <a:r>
              <a:rPr lang="en-US" dirty="0">
                <a:solidFill>
                  <a:srgbClr val="002060"/>
                </a:solidFill>
                <a:latin typeface="Arial Black" pitchFamily="34" charset="0"/>
              </a:rPr>
              <a:t>Owner of the house property  may incurred certain expenses like rent collection charges, insurance of house, repair of house, </a:t>
            </a:r>
            <a:r>
              <a:rPr lang="en-US" dirty="0" err="1">
                <a:solidFill>
                  <a:srgbClr val="002060"/>
                </a:solidFill>
                <a:latin typeface="Arial Black" pitchFamily="34" charset="0"/>
              </a:rPr>
              <a:t>etc</a:t>
            </a:r>
            <a:r>
              <a:rPr lang="en-US" dirty="0">
                <a:solidFill>
                  <a:srgbClr val="002060"/>
                </a:solidFill>
                <a:latin typeface="Arial Black" pitchFamily="34" charset="0"/>
              </a:rPr>
              <a:t> in connected with earning of rental income. The actual expenses incurred by the owner of house property are not to be considered. out of net annual value, a flat deduction is allowed for all the expenses with earning of rental income. It is allowed @ 30% of “net annual value”.</a:t>
            </a:r>
          </a:p>
          <a:p>
            <a:pPr marL="0" indent="0" algn="just">
              <a:buNone/>
            </a:pPr>
            <a:endParaRPr lang="en-US" dirty="0" smtClean="0">
              <a:latin typeface="Arial Black" pitchFamily="34" charset="0"/>
            </a:endParaRPr>
          </a:p>
          <a:p>
            <a:pPr marL="0" indent="0" algn="just">
              <a:buNone/>
            </a:pPr>
            <a:r>
              <a:rPr lang="en-US" dirty="0" smtClean="0">
                <a:solidFill>
                  <a:srgbClr val="00B050"/>
                </a:solidFill>
                <a:latin typeface="Arial Black" pitchFamily="34" charset="0"/>
              </a:rPr>
              <a:t>Note</a:t>
            </a:r>
            <a:r>
              <a:rPr lang="en-US" dirty="0">
                <a:solidFill>
                  <a:srgbClr val="00B050"/>
                </a:solidFill>
                <a:latin typeface="Arial Black" pitchFamily="34" charset="0"/>
              </a:rPr>
              <a:t>: </a:t>
            </a:r>
            <a:r>
              <a:rPr lang="en-US" dirty="0">
                <a:solidFill>
                  <a:srgbClr val="CC0066"/>
                </a:solidFill>
                <a:latin typeface="Arial Black" pitchFamily="34" charset="0"/>
              </a:rPr>
              <a:t>The Standard deduction is available even if the owner has not incurred any expense for earning rental income. No Standard deduction is allowed in respect of self-occupied house property.</a:t>
            </a:r>
          </a:p>
          <a:p>
            <a:pPr marL="0" indent="0">
              <a:buNone/>
            </a:pPr>
            <a:endParaRPr lang="en-US" dirty="0"/>
          </a:p>
        </p:txBody>
      </p:sp>
    </p:spTree>
    <p:extLst>
      <p:ext uri="{BB962C8B-B14F-4D97-AF65-F5344CB8AC3E}">
        <p14:creationId xmlns:p14="http://schemas.microsoft.com/office/powerpoint/2010/main" val="84989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rgbClr val="FF0066"/>
                </a:solidFill>
                <a:latin typeface="Arial Black" pitchFamily="34" charset="0"/>
              </a:rPr>
              <a:t>Interest on 'Housing Loan' [Section 24(b)] </a:t>
            </a:r>
          </a:p>
        </p:txBody>
      </p:sp>
      <p:sp>
        <p:nvSpPr>
          <p:cNvPr id="3" name="Content Placeholder 2"/>
          <p:cNvSpPr>
            <a:spLocks noGrp="1"/>
          </p:cNvSpPr>
          <p:nvPr>
            <p:ph idx="1"/>
          </p:nvPr>
        </p:nvSpPr>
        <p:spPr/>
        <p:txBody>
          <a:bodyPr>
            <a:normAutofit lnSpcReduction="10000"/>
          </a:bodyPr>
          <a:lstStyle/>
          <a:p>
            <a:pPr marL="0" indent="0" algn="just">
              <a:buNone/>
            </a:pPr>
            <a:r>
              <a:rPr lang="en-US" sz="2800" dirty="0" smtClean="0">
                <a:solidFill>
                  <a:srgbClr val="002060"/>
                </a:solidFill>
                <a:latin typeface="Arial Black" pitchFamily="34" charset="0"/>
              </a:rPr>
              <a:t>          Housing </a:t>
            </a:r>
            <a:r>
              <a:rPr lang="en-US" sz="2800" dirty="0">
                <a:solidFill>
                  <a:srgbClr val="002060"/>
                </a:solidFill>
                <a:latin typeface="Arial Black" pitchFamily="34" charset="0"/>
              </a:rPr>
              <a:t>loan means loan taken/amount borrowed for purchase, construction, repairs or renovation, etc. of house property. Interest paid/payable on housing loan is allowed as deduction while computing house property income</a:t>
            </a:r>
            <a:r>
              <a:rPr lang="en-US" sz="2800" dirty="0" smtClean="0">
                <a:solidFill>
                  <a:srgbClr val="002060"/>
                </a:solidFill>
                <a:latin typeface="Arial Black" pitchFamily="34" charset="0"/>
              </a:rPr>
              <a:t>.</a:t>
            </a:r>
          </a:p>
          <a:p>
            <a:pPr marL="0" indent="0" algn="just">
              <a:buNone/>
            </a:pPr>
            <a:r>
              <a:rPr lang="en-US" sz="2800" dirty="0" smtClean="0">
                <a:solidFill>
                  <a:srgbClr val="CC0000"/>
                </a:solidFill>
                <a:latin typeface="Arial Black" pitchFamily="34" charset="0"/>
              </a:rPr>
              <a:t>Interest on loan borrowed for the purpose of sun/ daughter higher education, marriage, purchase of car or other  assets or any other purpose shall not be allowed as deduction.</a:t>
            </a:r>
            <a:endParaRPr lang="en-US" sz="2800" dirty="0">
              <a:solidFill>
                <a:srgbClr val="CC0000"/>
              </a:solidFill>
              <a:latin typeface="Arial Black" pitchFamily="34" charset="0"/>
            </a:endParaRPr>
          </a:p>
        </p:txBody>
      </p:sp>
    </p:spTree>
    <p:extLst>
      <p:ext uri="{BB962C8B-B14F-4D97-AF65-F5344CB8AC3E}">
        <p14:creationId xmlns:p14="http://schemas.microsoft.com/office/powerpoint/2010/main" val="122776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80">
                                          <p:stCondLst>
                                            <p:cond delay="0"/>
                                          </p:stCondLst>
                                        </p:cTn>
                                        <p:tgtEl>
                                          <p:spTgt spid="3">
                                            <p:txEl>
                                              <p:pRg st="1" end="1"/>
                                            </p:txEl>
                                          </p:spTgt>
                                        </p:tgtEl>
                                      </p:cBhvr>
                                    </p:animEffect>
                                    <p:anim calcmode="lin" valueType="num">
                                      <p:cBhvr>
                                        <p:cTn id="2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1" end="1"/>
                                            </p:txEl>
                                          </p:spTgt>
                                        </p:tgtEl>
                                      </p:cBhvr>
                                      <p:to x="100000" y="60000"/>
                                    </p:animScale>
                                    <p:animScale>
                                      <p:cBhvr>
                                        <p:cTn id="26" dur="166" decel="50000">
                                          <p:stCondLst>
                                            <p:cond delay="676"/>
                                          </p:stCondLst>
                                        </p:cTn>
                                        <p:tgtEl>
                                          <p:spTgt spid="3">
                                            <p:txEl>
                                              <p:pRg st="1" end="1"/>
                                            </p:txEl>
                                          </p:spTgt>
                                        </p:tgtEl>
                                      </p:cBhvr>
                                      <p:to x="100000" y="100000"/>
                                    </p:animScale>
                                    <p:animScale>
                                      <p:cBhvr>
                                        <p:cTn id="27" dur="26">
                                          <p:stCondLst>
                                            <p:cond delay="1312"/>
                                          </p:stCondLst>
                                        </p:cTn>
                                        <p:tgtEl>
                                          <p:spTgt spid="3">
                                            <p:txEl>
                                              <p:pRg st="1" end="1"/>
                                            </p:txEl>
                                          </p:spTgt>
                                        </p:tgtEl>
                                      </p:cBhvr>
                                      <p:to x="100000" y="80000"/>
                                    </p:animScale>
                                    <p:animScale>
                                      <p:cBhvr>
                                        <p:cTn id="28" dur="166" decel="50000">
                                          <p:stCondLst>
                                            <p:cond delay="1338"/>
                                          </p:stCondLst>
                                        </p:cTn>
                                        <p:tgtEl>
                                          <p:spTgt spid="3">
                                            <p:txEl>
                                              <p:pRg st="1" end="1"/>
                                            </p:txEl>
                                          </p:spTgt>
                                        </p:tgtEl>
                                      </p:cBhvr>
                                      <p:to x="100000" y="100000"/>
                                    </p:animScale>
                                    <p:animScale>
                                      <p:cBhvr>
                                        <p:cTn id="29" dur="26">
                                          <p:stCondLst>
                                            <p:cond delay="1642"/>
                                          </p:stCondLst>
                                        </p:cTn>
                                        <p:tgtEl>
                                          <p:spTgt spid="3">
                                            <p:txEl>
                                              <p:pRg st="1" end="1"/>
                                            </p:txEl>
                                          </p:spTgt>
                                        </p:tgtEl>
                                      </p:cBhvr>
                                      <p:to x="100000" y="90000"/>
                                    </p:animScale>
                                    <p:animScale>
                                      <p:cBhvr>
                                        <p:cTn id="30" dur="166" decel="50000">
                                          <p:stCondLst>
                                            <p:cond delay="1668"/>
                                          </p:stCondLst>
                                        </p:cTn>
                                        <p:tgtEl>
                                          <p:spTgt spid="3">
                                            <p:txEl>
                                              <p:pRg st="1" end="1"/>
                                            </p:txEl>
                                          </p:spTgt>
                                        </p:tgtEl>
                                      </p:cBhvr>
                                      <p:to x="100000" y="100000"/>
                                    </p:animScale>
                                    <p:animScale>
                                      <p:cBhvr>
                                        <p:cTn id="31" dur="26">
                                          <p:stCondLst>
                                            <p:cond delay="1808"/>
                                          </p:stCondLst>
                                        </p:cTn>
                                        <p:tgtEl>
                                          <p:spTgt spid="3">
                                            <p:txEl>
                                              <p:pRg st="1" end="1"/>
                                            </p:txEl>
                                          </p:spTgt>
                                        </p:tgtEl>
                                      </p:cBhvr>
                                      <p:to x="100000" y="95000"/>
                                    </p:animScale>
                                    <p:animScale>
                                      <p:cBhvr>
                                        <p:cTn id="32"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66"/>
                </a:solidFill>
                <a:latin typeface="Arial Black" pitchFamily="34" charset="0"/>
              </a:rPr>
              <a:t>Let Out House Property/Deemed To Be Let Out House Property</a:t>
            </a:r>
            <a:endParaRPr lang="en-US" sz="3200" dirty="0">
              <a:solidFill>
                <a:srgbClr val="FF0066"/>
              </a:solidFill>
              <a:latin typeface="Arial Black" pitchFamily="34" charset="0"/>
            </a:endParaRPr>
          </a:p>
        </p:txBody>
      </p:sp>
      <p:sp>
        <p:nvSpPr>
          <p:cNvPr id="3" name="Content Placeholder 2"/>
          <p:cNvSpPr>
            <a:spLocks noGrp="1"/>
          </p:cNvSpPr>
          <p:nvPr>
            <p:ph idx="1"/>
          </p:nvPr>
        </p:nvSpPr>
        <p:spPr>
          <a:xfrm>
            <a:off x="342900" y="1828800"/>
            <a:ext cx="8458200" cy="4525963"/>
          </a:xfrm>
        </p:spPr>
        <p:txBody>
          <a:bodyPr/>
          <a:lstStyle/>
          <a:p>
            <a:pPr marL="0" lvl="0" indent="0">
              <a:buNone/>
            </a:pPr>
            <a:r>
              <a:rPr lang="en-US" sz="2400" dirty="0">
                <a:solidFill>
                  <a:srgbClr val="FF0000"/>
                </a:solidFill>
                <a:latin typeface="Arial Black" pitchFamily="34" charset="0"/>
              </a:rPr>
              <a:t>Interest on loan taken for </a:t>
            </a:r>
            <a:r>
              <a:rPr lang="en-US" sz="2400" dirty="0" smtClean="0">
                <a:solidFill>
                  <a:srgbClr val="FF0000"/>
                </a:solidFill>
                <a:latin typeface="Arial Black" pitchFamily="34" charset="0"/>
              </a:rPr>
              <a:t>purchase/construction /repairs/renovation </a:t>
            </a:r>
            <a:r>
              <a:rPr lang="en-US" sz="2400" dirty="0">
                <a:solidFill>
                  <a:srgbClr val="FF0000"/>
                </a:solidFill>
                <a:latin typeface="Arial Black" pitchFamily="34" charset="0"/>
              </a:rPr>
              <a:t>etc. is allowed as deduction in full. </a:t>
            </a:r>
            <a:endParaRPr lang="en-US" sz="2400" dirty="0" smtClean="0">
              <a:solidFill>
                <a:srgbClr val="FF0000"/>
              </a:solidFill>
              <a:latin typeface="Arial Black" pitchFamily="34" charset="0"/>
            </a:endParaRPr>
          </a:p>
          <a:p>
            <a:pPr marL="0" lvl="0" indent="0">
              <a:buNone/>
            </a:pPr>
            <a:r>
              <a:rPr lang="en-US" sz="2400" dirty="0" smtClean="0">
                <a:solidFill>
                  <a:srgbClr val="7030A0"/>
                </a:solidFill>
                <a:latin typeface="Arial Black" pitchFamily="34" charset="0"/>
              </a:rPr>
              <a:t>There </a:t>
            </a:r>
            <a:r>
              <a:rPr lang="en-US" sz="2400" dirty="0">
                <a:solidFill>
                  <a:srgbClr val="7030A0"/>
                </a:solidFill>
                <a:latin typeface="Arial Black" pitchFamily="34" charset="0"/>
              </a:rPr>
              <a:t>is no maximum limit in respect of such interest</a:t>
            </a:r>
            <a:r>
              <a:rPr lang="en-US" sz="2400" dirty="0" smtClean="0">
                <a:solidFill>
                  <a:srgbClr val="7030A0"/>
                </a:solidFill>
                <a:latin typeface="Arial Black" pitchFamily="34" charset="0"/>
              </a:rPr>
              <a:t>.</a:t>
            </a:r>
          </a:p>
          <a:p>
            <a:pPr marL="0" indent="0">
              <a:buNone/>
            </a:pPr>
            <a:r>
              <a:rPr lang="en-US" sz="2400" dirty="0">
                <a:solidFill>
                  <a:srgbClr val="00B050"/>
                </a:solidFill>
                <a:latin typeface="Arial Black" pitchFamily="34" charset="0"/>
              </a:rPr>
              <a:t>Amount of deduction = Actual interest (without any limit)</a:t>
            </a:r>
          </a:p>
          <a:p>
            <a:pPr marL="0" lvl="0" indent="0">
              <a:buNone/>
            </a:pPr>
            <a:endParaRPr lang="en-US" sz="2400" dirty="0">
              <a:latin typeface="Arial Black" pitchFamily="34" charset="0"/>
            </a:endParaRPr>
          </a:p>
        </p:txBody>
      </p:sp>
    </p:spTree>
    <p:extLst>
      <p:ext uri="{BB962C8B-B14F-4D97-AF65-F5344CB8AC3E}">
        <p14:creationId xmlns:p14="http://schemas.microsoft.com/office/powerpoint/2010/main" val="213296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barn(inVertical)">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latin typeface="Arial Black" pitchFamily="34" charset="0"/>
              </a:rPr>
              <a:t>For self-occupied house</a:t>
            </a:r>
            <a:br>
              <a:rPr lang="en-US" dirty="0">
                <a:solidFill>
                  <a:srgbClr val="0070C0"/>
                </a:solidFill>
                <a:latin typeface="Arial Black" pitchFamily="34" charset="0"/>
              </a:rPr>
            </a:br>
            <a:endParaRPr lang="en-US" dirty="0">
              <a:solidFill>
                <a:srgbClr val="0070C0"/>
              </a:solidFill>
            </a:endParaRPr>
          </a:p>
        </p:txBody>
      </p:sp>
      <p:sp>
        <p:nvSpPr>
          <p:cNvPr id="3" name="Content Placeholder 2"/>
          <p:cNvSpPr>
            <a:spLocks noGrp="1"/>
          </p:cNvSpPr>
          <p:nvPr>
            <p:ph idx="1"/>
          </p:nvPr>
        </p:nvSpPr>
        <p:spPr/>
        <p:txBody>
          <a:bodyPr>
            <a:normAutofit/>
          </a:bodyPr>
          <a:lstStyle/>
          <a:p>
            <a:pPr marL="0" indent="0" algn="just">
              <a:buNone/>
            </a:pPr>
            <a:r>
              <a:rPr lang="en-US" sz="2800" dirty="0">
                <a:solidFill>
                  <a:srgbClr val="00B050"/>
                </a:solidFill>
                <a:latin typeface="Arial Black" pitchFamily="34" charset="0"/>
              </a:rPr>
              <a:t>Although net annual value (NAV) is taken as nil in respect of self-occupied house property, yet interest on loan taken for purchase/construction/repairs/renovation of such a house property is still allowed as deduction.</a:t>
            </a:r>
          </a:p>
        </p:txBody>
      </p:sp>
    </p:spTree>
    <p:extLst>
      <p:ext uri="{BB962C8B-B14F-4D97-AF65-F5344CB8AC3E}">
        <p14:creationId xmlns:p14="http://schemas.microsoft.com/office/powerpoint/2010/main" val="135936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Self </a:t>
            </a:r>
            <a:r>
              <a:rPr lang="en-US" dirty="0">
                <a:solidFill>
                  <a:srgbClr val="0070C0"/>
                </a:solidFill>
              </a:rPr>
              <a:t>O</a:t>
            </a:r>
            <a:r>
              <a:rPr lang="en-US" dirty="0" smtClean="0">
                <a:solidFill>
                  <a:srgbClr val="0070C0"/>
                </a:solidFill>
              </a:rPr>
              <a:t>ccupied House </a:t>
            </a:r>
            <a:r>
              <a:rPr lang="en-US" dirty="0" err="1" smtClean="0">
                <a:solidFill>
                  <a:srgbClr val="0070C0"/>
                </a:solidFill>
              </a:rPr>
              <a:t>cont</a:t>
            </a:r>
            <a:r>
              <a:rPr lang="en-US" dirty="0" smtClean="0">
                <a:solidFill>
                  <a:srgbClr val="0070C0"/>
                </a:solidFill>
              </a:rPr>
              <a:t>----</a:t>
            </a:r>
            <a:endParaRPr lang="en-US" dirty="0">
              <a:solidFill>
                <a:srgbClr val="0070C0"/>
              </a:solidFill>
            </a:endParaRPr>
          </a:p>
        </p:txBody>
      </p:sp>
      <p:sp>
        <p:nvSpPr>
          <p:cNvPr id="3" name="Content Placeholder 2"/>
          <p:cNvSpPr>
            <a:spLocks noGrp="1"/>
          </p:cNvSpPr>
          <p:nvPr>
            <p:ph idx="1"/>
          </p:nvPr>
        </p:nvSpPr>
        <p:spPr>
          <a:xfrm>
            <a:off x="457200" y="1828800"/>
            <a:ext cx="8229600" cy="4525963"/>
          </a:xfrm>
        </p:spPr>
        <p:txBody>
          <a:bodyPr>
            <a:normAutofit fontScale="62500" lnSpcReduction="20000"/>
          </a:bodyPr>
          <a:lstStyle/>
          <a:p>
            <a:pPr marL="0" indent="0" algn="just">
              <a:buNone/>
            </a:pPr>
            <a:r>
              <a:rPr lang="en-US" dirty="0">
                <a:solidFill>
                  <a:srgbClr val="000099"/>
                </a:solidFill>
                <a:latin typeface="Arial Black" pitchFamily="34" charset="0"/>
              </a:rPr>
              <a:t>If loan is </a:t>
            </a:r>
            <a:r>
              <a:rPr lang="en-US" dirty="0" smtClean="0">
                <a:solidFill>
                  <a:srgbClr val="000099"/>
                </a:solidFill>
                <a:latin typeface="Arial Black" pitchFamily="34" charset="0"/>
              </a:rPr>
              <a:t>taken </a:t>
            </a:r>
            <a:r>
              <a:rPr lang="en-US" dirty="0" smtClean="0">
                <a:solidFill>
                  <a:srgbClr val="FF0066"/>
                </a:solidFill>
                <a:latin typeface="Arial Black" pitchFamily="34" charset="0"/>
              </a:rPr>
              <a:t>before 1-4-99</a:t>
            </a:r>
            <a:r>
              <a:rPr lang="en-US" dirty="0" smtClean="0">
                <a:solidFill>
                  <a:srgbClr val="000099"/>
                </a:solidFill>
                <a:latin typeface="Arial Black" pitchFamily="34" charset="0"/>
              </a:rPr>
              <a:t>. </a:t>
            </a:r>
            <a:r>
              <a:rPr lang="en-US" dirty="0">
                <a:solidFill>
                  <a:srgbClr val="000099"/>
                </a:solidFill>
                <a:latin typeface="Arial Black" pitchFamily="34" charset="0"/>
              </a:rPr>
              <a:t>Interest on loan is allowed </a:t>
            </a:r>
            <a:r>
              <a:rPr lang="en-US" dirty="0" err="1">
                <a:solidFill>
                  <a:srgbClr val="000099"/>
                </a:solidFill>
                <a:latin typeface="Arial Black" pitchFamily="34" charset="0"/>
              </a:rPr>
              <a:t>upto</a:t>
            </a:r>
            <a:r>
              <a:rPr lang="en-US" dirty="0">
                <a:solidFill>
                  <a:srgbClr val="000099"/>
                </a:solidFill>
                <a:latin typeface="Arial Black" pitchFamily="34" charset="0"/>
              </a:rPr>
              <a:t> a </a:t>
            </a:r>
            <a:r>
              <a:rPr lang="en-US" dirty="0">
                <a:solidFill>
                  <a:srgbClr val="00B050"/>
                </a:solidFill>
                <a:latin typeface="Arial Black" pitchFamily="34" charset="0"/>
              </a:rPr>
              <a:t>maximum </a:t>
            </a:r>
            <a:r>
              <a:rPr lang="en-US" dirty="0" smtClean="0">
                <a:solidFill>
                  <a:srgbClr val="00B050"/>
                </a:solidFill>
                <a:latin typeface="Arial Black" pitchFamily="34" charset="0"/>
              </a:rPr>
              <a:t>of </a:t>
            </a:r>
            <a:r>
              <a:rPr lang="en-US" dirty="0">
                <a:solidFill>
                  <a:srgbClr val="00B050"/>
                </a:solidFill>
                <a:latin typeface="Arial Black" pitchFamily="34" charset="0"/>
              </a:rPr>
              <a:t>Rs.30,000</a:t>
            </a:r>
            <a:r>
              <a:rPr lang="en-US" dirty="0">
                <a:solidFill>
                  <a:srgbClr val="000099"/>
                </a:solidFill>
                <a:latin typeface="Arial Black" pitchFamily="34" charset="0"/>
              </a:rPr>
              <a:t>. Purpose of loan may be construction</a:t>
            </a:r>
            <a:r>
              <a:rPr lang="en-US" dirty="0" smtClean="0">
                <a:solidFill>
                  <a:srgbClr val="000099"/>
                </a:solidFill>
                <a:latin typeface="Arial Black" pitchFamily="34" charset="0"/>
              </a:rPr>
              <a:t>/ purchase/ repair/ renovation/extension</a:t>
            </a:r>
            <a:r>
              <a:rPr lang="en-US" dirty="0">
                <a:solidFill>
                  <a:srgbClr val="000099"/>
                </a:solidFill>
                <a:latin typeface="Arial Black" pitchFamily="34" charset="0"/>
              </a:rPr>
              <a:t>, etc</a:t>
            </a:r>
            <a:r>
              <a:rPr lang="en-US" dirty="0" smtClean="0">
                <a:solidFill>
                  <a:srgbClr val="000099"/>
                </a:solidFill>
                <a:latin typeface="Arial Black" pitchFamily="34" charset="0"/>
              </a:rPr>
              <a:t>.</a:t>
            </a:r>
          </a:p>
          <a:p>
            <a:pPr marL="0" indent="0" algn="just">
              <a:buNone/>
            </a:pPr>
            <a:r>
              <a:rPr lang="en-US" dirty="0" smtClean="0">
                <a:latin typeface="Arial Black" pitchFamily="34" charset="0"/>
              </a:rPr>
              <a:t> </a:t>
            </a:r>
          </a:p>
          <a:p>
            <a:pPr marL="0" indent="0" algn="just">
              <a:buNone/>
            </a:pPr>
            <a:r>
              <a:rPr lang="en-US" dirty="0" smtClean="0">
                <a:solidFill>
                  <a:srgbClr val="009900"/>
                </a:solidFill>
                <a:latin typeface="Arial Black" pitchFamily="34" charset="0"/>
              </a:rPr>
              <a:t>2</a:t>
            </a:r>
            <a:r>
              <a:rPr lang="en-US" dirty="0">
                <a:solidFill>
                  <a:srgbClr val="009900"/>
                </a:solidFill>
                <a:latin typeface="Arial Black" pitchFamily="34" charset="0"/>
              </a:rPr>
              <a:t>) If loan is taken on </a:t>
            </a:r>
            <a:r>
              <a:rPr lang="en-US" dirty="0">
                <a:solidFill>
                  <a:srgbClr val="FF0066"/>
                </a:solidFill>
                <a:latin typeface="Arial Black" pitchFamily="34" charset="0"/>
              </a:rPr>
              <a:t>or after 1-4-99</a:t>
            </a:r>
            <a:r>
              <a:rPr lang="en-US" dirty="0">
                <a:solidFill>
                  <a:srgbClr val="009900"/>
                </a:solidFill>
                <a:latin typeface="Arial Black" pitchFamily="34" charset="0"/>
              </a:rPr>
              <a:t>. (a) For purchase</a:t>
            </a:r>
            <a:r>
              <a:rPr lang="en-US" dirty="0" smtClean="0">
                <a:solidFill>
                  <a:srgbClr val="009900"/>
                </a:solidFill>
                <a:latin typeface="Arial Black" pitchFamily="34" charset="0"/>
              </a:rPr>
              <a:t>/ construction </a:t>
            </a:r>
            <a:r>
              <a:rPr lang="en-US" dirty="0">
                <a:solidFill>
                  <a:srgbClr val="009900"/>
                </a:solidFill>
                <a:latin typeface="Arial Black" pitchFamily="34" charset="0"/>
              </a:rPr>
              <a:t>of house property. </a:t>
            </a:r>
            <a:r>
              <a:rPr lang="en-US" dirty="0" smtClean="0">
                <a:solidFill>
                  <a:srgbClr val="009900"/>
                </a:solidFill>
                <a:latin typeface="Arial Black" pitchFamily="34" charset="0"/>
              </a:rPr>
              <a:t>Interest </a:t>
            </a:r>
            <a:r>
              <a:rPr lang="en-US" dirty="0">
                <a:solidFill>
                  <a:srgbClr val="009900"/>
                </a:solidFill>
                <a:latin typeface="Arial Black" pitchFamily="34" charset="0"/>
              </a:rPr>
              <a:t>on loan is allowed </a:t>
            </a:r>
            <a:r>
              <a:rPr lang="en-US" dirty="0" smtClean="0">
                <a:solidFill>
                  <a:srgbClr val="009900"/>
                </a:solidFill>
                <a:latin typeface="Arial Black" pitchFamily="34" charset="0"/>
              </a:rPr>
              <a:t>up to </a:t>
            </a:r>
            <a:r>
              <a:rPr lang="en-US" dirty="0">
                <a:solidFill>
                  <a:srgbClr val="009900"/>
                </a:solidFill>
                <a:latin typeface="Arial Black" pitchFamily="34" charset="0"/>
              </a:rPr>
              <a:t>a </a:t>
            </a:r>
            <a:r>
              <a:rPr lang="en-US" dirty="0">
                <a:solidFill>
                  <a:srgbClr val="000099"/>
                </a:solidFill>
                <a:latin typeface="Arial Black" pitchFamily="34" charset="0"/>
              </a:rPr>
              <a:t>maximum of  Rs.2,00,000 </a:t>
            </a:r>
            <a:r>
              <a:rPr lang="en-US" dirty="0">
                <a:solidFill>
                  <a:srgbClr val="009900"/>
                </a:solidFill>
                <a:latin typeface="Arial Black" pitchFamily="34" charset="0"/>
              </a:rPr>
              <a:t>provided the following conditions are </a:t>
            </a:r>
            <a:endParaRPr lang="en-US" dirty="0" smtClean="0">
              <a:solidFill>
                <a:srgbClr val="009900"/>
              </a:solidFill>
              <a:latin typeface="Arial Black" pitchFamily="34" charset="0"/>
            </a:endParaRPr>
          </a:p>
          <a:p>
            <a:pPr marL="0" indent="0">
              <a:buNone/>
            </a:pPr>
            <a:endParaRPr lang="en-US" dirty="0" smtClean="0">
              <a:latin typeface="Arial Black" pitchFamily="34" charset="0"/>
            </a:endParaRPr>
          </a:p>
          <a:p>
            <a:pPr marL="0" indent="0" algn="just">
              <a:buNone/>
            </a:pPr>
            <a:r>
              <a:rPr lang="en-US" dirty="0" smtClean="0">
                <a:solidFill>
                  <a:srgbClr val="FF0000"/>
                </a:solidFill>
                <a:latin typeface="Arial Black" pitchFamily="34" charset="0"/>
              </a:rPr>
              <a:t>The </a:t>
            </a:r>
            <a:r>
              <a:rPr lang="en-US" dirty="0">
                <a:solidFill>
                  <a:srgbClr val="FF0000"/>
                </a:solidFill>
                <a:latin typeface="Arial Black" pitchFamily="34" charset="0"/>
              </a:rPr>
              <a:t>construction or acquisition of house property is completed within 3 years from the end of the financial year in which capital was borrowed. For repairs etc. or for purchase/construction of house property if such acquisition/ </a:t>
            </a:r>
            <a:r>
              <a:rPr lang="en-US" dirty="0" smtClean="0">
                <a:solidFill>
                  <a:srgbClr val="FF0000"/>
                </a:solidFill>
                <a:latin typeface="Arial Black" pitchFamily="34" charset="0"/>
              </a:rPr>
              <a:t>is </a:t>
            </a:r>
            <a:r>
              <a:rPr lang="en-US" dirty="0">
                <a:solidFill>
                  <a:srgbClr val="FF0000"/>
                </a:solidFill>
                <a:latin typeface="Arial Black" pitchFamily="34" charset="0"/>
              </a:rPr>
              <a:t>not competed within </a:t>
            </a:r>
            <a:r>
              <a:rPr lang="en-US" dirty="0">
                <a:solidFill>
                  <a:srgbClr val="002060"/>
                </a:solidFill>
                <a:latin typeface="Arial Black" pitchFamily="34" charset="0"/>
              </a:rPr>
              <a:t>3 years </a:t>
            </a:r>
            <a:r>
              <a:rPr lang="en-US" dirty="0" smtClean="0">
                <a:solidFill>
                  <a:srgbClr val="FF0000"/>
                </a:solidFill>
                <a:latin typeface="Arial Black" pitchFamily="34" charset="0"/>
              </a:rPr>
              <a:t>as prescribed in point 2(a) above. Interest on loan is allowed as deduction </a:t>
            </a:r>
            <a:r>
              <a:rPr lang="en-US" dirty="0" err="1" smtClean="0">
                <a:solidFill>
                  <a:srgbClr val="002060"/>
                </a:solidFill>
                <a:latin typeface="Arial Black" pitchFamily="34" charset="0"/>
              </a:rPr>
              <a:t>upto</a:t>
            </a:r>
            <a:r>
              <a:rPr lang="en-US" dirty="0" smtClean="0">
                <a:solidFill>
                  <a:srgbClr val="002060"/>
                </a:solidFill>
                <a:latin typeface="Arial Black" pitchFamily="34" charset="0"/>
              </a:rPr>
              <a:t> a maximum of </a:t>
            </a:r>
            <a:r>
              <a:rPr lang="en-US" dirty="0" err="1" smtClean="0">
                <a:solidFill>
                  <a:srgbClr val="002060"/>
                </a:solidFill>
                <a:latin typeface="Arial Black" pitchFamily="34" charset="0"/>
              </a:rPr>
              <a:t>Rs</a:t>
            </a:r>
            <a:r>
              <a:rPr lang="en-US" dirty="0" smtClean="0">
                <a:solidFill>
                  <a:srgbClr val="002060"/>
                </a:solidFill>
                <a:latin typeface="Arial Black" pitchFamily="34" charset="0"/>
              </a:rPr>
              <a:t>. 30,000</a:t>
            </a:r>
            <a:r>
              <a:rPr lang="en-US" dirty="0" smtClean="0">
                <a:solidFill>
                  <a:srgbClr val="FF0000"/>
                </a:solidFill>
                <a:latin typeface="Arial Black" pitchFamily="34" charset="0"/>
              </a:rPr>
              <a:t>. </a:t>
            </a:r>
          </a:p>
          <a:p>
            <a:endParaRPr lang="en-US" dirty="0"/>
          </a:p>
        </p:txBody>
      </p:sp>
    </p:spTree>
    <p:extLst>
      <p:ext uri="{BB962C8B-B14F-4D97-AF65-F5344CB8AC3E}">
        <p14:creationId xmlns:p14="http://schemas.microsoft.com/office/powerpoint/2010/main" val="75070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3">
                                            <p:txEl>
                                              <p:pRg st="2" end="2"/>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B050"/>
                </a:solidFill>
                <a:latin typeface="Arial Black" pitchFamily="34" charset="0"/>
                <a:cs typeface="Aharoni" pitchFamily="2" charset="-79"/>
              </a:rPr>
              <a:t>Interest On Loan For </a:t>
            </a:r>
            <a:br>
              <a:rPr lang="en-US" sz="3600" b="1" dirty="0" smtClean="0">
                <a:solidFill>
                  <a:srgbClr val="00B050"/>
                </a:solidFill>
                <a:latin typeface="Arial Black" pitchFamily="34" charset="0"/>
                <a:cs typeface="Aharoni" pitchFamily="2" charset="-79"/>
              </a:rPr>
            </a:br>
            <a:r>
              <a:rPr lang="en-US" sz="3600" b="1" dirty="0" smtClean="0">
                <a:solidFill>
                  <a:srgbClr val="00B050"/>
                </a:solidFill>
                <a:latin typeface="Arial Black" pitchFamily="34" charset="0"/>
                <a:cs typeface="Aharoni" pitchFamily="2" charset="-79"/>
              </a:rPr>
              <a:t>Pre - Construction Period</a:t>
            </a:r>
            <a:endParaRPr lang="en-US" sz="3600" b="1" dirty="0">
              <a:solidFill>
                <a:srgbClr val="00B050"/>
              </a:solidFill>
              <a:latin typeface="Arial Black" pitchFamily="34" charset="0"/>
              <a:cs typeface="Aharoni" pitchFamily="2" charset="-79"/>
            </a:endParaRPr>
          </a:p>
        </p:txBody>
      </p:sp>
      <p:sp>
        <p:nvSpPr>
          <p:cNvPr id="3" name="Content Placeholder 2"/>
          <p:cNvSpPr>
            <a:spLocks noGrp="1"/>
          </p:cNvSpPr>
          <p:nvPr>
            <p:ph idx="1"/>
          </p:nvPr>
        </p:nvSpPr>
        <p:spPr/>
        <p:txBody>
          <a:bodyPr>
            <a:normAutofit fontScale="62500" lnSpcReduction="20000"/>
          </a:bodyPr>
          <a:lstStyle/>
          <a:p>
            <a:pPr marL="0" indent="0" algn="just">
              <a:buNone/>
            </a:pPr>
            <a:endParaRPr lang="en-US" dirty="0" smtClean="0">
              <a:latin typeface="Arial Black" pitchFamily="34" charset="0"/>
            </a:endParaRPr>
          </a:p>
          <a:p>
            <a:pPr marL="0" indent="0" algn="just">
              <a:buNone/>
            </a:pPr>
            <a:r>
              <a:rPr lang="en-US" dirty="0" smtClean="0">
                <a:solidFill>
                  <a:srgbClr val="FF0000"/>
                </a:solidFill>
                <a:latin typeface="Arial Black" pitchFamily="34" charset="0"/>
              </a:rPr>
              <a:t>Meaning </a:t>
            </a:r>
            <a:r>
              <a:rPr lang="en-US" dirty="0">
                <a:solidFill>
                  <a:srgbClr val="FF0000"/>
                </a:solidFill>
                <a:latin typeface="Arial Black" pitchFamily="34" charset="0"/>
              </a:rPr>
              <a:t>of Pre-acquisition or pre-construction period. It means the period starting from the due date of borrowing and ending on March 31st immediately proceeding to the year of completion of completion or acquisition.</a:t>
            </a:r>
          </a:p>
          <a:p>
            <a:pPr marL="0" indent="0" algn="just">
              <a:buNone/>
            </a:pPr>
            <a:endParaRPr lang="en-US" dirty="0" smtClean="0">
              <a:latin typeface="Arial Black" pitchFamily="34" charset="0"/>
            </a:endParaRPr>
          </a:p>
          <a:p>
            <a:pPr marL="0" indent="0" algn="just">
              <a:buNone/>
            </a:pPr>
            <a:r>
              <a:rPr lang="en-US" dirty="0" smtClean="0">
                <a:solidFill>
                  <a:srgbClr val="000099"/>
                </a:solidFill>
                <a:latin typeface="Arial Black" pitchFamily="34" charset="0"/>
              </a:rPr>
              <a:t>Pre-construction </a:t>
            </a:r>
            <a:r>
              <a:rPr lang="en-US" dirty="0">
                <a:solidFill>
                  <a:srgbClr val="000099"/>
                </a:solidFill>
                <a:latin typeface="Arial Black" pitchFamily="34" charset="0"/>
              </a:rPr>
              <a:t>period shall be the period starting from 1</a:t>
            </a:r>
            <a:r>
              <a:rPr lang="en-US" baseline="30000" dirty="0">
                <a:solidFill>
                  <a:srgbClr val="000099"/>
                </a:solidFill>
                <a:latin typeface="Arial Black" pitchFamily="34" charset="0"/>
              </a:rPr>
              <a:t>st</a:t>
            </a:r>
            <a:r>
              <a:rPr lang="en-US" dirty="0">
                <a:solidFill>
                  <a:srgbClr val="000099"/>
                </a:solidFill>
                <a:latin typeface="Arial Black" pitchFamily="34" charset="0"/>
              </a:rPr>
              <a:t> April and ending on 31</a:t>
            </a:r>
            <a:r>
              <a:rPr lang="en-US" baseline="30000" dirty="0">
                <a:solidFill>
                  <a:srgbClr val="000099"/>
                </a:solidFill>
                <a:latin typeface="Arial Black" pitchFamily="34" charset="0"/>
              </a:rPr>
              <a:t>st</a:t>
            </a:r>
            <a:r>
              <a:rPr lang="en-US" dirty="0">
                <a:solidFill>
                  <a:srgbClr val="000099"/>
                </a:solidFill>
                <a:latin typeface="Arial Black" pitchFamily="34" charset="0"/>
              </a:rPr>
              <a:t> march only any fraction periods shall not include in pre-construction period. </a:t>
            </a:r>
          </a:p>
          <a:p>
            <a:pPr marL="0" indent="0" algn="just">
              <a:buNone/>
            </a:pPr>
            <a:endParaRPr lang="en-US" dirty="0" smtClean="0">
              <a:latin typeface="Arial Black" pitchFamily="34" charset="0"/>
            </a:endParaRPr>
          </a:p>
          <a:p>
            <a:pPr marL="0" indent="0" algn="just">
              <a:buNone/>
            </a:pPr>
            <a:r>
              <a:rPr lang="en-US" dirty="0" smtClean="0">
                <a:solidFill>
                  <a:srgbClr val="CC0000"/>
                </a:solidFill>
                <a:latin typeface="Arial Black" pitchFamily="34" charset="0"/>
              </a:rPr>
              <a:t>Interest </a:t>
            </a:r>
            <a:r>
              <a:rPr lang="en-US" dirty="0">
                <a:solidFill>
                  <a:srgbClr val="CC0000"/>
                </a:solidFill>
                <a:latin typeface="Arial Black" pitchFamily="34" charset="0"/>
              </a:rPr>
              <a:t>for pre-acquisition/pre-construction period shall be allowed as deduction in 5 equal installments starting from the previous year in which the house is acquired or the construction is completed and for the next 4 previous years .</a:t>
            </a:r>
          </a:p>
          <a:p>
            <a:pPr marL="0" indent="0">
              <a:buNone/>
            </a:pPr>
            <a:endParaRPr lang="en-US" dirty="0"/>
          </a:p>
        </p:txBody>
      </p:sp>
    </p:spTree>
    <p:extLst>
      <p:ext uri="{BB962C8B-B14F-4D97-AF65-F5344CB8AC3E}">
        <p14:creationId xmlns:p14="http://schemas.microsoft.com/office/powerpoint/2010/main" val="289065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solidFill>
                  <a:srgbClr val="FF0066"/>
                </a:solidFill>
              </a:rPr>
              <a:t>Example 1</a:t>
            </a:r>
            <a:endParaRPr lang="en-US" dirty="0">
              <a:solidFill>
                <a:srgbClr val="FF0066"/>
              </a:solidFill>
            </a:endParaRPr>
          </a:p>
        </p:txBody>
      </p:sp>
      <p:sp>
        <p:nvSpPr>
          <p:cNvPr id="3" name="Content Placeholder 2"/>
          <p:cNvSpPr>
            <a:spLocks noGrp="1"/>
          </p:cNvSpPr>
          <p:nvPr>
            <p:ph idx="1"/>
          </p:nvPr>
        </p:nvSpPr>
        <p:spPr/>
        <p:txBody>
          <a:bodyPr>
            <a:normAutofit fontScale="92500"/>
          </a:bodyPr>
          <a:lstStyle/>
          <a:p>
            <a:pPr marL="0" indent="0">
              <a:buNone/>
            </a:pPr>
            <a:r>
              <a:rPr lang="en-US" dirty="0">
                <a:solidFill>
                  <a:srgbClr val="000099"/>
                </a:solidFill>
                <a:latin typeface="Arial" pitchFamily="34" charset="0"/>
                <a:cs typeface="Arial" pitchFamily="34" charset="0"/>
              </a:rPr>
              <a:t>Compute the GAV from the particulars given below.</a:t>
            </a:r>
          </a:p>
          <a:p>
            <a:pPr marL="0" indent="0">
              <a:buNone/>
            </a:pPr>
            <a:r>
              <a:rPr lang="en-US" dirty="0" smtClean="0">
                <a:solidFill>
                  <a:srgbClr val="000099"/>
                </a:solidFill>
                <a:latin typeface="Arial" pitchFamily="34" charset="0"/>
                <a:cs typeface="Arial" pitchFamily="34" charset="0"/>
              </a:rPr>
              <a:t>    Particulars	</a:t>
            </a:r>
            <a:r>
              <a:rPr lang="en-US" dirty="0" smtClean="0">
                <a:latin typeface="Arial" pitchFamily="34" charset="0"/>
                <a:cs typeface="Arial" pitchFamily="34" charset="0"/>
              </a:rPr>
              <a:t>	</a:t>
            </a:r>
            <a:r>
              <a:rPr lang="en-US" dirty="0" smtClean="0">
                <a:solidFill>
                  <a:srgbClr val="CC0000"/>
                </a:solidFill>
                <a:latin typeface="Arial" pitchFamily="34" charset="0"/>
                <a:cs typeface="Arial" pitchFamily="34" charset="0"/>
              </a:rPr>
              <a:t>  House-1 </a:t>
            </a: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smtClean="0">
                <a:solidFill>
                  <a:srgbClr val="009900"/>
                </a:solidFill>
                <a:latin typeface="Arial" pitchFamily="34" charset="0"/>
                <a:cs typeface="Arial" pitchFamily="34" charset="0"/>
              </a:rPr>
              <a:t>House-2</a:t>
            </a:r>
            <a:endParaRPr lang="en-US" dirty="0">
              <a:solidFill>
                <a:srgbClr val="009900"/>
              </a:solidFill>
              <a:latin typeface="Arial" pitchFamily="34" charset="0"/>
              <a:cs typeface="Arial" pitchFamily="34" charset="0"/>
            </a:endParaRPr>
          </a:p>
          <a:p>
            <a:pPr marL="0" indent="0">
              <a:buNone/>
            </a:pPr>
            <a:r>
              <a:rPr lang="en-US" dirty="0" smtClean="0">
                <a:solidFill>
                  <a:srgbClr val="CC0000"/>
                </a:solidFill>
                <a:latin typeface="Arial" pitchFamily="34" charset="0"/>
                <a:cs typeface="Arial" pitchFamily="34" charset="0"/>
              </a:rPr>
              <a:t>    Municipal </a:t>
            </a:r>
            <a:r>
              <a:rPr lang="en-US" dirty="0">
                <a:solidFill>
                  <a:srgbClr val="CC0000"/>
                </a:solidFill>
                <a:latin typeface="Arial" pitchFamily="34" charset="0"/>
                <a:cs typeface="Arial" pitchFamily="34" charset="0"/>
              </a:rPr>
              <a:t>value   </a:t>
            </a:r>
            <a:r>
              <a:rPr lang="en-US" dirty="0" smtClean="0">
                <a:solidFill>
                  <a:srgbClr val="CC0000"/>
                </a:solidFill>
                <a:latin typeface="Arial" pitchFamily="34" charset="0"/>
                <a:cs typeface="Arial" pitchFamily="34" charset="0"/>
              </a:rPr>
              <a:t>     24,000          36,000</a:t>
            </a:r>
          </a:p>
          <a:p>
            <a:pPr marL="0" indent="0">
              <a:buNone/>
            </a:pPr>
            <a:r>
              <a:rPr lang="en-US" dirty="0" smtClean="0">
                <a:latin typeface="Arial" pitchFamily="34" charset="0"/>
                <a:cs typeface="Arial" pitchFamily="34" charset="0"/>
              </a:rPr>
              <a:t>    </a:t>
            </a:r>
            <a:r>
              <a:rPr lang="en-US" dirty="0" smtClean="0">
                <a:solidFill>
                  <a:srgbClr val="000099"/>
                </a:solidFill>
                <a:latin typeface="Arial" pitchFamily="34" charset="0"/>
                <a:cs typeface="Arial" pitchFamily="34" charset="0"/>
              </a:rPr>
              <a:t>Fair </a:t>
            </a:r>
            <a:r>
              <a:rPr lang="en-US" dirty="0">
                <a:solidFill>
                  <a:srgbClr val="000099"/>
                </a:solidFill>
                <a:latin typeface="Arial" pitchFamily="34" charset="0"/>
                <a:cs typeface="Arial" pitchFamily="34" charset="0"/>
              </a:rPr>
              <a:t>rental value	</a:t>
            </a:r>
            <a:r>
              <a:rPr lang="en-US" dirty="0" smtClean="0">
                <a:solidFill>
                  <a:srgbClr val="000099"/>
                </a:solidFill>
                <a:latin typeface="Arial" pitchFamily="34" charset="0"/>
                <a:cs typeface="Arial" pitchFamily="34" charset="0"/>
              </a:rPr>
              <a:t>    18,000        24,000</a:t>
            </a:r>
            <a:endParaRPr lang="en-US" dirty="0">
              <a:solidFill>
                <a:srgbClr val="000099"/>
              </a:solidFill>
              <a:latin typeface="Arial" pitchFamily="34" charset="0"/>
              <a:cs typeface="Arial" pitchFamily="34" charset="0"/>
            </a:endParaRPr>
          </a:p>
          <a:p>
            <a:pPr marL="0" indent="0">
              <a:buNone/>
            </a:pPr>
            <a:r>
              <a:rPr lang="en-US" dirty="0" smtClean="0">
                <a:latin typeface="Arial" pitchFamily="34" charset="0"/>
                <a:cs typeface="Arial" pitchFamily="34" charset="0"/>
              </a:rPr>
              <a:t>    </a:t>
            </a:r>
            <a:r>
              <a:rPr lang="en-US" dirty="0" smtClean="0">
                <a:solidFill>
                  <a:srgbClr val="009900"/>
                </a:solidFill>
                <a:latin typeface="Arial" pitchFamily="34" charset="0"/>
                <a:cs typeface="Arial" pitchFamily="34" charset="0"/>
              </a:rPr>
              <a:t>Standard </a:t>
            </a:r>
            <a:r>
              <a:rPr lang="en-US" dirty="0">
                <a:solidFill>
                  <a:srgbClr val="009900"/>
                </a:solidFill>
                <a:latin typeface="Arial" pitchFamily="34" charset="0"/>
                <a:cs typeface="Arial" pitchFamily="34" charset="0"/>
              </a:rPr>
              <a:t>rental </a:t>
            </a:r>
            <a:r>
              <a:rPr lang="en-US" dirty="0" smtClean="0">
                <a:solidFill>
                  <a:srgbClr val="009900"/>
                </a:solidFill>
                <a:latin typeface="Arial" pitchFamily="34" charset="0"/>
                <a:cs typeface="Arial" pitchFamily="34" charset="0"/>
              </a:rPr>
              <a:t>value      Nil          18,000</a:t>
            </a:r>
            <a:endParaRPr lang="en-US" dirty="0">
              <a:solidFill>
                <a:srgbClr val="009900"/>
              </a:solidFill>
              <a:latin typeface="Arial" pitchFamily="34" charset="0"/>
              <a:cs typeface="Arial" pitchFamily="34" charset="0"/>
            </a:endParaRPr>
          </a:p>
          <a:p>
            <a:pPr marL="0" indent="0">
              <a:buNone/>
            </a:pPr>
            <a:r>
              <a:rPr lang="en-US" dirty="0" smtClean="0">
                <a:latin typeface="Arial" pitchFamily="34" charset="0"/>
                <a:cs typeface="Arial" pitchFamily="34" charset="0"/>
              </a:rPr>
              <a:t>    </a:t>
            </a:r>
            <a:r>
              <a:rPr lang="en-US" dirty="0" smtClean="0">
                <a:solidFill>
                  <a:srgbClr val="FF0066"/>
                </a:solidFill>
                <a:latin typeface="Arial" pitchFamily="34" charset="0"/>
                <a:cs typeface="Arial" pitchFamily="34" charset="0"/>
              </a:rPr>
              <a:t>Actual </a:t>
            </a:r>
            <a:r>
              <a:rPr lang="en-US" dirty="0">
                <a:solidFill>
                  <a:srgbClr val="FF0066"/>
                </a:solidFill>
                <a:latin typeface="Arial" pitchFamily="34" charset="0"/>
                <a:cs typeface="Arial" pitchFamily="34" charset="0"/>
              </a:rPr>
              <a:t>rental value 	</a:t>
            </a:r>
            <a:r>
              <a:rPr lang="en-US" dirty="0" smtClean="0">
                <a:solidFill>
                  <a:srgbClr val="FF0066"/>
                </a:solidFill>
                <a:latin typeface="Arial" pitchFamily="34" charset="0"/>
                <a:cs typeface="Arial" pitchFamily="34" charset="0"/>
              </a:rPr>
              <a:t>    36,000</a:t>
            </a:r>
            <a:r>
              <a:rPr lang="en-US" dirty="0">
                <a:solidFill>
                  <a:srgbClr val="FF0066"/>
                </a:solidFill>
                <a:latin typeface="Arial" pitchFamily="34" charset="0"/>
                <a:cs typeface="Arial" pitchFamily="34" charset="0"/>
              </a:rPr>
              <a:t>	</a:t>
            </a:r>
            <a:r>
              <a:rPr lang="en-US" dirty="0" smtClean="0">
                <a:solidFill>
                  <a:srgbClr val="FF0066"/>
                </a:solidFill>
                <a:latin typeface="Arial" pitchFamily="34" charset="0"/>
                <a:cs typeface="Arial" pitchFamily="34" charset="0"/>
              </a:rPr>
              <a:t>      30,000</a:t>
            </a:r>
            <a:endParaRPr lang="en-US" dirty="0">
              <a:solidFill>
                <a:srgbClr val="FF0066"/>
              </a:solidFill>
              <a:latin typeface="Arial" pitchFamily="34" charset="0"/>
              <a:cs typeface="Arial" pitchFamily="34" charset="0"/>
            </a:endParaRPr>
          </a:p>
        </p:txBody>
      </p:sp>
    </p:spTree>
    <p:extLst>
      <p:ext uri="{BB962C8B-B14F-4D97-AF65-F5344CB8AC3E}">
        <p14:creationId xmlns:p14="http://schemas.microsoft.com/office/powerpoint/2010/main" val="3414874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66"/>
                </a:solidFill>
                <a:latin typeface="Arial" pitchFamily="34" charset="0"/>
                <a:cs typeface="Arial" pitchFamily="34" charset="0"/>
              </a:rPr>
              <a:t>Determination of Gross Annual value</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For House Property I</a:t>
            </a:r>
            <a:endParaRPr lang="en-US" sz="2800" b="1" dirty="0">
              <a:solidFill>
                <a:srgbClr val="0099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24,000         </a:t>
            </a:r>
          </a:p>
          <a:p>
            <a:pPr marL="0" indent="0">
              <a:buNone/>
            </a:pPr>
            <a:r>
              <a:rPr lang="en-US" sz="2000" dirty="0" smtClean="0">
                <a:solidFill>
                  <a:srgbClr val="00B050"/>
                </a:solidFill>
                <a:latin typeface="Arial Black" pitchFamily="34" charset="0"/>
              </a:rPr>
              <a:t>Fair Rental Value           18,000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24,000</a:t>
            </a:r>
          </a:p>
          <a:p>
            <a:pPr marL="0" indent="0">
              <a:buNone/>
            </a:pPr>
            <a:r>
              <a:rPr lang="en-US" sz="2000" dirty="0" smtClean="0">
                <a:solidFill>
                  <a:srgbClr val="C00000"/>
                </a:solidFill>
                <a:latin typeface="Arial Black" pitchFamily="34" charset="0"/>
              </a:rPr>
              <a:t>Standard Rant                  Nil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24,000    </a:t>
            </a:r>
          </a:p>
          <a:p>
            <a:pPr marL="0" indent="0">
              <a:buNone/>
            </a:pPr>
            <a:r>
              <a:rPr lang="en-US" sz="2000" dirty="0" smtClean="0">
                <a:solidFill>
                  <a:srgbClr val="CC0000"/>
                </a:solidFill>
                <a:latin typeface="Arial Black" pitchFamily="34" charset="0"/>
              </a:rPr>
              <a:t>Actual Rental Value    36,000    </a:t>
            </a:r>
            <a:r>
              <a:rPr lang="en-US" sz="2000" dirty="0" smtClean="0">
                <a:latin typeface="Arial Black" pitchFamily="34" charset="0"/>
              </a:rPr>
              <a:t>    </a:t>
            </a:r>
            <a:r>
              <a:rPr lang="en-US" sz="2000" dirty="0" smtClean="0">
                <a:solidFill>
                  <a:srgbClr val="002060"/>
                </a:solidFill>
                <a:latin typeface="Arial Black" pitchFamily="34" charset="0"/>
              </a:rPr>
              <a:t> Which ever is </a:t>
            </a:r>
            <a:r>
              <a:rPr lang="en-US" sz="2000" dirty="0" smtClean="0">
                <a:solidFill>
                  <a:srgbClr val="CC0000"/>
                </a:solidFill>
                <a:latin typeface="Arial Black" pitchFamily="34" charset="0"/>
              </a:rPr>
              <a:t>High</a:t>
            </a:r>
          </a:p>
          <a:p>
            <a:pPr marL="0" indent="0">
              <a:buNone/>
            </a:pPr>
            <a:r>
              <a:rPr lang="en-US" sz="2000" dirty="0" smtClean="0">
                <a:solidFill>
                  <a:srgbClr val="7030A0"/>
                </a:solidFill>
                <a:latin typeface="Arial Black" pitchFamily="34" charset="0"/>
              </a:rPr>
              <a:t>Gross Annual Value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36,000</a:t>
            </a:r>
            <a:endParaRPr lang="en-US" sz="2000" dirty="0">
              <a:solidFill>
                <a:srgbClr val="7030A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572000" y="3125137"/>
            <a:ext cx="457200" cy="607726"/>
          </a:xfrm>
          <a:prstGeom prst="rightBrace">
            <a:avLst>
              <a:gd name="adj1" fmla="val 458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8762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Effect transition="in" filter="wipe(down)">
                                      <p:cBhvr>
                                        <p:cTn id="68" dur="580">
                                          <p:stCondLst>
                                            <p:cond delay="0"/>
                                          </p:stCondLst>
                                        </p:cTn>
                                        <p:tgtEl>
                                          <p:spTgt spid="3">
                                            <p:txEl>
                                              <p:pRg st="6" end="6"/>
                                            </p:txEl>
                                          </p:spTgt>
                                        </p:tgtEl>
                                      </p:cBhvr>
                                    </p:animEffect>
                                    <p:anim calcmode="lin" valueType="num">
                                      <p:cBhvr>
                                        <p:cTn id="6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6" end="6"/>
                                            </p:txEl>
                                          </p:spTgt>
                                        </p:tgtEl>
                                      </p:cBhvr>
                                      <p:to x="100000" y="60000"/>
                                    </p:animScale>
                                    <p:animScale>
                                      <p:cBhvr>
                                        <p:cTn id="75" dur="166" decel="50000">
                                          <p:stCondLst>
                                            <p:cond delay="676"/>
                                          </p:stCondLst>
                                        </p:cTn>
                                        <p:tgtEl>
                                          <p:spTgt spid="3">
                                            <p:txEl>
                                              <p:pRg st="6" end="6"/>
                                            </p:txEl>
                                          </p:spTgt>
                                        </p:tgtEl>
                                      </p:cBhvr>
                                      <p:to x="100000" y="100000"/>
                                    </p:animScale>
                                    <p:animScale>
                                      <p:cBhvr>
                                        <p:cTn id="76" dur="26">
                                          <p:stCondLst>
                                            <p:cond delay="1312"/>
                                          </p:stCondLst>
                                        </p:cTn>
                                        <p:tgtEl>
                                          <p:spTgt spid="3">
                                            <p:txEl>
                                              <p:pRg st="6" end="6"/>
                                            </p:txEl>
                                          </p:spTgt>
                                        </p:tgtEl>
                                      </p:cBhvr>
                                      <p:to x="100000" y="80000"/>
                                    </p:animScale>
                                    <p:animScale>
                                      <p:cBhvr>
                                        <p:cTn id="77" dur="166" decel="50000">
                                          <p:stCondLst>
                                            <p:cond delay="1338"/>
                                          </p:stCondLst>
                                        </p:cTn>
                                        <p:tgtEl>
                                          <p:spTgt spid="3">
                                            <p:txEl>
                                              <p:pRg st="6" end="6"/>
                                            </p:txEl>
                                          </p:spTgt>
                                        </p:tgtEl>
                                      </p:cBhvr>
                                      <p:to x="100000" y="100000"/>
                                    </p:animScale>
                                    <p:animScale>
                                      <p:cBhvr>
                                        <p:cTn id="78" dur="26">
                                          <p:stCondLst>
                                            <p:cond delay="1642"/>
                                          </p:stCondLst>
                                        </p:cTn>
                                        <p:tgtEl>
                                          <p:spTgt spid="3">
                                            <p:txEl>
                                              <p:pRg st="6" end="6"/>
                                            </p:txEl>
                                          </p:spTgt>
                                        </p:tgtEl>
                                      </p:cBhvr>
                                      <p:to x="100000" y="90000"/>
                                    </p:animScale>
                                    <p:animScale>
                                      <p:cBhvr>
                                        <p:cTn id="79" dur="166" decel="50000">
                                          <p:stCondLst>
                                            <p:cond delay="1668"/>
                                          </p:stCondLst>
                                        </p:cTn>
                                        <p:tgtEl>
                                          <p:spTgt spid="3">
                                            <p:txEl>
                                              <p:pRg st="6" end="6"/>
                                            </p:txEl>
                                          </p:spTgt>
                                        </p:tgtEl>
                                      </p:cBhvr>
                                      <p:to x="100000" y="100000"/>
                                    </p:animScale>
                                    <p:animScale>
                                      <p:cBhvr>
                                        <p:cTn id="80" dur="26">
                                          <p:stCondLst>
                                            <p:cond delay="1808"/>
                                          </p:stCondLst>
                                        </p:cTn>
                                        <p:tgtEl>
                                          <p:spTgt spid="3">
                                            <p:txEl>
                                              <p:pRg st="6" end="6"/>
                                            </p:txEl>
                                          </p:spTgt>
                                        </p:tgtEl>
                                      </p:cBhvr>
                                      <p:to x="100000" y="95000"/>
                                    </p:animScale>
                                    <p:animScale>
                                      <p:cBhvr>
                                        <p:cTn id="81"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b="1" i="1" dirty="0" smtClean="0">
                <a:solidFill>
                  <a:srgbClr val="009900"/>
                </a:solidFill>
                <a:latin typeface="Aharoni" pitchFamily="2" charset="-79"/>
                <a:cs typeface="Aharoni" pitchFamily="2" charset="-79"/>
              </a:rPr>
              <a:t>INCOME FROM HOUSE PROPERTY</a:t>
            </a:r>
            <a:endParaRPr lang="en-US" sz="4000" b="1" i="1" dirty="0">
              <a:solidFill>
                <a:srgbClr val="009900"/>
              </a:solidFill>
              <a:latin typeface="Aharoni" pitchFamily="2" charset="-79"/>
              <a:cs typeface="Aharoni" pitchFamily="2" charset="-79"/>
            </a:endParaRPr>
          </a:p>
        </p:txBody>
      </p:sp>
      <p:sp>
        <p:nvSpPr>
          <p:cNvPr id="3" name="Content Placeholder 2"/>
          <p:cNvSpPr>
            <a:spLocks noGrp="1"/>
          </p:cNvSpPr>
          <p:nvPr>
            <p:ph idx="1"/>
          </p:nvPr>
        </p:nvSpPr>
        <p:spPr/>
        <p:txBody>
          <a:bodyPr/>
          <a:lstStyle/>
          <a:p>
            <a:pPr marL="0" indent="0" algn="just">
              <a:buNone/>
            </a:pPr>
            <a:r>
              <a:rPr lang="en-US" sz="2800" dirty="0">
                <a:solidFill>
                  <a:srgbClr val="000099"/>
                </a:solidFill>
                <a:latin typeface="Times New Roman" pitchFamily="18" charset="0"/>
                <a:cs typeface="Times New Roman" pitchFamily="18" charset="0"/>
              </a:rPr>
              <a:t>The income from houses, buildings, bungalows, </a:t>
            </a:r>
            <a:r>
              <a:rPr lang="en-US" sz="2800" dirty="0" err="1">
                <a:solidFill>
                  <a:srgbClr val="000099"/>
                </a:solidFill>
                <a:latin typeface="Times New Roman" pitchFamily="18" charset="0"/>
                <a:cs typeface="Times New Roman" pitchFamily="18" charset="0"/>
              </a:rPr>
              <a:t>godowns</a:t>
            </a:r>
            <a:r>
              <a:rPr lang="en-US" sz="2800" dirty="0">
                <a:solidFill>
                  <a:srgbClr val="000099"/>
                </a:solidFill>
                <a:latin typeface="Times New Roman" pitchFamily="18" charset="0"/>
                <a:cs typeface="Times New Roman" pitchFamily="18" charset="0"/>
              </a:rPr>
              <a:t> etc. is to be computed and assessed in tax under the head "Income from house property". The income under this head is not based upon the actual income from the property but upon notional income or the annual value of that building .</a:t>
            </a:r>
          </a:p>
          <a:p>
            <a:pPr marL="0" indent="0">
              <a:buNone/>
            </a:pPr>
            <a:endParaRPr lang="en-US" dirty="0"/>
          </a:p>
        </p:txBody>
      </p:sp>
    </p:spTree>
    <p:extLst>
      <p:ext uri="{BB962C8B-B14F-4D97-AF65-F5344CB8AC3E}">
        <p14:creationId xmlns:p14="http://schemas.microsoft.com/office/powerpoint/2010/main" val="137534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66"/>
                </a:solidFill>
                <a:latin typeface="Arial" pitchFamily="34" charset="0"/>
                <a:cs typeface="Arial" pitchFamily="34" charset="0"/>
              </a:rPr>
              <a:t>Determination of Gross Annual value</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For House Property II</a:t>
            </a:r>
            <a:endParaRPr lang="en-US" sz="2800" b="1" dirty="0">
              <a:solidFill>
                <a:srgbClr val="0099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36,000         </a:t>
            </a:r>
          </a:p>
          <a:p>
            <a:pPr marL="0" indent="0">
              <a:buNone/>
            </a:pPr>
            <a:r>
              <a:rPr lang="en-US" sz="2000" dirty="0" smtClean="0">
                <a:solidFill>
                  <a:srgbClr val="00B050"/>
                </a:solidFill>
                <a:latin typeface="Arial Black" pitchFamily="34" charset="0"/>
              </a:rPr>
              <a:t>Fair Rental Value           24,000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36,000</a:t>
            </a:r>
          </a:p>
          <a:p>
            <a:pPr marL="0" indent="0">
              <a:buNone/>
            </a:pPr>
            <a:r>
              <a:rPr lang="en-US" sz="2000" dirty="0" smtClean="0">
                <a:solidFill>
                  <a:srgbClr val="C00000"/>
                </a:solidFill>
                <a:latin typeface="Arial Black" pitchFamily="34" charset="0"/>
              </a:rPr>
              <a:t>Standard Rant              18,000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18,000    </a:t>
            </a:r>
          </a:p>
          <a:p>
            <a:pPr marL="0" indent="0">
              <a:buNone/>
            </a:pPr>
            <a:r>
              <a:rPr lang="en-US" sz="2000" dirty="0" smtClean="0">
                <a:solidFill>
                  <a:srgbClr val="CC0000"/>
                </a:solidFill>
                <a:latin typeface="Arial Black" pitchFamily="34" charset="0"/>
              </a:rPr>
              <a:t>Actual Rental Value    30,000    </a:t>
            </a:r>
            <a:r>
              <a:rPr lang="en-US" sz="2000" dirty="0" smtClean="0">
                <a:latin typeface="Arial Black" pitchFamily="34" charset="0"/>
              </a:rPr>
              <a:t>    </a:t>
            </a:r>
            <a:r>
              <a:rPr lang="en-US" sz="2000" dirty="0" smtClean="0">
                <a:solidFill>
                  <a:srgbClr val="002060"/>
                </a:solidFill>
                <a:latin typeface="Arial Black" pitchFamily="34" charset="0"/>
              </a:rPr>
              <a:t> Which ever is </a:t>
            </a:r>
            <a:r>
              <a:rPr lang="en-US" sz="2000" dirty="0" smtClean="0">
                <a:solidFill>
                  <a:srgbClr val="CC0000"/>
                </a:solidFill>
                <a:latin typeface="Arial Black" pitchFamily="34" charset="0"/>
              </a:rPr>
              <a:t>High</a:t>
            </a:r>
          </a:p>
          <a:p>
            <a:pPr marL="0" indent="0">
              <a:buNone/>
            </a:pPr>
            <a:endParaRPr lang="en-US" sz="2000" dirty="0" smtClean="0">
              <a:solidFill>
                <a:srgbClr val="CC0000"/>
              </a:solidFill>
              <a:latin typeface="Arial Black" pitchFamily="34" charset="0"/>
            </a:endParaRPr>
          </a:p>
          <a:p>
            <a:pPr marL="0" indent="0">
              <a:buNone/>
            </a:pPr>
            <a:r>
              <a:rPr lang="en-US" sz="2000" dirty="0" smtClean="0">
                <a:solidFill>
                  <a:srgbClr val="7030A0"/>
                </a:solidFill>
                <a:latin typeface="Arial Black" pitchFamily="34" charset="0"/>
              </a:rPr>
              <a:t>Gross Annual Value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30,000</a:t>
            </a:r>
            <a:endParaRPr lang="en-US" sz="2000" dirty="0">
              <a:solidFill>
                <a:srgbClr val="7030A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572000" y="3125137"/>
            <a:ext cx="457200" cy="607726"/>
          </a:xfrm>
          <a:prstGeom prst="rightBrace">
            <a:avLst>
              <a:gd name="adj1" fmla="val 458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0072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Effect transition="in" filter="wipe(down)">
                                      <p:cBhvr>
                                        <p:cTn id="68" dur="580">
                                          <p:stCondLst>
                                            <p:cond delay="0"/>
                                          </p:stCondLst>
                                        </p:cTn>
                                        <p:tgtEl>
                                          <p:spTgt spid="3">
                                            <p:txEl>
                                              <p:pRg st="7" end="7"/>
                                            </p:txEl>
                                          </p:spTgt>
                                        </p:tgtEl>
                                      </p:cBhvr>
                                    </p:animEffect>
                                    <p:anim calcmode="lin" valueType="num">
                                      <p:cBhvr>
                                        <p:cTn id="6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7" end="7"/>
                                            </p:txEl>
                                          </p:spTgt>
                                        </p:tgtEl>
                                      </p:cBhvr>
                                      <p:to x="100000" y="60000"/>
                                    </p:animScale>
                                    <p:animScale>
                                      <p:cBhvr>
                                        <p:cTn id="75" dur="166" decel="50000">
                                          <p:stCondLst>
                                            <p:cond delay="676"/>
                                          </p:stCondLst>
                                        </p:cTn>
                                        <p:tgtEl>
                                          <p:spTgt spid="3">
                                            <p:txEl>
                                              <p:pRg st="7" end="7"/>
                                            </p:txEl>
                                          </p:spTgt>
                                        </p:tgtEl>
                                      </p:cBhvr>
                                      <p:to x="100000" y="100000"/>
                                    </p:animScale>
                                    <p:animScale>
                                      <p:cBhvr>
                                        <p:cTn id="76" dur="26">
                                          <p:stCondLst>
                                            <p:cond delay="1312"/>
                                          </p:stCondLst>
                                        </p:cTn>
                                        <p:tgtEl>
                                          <p:spTgt spid="3">
                                            <p:txEl>
                                              <p:pRg st="7" end="7"/>
                                            </p:txEl>
                                          </p:spTgt>
                                        </p:tgtEl>
                                      </p:cBhvr>
                                      <p:to x="100000" y="80000"/>
                                    </p:animScale>
                                    <p:animScale>
                                      <p:cBhvr>
                                        <p:cTn id="77" dur="166" decel="50000">
                                          <p:stCondLst>
                                            <p:cond delay="1338"/>
                                          </p:stCondLst>
                                        </p:cTn>
                                        <p:tgtEl>
                                          <p:spTgt spid="3">
                                            <p:txEl>
                                              <p:pRg st="7" end="7"/>
                                            </p:txEl>
                                          </p:spTgt>
                                        </p:tgtEl>
                                      </p:cBhvr>
                                      <p:to x="100000" y="100000"/>
                                    </p:animScale>
                                    <p:animScale>
                                      <p:cBhvr>
                                        <p:cTn id="78" dur="26">
                                          <p:stCondLst>
                                            <p:cond delay="1642"/>
                                          </p:stCondLst>
                                        </p:cTn>
                                        <p:tgtEl>
                                          <p:spTgt spid="3">
                                            <p:txEl>
                                              <p:pRg st="7" end="7"/>
                                            </p:txEl>
                                          </p:spTgt>
                                        </p:tgtEl>
                                      </p:cBhvr>
                                      <p:to x="100000" y="90000"/>
                                    </p:animScale>
                                    <p:animScale>
                                      <p:cBhvr>
                                        <p:cTn id="79" dur="166" decel="50000">
                                          <p:stCondLst>
                                            <p:cond delay="1668"/>
                                          </p:stCondLst>
                                        </p:cTn>
                                        <p:tgtEl>
                                          <p:spTgt spid="3">
                                            <p:txEl>
                                              <p:pRg st="7" end="7"/>
                                            </p:txEl>
                                          </p:spTgt>
                                        </p:tgtEl>
                                      </p:cBhvr>
                                      <p:to x="100000" y="100000"/>
                                    </p:animScale>
                                    <p:animScale>
                                      <p:cBhvr>
                                        <p:cTn id="80" dur="26">
                                          <p:stCondLst>
                                            <p:cond delay="1808"/>
                                          </p:stCondLst>
                                        </p:cTn>
                                        <p:tgtEl>
                                          <p:spTgt spid="3">
                                            <p:txEl>
                                              <p:pRg st="7" end="7"/>
                                            </p:txEl>
                                          </p:spTgt>
                                        </p:tgtEl>
                                      </p:cBhvr>
                                      <p:to x="100000" y="95000"/>
                                    </p:animScale>
                                    <p:animScale>
                                      <p:cBhvr>
                                        <p:cTn id="81"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Autofit/>
          </a:bodyPr>
          <a:lstStyle/>
          <a:p>
            <a:pPr marL="0" indent="0">
              <a:buNone/>
            </a:pPr>
            <a:r>
              <a:rPr lang="en-US" sz="2800" dirty="0">
                <a:latin typeface="Arial" pitchFamily="34" charset="0"/>
                <a:cs typeface="Arial" pitchFamily="34" charset="0"/>
              </a:rPr>
              <a:t>Compute the gross annual value from the information given </a:t>
            </a:r>
            <a:r>
              <a:rPr lang="en-US" sz="2800" dirty="0" smtClean="0">
                <a:latin typeface="Arial" pitchFamily="34" charset="0"/>
                <a:cs typeface="Arial" pitchFamily="34" charset="0"/>
              </a:rPr>
              <a:t>below</a:t>
            </a:r>
          </a:p>
          <a:p>
            <a:pPr marL="0" indent="0">
              <a:buNone/>
            </a:pPr>
            <a:r>
              <a:rPr lang="en-US" sz="2800" dirty="0">
                <a:solidFill>
                  <a:srgbClr val="002060"/>
                </a:solidFill>
                <a:latin typeface="Arial" pitchFamily="34" charset="0"/>
                <a:cs typeface="Arial" pitchFamily="34" charset="0"/>
              </a:rPr>
              <a:t> </a:t>
            </a:r>
            <a:r>
              <a:rPr lang="en-US" sz="2800" dirty="0" smtClean="0">
                <a:solidFill>
                  <a:srgbClr val="002060"/>
                </a:solidFill>
                <a:latin typeface="Arial" pitchFamily="34" charset="0"/>
                <a:cs typeface="Arial" pitchFamily="34" charset="0"/>
              </a:rPr>
              <a:t>    Particulars </a:t>
            </a:r>
            <a:r>
              <a:rPr lang="en-US" sz="2800" dirty="0">
                <a:solidFill>
                  <a:srgbClr val="002060"/>
                </a:solidFill>
                <a:latin typeface="Arial" pitchFamily="34" charset="0"/>
                <a:cs typeface="Arial" pitchFamily="34" charset="0"/>
              </a:rPr>
              <a:t>			</a:t>
            </a:r>
            <a:r>
              <a:rPr lang="en-US" sz="2800" dirty="0" smtClean="0">
                <a:solidFill>
                  <a:srgbClr val="002060"/>
                </a:solidFill>
                <a:latin typeface="Arial" pitchFamily="34" charset="0"/>
                <a:cs typeface="Arial" pitchFamily="34" charset="0"/>
              </a:rPr>
              <a:t> </a:t>
            </a:r>
            <a:r>
              <a:rPr lang="en-US" sz="2800" dirty="0">
                <a:solidFill>
                  <a:srgbClr val="002060"/>
                </a:solidFill>
                <a:latin typeface="Arial" pitchFamily="34" charset="0"/>
                <a:cs typeface="Arial" pitchFamily="34" charset="0"/>
              </a:rPr>
              <a:t>	</a:t>
            </a:r>
            <a:r>
              <a:rPr lang="en-US" sz="2800" dirty="0" smtClean="0">
                <a:solidFill>
                  <a:srgbClr val="002060"/>
                </a:solidFill>
                <a:latin typeface="Arial" pitchFamily="34" charset="0"/>
                <a:cs typeface="Arial" pitchFamily="34" charset="0"/>
              </a:rPr>
              <a:t>House-1</a:t>
            </a:r>
          </a:p>
          <a:p>
            <a:pPr marL="0" indent="0">
              <a:buNone/>
            </a:pPr>
            <a:r>
              <a:rPr lang="en-US" sz="2800" dirty="0" smtClean="0">
                <a:latin typeface="Arial" pitchFamily="34" charset="0"/>
                <a:cs typeface="Arial" pitchFamily="34" charset="0"/>
              </a:rPr>
              <a:t>Municipal </a:t>
            </a:r>
            <a:r>
              <a:rPr lang="en-US" sz="2800" dirty="0">
                <a:latin typeface="Arial" pitchFamily="34" charset="0"/>
                <a:cs typeface="Arial" pitchFamily="34" charset="0"/>
              </a:rPr>
              <a:t>Rental Value	    </a:t>
            </a:r>
            <a:r>
              <a:rPr lang="en-US" sz="2800" dirty="0" smtClean="0">
                <a:latin typeface="Arial" pitchFamily="34" charset="0"/>
                <a:cs typeface="Arial" pitchFamily="34" charset="0"/>
              </a:rPr>
              <a:t>              </a:t>
            </a:r>
            <a:r>
              <a:rPr lang="en-US" sz="2800" dirty="0">
                <a:latin typeface="Arial" pitchFamily="34" charset="0"/>
                <a:cs typeface="Arial" pitchFamily="34" charset="0"/>
              </a:rPr>
              <a:t>Rs.18,000</a:t>
            </a:r>
          </a:p>
          <a:p>
            <a:pPr marL="0" indent="0">
              <a:buNone/>
            </a:pPr>
            <a:r>
              <a:rPr lang="en-US" sz="2800" dirty="0">
                <a:latin typeface="Arial" pitchFamily="34" charset="0"/>
                <a:cs typeface="Arial" pitchFamily="34" charset="0"/>
              </a:rPr>
              <a:t>Fair Rental Value		</a:t>
            </a:r>
            <a:r>
              <a:rPr lang="en-US" sz="2800" dirty="0" smtClean="0">
                <a:latin typeface="Arial" pitchFamily="34" charset="0"/>
                <a:cs typeface="Arial" pitchFamily="34" charset="0"/>
              </a:rPr>
              <a:t>                  Rs.24,000</a:t>
            </a:r>
            <a:endParaRPr lang="en-US" sz="2800" dirty="0">
              <a:latin typeface="Arial" pitchFamily="34" charset="0"/>
              <a:cs typeface="Arial" pitchFamily="34" charset="0"/>
            </a:endParaRPr>
          </a:p>
          <a:p>
            <a:pPr marL="0" indent="0">
              <a:buNone/>
            </a:pPr>
            <a:r>
              <a:rPr lang="en-US" sz="2800" dirty="0">
                <a:latin typeface="Arial" pitchFamily="34" charset="0"/>
                <a:cs typeface="Arial" pitchFamily="34" charset="0"/>
              </a:rPr>
              <a:t>Actual Rental Value		</a:t>
            </a:r>
            <a:r>
              <a:rPr lang="en-US" sz="2800" dirty="0" smtClean="0">
                <a:latin typeface="Arial" pitchFamily="34" charset="0"/>
                <a:cs typeface="Arial" pitchFamily="34" charset="0"/>
              </a:rPr>
              <a:t>         Rs.36,000</a:t>
            </a:r>
            <a:endParaRPr lang="en-US" sz="2800" dirty="0">
              <a:latin typeface="Arial" pitchFamily="34" charset="0"/>
              <a:cs typeface="Arial" pitchFamily="34" charset="0"/>
            </a:endParaRPr>
          </a:p>
          <a:p>
            <a:pPr marL="0" indent="0">
              <a:buNone/>
            </a:pPr>
            <a:r>
              <a:rPr lang="en-US" sz="2800" dirty="0">
                <a:latin typeface="Arial" pitchFamily="34" charset="0"/>
                <a:cs typeface="Arial" pitchFamily="34" charset="0"/>
              </a:rPr>
              <a:t>Standard Rental Value	</a:t>
            </a:r>
            <a:r>
              <a:rPr lang="en-US" sz="2800" dirty="0" smtClean="0">
                <a:latin typeface="Arial" pitchFamily="34" charset="0"/>
                <a:cs typeface="Arial" pitchFamily="34" charset="0"/>
              </a:rPr>
              <a:t>                  Rs.48,000</a:t>
            </a:r>
            <a:endParaRPr lang="en-US" sz="2800" dirty="0">
              <a:latin typeface="Arial" pitchFamily="34" charset="0"/>
              <a:cs typeface="Arial" pitchFamily="34" charset="0"/>
            </a:endParaRPr>
          </a:p>
          <a:p>
            <a:pPr marL="0" indent="0">
              <a:buNone/>
            </a:pPr>
            <a:r>
              <a:rPr lang="en-US" sz="2800" dirty="0" err="1">
                <a:latin typeface="Arial" pitchFamily="34" charset="0"/>
                <a:cs typeface="Arial" pitchFamily="34" charset="0"/>
              </a:rPr>
              <a:t>Unrealised</a:t>
            </a:r>
            <a:r>
              <a:rPr lang="en-US" sz="2800" dirty="0">
                <a:latin typeface="Arial" pitchFamily="34" charset="0"/>
                <a:cs typeface="Arial" pitchFamily="34" charset="0"/>
              </a:rPr>
              <a:t> Rent (in </a:t>
            </a:r>
            <a:r>
              <a:rPr lang="en-US" sz="2800" dirty="0" smtClean="0">
                <a:latin typeface="Arial" pitchFamily="34" charset="0"/>
                <a:cs typeface="Arial" pitchFamily="34" charset="0"/>
              </a:rPr>
              <a:t>months)          3 months</a:t>
            </a:r>
          </a:p>
          <a:p>
            <a:pPr marL="0" indent="0">
              <a:buNone/>
            </a:pPr>
            <a:r>
              <a:rPr lang="en-US" sz="2000" dirty="0" smtClean="0">
                <a:solidFill>
                  <a:srgbClr val="FF0000"/>
                </a:solidFill>
                <a:latin typeface="Arial" pitchFamily="34" charset="0"/>
                <a:cs typeface="Arial" pitchFamily="34" charset="0"/>
              </a:rPr>
              <a:t>AO is satisfied about all the conditions towards </a:t>
            </a:r>
            <a:r>
              <a:rPr lang="en-US" sz="2000" dirty="0" err="1" smtClean="0">
                <a:solidFill>
                  <a:srgbClr val="FF0000"/>
                </a:solidFill>
                <a:latin typeface="Arial" pitchFamily="34" charset="0"/>
                <a:cs typeface="Arial" pitchFamily="34" charset="0"/>
              </a:rPr>
              <a:t>unrealised</a:t>
            </a:r>
            <a:r>
              <a:rPr lang="en-US" sz="2000" dirty="0" smtClean="0">
                <a:solidFill>
                  <a:srgbClr val="FF0000"/>
                </a:solidFill>
                <a:latin typeface="Arial" pitchFamily="34" charset="0"/>
                <a:cs typeface="Arial" pitchFamily="34" charset="0"/>
              </a:rPr>
              <a:t> rent</a:t>
            </a:r>
            <a:endParaRPr lang="en-US" sz="2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7336218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rgbClr val="002060"/>
                </a:solidFill>
                <a:latin typeface="Arial" pitchFamily="34" charset="0"/>
                <a:cs typeface="Arial" pitchFamily="34" charset="0"/>
              </a:rPr>
              <a:t>Solution</a:t>
            </a:r>
            <a:r>
              <a:rPr lang="en-US" sz="2800" b="1" dirty="0" smtClean="0">
                <a:solidFill>
                  <a:srgbClr val="FF0066"/>
                </a:solidFill>
                <a:latin typeface="Arial" pitchFamily="34" charset="0"/>
                <a:cs typeface="Arial" pitchFamily="34" charset="0"/>
              </a:rPr>
              <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Determination of Gross Annual value</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18,000         </a:t>
            </a:r>
          </a:p>
          <a:p>
            <a:pPr marL="0" indent="0">
              <a:buNone/>
            </a:pPr>
            <a:r>
              <a:rPr lang="en-US" sz="2000" dirty="0" smtClean="0">
                <a:solidFill>
                  <a:srgbClr val="00B050"/>
                </a:solidFill>
                <a:latin typeface="Arial Black" pitchFamily="34" charset="0"/>
              </a:rPr>
              <a:t>Fair Rental Value           24,000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24,000  </a:t>
            </a:r>
          </a:p>
          <a:p>
            <a:pPr marL="0" indent="0">
              <a:buNone/>
            </a:pPr>
            <a:r>
              <a:rPr lang="en-US" sz="2000" dirty="0" smtClean="0">
                <a:solidFill>
                  <a:srgbClr val="C00000"/>
                </a:solidFill>
                <a:latin typeface="Arial Black" pitchFamily="34" charset="0"/>
              </a:rPr>
              <a:t>Standard Rant             48,000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24,000  </a:t>
            </a:r>
          </a:p>
          <a:p>
            <a:pPr marL="0" indent="0">
              <a:buNone/>
            </a:pPr>
            <a:r>
              <a:rPr lang="en-US" sz="2000" dirty="0" smtClean="0">
                <a:solidFill>
                  <a:srgbClr val="CC0000"/>
                </a:solidFill>
                <a:latin typeface="Arial Black" pitchFamily="34" charset="0"/>
              </a:rPr>
              <a:t>Actual Rental Value 36,000    </a:t>
            </a:r>
            <a:r>
              <a:rPr lang="en-US" sz="2000" dirty="0" smtClean="0">
                <a:latin typeface="Arial Black" pitchFamily="34" charset="0"/>
              </a:rPr>
              <a:t>          </a:t>
            </a:r>
            <a:r>
              <a:rPr lang="en-US" sz="2000" dirty="0" smtClean="0">
                <a:solidFill>
                  <a:srgbClr val="002060"/>
                </a:solidFill>
                <a:latin typeface="Arial Black" pitchFamily="34" charset="0"/>
              </a:rPr>
              <a:t> Which ever is </a:t>
            </a:r>
            <a:r>
              <a:rPr lang="en-US" sz="2000" dirty="0" smtClean="0">
                <a:solidFill>
                  <a:srgbClr val="CC0000"/>
                </a:solidFill>
                <a:latin typeface="Arial Black" pitchFamily="34" charset="0"/>
              </a:rPr>
              <a:t>High</a:t>
            </a:r>
          </a:p>
          <a:p>
            <a:pPr marL="0" indent="0">
              <a:buNone/>
            </a:pPr>
            <a:r>
              <a:rPr lang="en-US" sz="2000" dirty="0" smtClean="0">
                <a:solidFill>
                  <a:srgbClr val="CC0000"/>
                </a:solidFill>
                <a:latin typeface="Arial Black" pitchFamily="34" charset="0"/>
              </a:rPr>
              <a:t>Less: </a:t>
            </a:r>
            <a:r>
              <a:rPr lang="en-US" sz="2000" dirty="0" err="1" smtClean="0">
                <a:solidFill>
                  <a:srgbClr val="CC0000"/>
                </a:solidFill>
                <a:latin typeface="Arial Black" pitchFamily="34" charset="0"/>
              </a:rPr>
              <a:t>Unrealised</a:t>
            </a:r>
            <a:r>
              <a:rPr lang="en-US" sz="2000" dirty="0" smtClean="0">
                <a:solidFill>
                  <a:srgbClr val="CC0000"/>
                </a:solidFill>
                <a:latin typeface="Arial Black" pitchFamily="34" charset="0"/>
              </a:rPr>
              <a:t> rent 9,000 27,000</a:t>
            </a:r>
          </a:p>
          <a:p>
            <a:pPr marL="0" indent="0">
              <a:buNone/>
            </a:pPr>
            <a:r>
              <a:rPr lang="en-US" sz="2000" dirty="0" smtClean="0">
                <a:solidFill>
                  <a:srgbClr val="CC0000"/>
                </a:solidFill>
                <a:latin typeface="Arial Black" pitchFamily="34" charset="0"/>
              </a:rPr>
              <a:t>          ( 3 x 3,000)  </a:t>
            </a:r>
          </a:p>
          <a:p>
            <a:pPr marL="0" indent="0">
              <a:buNone/>
            </a:pPr>
            <a:r>
              <a:rPr lang="en-US" sz="2000" dirty="0" smtClean="0">
                <a:solidFill>
                  <a:srgbClr val="CC0000"/>
                </a:solidFill>
                <a:latin typeface="Arial Black" pitchFamily="34" charset="0"/>
              </a:rPr>
              <a:t>                      </a:t>
            </a:r>
            <a:r>
              <a:rPr lang="en-US" sz="2000" dirty="0" smtClean="0">
                <a:solidFill>
                  <a:srgbClr val="00B050"/>
                </a:solidFill>
                <a:latin typeface="Arial Black" pitchFamily="34" charset="0"/>
              </a:rPr>
              <a:t>Highest      27,000      </a:t>
            </a:r>
          </a:p>
          <a:p>
            <a:pPr marL="0" indent="0">
              <a:buNone/>
            </a:pPr>
            <a:r>
              <a:rPr lang="en-US" sz="2000" dirty="0" smtClean="0">
                <a:solidFill>
                  <a:srgbClr val="7030A0"/>
                </a:solidFill>
                <a:latin typeface="Arial Black" pitchFamily="34" charset="0"/>
              </a:rPr>
              <a:t>Gross </a:t>
            </a:r>
            <a:r>
              <a:rPr lang="en-US" sz="2000" dirty="0">
                <a:solidFill>
                  <a:srgbClr val="7030A0"/>
                </a:solidFill>
                <a:latin typeface="Arial Black" pitchFamily="34" charset="0"/>
              </a:rPr>
              <a:t>Annual Value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27,000</a:t>
            </a:r>
            <a:endParaRPr lang="en-US" sz="2000" dirty="0" smtClean="0">
              <a:solidFill>
                <a:srgbClr val="CC000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991101" y="3153867"/>
            <a:ext cx="616626" cy="1142064"/>
          </a:xfrm>
          <a:prstGeom prst="rightBrace">
            <a:avLst>
              <a:gd name="adj1" fmla="val 45833"/>
              <a:gd name="adj2" fmla="val 421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1173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additive="base">
                                        <p:cTn id="6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 calcmode="lin" valueType="num">
                                      <p:cBhvr additive="base">
                                        <p:cTn id="7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nodeType="clickEffect">
                                  <p:stCondLst>
                                    <p:cond delay="0"/>
                                  </p:stCondLst>
                                  <p:childTnLst>
                                    <p:set>
                                      <p:cBhvr>
                                        <p:cTn id="79" dur="1" fill="hold">
                                          <p:stCondLst>
                                            <p:cond delay="0"/>
                                          </p:stCondLst>
                                        </p:cTn>
                                        <p:tgtEl>
                                          <p:spTgt spid="3">
                                            <p:txEl>
                                              <p:pRg st="8" end="8"/>
                                            </p:txEl>
                                          </p:spTgt>
                                        </p:tgtEl>
                                        <p:attrNameLst>
                                          <p:attrName>style.visibility</p:attrName>
                                        </p:attrNameLst>
                                      </p:cBhvr>
                                      <p:to>
                                        <p:strVal val="visible"/>
                                      </p:to>
                                    </p:set>
                                    <p:anim calcmode="lin" valueType="num">
                                      <p:cBhvr additive="base">
                                        <p:cTn id="8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nodeType="clickEffect">
                                  <p:stCondLst>
                                    <p:cond delay="0"/>
                                  </p:stCondLst>
                                  <p:childTnLst>
                                    <p:set>
                                      <p:cBhvr>
                                        <p:cTn id="85" dur="1" fill="hold">
                                          <p:stCondLst>
                                            <p:cond delay="0"/>
                                          </p:stCondLst>
                                        </p:cTn>
                                        <p:tgtEl>
                                          <p:spTgt spid="3">
                                            <p:txEl>
                                              <p:pRg st="9" end="9"/>
                                            </p:txEl>
                                          </p:spTgt>
                                        </p:tgtEl>
                                        <p:attrNameLst>
                                          <p:attrName>style.visibility</p:attrName>
                                        </p:attrNameLst>
                                      </p:cBhvr>
                                      <p:to>
                                        <p:strVal val="visible"/>
                                      </p:to>
                                    </p:set>
                                    <p:anim calcmode="lin" valueType="num">
                                      <p:cBhvr>
                                        <p:cTn id="86"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7"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8"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9"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3</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rgbClr val="0070C0"/>
                </a:solidFill>
              </a:rPr>
              <a:t>From the following information, compute GAV for the following houses</a:t>
            </a:r>
            <a:r>
              <a:rPr lang="en-US" dirty="0"/>
              <a:t>.</a:t>
            </a:r>
          </a:p>
          <a:p>
            <a:pPr marL="0" indent="0">
              <a:buNone/>
            </a:pPr>
            <a:r>
              <a:rPr lang="en-US" dirty="0">
                <a:solidFill>
                  <a:srgbClr val="002060"/>
                </a:solidFill>
              </a:rPr>
              <a:t>Particulars	</a:t>
            </a:r>
            <a:r>
              <a:rPr lang="en-US" dirty="0" smtClean="0">
                <a:solidFill>
                  <a:srgbClr val="002060"/>
                </a:solidFill>
              </a:rPr>
              <a:t>     H1</a:t>
            </a:r>
            <a:r>
              <a:rPr lang="en-US" dirty="0">
                <a:solidFill>
                  <a:srgbClr val="002060"/>
                </a:solidFill>
              </a:rPr>
              <a:t>		</a:t>
            </a:r>
            <a:r>
              <a:rPr lang="en-US" dirty="0" smtClean="0">
                <a:solidFill>
                  <a:srgbClr val="002060"/>
                </a:solidFill>
              </a:rPr>
              <a:t>            H2</a:t>
            </a:r>
            <a:r>
              <a:rPr lang="en-US" dirty="0">
                <a:solidFill>
                  <a:srgbClr val="002060"/>
                </a:solidFill>
              </a:rPr>
              <a:t>	</a:t>
            </a:r>
          </a:p>
          <a:p>
            <a:pPr marL="0" indent="0">
              <a:buNone/>
            </a:pPr>
            <a:r>
              <a:rPr lang="en-US" dirty="0">
                <a:solidFill>
                  <a:srgbClr val="FF0000"/>
                </a:solidFill>
              </a:rPr>
              <a:t>MRV		</a:t>
            </a:r>
            <a:r>
              <a:rPr lang="en-US" dirty="0" smtClean="0">
                <a:solidFill>
                  <a:srgbClr val="FF0000"/>
                </a:solidFill>
              </a:rPr>
              <a:t>18,000</a:t>
            </a:r>
            <a:r>
              <a:rPr lang="en-US" dirty="0">
                <a:solidFill>
                  <a:srgbClr val="FF0000"/>
                </a:solidFill>
              </a:rPr>
              <a:t>	</a:t>
            </a:r>
            <a:r>
              <a:rPr lang="en-US" dirty="0" smtClean="0">
                <a:solidFill>
                  <a:srgbClr val="FF0000"/>
                </a:solidFill>
              </a:rPr>
              <a:t>         15,000</a:t>
            </a:r>
            <a:r>
              <a:rPr lang="en-US" dirty="0"/>
              <a:t>	</a:t>
            </a:r>
          </a:p>
          <a:p>
            <a:pPr marL="0" indent="0">
              <a:buNone/>
            </a:pPr>
            <a:r>
              <a:rPr lang="en-US" dirty="0">
                <a:solidFill>
                  <a:srgbClr val="00B050"/>
                </a:solidFill>
              </a:rPr>
              <a:t>FRV		</a:t>
            </a:r>
            <a:r>
              <a:rPr lang="en-US" dirty="0" smtClean="0">
                <a:solidFill>
                  <a:srgbClr val="00B050"/>
                </a:solidFill>
              </a:rPr>
              <a:t>15,000</a:t>
            </a:r>
            <a:r>
              <a:rPr lang="en-US" dirty="0">
                <a:solidFill>
                  <a:srgbClr val="00B050"/>
                </a:solidFill>
              </a:rPr>
              <a:t>	</a:t>
            </a:r>
            <a:r>
              <a:rPr lang="en-US" dirty="0" smtClean="0">
                <a:solidFill>
                  <a:srgbClr val="00B050"/>
                </a:solidFill>
              </a:rPr>
              <a:t>         18,000</a:t>
            </a:r>
            <a:r>
              <a:rPr lang="en-US" dirty="0"/>
              <a:t>	</a:t>
            </a:r>
          </a:p>
          <a:p>
            <a:pPr marL="0" indent="0">
              <a:buNone/>
            </a:pPr>
            <a:r>
              <a:rPr lang="en-US" dirty="0">
                <a:solidFill>
                  <a:srgbClr val="C00000"/>
                </a:solidFill>
              </a:rPr>
              <a:t>SRV	</a:t>
            </a:r>
            <a:r>
              <a:rPr lang="en-US" dirty="0" smtClean="0">
                <a:solidFill>
                  <a:srgbClr val="C00000"/>
                </a:solidFill>
              </a:rPr>
              <a:t>   </a:t>
            </a:r>
            <a:r>
              <a:rPr lang="en-US" dirty="0">
                <a:solidFill>
                  <a:srgbClr val="C00000"/>
                </a:solidFill>
              </a:rPr>
              <a:t>	</a:t>
            </a:r>
            <a:r>
              <a:rPr lang="en-US" dirty="0" smtClean="0">
                <a:solidFill>
                  <a:srgbClr val="C00000"/>
                </a:solidFill>
              </a:rPr>
              <a:t>14,000</a:t>
            </a:r>
            <a:r>
              <a:rPr lang="en-US" dirty="0">
                <a:solidFill>
                  <a:srgbClr val="C00000"/>
                </a:solidFill>
              </a:rPr>
              <a:t>	</a:t>
            </a:r>
            <a:r>
              <a:rPr lang="en-US" dirty="0" smtClean="0">
                <a:solidFill>
                  <a:srgbClr val="C00000"/>
                </a:solidFill>
              </a:rPr>
              <a:t>         24,000</a:t>
            </a:r>
            <a:r>
              <a:rPr lang="en-US" dirty="0"/>
              <a:t>	</a:t>
            </a:r>
            <a:r>
              <a:rPr lang="en-US" dirty="0" smtClean="0"/>
              <a:t>         	   </a:t>
            </a:r>
          </a:p>
          <a:p>
            <a:pPr marL="0" indent="0">
              <a:buNone/>
            </a:pPr>
            <a:r>
              <a:rPr lang="en-US" dirty="0" smtClean="0">
                <a:solidFill>
                  <a:srgbClr val="000099"/>
                </a:solidFill>
              </a:rPr>
              <a:t>ARV (p.a.)	24,000	         12,000</a:t>
            </a:r>
            <a:r>
              <a:rPr lang="en-US" dirty="0" smtClean="0"/>
              <a:t>	</a:t>
            </a:r>
          </a:p>
          <a:p>
            <a:pPr marL="0" indent="0">
              <a:buNone/>
            </a:pPr>
            <a:r>
              <a:rPr lang="en-US" dirty="0" smtClean="0">
                <a:solidFill>
                  <a:srgbClr val="7030A0"/>
                </a:solidFill>
              </a:rPr>
              <a:t>URR </a:t>
            </a:r>
            <a:r>
              <a:rPr lang="en-US" dirty="0">
                <a:solidFill>
                  <a:srgbClr val="7030A0"/>
                </a:solidFill>
              </a:rPr>
              <a:t>(in </a:t>
            </a:r>
            <a:r>
              <a:rPr lang="en-US" dirty="0" err="1">
                <a:solidFill>
                  <a:srgbClr val="7030A0"/>
                </a:solidFill>
              </a:rPr>
              <a:t>Rs</a:t>
            </a:r>
            <a:r>
              <a:rPr lang="en-US" dirty="0" smtClean="0">
                <a:solidFill>
                  <a:srgbClr val="7030A0"/>
                </a:solidFill>
              </a:rPr>
              <a:t>.)    </a:t>
            </a:r>
            <a:r>
              <a:rPr lang="en-US" dirty="0">
                <a:solidFill>
                  <a:srgbClr val="7030A0"/>
                </a:solidFill>
              </a:rPr>
              <a:t>2,000	</a:t>
            </a:r>
            <a:r>
              <a:rPr lang="en-US" dirty="0" smtClean="0">
                <a:solidFill>
                  <a:srgbClr val="7030A0"/>
                </a:solidFill>
              </a:rPr>
              <a:t>           1,000</a:t>
            </a:r>
            <a:r>
              <a:rPr lang="en-US" dirty="0">
                <a:solidFill>
                  <a:srgbClr val="7030A0"/>
                </a:solidFill>
              </a:rPr>
              <a:t>	</a:t>
            </a:r>
            <a:r>
              <a:rPr lang="en-US" dirty="0" smtClean="0">
                <a:solidFill>
                  <a:srgbClr val="7030A0"/>
                </a:solidFill>
              </a:rPr>
              <a:t>     </a:t>
            </a:r>
          </a:p>
          <a:p>
            <a:pPr marL="0" indent="0">
              <a:buNone/>
            </a:pPr>
            <a:r>
              <a:rPr lang="en-US" dirty="0" smtClean="0">
                <a:solidFill>
                  <a:srgbClr val="FF0066"/>
                </a:solidFill>
              </a:rPr>
              <a:t>Vacant            2 month           1 month</a:t>
            </a:r>
            <a:r>
              <a:rPr lang="en-US" dirty="0"/>
              <a:t>	</a:t>
            </a:r>
          </a:p>
        </p:txBody>
      </p:sp>
    </p:spTree>
    <p:extLst>
      <p:ext uri="{BB962C8B-B14F-4D97-AF65-F5344CB8AC3E}">
        <p14:creationId xmlns:p14="http://schemas.microsoft.com/office/powerpoint/2010/main" val="4107437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l"/>
            <a:r>
              <a:rPr lang="en-US" sz="2800" b="1" dirty="0" smtClean="0">
                <a:solidFill>
                  <a:srgbClr val="FF0066"/>
                </a:solidFill>
                <a:latin typeface="Arial" pitchFamily="34" charset="0"/>
                <a:cs typeface="Arial" pitchFamily="34" charset="0"/>
              </a:rPr>
              <a:t>Solution</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Determination of Gross Annual value when </a:t>
            </a:r>
            <a:r>
              <a:rPr lang="en-US" sz="2800" b="1" dirty="0" smtClean="0">
                <a:solidFill>
                  <a:srgbClr val="00B050"/>
                </a:solidFill>
                <a:latin typeface="Arial" pitchFamily="34" charset="0"/>
                <a:cs typeface="Arial" pitchFamily="34" charset="0"/>
              </a:rPr>
              <a:t>Vacancy and </a:t>
            </a:r>
            <a:r>
              <a:rPr lang="en-US" sz="2800" b="1" dirty="0" err="1" smtClean="0">
                <a:solidFill>
                  <a:srgbClr val="00B050"/>
                </a:solidFill>
                <a:latin typeface="Arial" pitchFamily="34" charset="0"/>
                <a:cs typeface="Arial" pitchFamily="34" charset="0"/>
              </a:rPr>
              <a:t>Unrealised</a:t>
            </a:r>
            <a:r>
              <a:rPr lang="en-US" sz="2800" b="1" dirty="0" smtClean="0">
                <a:solidFill>
                  <a:srgbClr val="00B050"/>
                </a:solidFill>
                <a:latin typeface="Arial" pitchFamily="34" charset="0"/>
                <a:cs typeface="Arial" pitchFamily="34" charset="0"/>
              </a:rPr>
              <a:t> rent </a:t>
            </a:r>
            <a:r>
              <a:rPr lang="en-US" sz="2800" b="1" dirty="0" smtClean="0">
                <a:solidFill>
                  <a:srgbClr val="FF0066"/>
                </a:solidFill>
                <a:latin typeface="Arial" pitchFamily="34" charset="0"/>
                <a:cs typeface="Arial" pitchFamily="34" charset="0"/>
              </a:rPr>
              <a:t> </a:t>
            </a:r>
            <a:r>
              <a:rPr lang="en-US" sz="2800" b="1" dirty="0" smtClean="0">
                <a:solidFill>
                  <a:srgbClr val="002060"/>
                </a:solidFill>
                <a:latin typeface="Arial" pitchFamily="34" charset="0"/>
                <a:cs typeface="Arial" pitchFamily="34" charset="0"/>
              </a:rPr>
              <a:t>are Given</a:t>
            </a:r>
            <a:br>
              <a:rPr lang="en-US" sz="2800" b="1" dirty="0" smtClean="0">
                <a:solidFill>
                  <a:srgbClr val="002060"/>
                </a:solidFill>
                <a:latin typeface="Arial" pitchFamily="34" charset="0"/>
                <a:cs typeface="Arial" pitchFamily="34" charset="0"/>
              </a:rPr>
            </a:br>
            <a:r>
              <a:rPr lang="en-US" sz="2800" b="1" dirty="0" smtClean="0">
                <a:solidFill>
                  <a:srgbClr val="002060"/>
                </a:solidFill>
                <a:latin typeface="Arial" pitchFamily="34" charset="0"/>
                <a:cs typeface="Arial" pitchFamily="34" charset="0"/>
              </a:rPr>
              <a:t>House property 1</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18,000         </a:t>
            </a:r>
          </a:p>
          <a:p>
            <a:pPr marL="0" indent="0">
              <a:buNone/>
            </a:pPr>
            <a:r>
              <a:rPr lang="en-US" sz="2000" dirty="0" smtClean="0">
                <a:solidFill>
                  <a:srgbClr val="00B050"/>
                </a:solidFill>
                <a:latin typeface="Arial Black" pitchFamily="34" charset="0"/>
              </a:rPr>
              <a:t>Fair Rental Value           15,000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18,000</a:t>
            </a:r>
          </a:p>
          <a:p>
            <a:pPr marL="0" indent="0">
              <a:buNone/>
            </a:pPr>
            <a:r>
              <a:rPr lang="en-US" sz="2000" dirty="0" smtClean="0">
                <a:solidFill>
                  <a:srgbClr val="C00000"/>
                </a:solidFill>
                <a:latin typeface="Arial Black" pitchFamily="34" charset="0"/>
              </a:rPr>
              <a:t>Standard Rant             14,000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14,000</a:t>
            </a:r>
          </a:p>
          <a:p>
            <a:pPr marL="0" indent="0">
              <a:buNone/>
            </a:pPr>
            <a:r>
              <a:rPr lang="en-US" sz="1800" dirty="0" smtClean="0">
                <a:solidFill>
                  <a:srgbClr val="CC0000"/>
                </a:solidFill>
                <a:latin typeface="Arial Black" pitchFamily="34" charset="0"/>
              </a:rPr>
              <a:t>Actual Rental Value 24,000    </a:t>
            </a:r>
            <a:r>
              <a:rPr lang="en-US" sz="1800" dirty="0" smtClean="0">
                <a:latin typeface="Arial Black" pitchFamily="34" charset="0"/>
              </a:rPr>
              <a:t>          </a:t>
            </a:r>
            <a:r>
              <a:rPr lang="en-US" sz="1800" dirty="0" smtClean="0">
                <a:solidFill>
                  <a:srgbClr val="002060"/>
                </a:solidFill>
                <a:latin typeface="Arial Black" pitchFamily="34" charset="0"/>
              </a:rPr>
              <a:t>       </a:t>
            </a:r>
            <a:r>
              <a:rPr lang="en-US" sz="2000" dirty="0" smtClean="0">
                <a:solidFill>
                  <a:srgbClr val="002060"/>
                </a:solidFill>
                <a:latin typeface="Arial Black" pitchFamily="34" charset="0"/>
              </a:rPr>
              <a:t>Which ever is </a:t>
            </a:r>
            <a:r>
              <a:rPr lang="en-US" sz="2000" dirty="0" smtClean="0">
                <a:solidFill>
                  <a:srgbClr val="CC0000"/>
                </a:solidFill>
                <a:latin typeface="Arial Black" pitchFamily="34" charset="0"/>
              </a:rPr>
              <a:t>High</a:t>
            </a:r>
          </a:p>
          <a:p>
            <a:pPr marL="0" indent="0">
              <a:buNone/>
            </a:pPr>
            <a:r>
              <a:rPr lang="en-US" sz="1800" dirty="0" smtClean="0">
                <a:solidFill>
                  <a:srgbClr val="CC0000"/>
                </a:solidFill>
                <a:latin typeface="Arial Black" pitchFamily="34" charset="0"/>
              </a:rPr>
              <a:t>Less: </a:t>
            </a:r>
            <a:r>
              <a:rPr lang="en-US" sz="1800" dirty="0" err="1" smtClean="0">
                <a:solidFill>
                  <a:srgbClr val="CC0000"/>
                </a:solidFill>
                <a:latin typeface="Arial Black" pitchFamily="34" charset="0"/>
              </a:rPr>
              <a:t>Unrealised</a:t>
            </a:r>
            <a:r>
              <a:rPr lang="en-US" sz="1800" dirty="0" smtClean="0">
                <a:solidFill>
                  <a:srgbClr val="CC0000"/>
                </a:solidFill>
                <a:latin typeface="Arial Black" pitchFamily="34" charset="0"/>
              </a:rPr>
              <a:t> rent 2,000 22,000</a:t>
            </a:r>
            <a:endParaRPr lang="en-US" sz="1800" dirty="0">
              <a:solidFill>
                <a:srgbClr val="0070C0"/>
              </a:solidFill>
              <a:latin typeface="Arial Black" pitchFamily="34" charset="0"/>
            </a:endParaRPr>
          </a:p>
          <a:p>
            <a:pPr marL="0" indent="0">
              <a:buNone/>
            </a:pPr>
            <a:r>
              <a:rPr lang="en-US" sz="2000" dirty="0" smtClean="0">
                <a:solidFill>
                  <a:srgbClr val="CC0000"/>
                </a:solidFill>
                <a:latin typeface="Arial Black" pitchFamily="34" charset="0"/>
              </a:rPr>
              <a:t>                        </a:t>
            </a:r>
            <a:r>
              <a:rPr lang="en-US" sz="2000" dirty="0" smtClean="0">
                <a:solidFill>
                  <a:srgbClr val="00B050"/>
                </a:solidFill>
                <a:latin typeface="Arial Black" pitchFamily="34" charset="0"/>
              </a:rPr>
              <a:t>Highest     22,000      </a:t>
            </a:r>
          </a:p>
          <a:p>
            <a:pPr marL="0" indent="0">
              <a:buNone/>
            </a:pPr>
            <a:r>
              <a:rPr lang="en-US" sz="2000" dirty="0" smtClean="0">
                <a:solidFill>
                  <a:srgbClr val="7030A0"/>
                </a:solidFill>
                <a:latin typeface="Arial Black" pitchFamily="34" charset="0"/>
              </a:rPr>
              <a:t>Less: Vacancy Allowance  4,000</a:t>
            </a:r>
          </a:p>
          <a:p>
            <a:pPr marL="0" indent="0">
              <a:buNone/>
            </a:pPr>
            <a:r>
              <a:rPr lang="en-US" sz="2000" dirty="0" smtClean="0">
                <a:solidFill>
                  <a:srgbClr val="7030A0"/>
                </a:solidFill>
                <a:latin typeface="Arial Black" pitchFamily="34" charset="0"/>
              </a:rPr>
              <a:t>          ( 2 x 2,000)</a:t>
            </a:r>
            <a:endParaRPr lang="en-US" sz="2000" dirty="0">
              <a:solidFill>
                <a:srgbClr val="7030A0"/>
              </a:solidFill>
              <a:latin typeface="Arial Black" pitchFamily="34" charset="0"/>
            </a:endParaRPr>
          </a:p>
          <a:p>
            <a:pPr marL="0" indent="0">
              <a:buNone/>
            </a:pPr>
            <a:r>
              <a:rPr lang="en-US" sz="2000" dirty="0" smtClean="0">
                <a:solidFill>
                  <a:srgbClr val="7030A0"/>
                </a:solidFill>
                <a:latin typeface="Arial Black" pitchFamily="34" charset="0"/>
              </a:rPr>
              <a:t>Gross </a:t>
            </a:r>
            <a:r>
              <a:rPr lang="en-US" sz="2000" dirty="0">
                <a:solidFill>
                  <a:srgbClr val="7030A0"/>
                </a:solidFill>
                <a:latin typeface="Arial Black" pitchFamily="34" charset="0"/>
              </a:rPr>
              <a:t>Annual Value        </a:t>
            </a:r>
            <a:r>
              <a:rPr lang="en-US" sz="2000" dirty="0" smtClean="0">
                <a:solidFill>
                  <a:srgbClr val="7030A0"/>
                </a:solidFill>
                <a:latin typeface="Arial Black" pitchFamily="34" charset="0"/>
              </a:rPr>
              <a:t>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18,000</a:t>
            </a:r>
            <a:endParaRPr lang="en-US" sz="2000" dirty="0">
              <a:solidFill>
                <a:srgbClr val="7030A0"/>
              </a:solidFill>
              <a:latin typeface="Arial Black" pitchFamily="34" charset="0"/>
            </a:endParaRPr>
          </a:p>
          <a:p>
            <a:pPr marL="0" indent="0">
              <a:buNone/>
            </a:pPr>
            <a:endParaRPr lang="en-US" sz="2000" dirty="0" smtClean="0">
              <a:solidFill>
                <a:srgbClr val="CC000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762500" y="3125136"/>
            <a:ext cx="395053" cy="1142064"/>
          </a:xfrm>
          <a:prstGeom prst="rightBrace">
            <a:avLst>
              <a:gd name="adj1" fmla="val 45833"/>
              <a:gd name="adj2" fmla="val 421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4856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additive="base">
                                        <p:cTn id="6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 calcmode="lin" valueType="num">
                                      <p:cBhvr>
                                        <p:cTn id="7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7" dur="1000"/>
                                        <p:tgtEl>
                                          <p:spTgt spid="3">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anim calcmode="lin" valueType="num">
                                      <p:cBhvr additive="base">
                                        <p:cTn id="8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additive="base">
                                        <p:cTn id="8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31" presetClass="entr" presetSubtype="0" fill="hold" nodeType="clickEffect">
                                  <p:stCondLst>
                                    <p:cond delay="0"/>
                                  </p:stCondLst>
                                  <p:childTnLst>
                                    <p:set>
                                      <p:cBhvr>
                                        <p:cTn id="93" dur="1" fill="hold">
                                          <p:stCondLst>
                                            <p:cond delay="0"/>
                                          </p:stCondLst>
                                        </p:cTn>
                                        <p:tgtEl>
                                          <p:spTgt spid="3">
                                            <p:txEl>
                                              <p:pRg st="10" end="10"/>
                                            </p:txEl>
                                          </p:spTgt>
                                        </p:tgtEl>
                                        <p:attrNameLst>
                                          <p:attrName>style.visibility</p:attrName>
                                        </p:attrNameLst>
                                      </p:cBhvr>
                                      <p:to>
                                        <p:strVal val="visible"/>
                                      </p:to>
                                    </p:set>
                                    <p:anim calcmode="lin" valueType="num">
                                      <p:cBhvr>
                                        <p:cTn id="94"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95"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6"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l"/>
            <a:r>
              <a:rPr lang="en-US" sz="2800" b="1" dirty="0" smtClean="0">
                <a:solidFill>
                  <a:srgbClr val="FF0066"/>
                </a:solidFill>
                <a:latin typeface="Arial" pitchFamily="34" charset="0"/>
                <a:cs typeface="Arial" pitchFamily="34" charset="0"/>
              </a:rPr>
              <a:t>Solution</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Determination of Gross Annual value when </a:t>
            </a:r>
            <a:r>
              <a:rPr lang="en-US" sz="2800" b="1" dirty="0" smtClean="0">
                <a:solidFill>
                  <a:srgbClr val="00B050"/>
                </a:solidFill>
                <a:latin typeface="Arial" pitchFamily="34" charset="0"/>
                <a:cs typeface="Arial" pitchFamily="34" charset="0"/>
              </a:rPr>
              <a:t>Vacancy and </a:t>
            </a:r>
            <a:r>
              <a:rPr lang="en-US" sz="2800" b="1" dirty="0" err="1" smtClean="0">
                <a:solidFill>
                  <a:srgbClr val="00B050"/>
                </a:solidFill>
                <a:latin typeface="Arial" pitchFamily="34" charset="0"/>
                <a:cs typeface="Arial" pitchFamily="34" charset="0"/>
              </a:rPr>
              <a:t>Unrealised</a:t>
            </a:r>
            <a:r>
              <a:rPr lang="en-US" sz="2800" b="1" dirty="0" smtClean="0">
                <a:solidFill>
                  <a:srgbClr val="00B050"/>
                </a:solidFill>
                <a:latin typeface="Arial" pitchFamily="34" charset="0"/>
                <a:cs typeface="Arial" pitchFamily="34" charset="0"/>
              </a:rPr>
              <a:t> rent </a:t>
            </a:r>
            <a:r>
              <a:rPr lang="en-US" sz="2800" b="1" dirty="0" smtClean="0">
                <a:solidFill>
                  <a:srgbClr val="FF0066"/>
                </a:solidFill>
                <a:latin typeface="Arial" pitchFamily="34" charset="0"/>
                <a:cs typeface="Arial" pitchFamily="34" charset="0"/>
              </a:rPr>
              <a:t> </a:t>
            </a:r>
            <a:r>
              <a:rPr lang="en-US" sz="2800" b="1" dirty="0" smtClean="0">
                <a:solidFill>
                  <a:srgbClr val="002060"/>
                </a:solidFill>
                <a:latin typeface="Arial" pitchFamily="34" charset="0"/>
                <a:cs typeface="Arial" pitchFamily="34" charset="0"/>
              </a:rPr>
              <a:t>are Given</a:t>
            </a:r>
            <a:br>
              <a:rPr lang="en-US" sz="2800" b="1" dirty="0" smtClean="0">
                <a:solidFill>
                  <a:srgbClr val="002060"/>
                </a:solidFill>
                <a:latin typeface="Arial" pitchFamily="34" charset="0"/>
                <a:cs typeface="Arial" pitchFamily="34" charset="0"/>
              </a:rPr>
            </a:br>
            <a:r>
              <a:rPr lang="en-US" sz="2800" b="1" dirty="0" smtClean="0">
                <a:solidFill>
                  <a:srgbClr val="002060"/>
                </a:solidFill>
                <a:latin typeface="Arial" pitchFamily="34" charset="0"/>
                <a:cs typeface="Arial" pitchFamily="34" charset="0"/>
              </a:rPr>
              <a:t>House property II</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15,000         </a:t>
            </a:r>
          </a:p>
          <a:p>
            <a:pPr marL="0" indent="0">
              <a:buNone/>
            </a:pPr>
            <a:r>
              <a:rPr lang="en-US" sz="2000" dirty="0" smtClean="0">
                <a:solidFill>
                  <a:srgbClr val="00B050"/>
                </a:solidFill>
                <a:latin typeface="Arial Black" pitchFamily="34" charset="0"/>
              </a:rPr>
              <a:t>Fair Rental Value           18,000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18,000</a:t>
            </a:r>
          </a:p>
          <a:p>
            <a:pPr marL="0" indent="0">
              <a:buNone/>
            </a:pPr>
            <a:r>
              <a:rPr lang="en-US" sz="2000" dirty="0" smtClean="0">
                <a:solidFill>
                  <a:srgbClr val="C00000"/>
                </a:solidFill>
                <a:latin typeface="Arial Black" pitchFamily="34" charset="0"/>
              </a:rPr>
              <a:t>Standard Rant             24,000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18,000</a:t>
            </a:r>
          </a:p>
          <a:p>
            <a:pPr marL="0" indent="0">
              <a:buNone/>
            </a:pPr>
            <a:r>
              <a:rPr lang="en-US" sz="1800" dirty="0" smtClean="0">
                <a:solidFill>
                  <a:srgbClr val="CC0000"/>
                </a:solidFill>
                <a:latin typeface="Arial Black" pitchFamily="34" charset="0"/>
              </a:rPr>
              <a:t>Actual Rental Value 12,000    </a:t>
            </a:r>
            <a:r>
              <a:rPr lang="en-US" sz="1800" dirty="0" smtClean="0">
                <a:latin typeface="Arial Black" pitchFamily="34" charset="0"/>
              </a:rPr>
              <a:t>          </a:t>
            </a:r>
            <a:r>
              <a:rPr lang="en-US" sz="1800" dirty="0" smtClean="0">
                <a:solidFill>
                  <a:srgbClr val="002060"/>
                </a:solidFill>
                <a:latin typeface="Arial Black" pitchFamily="34" charset="0"/>
              </a:rPr>
              <a:t>       </a:t>
            </a:r>
            <a:r>
              <a:rPr lang="en-US" sz="2000" dirty="0" smtClean="0">
                <a:solidFill>
                  <a:srgbClr val="002060"/>
                </a:solidFill>
                <a:latin typeface="Arial Black" pitchFamily="34" charset="0"/>
              </a:rPr>
              <a:t>Which ever is </a:t>
            </a:r>
            <a:r>
              <a:rPr lang="en-US" sz="2000" dirty="0" smtClean="0">
                <a:solidFill>
                  <a:srgbClr val="CC0000"/>
                </a:solidFill>
                <a:latin typeface="Arial Black" pitchFamily="34" charset="0"/>
              </a:rPr>
              <a:t>High</a:t>
            </a:r>
          </a:p>
          <a:p>
            <a:pPr marL="0" indent="0">
              <a:buNone/>
            </a:pPr>
            <a:r>
              <a:rPr lang="en-US" sz="1800" dirty="0" smtClean="0">
                <a:solidFill>
                  <a:srgbClr val="CC0000"/>
                </a:solidFill>
                <a:latin typeface="Arial Black" pitchFamily="34" charset="0"/>
              </a:rPr>
              <a:t>Less: </a:t>
            </a:r>
            <a:r>
              <a:rPr lang="en-US" sz="1800" dirty="0" err="1" smtClean="0">
                <a:solidFill>
                  <a:srgbClr val="CC0000"/>
                </a:solidFill>
                <a:latin typeface="Arial Black" pitchFamily="34" charset="0"/>
              </a:rPr>
              <a:t>Unrealised</a:t>
            </a:r>
            <a:r>
              <a:rPr lang="en-US" sz="1800" dirty="0" smtClean="0">
                <a:solidFill>
                  <a:srgbClr val="CC0000"/>
                </a:solidFill>
                <a:latin typeface="Arial Black" pitchFamily="34" charset="0"/>
              </a:rPr>
              <a:t> rent </a:t>
            </a:r>
            <a:r>
              <a:rPr lang="en-US" sz="1800" dirty="0">
                <a:solidFill>
                  <a:srgbClr val="CC0000"/>
                </a:solidFill>
                <a:latin typeface="Arial Black" pitchFamily="34" charset="0"/>
              </a:rPr>
              <a:t>1</a:t>
            </a:r>
            <a:r>
              <a:rPr lang="en-US" sz="1800" dirty="0" smtClean="0">
                <a:solidFill>
                  <a:srgbClr val="CC0000"/>
                </a:solidFill>
                <a:latin typeface="Arial Black" pitchFamily="34" charset="0"/>
              </a:rPr>
              <a:t>,000 11,000</a:t>
            </a:r>
            <a:endParaRPr lang="en-US" sz="1800" dirty="0">
              <a:solidFill>
                <a:srgbClr val="0070C0"/>
              </a:solidFill>
              <a:latin typeface="Arial Black" pitchFamily="34" charset="0"/>
            </a:endParaRPr>
          </a:p>
          <a:p>
            <a:pPr marL="0" indent="0">
              <a:buNone/>
            </a:pPr>
            <a:r>
              <a:rPr lang="en-US" sz="2000" dirty="0" smtClean="0">
                <a:solidFill>
                  <a:srgbClr val="CC0000"/>
                </a:solidFill>
                <a:latin typeface="Arial Black" pitchFamily="34" charset="0"/>
              </a:rPr>
              <a:t>                        </a:t>
            </a:r>
            <a:r>
              <a:rPr lang="en-US" sz="2000" dirty="0" smtClean="0">
                <a:solidFill>
                  <a:srgbClr val="00B050"/>
                </a:solidFill>
                <a:latin typeface="Arial Black" pitchFamily="34" charset="0"/>
              </a:rPr>
              <a:t>Highest    18,000      </a:t>
            </a:r>
          </a:p>
          <a:p>
            <a:pPr marL="0" indent="0">
              <a:buNone/>
            </a:pPr>
            <a:r>
              <a:rPr lang="en-US" sz="2000" dirty="0" smtClean="0">
                <a:solidFill>
                  <a:srgbClr val="7030A0"/>
                </a:solidFill>
                <a:latin typeface="Arial Black" pitchFamily="34" charset="0"/>
              </a:rPr>
              <a:t>Less: Vacancy Allowance  1,000</a:t>
            </a:r>
          </a:p>
          <a:p>
            <a:pPr marL="0" indent="0">
              <a:buNone/>
            </a:pPr>
            <a:r>
              <a:rPr lang="en-US" sz="2000" dirty="0" smtClean="0">
                <a:solidFill>
                  <a:srgbClr val="7030A0"/>
                </a:solidFill>
                <a:latin typeface="Arial Black" pitchFamily="34" charset="0"/>
              </a:rPr>
              <a:t>          (1 x 1,000)</a:t>
            </a:r>
            <a:endParaRPr lang="en-US" sz="2000" dirty="0">
              <a:solidFill>
                <a:srgbClr val="7030A0"/>
              </a:solidFill>
              <a:latin typeface="Arial Black" pitchFamily="34" charset="0"/>
            </a:endParaRPr>
          </a:p>
          <a:p>
            <a:pPr marL="0" indent="0">
              <a:buNone/>
            </a:pPr>
            <a:r>
              <a:rPr lang="en-US" sz="2000" dirty="0" smtClean="0">
                <a:solidFill>
                  <a:srgbClr val="7030A0"/>
                </a:solidFill>
                <a:latin typeface="Arial Black" pitchFamily="34" charset="0"/>
              </a:rPr>
              <a:t>Gross </a:t>
            </a:r>
            <a:r>
              <a:rPr lang="en-US" sz="2000" dirty="0">
                <a:solidFill>
                  <a:srgbClr val="7030A0"/>
                </a:solidFill>
                <a:latin typeface="Arial Black" pitchFamily="34" charset="0"/>
              </a:rPr>
              <a:t>Annual Value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17,000</a:t>
            </a:r>
            <a:endParaRPr lang="en-US" sz="2000" dirty="0">
              <a:solidFill>
                <a:srgbClr val="7030A0"/>
              </a:solidFill>
              <a:latin typeface="Arial Black" pitchFamily="34" charset="0"/>
            </a:endParaRPr>
          </a:p>
          <a:p>
            <a:pPr marL="0" indent="0">
              <a:buNone/>
            </a:pPr>
            <a:endParaRPr lang="en-US" sz="2000" dirty="0" smtClean="0">
              <a:solidFill>
                <a:srgbClr val="CC000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762500" y="3125136"/>
            <a:ext cx="395053" cy="1142064"/>
          </a:xfrm>
          <a:prstGeom prst="rightBrace">
            <a:avLst>
              <a:gd name="adj1" fmla="val 45833"/>
              <a:gd name="adj2" fmla="val 421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95270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additive="base">
                                        <p:cTn id="6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 calcmode="lin" valueType="num">
                                      <p:cBhvr>
                                        <p:cTn id="7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7" dur="1000"/>
                                        <p:tgtEl>
                                          <p:spTgt spid="3">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anim calcmode="lin" valueType="num">
                                      <p:cBhvr additive="base">
                                        <p:cTn id="8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additive="base">
                                        <p:cTn id="8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31" presetClass="entr" presetSubtype="0" fill="hold" nodeType="clickEffect">
                                  <p:stCondLst>
                                    <p:cond delay="0"/>
                                  </p:stCondLst>
                                  <p:childTnLst>
                                    <p:set>
                                      <p:cBhvr>
                                        <p:cTn id="93" dur="1" fill="hold">
                                          <p:stCondLst>
                                            <p:cond delay="0"/>
                                          </p:stCondLst>
                                        </p:cTn>
                                        <p:tgtEl>
                                          <p:spTgt spid="3">
                                            <p:txEl>
                                              <p:pRg st="10" end="10"/>
                                            </p:txEl>
                                          </p:spTgt>
                                        </p:tgtEl>
                                        <p:attrNameLst>
                                          <p:attrName>style.visibility</p:attrName>
                                        </p:attrNameLst>
                                      </p:cBhvr>
                                      <p:to>
                                        <p:strVal val="visible"/>
                                      </p:to>
                                    </p:set>
                                    <p:anim calcmode="lin" valueType="num">
                                      <p:cBhvr>
                                        <p:cTn id="94"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95"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6"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66"/>
                </a:solidFill>
              </a:rPr>
              <a:t>Example 4</a:t>
            </a:r>
            <a:endParaRPr lang="en-US" dirty="0">
              <a:solidFill>
                <a:srgbClr val="FF0066"/>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002060"/>
                </a:solidFill>
              </a:rPr>
              <a:t>Mrs. </a:t>
            </a:r>
            <a:r>
              <a:rPr lang="en-US" dirty="0" err="1" smtClean="0">
                <a:solidFill>
                  <a:srgbClr val="002060"/>
                </a:solidFill>
              </a:rPr>
              <a:t>Abishnavi</a:t>
            </a:r>
            <a:r>
              <a:rPr lang="en-US" dirty="0" smtClean="0">
                <a:solidFill>
                  <a:srgbClr val="002060"/>
                </a:solidFill>
              </a:rPr>
              <a:t> </a:t>
            </a:r>
            <a:r>
              <a:rPr lang="en-US" dirty="0">
                <a:solidFill>
                  <a:srgbClr val="002060"/>
                </a:solidFill>
              </a:rPr>
              <a:t>has </a:t>
            </a:r>
            <a:r>
              <a:rPr lang="en-US" dirty="0" smtClean="0">
                <a:solidFill>
                  <a:srgbClr val="002060"/>
                </a:solidFill>
              </a:rPr>
              <a:t>one </a:t>
            </a:r>
            <a:r>
              <a:rPr lang="en-US" dirty="0">
                <a:solidFill>
                  <a:srgbClr val="002060"/>
                </a:solidFill>
              </a:rPr>
              <a:t>houses at Chennai. The particulars of the houses are as follows</a:t>
            </a:r>
            <a:r>
              <a:rPr lang="en-US" dirty="0" smtClean="0">
                <a:solidFill>
                  <a:srgbClr val="002060"/>
                </a:solidFill>
              </a:rPr>
              <a:t>.</a:t>
            </a:r>
            <a:r>
              <a:rPr lang="en-US" dirty="0">
                <a:solidFill>
                  <a:srgbClr val="002060"/>
                </a:solidFill>
              </a:rPr>
              <a:t>	</a:t>
            </a:r>
            <a:r>
              <a:rPr lang="en-US" dirty="0" smtClean="0">
                <a:solidFill>
                  <a:srgbClr val="002060"/>
                </a:solidFill>
              </a:rPr>
              <a:t>	 </a:t>
            </a:r>
          </a:p>
          <a:p>
            <a:pPr marL="0" indent="0">
              <a:buNone/>
            </a:pPr>
            <a:r>
              <a:rPr lang="en-US" dirty="0">
                <a:solidFill>
                  <a:srgbClr val="002060"/>
                </a:solidFill>
              </a:rPr>
              <a:t>				 </a:t>
            </a:r>
            <a:r>
              <a:rPr lang="en-US" dirty="0" smtClean="0">
                <a:solidFill>
                  <a:srgbClr val="002060"/>
                </a:solidFill>
              </a:rPr>
              <a:t>                  </a:t>
            </a:r>
            <a:r>
              <a:rPr lang="en-US" dirty="0" err="1">
                <a:solidFill>
                  <a:srgbClr val="002060"/>
                </a:solidFill>
              </a:rPr>
              <a:t>Rs</a:t>
            </a:r>
            <a:r>
              <a:rPr lang="en-US" dirty="0">
                <a:solidFill>
                  <a:srgbClr val="002060"/>
                </a:solidFill>
              </a:rPr>
              <a:t>.</a:t>
            </a:r>
          </a:p>
          <a:p>
            <a:pPr marL="0" indent="0">
              <a:buNone/>
            </a:pPr>
            <a:r>
              <a:rPr lang="en-US" dirty="0" smtClean="0">
                <a:solidFill>
                  <a:srgbClr val="002060"/>
                </a:solidFill>
              </a:rPr>
              <a:t>     Municipal </a:t>
            </a:r>
            <a:r>
              <a:rPr lang="en-US" dirty="0">
                <a:solidFill>
                  <a:srgbClr val="002060"/>
                </a:solidFill>
              </a:rPr>
              <a:t>value 			   96,000 p.a.</a:t>
            </a:r>
          </a:p>
          <a:p>
            <a:pPr marL="0" indent="0">
              <a:buNone/>
            </a:pPr>
            <a:r>
              <a:rPr lang="en-US" dirty="0" smtClean="0">
                <a:solidFill>
                  <a:srgbClr val="002060"/>
                </a:solidFill>
              </a:rPr>
              <a:t>     Fair </a:t>
            </a:r>
            <a:r>
              <a:rPr lang="en-US" dirty="0">
                <a:solidFill>
                  <a:srgbClr val="002060"/>
                </a:solidFill>
              </a:rPr>
              <a:t>rent				</a:t>
            </a:r>
            <a:r>
              <a:rPr lang="en-US" dirty="0" smtClean="0">
                <a:solidFill>
                  <a:srgbClr val="002060"/>
                </a:solidFill>
              </a:rPr>
              <a:t>   </a:t>
            </a:r>
            <a:r>
              <a:rPr lang="en-US" dirty="0">
                <a:solidFill>
                  <a:srgbClr val="002060"/>
                </a:solidFill>
              </a:rPr>
              <a:t>84,000 p.a.</a:t>
            </a:r>
          </a:p>
          <a:p>
            <a:pPr marL="0" indent="0">
              <a:buNone/>
            </a:pPr>
            <a:r>
              <a:rPr lang="en-US" dirty="0" smtClean="0">
                <a:solidFill>
                  <a:srgbClr val="002060"/>
                </a:solidFill>
              </a:rPr>
              <a:t>     Standard </a:t>
            </a:r>
            <a:r>
              <a:rPr lang="en-US" dirty="0">
                <a:solidFill>
                  <a:srgbClr val="002060"/>
                </a:solidFill>
              </a:rPr>
              <a:t>rent			</a:t>
            </a:r>
            <a:r>
              <a:rPr lang="en-US" dirty="0" smtClean="0">
                <a:solidFill>
                  <a:srgbClr val="002060"/>
                </a:solidFill>
              </a:rPr>
              <a:t>1,08,000 </a:t>
            </a:r>
            <a:r>
              <a:rPr lang="en-US" dirty="0">
                <a:solidFill>
                  <a:srgbClr val="002060"/>
                </a:solidFill>
              </a:rPr>
              <a:t>p.a.</a:t>
            </a:r>
          </a:p>
          <a:p>
            <a:pPr marL="0" indent="0">
              <a:buNone/>
            </a:pPr>
            <a:r>
              <a:rPr lang="en-US" dirty="0" smtClean="0">
                <a:solidFill>
                  <a:srgbClr val="002060"/>
                </a:solidFill>
              </a:rPr>
              <a:t>     Actual </a:t>
            </a:r>
            <a:r>
              <a:rPr lang="en-US" dirty="0">
                <a:solidFill>
                  <a:srgbClr val="002060"/>
                </a:solidFill>
              </a:rPr>
              <a:t>rent 		</a:t>
            </a:r>
            <a:r>
              <a:rPr lang="en-US" dirty="0" smtClean="0">
                <a:solidFill>
                  <a:srgbClr val="002060"/>
                </a:solidFill>
              </a:rPr>
              <a:t>            </a:t>
            </a:r>
            <a:r>
              <a:rPr lang="en-US" dirty="0">
                <a:solidFill>
                  <a:srgbClr val="002060"/>
                </a:solidFill>
              </a:rPr>
              <a:t>	   </a:t>
            </a:r>
            <a:r>
              <a:rPr lang="en-US" dirty="0" smtClean="0">
                <a:solidFill>
                  <a:srgbClr val="002060"/>
                </a:solidFill>
              </a:rPr>
              <a:t>10,000 </a:t>
            </a:r>
            <a:r>
              <a:rPr lang="en-US" dirty="0">
                <a:solidFill>
                  <a:srgbClr val="002060"/>
                </a:solidFill>
              </a:rPr>
              <a:t>p.m.</a:t>
            </a:r>
          </a:p>
          <a:p>
            <a:pPr marL="0" indent="0">
              <a:buNone/>
            </a:pPr>
            <a:r>
              <a:rPr lang="en-US" dirty="0" smtClean="0">
                <a:solidFill>
                  <a:srgbClr val="002060"/>
                </a:solidFill>
              </a:rPr>
              <a:t>     Municipal </a:t>
            </a:r>
            <a:r>
              <a:rPr lang="en-US" dirty="0">
                <a:solidFill>
                  <a:srgbClr val="002060"/>
                </a:solidFill>
              </a:rPr>
              <a:t>tax paid		   	   20,000 p.a</a:t>
            </a:r>
            <a:r>
              <a:rPr lang="en-US" dirty="0" smtClean="0">
                <a:solidFill>
                  <a:srgbClr val="002060"/>
                </a:solidFill>
              </a:rPr>
              <a:t>.</a:t>
            </a:r>
          </a:p>
          <a:p>
            <a:pPr marL="0" indent="0">
              <a:buNone/>
            </a:pPr>
            <a:r>
              <a:rPr lang="en-US" dirty="0">
                <a:solidFill>
                  <a:srgbClr val="002060"/>
                </a:solidFill>
              </a:rPr>
              <a:t> </a:t>
            </a:r>
            <a:r>
              <a:rPr lang="en-US" dirty="0" smtClean="0">
                <a:solidFill>
                  <a:srgbClr val="002060"/>
                </a:solidFill>
              </a:rPr>
              <a:t>    </a:t>
            </a:r>
            <a:r>
              <a:rPr lang="en-US" dirty="0" err="1" smtClean="0">
                <a:solidFill>
                  <a:srgbClr val="002060"/>
                </a:solidFill>
              </a:rPr>
              <a:t>Unrealised</a:t>
            </a:r>
            <a:r>
              <a:rPr lang="en-US" dirty="0" smtClean="0">
                <a:solidFill>
                  <a:srgbClr val="002060"/>
                </a:solidFill>
              </a:rPr>
              <a:t> Rent                                    5,000</a:t>
            </a:r>
          </a:p>
          <a:p>
            <a:pPr marL="0" indent="0">
              <a:buNone/>
            </a:pPr>
            <a:r>
              <a:rPr lang="en-US" dirty="0" smtClean="0">
                <a:solidFill>
                  <a:srgbClr val="002060"/>
                </a:solidFill>
              </a:rPr>
              <a:t>     Vacancy                                                1 month  </a:t>
            </a:r>
            <a:endParaRPr lang="en-US" dirty="0">
              <a:solidFill>
                <a:srgbClr val="002060"/>
              </a:solidFill>
            </a:endParaRPr>
          </a:p>
          <a:p>
            <a:pPr marL="0" indent="0">
              <a:buNone/>
            </a:pPr>
            <a:r>
              <a:rPr lang="en-US" dirty="0" smtClean="0">
                <a:solidFill>
                  <a:srgbClr val="002060"/>
                </a:solidFill>
              </a:rPr>
              <a:t>     Interest </a:t>
            </a:r>
            <a:r>
              <a:rPr lang="en-US" dirty="0">
                <a:solidFill>
                  <a:srgbClr val="002060"/>
                </a:solidFill>
              </a:rPr>
              <a:t>on loan borrowed for </a:t>
            </a:r>
            <a:r>
              <a:rPr lang="en-US" dirty="0" smtClean="0">
                <a:solidFill>
                  <a:srgbClr val="002060"/>
                </a:solidFill>
              </a:rPr>
              <a:t>construction Rs.20,000 </a:t>
            </a:r>
            <a:r>
              <a:rPr lang="en-US" dirty="0">
                <a:solidFill>
                  <a:srgbClr val="002060"/>
                </a:solidFill>
              </a:rPr>
              <a:t>p.a.</a:t>
            </a:r>
          </a:p>
          <a:p>
            <a:pPr marL="0" indent="0">
              <a:buNone/>
            </a:pPr>
            <a:r>
              <a:rPr lang="en-US" dirty="0" smtClean="0">
                <a:solidFill>
                  <a:srgbClr val="002060"/>
                </a:solidFill>
              </a:rPr>
              <a:t>      Compute </a:t>
            </a:r>
            <a:r>
              <a:rPr lang="en-US" dirty="0">
                <a:solidFill>
                  <a:srgbClr val="002060"/>
                </a:solidFill>
              </a:rPr>
              <a:t>the income from house </a:t>
            </a:r>
            <a:r>
              <a:rPr lang="en-US" dirty="0" smtClean="0">
                <a:solidFill>
                  <a:srgbClr val="002060"/>
                </a:solidFill>
              </a:rPr>
              <a:t>property.</a:t>
            </a:r>
            <a:endParaRPr lang="en-US"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27975648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l"/>
            <a:r>
              <a:rPr lang="en-US" sz="2800" b="1" dirty="0" smtClean="0">
                <a:solidFill>
                  <a:srgbClr val="FF0066"/>
                </a:solidFill>
                <a:latin typeface="Arial" pitchFamily="34" charset="0"/>
                <a:cs typeface="Arial" pitchFamily="34" charset="0"/>
              </a:rPr>
              <a:t>Solution : </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Determination Taxable Income  from </a:t>
            </a:r>
            <a:r>
              <a:rPr lang="en-US" sz="2800" b="1" dirty="0" smtClean="0">
                <a:solidFill>
                  <a:srgbClr val="002060"/>
                </a:solidFill>
                <a:latin typeface="Arial" pitchFamily="34" charset="0"/>
                <a:cs typeface="Arial" pitchFamily="34" charset="0"/>
              </a:rPr>
              <a:t>House property </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96,000         </a:t>
            </a:r>
          </a:p>
          <a:p>
            <a:pPr marL="0" indent="0">
              <a:buNone/>
            </a:pPr>
            <a:r>
              <a:rPr lang="en-US" sz="2000" dirty="0" smtClean="0">
                <a:solidFill>
                  <a:srgbClr val="00B050"/>
                </a:solidFill>
                <a:latin typeface="Arial Black" pitchFamily="34" charset="0"/>
              </a:rPr>
              <a:t>Fair Rental Value           84,000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96,000</a:t>
            </a:r>
          </a:p>
          <a:p>
            <a:pPr marL="0" indent="0">
              <a:buNone/>
            </a:pPr>
            <a:r>
              <a:rPr lang="en-US" sz="2000" dirty="0" smtClean="0">
                <a:solidFill>
                  <a:srgbClr val="C00000"/>
                </a:solidFill>
                <a:latin typeface="Arial Black" pitchFamily="34" charset="0"/>
              </a:rPr>
              <a:t>Standard Rant           1,08,000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96,000</a:t>
            </a:r>
          </a:p>
          <a:p>
            <a:pPr marL="0" indent="0">
              <a:buNone/>
            </a:pPr>
            <a:r>
              <a:rPr lang="en-US" sz="1800" dirty="0" smtClean="0">
                <a:solidFill>
                  <a:srgbClr val="CC0000"/>
                </a:solidFill>
                <a:latin typeface="Arial Black" pitchFamily="34" charset="0"/>
              </a:rPr>
              <a:t>Actual Rental Value 1,20,000    </a:t>
            </a:r>
            <a:r>
              <a:rPr lang="en-US" sz="1800" dirty="0" smtClean="0">
                <a:latin typeface="Arial Black" pitchFamily="34" charset="0"/>
              </a:rPr>
              <a:t>          </a:t>
            </a:r>
            <a:r>
              <a:rPr lang="en-US" sz="1800" dirty="0" smtClean="0">
                <a:solidFill>
                  <a:srgbClr val="002060"/>
                </a:solidFill>
                <a:latin typeface="Arial Black" pitchFamily="34" charset="0"/>
              </a:rPr>
              <a:t>       </a:t>
            </a:r>
            <a:r>
              <a:rPr lang="en-US" sz="2000" dirty="0" smtClean="0">
                <a:solidFill>
                  <a:srgbClr val="002060"/>
                </a:solidFill>
                <a:latin typeface="Arial Black" pitchFamily="34" charset="0"/>
              </a:rPr>
              <a:t>Which ever is </a:t>
            </a:r>
            <a:r>
              <a:rPr lang="en-US" sz="2000" dirty="0" smtClean="0">
                <a:solidFill>
                  <a:srgbClr val="CC0000"/>
                </a:solidFill>
                <a:latin typeface="Arial Black" pitchFamily="34" charset="0"/>
              </a:rPr>
              <a:t>High</a:t>
            </a:r>
          </a:p>
          <a:p>
            <a:pPr marL="0" indent="0">
              <a:buNone/>
            </a:pPr>
            <a:r>
              <a:rPr lang="en-US" sz="1800" dirty="0" smtClean="0">
                <a:solidFill>
                  <a:srgbClr val="CC0000"/>
                </a:solidFill>
                <a:latin typeface="Arial Black" pitchFamily="34" charset="0"/>
              </a:rPr>
              <a:t>Less: </a:t>
            </a:r>
            <a:r>
              <a:rPr lang="en-US" sz="1800" dirty="0" err="1" smtClean="0">
                <a:solidFill>
                  <a:srgbClr val="CC0000"/>
                </a:solidFill>
                <a:latin typeface="Arial Black" pitchFamily="34" charset="0"/>
              </a:rPr>
              <a:t>Unrealised</a:t>
            </a:r>
            <a:r>
              <a:rPr lang="en-US" sz="1800" dirty="0" smtClean="0">
                <a:solidFill>
                  <a:srgbClr val="CC0000"/>
                </a:solidFill>
                <a:latin typeface="Arial Black" pitchFamily="34" charset="0"/>
              </a:rPr>
              <a:t> rent  5,000 115,000</a:t>
            </a:r>
            <a:endParaRPr lang="en-US" sz="1800" dirty="0">
              <a:solidFill>
                <a:srgbClr val="0070C0"/>
              </a:solidFill>
              <a:latin typeface="Arial Black" pitchFamily="34" charset="0"/>
            </a:endParaRPr>
          </a:p>
          <a:p>
            <a:pPr marL="0" indent="0">
              <a:buNone/>
            </a:pPr>
            <a:r>
              <a:rPr lang="en-US" sz="2000" dirty="0" smtClean="0">
                <a:solidFill>
                  <a:srgbClr val="CC0000"/>
                </a:solidFill>
                <a:latin typeface="Arial Black" pitchFamily="34" charset="0"/>
              </a:rPr>
              <a:t>                        </a:t>
            </a:r>
            <a:r>
              <a:rPr lang="en-US" sz="2000" dirty="0" smtClean="0">
                <a:solidFill>
                  <a:srgbClr val="00B050"/>
                </a:solidFill>
                <a:latin typeface="Arial Black" pitchFamily="34" charset="0"/>
              </a:rPr>
              <a:t>Highest   1,15,000      </a:t>
            </a:r>
          </a:p>
          <a:p>
            <a:pPr marL="0" indent="0">
              <a:buNone/>
            </a:pPr>
            <a:r>
              <a:rPr lang="en-US" sz="2000" dirty="0" smtClean="0">
                <a:solidFill>
                  <a:srgbClr val="7030A0"/>
                </a:solidFill>
                <a:latin typeface="Arial Black" pitchFamily="34" charset="0"/>
              </a:rPr>
              <a:t>Less: Vacancy Allowance 10,000</a:t>
            </a:r>
          </a:p>
          <a:p>
            <a:pPr marL="0" indent="0">
              <a:buNone/>
            </a:pPr>
            <a:r>
              <a:rPr lang="en-US" sz="2000" dirty="0" smtClean="0">
                <a:solidFill>
                  <a:srgbClr val="7030A0"/>
                </a:solidFill>
                <a:latin typeface="Arial Black" pitchFamily="34" charset="0"/>
              </a:rPr>
              <a:t>          (1 x 10,000)</a:t>
            </a:r>
            <a:endParaRPr lang="en-US" sz="2000" dirty="0">
              <a:solidFill>
                <a:srgbClr val="7030A0"/>
              </a:solidFill>
              <a:latin typeface="Arial Black" pitchFamily="34" charset="0"/>
            </a:endParaRPr>
          </a:p>
          <a:p>
            <a:pPr marL="0" indent="0">
              <a:buNone/>
            </a:pPr>
            <a:r>
              <a:rPr lang="en-US" sz="2000" dirty="0" smtClean="0">
                <a:solidFill>
                  <a:srgbClr val="7030A0"/>
                </a:solidFill>
                <a:latin typeface="Arial Black" pitchFamily="34" charset="0"/>
              </a:rPr>
              <a:t>Gross </a:t>
            </a:r>
            <a:r>
              <a:rPr lang="en-US" sz="2000" dirty="0">
                <a:solidFill>
                  <a:srgbClr val="7030A0"/>
                </a:solidFill>
                <a:latin typeface="Arial Black" pitchFamily="34" charset="0"/>
              </a:rPr>
              <a:t>Annual Value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105,000</a:t>
            </a:r>
            <a:endParaRPr lang="en-US" sz="2000" dirty="0">
              <a:solidFill>
                <a:srgbClr val="7030A0"/>
              </a:solidFill>
              <a:latin typeface="Arial Black" pitchFamily="34" charset="0"/>
            </a:endParaRPr>
          </a:p>
          <a:p>
            <a:pPr marL="0" indent="0">
              <a:buNone/>
            </a:pPr>
            <a:endParaRPr lang="en-US" sz="2000" dirty="0" smtClean="0">
              <a:solidFill>
                <a:srgbClr val="CC000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762500" y="3125136"/>
            <a:ext cx="395053" cy="1142064"/>
          </a:xfrm>
          <a:prstGeom prst="rightBrace">
            <a:avLst>
              <a:gd name="adj1" fmla="val 45833"/>
              <a:gd name="adj2" fmla="val 421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22589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additive="base">
                                        <p:cTn id="6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 calcmode="lin" valueType="num">
                                      <p:cBhvr>
                                        <p:cTn id="7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7" dur="1000"/>
                                        <p:tgtEl>
                                          <p:spTgt spid="3">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anim calcmode="lin" valueType="num">
                                      <p:cBhvr additive="base">
                                        <p:cTn id="8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additive="base">
                                        <p:cTn id="8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31" presetClass="entr" presetSubtype="0" fill="hold" nodeType="clickEffect">
                                  <p:stCondLst>
                                    <p:cond delay="0"/>
                                  </p:stCondLst>
                                  <p:childTnLst>
                                    <p:set>
                                      <p:cBhvr>
                                        <p:cTn id="93" dur="1" fill="hold">
                                          <p:stCondLst>
                                            <p:cond delay="0"/>
                                          </p:stCondLst>
                                        </p:cTn>
                                        <p:tgtEl>
                                          <p:spTgt spid="3">
                                            <p:txEl>
                                              <p:pRg st="10" end="10"/>
                                            </p:txEl>
                                          </p:spTgt>
                                        </p:tgtEl>
                                        <p:attrNameLst>
                                          <p:attrName>style.visibility</p:attrName>
                                        </p:attrNameLst>
                                      </p:cBhvr>
                                      <p:to>
                                        <p:strVal val="visible"/>
                                      </p:to>
                                    </p:set>
                                    <p:anim calcmode="lin" valueType="num">
                                      <p:cBhvr>
                                        <p:cTn id="94"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95"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6"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Contin</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FF0000"/>
                </a:solidFill>
                <a:latin typeface="Arial" pitchFamily="34" charset="0"/>
                <a:cs typeface="Arial" pitchFamily="34" charset="0"/>
              </a:rPr>
              <a:t>Gross Annual Value              </a:t>
            </a:r>
            <a:r>
              <a:rPr lang="en-US" dirty="0" err="1" smtClean="0">
                <a:solidFill>
                  <a:srgbClr val="FF0000"/>
                </a:solidFill>
                <a:latin typeface="Arial" pitchFamily="34" charset="0"/>
                <a:cs typeface="Arial" pitchFamily="34" charset="0"/>
              </a:rPr>
              <a:t>Rs</a:t>
            </a:r>
            <a:r>
              <a:rPr lang="en-US" dirty="0" smtClean="0">
                <a:solidFill>
                  <a:srgbClr val="FF0000"/>
                </a:solidFill>
                <a:latin typeface="Arial" pitchFamily="34" charset="0"/>
                <a:cs typeface="Arial" pitchFamily="34" charset="0"/>
              </a:rPr>
              <a:t>. 1,05,000</a:t>
            </a:r>
          </a:p>
          <a:p>
            <a:pPr marL="0" indent="0">
              <a:buNone/>
            </a:pPr>
            <a:r>
              <a:rPr lang="en-US" dirty="0" smtClean="0">
                <a:solidFill>
                  <a:srgbClr val="000099"/>
                </a:solidFill>
                <a:latin typeface="Arial" pitchFamily="34" charset="0"/>
                <a:cs typeface="Arial" pitchFamily="34" charset="0"/>
              </a:rPr>
              <a:t>Less: Municipal Tax                        20,000</a:t>
            </a:r>
          </a:p>
          <a:p>
            <a:pPr marL="0" indent="0">
              <a:buNone/>
            </a:pPr>
            <a:r>
              <a:rPr lang="en-US" dirty="0" smtClean="0">
                <a:solidFill>
                  <a:srgbClr val="00B050"/>
                </a:solidFill>
                <a:latin typeface="Arial" pitchFamily="34" charset="0"/>
                <a:cs typeface="Arial" pitchFamily="34" charset="0"/>
              </a:rPr>
              <a:t>Net Annual Value                            85,000</a:t>
            </a:r>
          </a:p>
          <a:p>
            <a:pPr marL="0" indent="0">
              <a:buNone/>
            </a:pPr>
            <a:r>
              <a:rPr lang="en-US" dirty="0" smtClean="0">
                <a:solidFill>
                  <a:srgbClr val="C00000"/>
                </a:solidFill>
                <a:latin typeface="Arial" pitchFamily="34" charset="0"/>
                <a:cs typeface="Arial" pitchFamily="34" charset="0"/>
              </a:rPr>
              <a:t>Less: Deduction U/S 24</a:t>
            </a:r>
          </a:p>
          <a:p>
            <a:pPr marL="0" indent="0">
              <a:buNone/>
            </a:pPr>
            <a:r>
              <a:rPr lang="en-US" sz="2600" dirty="0" smtClean="0">
                <a:solidFill>
                  <a:srgbClr val="000099"/>
                </a:solidFill>
                <a:latin typeface="Arial" pitchFamily="34" charset="0"/>
                <a:cs typeface="Arial" pitchFamily="34" charset="0"/>
              </a:rPr>
              <a:t>Standard deduction u/s 24 (a) 30% of NAV</a:t>
            </a:r>
          </a:p>
          <a:p>
            <a:pPr marL="0" indent="0">
              <a:buNone/>
            </a:pPr>
            <a:r>
              <a:rPr lang="en-US" sz="2600" dirty="0" smtClean="0">
                <a:solidFill>
                  <a:srgbClr val="000099"/>
                </a:solidFill>
                <a:latin typeface="Arial" pitchFamily="34" charset="0"/>
                <a:cs typeface="Arial" pitchFamily="34" charset="0"/>
              </a:rPr>
              <a:t> for cost of repair and collection charges</a:t>
            </a:r>
          </a:p>
          <a:p>
            <a:pPr marL="0" indent="0">
              <a:buNone/>
            </a:pPr>
            <a:r>
              <a:rPr lang="en-US" dirty="0" smtClean="0">
                <a:solidFill>
                  <a:srgbClr val="000099"/>
                </a:solidFill>
                <a:latin typeface="Arial" pitchFamily="34" charset="0"/>
                <a:cs typeface="Arial" pitchFamily="34" charset="0"/>
              </a:rPr>
              <a:t>85,000 x 30%      25,500</a:t>
            </a:r>
          </a:p>
          <a:p>
            <a:pPr marL="0" indent="0">
              <a:buNone/>
            </a:pPr>
            <a:r>
              <a:rPr lang="en-US" dirty="0" smtClean="0">
                <a:solidFill>
                  <a:srgbClr val="009900"/>
                </a:solidFill>
                <a:latin typeface="Arial" pitchFamily="34" charset="0"/>
                <a:cs typeface="Arial" pitchFamily="34" charset="0"/>
              </a:rPr>
              <a:t>Interest on loan   20,000</a:t>
            </a:r>
            <a:r>
              <a:rPr lang="en-US" dirty="0" smtClean="0">
                <a:latin typeface="Arial" pitchFamily="34" charset="0"/>
                <a:cs typeface="Arial" pitchFamily="34" charset="0"/>
              </a:rPr>
              <a:t>               </a:t>
            </a:r>
            <a:r>
              <a:rPr lang="en-US" dirty="0" smtClean="0">
                <a:solidFill>
                  <a:srgbClr val="009900"/>
                </a:solidFill>
                <a:latin typeface="Arial" pitchFamily="34" charset="0"/>
                <a:cs typeface="Arial" pitchFamily="34" charset="0"/>
              </a:rPr>
              <a:t>45,500</a:t>
            </a:r>
          </a:p>
          <a:p>
            <a:pPr marL="0" indent="0">
              <a:buNone/>
            </a:pPr>
            <a:r>
              <a:rPr lang="en-US" dirty="0" smtClean="0">
                <a:solidFill>
                  <a:srgbClr val="FF0066"/>
                </a:solidFill>
                <a:latin typeface="Arial" pitchFamily="34" charset="0"/>
                <a:cs typeface="Arial" pitchFamily="34" charset="0"/>
              </a:rPr>
              <a:t>Income from House property        59,500</a:t>
            </a:r>
            <a:endParaRPr lang="en-US" dirty="0">
              <a:solidFill>
                <a:srgbClr val="FF0066"/>
              </a:solidFill>
              <a:latin typeface="Arial" pitchFamily="34" charset="0"/>
              <a:cs typeface="Arial" pitchFamily="34" charset="0"/>
            </a:endParaRPr>
          </a:p>
        </p:txBody>
      </p:sp>
    </p:spTree>
    <p:extLst>
      <p:ext uri="{BB962C8B-B14F-4D97-AF65-F5344CB8AC3E}">
        <p14:creationId xmlns:p14="http://schemas.microsoft.com/office/powerpoint/2010/main" val="16278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80">
                                          <p:stCondLst>
                                            <p:cond delay="0"/>
                                          </p:stCondLst>
                                        </p:cTn>
                                        <p:tgtEl>
                                          <p:spTgt spid="3">
                                            <p:txEl>
                                              <p:pRg st="3" end="3"/>
                                            </p:txEl>
                                          </p:spTgt>
                                        </p:tgtEl>
                                      </p:cBhvr>
                                    </p:animEffect>
                                    <p:anim calcmode="lin" valueType="num">
                                      <p:cBhvr>
                                        <p:cTn id="2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3" end="3"/>
                                            </p:txEl>
                                          </p:spTgt>
                                        </p:tgtEl>
                                      </p:cBhvr>
                                      <p:to x="100000" y="60000"/>
                                    </p:animScale>
                                    <p:animScale>
                                      <p:cBhvr>
                                        <p:cTn id="34" dur="166" decel="50000">
                                          <p:stCondLst>
                                            <p:cond delay="676"/>
                                          </p:stCondLst>
                                        </p:cTn>
                                        <p:tgtEl>
                                          <p:spTgt spid="3">
                                            <p:txEl>
                                              <p:pRg st="3" end="3"/>
                                            </p:txEl>
                                          </p:spTgt>
                                        </p:tgtEl>
                                      </p:cBhvr>
                                      <p:to x="100000" y="100000"/>
                                    </p:animScale>
                                    <p:animScale>
                                      <p:cBhvr>
                                        <p:cTn id="35" dur="26">
                                          <p:stCondLst>
                                            <p:cond delay="1312"/>
                                          </p:stCondLst>
                                        </p:cTn>
                                        <p:tgtEl>
                                          <p:spTgt spid="3">
                                            <p:txEl>
                                              <p:pRg st="3" end="3"/>
                                            </p:txEl>
                                          </p:spTgt>
                                        </p:tgtEl>
                                      </p:cBhvr>
                                      <p:to x="100000" y="80000"/>
                                    </p:animScale>
                                    <p:animScale>
                                      <p:cBhvr>
                                        <p:cTn id="36" dur="166" decel="50000">
                                          <p:stCondLst>
                                            <p:cond delay="1338"/>
                                          </p:stCondLst>
                                        </p:cTn>
                                        <p:tgtEl>
                                          <p:spTgt spid="3">
                                            <p:txEl>
                                              <p:pRg st="3" end="3"/>
                                            </p:txEl>
                                          </p:spTgt>
                                        </p:tgtEl>
                                      </p:cBhvr>
                                      <p:to x="100000" y="100000"/>
                                    </p:animScale>
                                    <p:animScale>
                                      <p:cBhvr>
                                        <p:cTn id="37" dur="26">
                                          <p:stCondLst>
                                            <p:cond delay="1642"/>
                                          </p:stCondLst>
                                        </p:cTn>
                                        <p:tgtEl>
                                          <p:spTgt spid="3">
                                            <p:txEl>
                                              <p:pRg st="3" end="3"/>
                                            </p:txEl>
                                          </p:spTgt>
                                        </p:tgtEl>
                                      </p:cBhvr>
                                      <p:to x="100000" y="90000"/>
                                    </p:animScale>
                                    <p:animScale>
                                      <p:cBhvr>
                                        <p:cTn id="38" dur="166" decel="50000">
                                          <p:stCondLst>
                                            <p:cond delay="1668"/>
                                          </p:stCondLst>
                                        </p:cTn>
                                        <p:tgtEl>
                                          <p:spTgt spid="3">
                                            <p:txEl>
                                              <p:pRg st="3" end="3"/>
                                            </p:txEl>
                                          </p:spTgt>
                                        </p:tgtEl>
                                      </p:cBhvr>
                                      <p:to x="100000" y="100000"/>
                                    </p:animScale>
                                    <p:animScale>
                                      <p:cBhvr>
                                        <p:cTn id="39" dur="26">
                                          <p:stCondLst>
                                            <p:cond delay="1808"/>
                                          </p:stCondLst>
                                        </p:cTn>
                                        <p:tgtEl>
                                          <p:spTgt spid="3">
                                            <p:txEl>
                                              <p:pRg st="3" end="3"/>
                                            </p:txEl>
                                          </p:spTgt>
                                        </p:tgtEl>
                                      </p:cBhvr>
                                      <p:to x="100000" y="95000"/>
                                    </p:animScale>
                                    <p:animScale>
                                      <p:cBhvr>
                                        <p:cTn id="40" dur="166" decel="50000">
                                          <p:stCondLst>
                                            <p:cond delay="1834"/>
                                          </p:stCondLst>
                                        </p:cTn>
                                        <p:tgtEl>
                                          <p:spTgt spid="3">
                                            <p:txEl>
                                              <p:pRg st="3" end="3"/>
                                            </p:txEl>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2000"/>
                                        <p:tgtEl>
                                          <p:spTgt spid="3">
                                            <p:txEl>
                                              <p:pRg st="4" end="4"/>
                                            </p:txEl>
                                          </p:spTgt>
                                        </p:tgtEl>
                                      </p:cBhvr>
                                    </p:animEffect>
                                    <p:anim calcmode="lin" valueType="num">
                                      <p:cBhvr>
                                        <p:cTn id="4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4" end="4"/>
                                            </p:txEl>
                                          </p:spTgt>
                                        </p:tgtEl>
                                        <p:attrNameLst>
                                          <p:attrName>ppt_h</p:attrName>
                                        </p:attrNameLst>
                                      </p:cBhvr>
                                      <p:tavLst>
                                        <p:tav tm="0">
                                          <p:val>
                                            <p:strVal val="#ppt_h"/>
                                          </p:val>
                                        </p:tav>
                                        <p:tav tm="100000">
                                          <p:val>
                                            <p:strVal val="#ppt_h"/>
                                          </p:val>
                                        </p:tav>
                                      </p:tavLst>
                                    </p:anim>
                                  </p:childTnLst>
                                </p:cTn>
                              </p:par>
                              <p:par>
                                <p:cTn id="48" presetID="45"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2000"/>
                                        <p:tgtEl>
                                          <p:spTgt spid="3">
                                            <p:txEl>
                                              <p:pRg st="5" end="5"/>
                                            </p:txEl>
                                          </p:spTgt>
                                        </p:tgtEl>
                                      </p:cBhvr>
                                    </p:animEffect>
                                    <p:anim calcmode="lin" valueType="num">
                                      <p:cBhvr>
                                        <p:cTn id="5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9" dur="500"/>
                                        <p:tgtEl>
                                          <p:spTgt spid="3">
                                            <p:txEl>
                                              <p:pRg st="6" end="6"/>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 calcmode="lin" valueType="num">
                                      <p:cBhvr>
                                        <p:cTn id="6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7" dur="1000"/>
                                        <p:tgtEl>
                                          <p:spTgt spid="3">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5" presetClass="entr" presetSubtype="0" fill="hold" nodeType="clickEffect">
                                  <p:stCondLst>
                                    <p:cond delay="0"/>
                                  </p:stCondLst>
                                  <p:childTnLst>
                                    <p:set>
                                      <p:cBhvr>
                                        <p:cTn id="71" dur="1" fill="hold">
                                          <p:stCondLst>
                                            <p:cond delay="0"/>
                                          </p:stCondLst>
                                        </p:cTn>
                                        <p:tgtEl>
                                          <p:spTgt spid="3">
                                            <p:txEl>
                                              <p:pRg st="8" end="8"/>
                                            </p:txEl>
                                          </p:spTgt>
                                        </p:tgtEl>
                                        <p:attrNameLst>
                                          <p:attrName>style.visibility</p:attrName>
                                        </p:attrNameLst>
                                      </p:cBhvr>
                                      <p:to>
                                        <p:strVal val="visible"/>
                                      </p:to>
                                    </p:set>
                                    <p:animEffect transition="in" filter="fade">
                                      <p:cBhvr>
                                        <p:cTn id="72" dur="2000"/>
                                        <p:tgtEl>
                                          <p:spTgt spid="3">
                                            <p:txEl>
                                              <p:pRg st="8" end="8"/>
                                            </p:txEl>
                                          </p:spTgt>
                                        </p:tgtEl>
                                      </p:cBhvr>
                                    </p:animEffect>
                                    <p:anim calcmode="lin" valueType="num">
                                      <p:cBhvr>
                                        <p:cTn id="73"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74"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normAutofit fontScale="90000"/>
          </a:bodyPr>
          <a:lstStyle/>
          <a:p>
            <a:pPr algn="l"/>
            <a:r>
              <a:rPr lang="en-US" dirty="0" smtClean="0">
                <a:solidFill>
                  <a:srgbClr val="FF0000"/>
                </a:solidFill>
              </a:rPr>
              <a:t>Example 5</a:t>
            </a:r>
            <a:endParaRPr lang="en-US" dirty="0">
              <a:solidFill>
                <a:srgbClr val="FF0000"/>
              </a:solidFill>
            </a:endParaRPr>
          </a:p>
        </p:txBody>
      </p:sp>
      <p:sp>
        <p:nvSpPr>
          <p:cNvPr id="3" name="Content Placeholder 2"/>
          <p:cNvSpPr>
            <a:spLocks noGrp="1"/>
          </p:cNvSpPr>
          <p:nvPr>
            <p:ph idx="1"/>
          </p:nvPr>
        </p:nvSpPr>
        <p:spPr>
          <a:xfrm>
            <a:off x="457200" y="838200"/>
            <a:ext cx="8229600" cy="5334000"/>
          </a:xfrm>
        </p:spPr>
        <p:txBody>
          <a:bodyPr>
            <a:normAutofit fontScale="25000" lnSpcReduction="20000"/>
          </a:bodyPr>
          <a:lstStyle/>
          <a:p>
            <a:pPr marL="0" indent="0">
              <a:buNone/>
            </a:pPr>
            <a:r>
              <a:rPr lang="en-US" sz="7400" dirty="0">
                <a:solidFill>
                  <a:srgbClr val="002060"/>
                </a:solidFill>
                <a:latin typeface="Arial" pitchFamily="34" charset="0"/>
                <a:cs typeface="Arial" pitchFamily="34" charset="0"/>
              </a:rPr>
              <a:t>Determine income from house property of </a:t>
            </a:r>
            <a:r>
              <a:rPr lang="en-US" sz="7400" dirty="0" err="1">
                <a:solidFill>
                  <a:srgbClr val="002060"/>
                </a:solidFill>
                <a:latin typeface="Arial" pitchFamily="34" charset="0"/>
                <a:cs typeface="Arial" pitchFamily="34" charset="0"/>
              </a:rPr>
              <a:t>Mr.Nithilan</a:t>
            </a:r>
            <a:r>
              <a:rPr lang="en-US" sz="7400" dirty="0">
                <a:solidFill>
                  <a:srgbClr val="002060"/>
                </a:solidFill>
                <a:latin typeface="Arial" pitchFamily="34" charset="0"/>
                <a:cs typeface="Arial" pitchFamily="34" charset="0"/>
              </a:rPr>
              <a:t> for the A.Y 2019-2020</a:t>
            </a:r>
            <a:r>
              <a:rPr lang="en-US" sz="7400" dirty="0" smtClean="0">
                <a:solidFill>
                  <a:srgbClr val="002060"/>
                </a:solidFill>
                <a:latin typeface="Arial" pitchFamily="34" charset="0"/>
                <a:cs typeface="Arial" pitchFamily="34" charset="0"/>
              </a:rPr>
              <a:t>.             </a:t>
            </a:r>
            <a:r>
              <a:rPr lang="en-US" sz="7400" dirty="0" smtClean="0">
                <a:latin typeface="Arial" pitchFamily="34" charset="0"/>
                <a:cs typeface="Arial" pitchFamily="34" charset="0"/>
              </a:rPr>
              <a:t>                                                                            </a:t>
            </a:r>
            <a:r>
              <a:rPr lang="en-US" sz="7400" dirty="0" err="1" smtClean="0">
                <a:latin typeface="Arial" pitchFamily="34" charset="0"/>
                <a:cs typeface="Arial" pitchFamily="34" charset="0"/>
              </a:rPr>
              <a:t>Rs</a:t>
            </a:r>
            <a:r>
              <a:rPr lang="en-US" sz="7400" dirty="0" smtClean="0">
                <a:latin typeface="Arial" pitchFamily="34" charset="0"/>
                <a:cs typeface="Arial" pitchFamily="34" charset="0"/>
              </a:rPr>
              <a:t>.</a:t>
            </a:r>
          </a:p>
          <a:p>
            <a:pPr marL="0" indent="0">
              <a:buNone/>
            </a:pPr>
            <a:r>
              <a:rPr lang="en-US" sz="7400" dirty="0" smtClean="0">
                <a:solidFill>
                  <a:srgbClr val="000099"/>
                </a:solidFill>
                <a:latin typeface="Arial" pitchFamily="34" charset="0"/>
                <a:cs typeface="Arial" pitchFamily="34" charset="0"/>
              </a:rPr>
              <a:t>Municipal </a:t>
            </a:r>
            <a:r>
              <a:rPr lang="en-US" sz="7400" dirty="0">
                <a:solidFill>
                  <a:srgbClr val="000099"/>
                </a:solidFill>
                <a:latin typeface="Arial" pitchFamily="34" charset="0"/>
                <a:cs typeface="Arial" pitchFamily="34" charset="0"/>
              </a:rPr>
              <a:t>valuation			</a:t>
            </a:r>
            <a:r>
              <a:rPr lang="en-US" sz="7400" dirty="0" smtClean="0">
                <a:solidFill>
                  <a:srgbClr val="000099"/>
                </a:solidFill>
                <a:latin typeface="Arial" pitchFamily="34" charset="0"/>
                <a:cs typeface="Arial" pitchFamily="34" charset="0"/>
              </a:rPr>
              <a:t>                        20,000         </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Fair rent				             </a:t>
            </a:r>
            <a:r>
              <a:rPr lang="en-US" sz="7400" dirty="0" smtClean="0">
                <a:solidFill>
                  <a:srgbClr val="000099"/>
                </a:solidFill>
                <a:latin typeface="Arial" pitchFamily="34" charset="0"/>
                <a:cs typeface="Arial" pitchFamily="34" charset="0"/>
              </a:rPr>
              <a:t>                        30,000         </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Standard rent				</a:t>
            </a:r>
            <a:r>
              <a:rPr lang="en-US" sz="7400" dirty="0" smtClean="0">
                <a:solidFill>
                  <a:srgbClr val="000099"/>
                </a:solidFill>
                <a:latin typeface="Arial" pitchFamily="34" charset="0"/>
                <a:cs typeface="Arial" pitchFamily="34" charset="0"/>
              </a:rPr>
              <a:t>                       40,000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Rent received                                                   </a:t>
            </a:r>
            <a:r>
              <a:rPr lang="en-US" sz="7400" dirty="0" smtClean="0">
                <a:solidFill>
                  <a:srgbClr val="000099"/>
                </a:solidFill>
                <a:latin typeface="Arial" pitchFamily="34" charset="0"/>
                <a:cs typeface="Arial" pitchFamily="34" charset="0"/>
              </a:rPr>
              <a:t>                  48,000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Municipal taxes paid by tenant  	               </a:t>
            </a:r>
            <a:r>
              <a:rPr lang="en-US" sz="7400" dirty="0" smtClean="0">
                <a:solidFill>
                  <a:srgbClr val="000099"/>
                </a:solidFill>
                <a:latin typeface="Arial" pitchFamily="34" charset="0"/>
                <a:cs typeface="Arial" pitchFamily="34" charset="0"/>
              </a:rPr>
              <a:t>                        3,000         </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Municipal taxes paid by owner                         </a:t>
            </a:r>
            <a:r>
              <a:rPr lang="en-US" sz="7400" dirty="0" smtClean="0">
                <a:solidFill>
                  <a:srgbClr val="000099"/>
                </a:solidFill>
                <a:latin typeface="Arial" pitchFamily="34" charset="0"/>
                <a:cs typeface="Arial" pitchFamily="34" charset="0"/>
              </a:rPr>
              <a:t>                    5,000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Municipal taxes payable by owner                   </a:t>
            </a:r>
            <a:r>
              <a:rPr lang="en-US" sz="7400" dirty="0" smtClean="0">
                <a:solidFill>
                  <a:srgbClr val="000099"/>
                </a:solidFill>
                <a:latin typeface="Arial" pitchFamily="34" charset="0"/>
                <a:cs typeface="Arial" pitchFamily="34" charset="0"/>
              </a:rPr>
              <a:t>                    3,500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Rent collection charges                                     </a:t>
            </a:r>
            <a:r>
              <a:rPr lang="en-US" sz="7400" dirty="0" smtClean="0">
                <a:solidFill>
                  <a:srgbClr val="000099"/>
                </a:solidFill>
                <a:latin typeface="Arial" pitchFamily="34" charset="0"/>
                <a:cs typeface="Arial" pitchFamily="34" charset="0"/>
              </a:rPr>
              <a:t>                  2,500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Actual repairs charges                                       </a:t>
            </a:r>
            <a:r>
              <a:rPr lang="en-US" sz="7400" dirty="0" smtClean="0">
                <a:solidFill>
                  <a:srgbClr val="000099"/>
                </a:solidFill>
                <a:latin typeface="Arial" pitchFamily="34" charset="0"/>
                <a:cs typeface="Arial" pitchFamily="34" charset="0"/>
              </a:rPr>
              <a:t>                 3,000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Annual charge                                                   </a:t>
            </a:r>
            <a:r>
              <a:rPr lang="en-US" sz="7400" dirty="0" smtClean="0">
                <a:solidFill>
                  <a:srgbClr val="000099"/>
                </a:solidFill>
                <a:latin typeface="Arial" pitchFamily="34" charset="0"/>
                <a:cs typeface="Arial" pitchFamily="34" charset="0"/>
              </a:rPr>
              <a:t>                  2,250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Ground rent                                                       </a:t>
            </a:r>
            <a:r>
              <a:rPr lang="en-US" sz="7400" dirty="0" smtClean="0">
                <a:solidFill>
                  <a:srgbClr val="000099"/>
                </a:solidFill>
                <a:latin typeface="Arial" pitchFamily="34" charset="0"/>
                <a:cs typeface="Arial" pitchFamily="34" charset="0"/>
              </a:rPr>
              <a:t>                  3,000 </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Interest on capital borrowed for construction	</a:t>
            </a:r>
            <a:r>
              <a:rPr lang="en-US" sz="7400" dirty="0" smtClean="0">
                <a:solidFill>
                  <a:srgbClr val="000099"/>
                </a:solidFill>
                <a:latin typeface="Arial" pitchFamily="34" charset="0"/>
                <a:cs typeface="Arial" pitchFamily="34" charset="0"/>
              </a:rPr>
              <a:t>          </a:t>
            </a:r>
            <a:r>
              <a:rPr lang="en-US" sz="7400" dirty="0">
                <a:solidFill>
                  <a:srgbClr val="000099"/>
                </a:solidFill>
                <a:latin typeface="Arial" pitchFamily="34" charset="0"/>
                <a:cs typeface="Arial" pitchFamily="34" charset="0"/>
              </a:rPr>
              <a:t>2,500           </a:t>
            </a:r>
          </a:p>
          <a:p>
            <a:pPr marL="0" indent="0">
              <a:buNone/>
            </a:pPr>
            <a:r>
              <a:rPr lang="en-US" sz="7400" dirty="0">
                <a:solidFill>
                  <a:srgbClr val="000099"/>
                </a:solidFill>
                <a:latin typeface="Arial" pitchFamily="34" charset="0"/>
                <a:cs typeface="Arial" pitchFamily="34" charset="0"/>
              </a:rPr>
              <a:t>Interest on loan borrowed for purchase of car   </a:t>
            </a:r>
            <a:r>
              <a:rPr lang="en-US" sz="7400" dirty="0" smtClean="0">
                <a:solidFill>
                  <a:srgbClr val="000099"/>
                </a:solidFill>
                <a:latin typeface="Arial" pitchFamily="34" charset="0"/>
                <a:cs typeface="Arial" pitchFamily="34" charset="0"/>
              </a:rPr>
              <a:t>                 8,000</a:t>
            </a:r>
            <a:endParaRPr lang="en-US" sz="7400" dirty="0">
              <a:solidFill>
                <a:srgbClr val="000099"/>
              </a:solidFill>
              <a:latin typeface="Arial" pitchFamily="34" charset="0"/>
              <a:cs typeface="Arial" pitchFamily="34" charset="0"/>
            </a:endParaRPr>
          </a:p>
          <a:p>
            <a:pPr marL="0" indent="0">
              <a:buNone/>
            </a:pPr>
            <a:r>
              <a:rPr lang="en-US" sz="7400" dirty="0">
                <a:solidFill>
                  <a:srgbClr val="000099"/>
                </a:solidFill>
                <a:latin typeface="Arial" pitchFamily="34" charset="0"/>
                <a:cs typeface="Arial" pitchFamily="34" charset="0"/>
              </a:rPr>
              <a:t>Interest on loan borrowed for sun marriage       </a:t>
            </a:r>
            <a:r>
              <a:rPr lang="en-US" sz="7400" dirty="0" smtClean="0">
                <a:solidFill>
                  <a:srgbClr val="000099"/>
                </a:solidFill>
                <a:latin typeface="Arial" pitchFamily="34" charset="0"/>
                <a:cs typeface="Arial" pitchFamily="34" charset="0"/>
              </a:rPr>
              <a:t>                7,500</a:t>
            </a:r>
            <a:endParaRPr lang="en-US" sz="7400" dirty="0">
              <a:solidFill>
                <a:srgbClr val="000099"/>
              </a:solidFill>
              <a:latin typeface="Arial" pitchFamily="34" charset="0"/>
              <a:cs typeface="Arial" pitchFamily="34" charset="0"/>
            </a:endParaRPr>
          </a:p>
          <a:p>
            <a:pPr marL="0" indent="0">
              <a:buNone/>
            </a:pPr>
            <a:r>
              <a:rPr lang="en-US" sz="7400" dirty="0" err="1">
                <a:solidFill>
                  <a:srgbClr val="000099"/>
                </a:solidFill>
                <a:latin typeface="Arial" pitchFamily="34" charset="0"/>
                <a:cs typeface="Arial" pitchFamily="34" charset="0"/>
              </a:rPr>
              <a:t>Unrealised</a:t>
            </a:r>
            <a:r>
              <a:rPr lang="en-US" sz="7400" dirty="0">
                <a:solidFill>
                  <a:srgbClr val="000099"/>
                </a:solidFill>
                <a:latin typeface="Arial" pitchFamily="34" charset="0"/>
                <a:cs typeface="Arial" pitchFamily="34" charset="0"/>
              </a:rPr>
              <a:t> rent (AO is satisfied only 50%)     </a:t>
            </a:r>
            <a:r>
              <a:rPr lang="en-US" sz="7400" dirty="0" smtClean="0">
                <a:solidFill>
                  <a:srgbClr val="000099"/>
                </a:solidFill>
                <a:latin typeface="Arial" pitchFamily="34" charset="0"/>
                <a:cs typeface="Arial" pitchFamily="34" charset="0"/>
              </a:rPr>
              <a:t>                  10,000</a:t>
            </a:r>
            <a:endParaRPr lang="en-US" sz="7400" dirty="0">
              <a:solidFill>
                <a:srgbClr val="000099"/>
              </a:solidFill>
              <a:latin typeface="Arial" pitchFamily="34" charset="0"/>
              <a:cs typeface="Arial" pitchFamily="34" charset="0"/>
            </a:endParaRPr>
          </a:p>
          <a:p>
            <a:pPr marL="0" indent="0">
              <a:buNone/>
            </a:pPr>
            <a:r>
              <a:rPr lang="en-US" sz="7400" dirty="0" smtClean="0">
                <a:solidFill>
                  <a:srgbClr val="000099"/>
                </a:solidFill>
                <a:latin typeface="Arial" pitchFamily="34" charset="0"/>
                <a:cs typeface="Arial" pitchFamily="34" charset="0"/>
              </a:rPr>
              <a:t>Vacancy                                                                           2 Months</a:t>
            </a:r>
            <a:r>
              <a:rPr lang="en-US" dirty="0" smtClean="0">
                <a:solidFill>
                  <a:srgbClr val="000099"/>
                </a:solidFill>
              </a:rPr>
              <a:t> </a:t>
            </a:r>
            <a:endParaRPr lang="en-US" dirty="0">
              <a:solidFill>
                <a:srgbClr val="000099"/>
              </a:solidFill>
            </a:endParaRPr>
          </a:p>
        </p:txBody>
      </p:sp>
    </p:spTree>
    <p:extLst>
      <p:ext uri="{BB962C8B-B14F-4D97-AF65-F5344CB8AC3E}">
        <p14:creationId xmlns:p14="http://schemas.microsoft.com/office/powerpoint/2010/main" val="3387810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99"/>
                </a:solidFill>
                <a:latin typeface="Arial Black" pitchFamily="34" charset="0"/>
                <a:cs typeface="Times New Roman" pitchFamily="18" charset="0"/>
              </a:rPr>
              <a:t>Different </a:t>
            </a:r>
            <a:r>
              <a:rPr lang="en-US" dirty="0">
                <a:solidFill>
                  <a:srgbClr val="000099"/>
                </a:solidFill>
                <a:latin typeface="Arial Black" pitchFamily="34" charset="0"/>
                <a:cs typeface="Times New Roman" pitchFamily="18" charset="0"/>
              </a:rPr>
              <a:t>R</a:t>
            </a:r>
            <a:r>
              <a:rPr lang="en-US" dirty="0" smtClean="0">
                <a:solidFill>
                  <a:srgbClr val="000099"/>
                </a:solidFill>
                <a:latin typeface="Arial Black" pitchFamily="34" charset="0"/>
                <a:cs typeface="Times New Roman" pitchFamily="18" charset="0"/>
              </a:rPr>
              <a:t>ental </a:t>
            </a:r>
            <a:r>
              <a:rPr lang="en-US" dirty="0">
                <a:solidFill>
                  <a:srgbClr val="000099"/>
                </a:solidFill>
                <a:latin typeface="Arial Black" pitchFamily="34" charset="0"/>
                <a:cs typeface="Times New Roman" pitchFamily="18" charset="0"/>
              </a:rPr>
              <a:t>V</a:t>
            </a:r>
            <a:r>
              <a:rPr lang="en-US" dirty="0" smtClean="0">
                <a:solidFill>
                  <a:srgbClr val="000099"/>
                </a:solidFill>
                <a:latin typeface="Arial Black" pitchFamily="34" charset="0"/>
                <a:cs typeface="Times New Roman" pitchFamily="18" charset="0"/>
              </a:rPr>
              <a:t>alues</a:t>
            </a:r>
            <a:endParaRPr lang="en-US" dirty="0">
              <a:solidFill>
                <a:srgbClr val="000099"/>
              </a:solidFill>
              <a:latin typeface="Arial Black" pitchFamily="34"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sz="2600" dirty="0">
                <a:solidFill>
                  <a:srgbClr val="009900"/>
                </a:solidFill>
                <a:latin typeface="Arial Black" pitchFamily="34" charset="0"/>
              </a:rPr>
              <a:t>Municipal Rental Value </a:t>
            </a:r>
            <a:r>
              <a:rPr lang="en-US" sz="2600" dirty="0" smtClean="0">
                <a:solidFill>
                  <a:srgbClr val="009900"/>
                </a:solidFill>
                <a:latin typeface="Arial Black" pitchFamily="34" charset="0"/>
              </a:rPr>
              <a:t>[MRV</a:t>
            </a:r>
            <a:r>
              <a:rPr lang="en-US" sz="2600" dirty="0">
                <a:solidFill>
                  <a:srgbClr val="009900"/>
                </a:solidFill>
                <a:latin typeface="Arial Black" pitchFamily="34" charset="0"/>
              </a:rPr>
              <a:t>]</a:t>
            </a:r>
            <a:endParaRPr lang="en-US" sz="2600" dirty="0" smtClean="0">
              <a:solidFill>
                <a:srgbClr val="009900"/>
              </a:solidFill>
              <a:latin typeface="Arial Black" pitchFamily="34" charset="0"/>
            </a:endParaRPr>
          </a:p>
          <a:p>
            <a:pPr marL="0" indent="0">
              <a:buNone/>
            </a:pPr>
            <a:r>
              <a:rPr lang="en-US" sz="2600" dirty="0">
                <a:solidFill>
                  <a:srgbClr val="FF0000"/>
                </a:solidFill>
                <a:latin typeface="Arial Black" pitchFamily="34" charset="0"/>
              </a:rPr>
              <a:t>Fair Rental Value [FRV</a:t>
            </a:r>
            <a:r>
              <a:rPr lang="en-US" sz="2600" dirty="0" smtClean="0">
                <a:solidFill>
                  <a:srgbClr val="FF0000"/>
                </a:solidFill>
                <a:latin typeface="Arial Black" pitchFamily="34" charset="0"/>
              </a:rPr>
              <a:t>]</a:t>
            </a:r>
          </a:p>
          <a:p>
            <a:pPr marL="0" indent="0">
              <a:buNone/>
            </a:pPr>
            <a:r>
              <a:rPr lang="en-US" sz="2600" dirty="0" smtClean="0">
                <a:solidFill>
                  <a:srgbClr val="0070C0"/>
                </a:solidFill>
                <a:latin typeface="Arial Black" pitchFamily="34" charset="0"/>
              </a:rPr>
              <a:t>Standard </a:t>
            </a:r>
            <a:r>
              <a:rPr lang="en-US" sz="2600" dirty="0">
                <a:solidFill>
                  <a:srgbClr val="0070C0"/>
                </a:solidFill>
                <a:latin typeface="Arial Black" pitchFamily="34" charset="0"/>
              </a:rPr>
              <a:t>Rent </a:t>
            </a:r>
            <a:r>
              <a:rPr lang="en-US" sz="2600" dirty="0" smtClean="0">
                <a:solidFill>
                  <a:srgbClr val="0070C0"/>
                </a:solidFill>
                <a:latin typeface="Arial Black" pitchFamily="34" charset="0"/>
              </a:rPr>
              <a:t>[SRV] </a:t>
            </a:r>
            <a:r>
              <a:rPr lang="en-US" sz="2400" dirty="0" smtClean="0">
                <a:solidFill>
                  <a:srgbClr val="FF9900"/>
                </a:solidFill>
                <a:latin typeface="Arial Black" pitchFamily="34" charset="0"/>
              </a:rPr>
              <a:t>[As per Rent Control A/c]</a:t>
            </a:r>
          </a:p>
          <a:p>
            <a:pPr marL="0" indent="0">
              <a:buNone/>
            </a:pPr>
            <a:r>
              <a:rPr lang="en-US" sz="2600" dirty="0">
                <a:solidFill>
                  <a:srgbClr val="CC0000"/>
                </a:solidFill>
                <a:latin typeface="Arial Black" pitchFamily="34" charset="0"/>
              </a:rPr>
              <a:t>Actual </a:t>
            </a:r>
            <a:r>
              <a:rPr lang="en-US" sz="2600" dirty="0" smtClean="0">
                <a:solidFill>
                  <a:srgbClr val="CC0000"/>
                </a:solidFill>
                <a:latin typeface="Arial Black" pitchFamily="34" charset="0"/>
              </a:rPr>
              <a:t>Rental Value[ARV]</a:t>
            </a:r>
          </a:p>
          <a:p>
            <a:pPr marL="0" indent="0">
              <a:buNone/>
            </a:pPr>
            <a:r>
              <a:rPr lang="en-US" sz="2600" dirty="0">
                <a:solidFill>
                  <a:srgbClr val="7030A0"/>
                </a:solidFill>
                <a:latin typeface="Arial Black" pitchFamily="34" charset="0"/>
              </a:rPr>
              <a:t>Real Rental Value [RRV</a:t>
            </a:r>
            <a:r>
              <a:rPr lang="en-US" sz="2600" dirty="0" smtClean="0">
                <a:solidFill>
                  <a:srgbClr val="7030A0"/>
                </a:solidFill>
                <a:latin typeface="Arial Black" pitchFamily="34" charset="0"/>
              </a:rPr>
              <a:t>]</a:t>
            </a:r>
            <a:endParaRPr lang="en-US" sz="2600" dirty="0">
              <a:solidFill>
                <a:srgbClr val="7030A0"/>
              </a:solidFill>
              <a:latin typeface="Arial Black" pitchFamily="34" charset="0"/>
            </a:endParaRPr>
          </a:p>
          <a:p>
            <a:pPr marL="0" indent="0">
              <a:buNone/>
            </a:pPr>
            <a:endParaRPr lang="en-US" dirty="0" smtClean="0"/>
          </a:p>
        </p:txBody>
      </p:sp>
    </p:spTree>
    <p:extLst>
      <p:ext uri="{BB962C8B-B14F-4D97-AF65-F5344CB8AC3E}">
        <p14:creationId xmlns:p14="http://schemas.microsoft.com/office/powerpoint/2010/main" val="355553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l"/>
            <a:r>
              <a:rPr lang="en-US" sz="2800" b="1" dirty="0" smtClean="0">
                <a:solidFill>
                  <a:srgbClr val="FF0066"/>
                </a:solidFill>
                <a:latin typeface="Arial" pitchFamily="34" charset="0"/>
                <a:cs typeface="Arial" pitchFamily="34" charset="0"/>
              </a:rPr>
              <a:t>Solution : </a:t>
            </a:r>
            <a:br>
              <a:rPr lang="en-US" sz="2800" b="1" dirty="0" smtClean="0">
                <a:solidFill>
                  <a:srgbClr val="FF0066"/>
                </a:solidFill>
                <a:latin typeface="Arial" pitchFamily="34" charset="0"/>
                <a:cs typeface="Arial" pitchFamily="34" charset="0"/>
              </a:rPr>
            </a:br>
            <a:r>
              <a:rPr lang="en-US" sz="2800" b="1" dirty="0" smtClean="0">
                <a:solidFill>
                  <a:srgbClr val="FF0066"/>
                </a:solidFill>
                <a:latin typeface="Arial" pitchFamily="34" charset="0"/>
                <a:cs typeface="Arial" pitchFamily="34" charset="0"/>
              </a:rPr>
              <a:t>Determination Taxable Income  from </a:t>
            </a:r>
            <a:r>
              <a:rPr lang="en-US" sz="2800" b="1" dirty="0" smtClean="0">
                <a:solidFill>
                  <a:srgbClr val="002060"/>
                </a:solidFill>
                <a:latin typeface="Arial" pitchFamily="34" charset="0"/>
                <a:cs typeface="Arial" pitchFamily="34" charset="0"/>
              </a:rPr>
              <a:t>House property of  </a:t>
            </a:r>
            <a:r>
              <a:rPr lang="en-US" sz="2800" b="1" dirty="0" err="1" smtClean="0">
                <a:solidFill>
                  <a:srgbClr val="002060"/>
                </a:solidFill>
                <a:latin typeface="Arial" pitchFamily="34" charset="0"/>
                <a:cs typeface="Arial" pitchFamily="34" charset="0"/>
              </a:rPr>
              <a:t>Mr.Nithilan</a:t>
            </a:r>
            <a:endParaRPr lang="en-US" sz="2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a:t>
            </a:r>
            <a:r>
              <a:rPr lang="en-US" sz="2000" dirty="0" smtClean="0">
                <a:solidFill>
                  <a:srgbClr val="FF0066"/>
                </a:solidFill>
                <a:latin typeface="Arial Black" pitchFamily="34" charset="0"/>
              </a:rPr>
              <a:t>20,000         </a:t>
            </a:r>
            <a:endParaRPr lang="en-US" sz="2000" dirty="0" smtClean="0">
              <a:solidFill>
                <a:srgbClr val="FF0066"/>
              </a:solidFill>
              <a:latin typeface="Arial Black" pitchFamily="34" charset="0"/>
            </a:endParaRPr>
          </a:p>
          <a:p>
            <a:pPr marL="0" indent="0">
              <a:buNone/>
            </a:pPr>
            <a:r>
              <a:rPr lang="en-US" sz="2000" dirty="0" smtClean="0">
                <a:solidFill>
                  <a:srgbClr val="00B050"/>
                </a:solidFill>
                <a:latin typeface="Arial Black" pitchFamily="34" charset="0"/>
              </a:rPr>
              <a:t>Fair Rental Value           </a:t>
            </a:r>
            <a:r>
              <a:rPr lang="en-US" sz="2000" dirty="0" smtClean="0">
                <a:solidFill>
                  <a:srgbClr val="00B050"/>
                </a:solidFill>
                <a:latin typeface="Arial Black" pitchFamily="34" charset="0"/>
              </a:rPr>
              <a:t>30,000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a:t>
            </a:r>
            <a:r>
              <a:rPr lang="en-US" sz="2000" dirty="0" smtClean="0">
                <a:solidFill>
                  <a:srgbClr val="002060"/>
                </a:solidFill>
                <a:latin typeface="Arial Black" pitchFamily="34" charset="0"/>
              </a:rPr>
              <a:t>30,000</a:t>
            </a:r>
            <a:endParaRPr lang="en-US" sz="2000" dirty="0" smtClean="0">
              <a:solidFill>
                <a:srgbClr val="002060"/>
              </a:solidFill>
              <a:latin typeface="Arial Black" pitchFamily="34" charset="0"/>
            </a:endParaRPr>
          </a:p>
          <a:p>
            <a:pPr marL="0" indent="0">
              <a:buNone/>
            </a:pPr>
            <a:r>
              <a:rPr lang="en-US" sz="2000" dirty="0" smtClean="0">
                <a:solidFill>
                  <a:srgbClr val="C00000"/>
                </a:solidFill>
                <a:latin typeface="Arial Black" pitchFamily="34" charset="0"/>
              </a:rPr>
              <a:t>Standard Rant          </a:t>
            </a:r>
            <a:r>
              <a:rPr lang="en-US" sz="2000" dirty="0" smtClean="0">
                <a:solidFill>
                  <a:srgbClr val="C00000"/>
                </a:solidFill>
                <a:latin typeface="Arial Black" pitchFamily="34" charset="0"/>
              </a:rPr>
              <a:t>  40,000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a:t>
            </a:r>
            <a:r>
              <a:rPr lang="en-US" sz="2000" dirty="0" smtClean="0">
                <a:solidFill>
                  <a:srgbClr val="002060"/>
                </a:solidFill>
                <a:latin typeface="Arial Black" pitchFamily="34" charset="0"/>
              </a:rPr>
              <a:t>30,000</a:t>
            </a:r>
            <a:endParaRPr lang="en-US" sz="2000" dirty="0" smtClean="0">
              <a:solidFill>
                <a:srgbClr val="002060"/>
              </a:solidFill>
              <a:latin typeface="Arial Black" pitchFamily="34" charset="0"/>
            </a:endParaRPr>
          </a:p>
          <a:p>
            <a:pPr marL="0" indent="0">
              <a:buNone/>
            </a:pPr>
            <a:r>
              <a:rPr lang="en-US" sz="1800" dirty="0" smtClean="0">
                <a:solidFill>
                  <a:srgbClr val="CC0000"/>
                </a:solidFill>
                <a:latin typeface="Arial Black" pitchFamily="34" charset="0"/>
              </a:rPr>
              <a:t>Actual Rental Value </a:t>
            </a:r>
            <a:r>
              <a:rPr lang="en-US" sz="1800" dirty="0" smtClean="0">
                <a:solidFill>
                  <a:srgbClr val="CC0000"/>
                </a:solidFill>
                <a:latin typeface="Arial Black" pitchFamily="34" charset="0"/>
              </a:rPr>
              <a:t>48,000    </a:t>
            </a:r>
            <a:r>
              <a:rPr lang="en-US" sz="1800" dirty="0" smtClean="0">
                <a:latin typeface="Arial Black" pitchFamily="34" charset="0"/>
              </a:rPr>
              <a:t>          </a:t>
            </a:r>
            <a:r>
              <a:rPr lang="en-US" sz="1800" dirty="0" smtClean="0">
                <a:solidFill>
                  <a:srgbClr val="002060"/>
                </a:solidFill>
                <a:latin typeface="Arial Black" pitchFamily="34" charset="0"/>
              </a:rPr>
              <a:t>    </a:t>
            </a:r>
            <a:r>
              <a:rPr lang="en-US" sz="2000" dirty="0" smtClean="0">
                <a:solidFill>
                  <a:srgbClr val="002060"/>
                </a:solidFill>
                <a:latin typeface="Arial Black" pitchFamily="34" charset="0"/>
              </a:rPr>
              <a:t>Which ever is </a:t>
            </a:r>
            <a:r>
              <a:rPr lang="en-US" sz="2000" dirty="0" smtClean="0">
                <a:solidFill>
                  <a:srgbClr val="CC0000"/>
                </a:solidFill>
                <a:latin typeface="Arial Black" pitchFamily="34" charset="0"/>
              </a:rPr>
              <a:t>High</a:t>
            </a:r>
          </a:p>
          <a:p>
            <a:pPr marL="0" indent="0">
              <a:buNone/>
            </a:pPr>
            <a:r>
              <a:rPr lang="en-US" sz="1800" dirty="0" smtClean="0">
                <a:solidFill>
                  <a:srgbClr val="CC0000"/>
                </a:solidFill>
                <a:latin typeface="Arial Black" pitchFamily="34" charset="0"/>
              </a:rPr>
              <a:t>Less: </a:t>
            </a:r>
            <a:r>
              <a:rPr lang="en-US" sz="1800" dirty="0" err="1" smtClean="0">
                <a:solidFill>
                  <a:srgbClr val="CC0000"/>
                </a:solidFill>
                <a:latin typeface="Arial Black" pitchFamily="34" charset="0"/>
              </a:rPr>
              <a:t>Unrealised</a:t>
            </a:r>
            <a:r>
              <a:rPr lang="en-US" sz="1800" dirty="0" smtClean="0">
                <a:solidFill>
                  <a:srgbClr val="CC0000"/>
                </a:solidFill>
                <a:latin typeface="Arial Black" pitchFamily="34" charset="0"/>
              </a:rPr>
              <a:t> </a:t>
            </a:r>
            <a:r>
              <a:rPr lang="en-US" sz="1800" dirty="0" smtClean="0">
                <a:solidFill>
                  <a:srgbClr val="CC0000"/>
                </a:solidFill>
                <a:latin typeface="Arial Black" pitchFamily="34" charset="0"/>
              </a:rPr>
              <a:t>rent</a:t>
            </a:r>
          </a:p>
          <a:p>
            <a:pPr marL="0" indent="0">
              <a:buNone/>
            </a:pPr>
            <a:r>
              <a:rPr lang="en-US" sz="1800" dirty="0">
                <a:solidFill>
                  <a:srgbClr val="CC0000"/>
                </a:solidFill>
                <a:latin typeface="Arial Black" pitchFamily="34" charset="0"/>
              </a:rPr>
              <a:t> </a:t>
            </a:r>
            <a:r>
              <a:rPr lang="en-US" sz="1800" dirty="0" smtClean="0">
                <a:solidFill>
                  <a:srgbClr val="CC0000"/>
                </a:solidFill>
                <a:latin typeface="Arial Black" pitchFamily="34" charset="0"/>
              </a:rPr>
              <a:t>      [10</a:t>
            </a:r>
            <a:r>
              <a:rPr lang="en-US" sz="1800" dirty="0" smtClean="0">
                <a:solidFill>
                  <a:srgbClr val="CC0000"/>
                </a:solidFill>
                <a:latin typeface="Arial Black" pitchFamily="34" charset="0"/>
              </a:rPr>
              <a:t>,000 x 50%]  5,000 43,000</a:t>
            </a:r>
            <a:endParaRPr lang="en-US" sz="1800" dirty="0">
              <a:solidFill>
                <a:srgbClr val="0070C0"/>
              </a:solidFill>
              <a:latin typeface="Arial Black" pitchFamily="34" charset="0"/>
            </a:endParaRPr>
          </a:p>
          <a:p>
            <a:pPr marL="0" indent="0">
              <a:buNone/>
            </a:pPr>
            <a:r>
              <a:rPr lang="en-US" sz="2000" dirty="0" smtClean="0">
                <a:solidFill>
                  <a:srgbClr val="CC0000"/>
                </a:solidFill>
                <a:latin typeface="Arial Black" pitchFamily="34" charset="0"/>
              </a:rPr>
              <a:t>                        </a:t>
            </a:r>
            <a:r>
              <a:rPr lang="en-US" sz="2000" dirty="0" smtClean="0">
                <a:solidFill>
                  <a:srgbClr val="00B050"/>
                </a:solidFill>
                <a:latin typeface="Arial Black" pitchFamily="34" charset="0"/>
              </a:rPr>
              <a:t>Highest  </a:t>
            </a:r>
            <a:r>
              <a:rPr lang="en-US" sz="2000" dirty="0" smtClean="0">
                <a:solidFill>
                  <a:srgbClr val="00B050"/>
                </a:solidFill>
                <a:latin typeface="Arial Black" pitchFamily="34" charset="0"/>
              </a:rPr>
              <a:t> 43,000      </a:t>
            </a:r>
            <a:endParaRPr lang="en-US" sz="2000" dirty="0" smtClean="0">
              <a:solidFill>
                <a:srgbClr val="00B050"/>
              </a:solidFill>
              <a:latin typeface="Arial Black" pitchFamily="34" charset="0"/>
            </a:endParaRPr>
          </a:p>
          <a:p>
            <a:pPr marL="0" indent="0">
              <a:buNone/>
            </a:pPr>
            <a:r>
              <a:rPr lang="en-US" sz="2000" dirty="0" smtClean="0">
                <a:solidFill>
                  <a:srgbClr val="7030A0"/>
                </a:solidFill>
                <a:latin typeface="Arial Black" pitchFamily="34" charset="0"/>
              </a:rPr>
              <a:t>Less: Vacancy Allowance </a:t>
            </a:r>
            <a:r>
              <a:rPr lang="en-US" sz="2000" dirty="0" smtClean="0">
                <a:solidFill>
                  <a:srgbClr val="7030A0"/>
                </a:solidFill>
                <a:latin typeface="Arial Black" pitchFamily="34" charset="0"/>
              </a:rPr>
              <a:t>8,000</a:t>
            </a:r>
            <a:endParaRPr lang="en-US" sz="2000" dirty="0" smtClean="0">
              <a:solidFill>
                <a:srgbClr val="7030A0"/>
              </a:solidFill>
              <a:latin typeface="Arial Black" pitchFamily="34" charset="0"/>
            </a:endParaRPr>
          </a:p>
          <a:p>
            <a:pPr marL="0" indent="0">
              <a:buNone/>
            </a:pPr>
            <a:r>
              <a:rPr lang="en-US" sz="2000" dirty="0" smtClean="0">
                <a:solidFill>
                  <a:srgbClr val="7030A0"/>
                </a:solidFill>
                <a:latin typeface="Arial Black" pitchFamily="34" charset="0"/>
              </a:rPr>
              <a:t>          </a:t>
            </a:r>
            <a:r>
              <a:rPr lang="en-US" sz="2000" dirty="0" smtClean="0">
                <a:solidFill>
                  <a:srgbClr val="7030A0"/>
                </a:solidFill>
                <a:latin typeface="Arial Black" pitchFamily="34" charset="0"/>
              </a:rPr>
              <a:t>(2 </a:t>
            </a:r>
            <a:r>
              <a:rPr lang="en-US" sz="2000" dirty="0" smtClean="0">
                <a:solidFill>
                  <a:srgbClr val="7030A0"/>
                </a:solidFill>
                <a:latin typeface="Arial Black" pitchFamily="34" charset="0"/>
              </a:rPr>
              <a:t>x </a:t>
            </a:r>
            <a:r>
              <a:rPr lang="en-US" sz="2000" dirty="0" smtClean="0">
                <a:solidFill>
                  <a:srgbClr val="7030A0"/>
                </a:solidFill>
                <a:latin typeface="Arial Black" pitchFamily="34" charset="0"/>
              </a:rPr>
              <a:t>4,000</a:t>
            </a:r>
            <a:r>
              <a:rPr lang="en-US" sz="2000" dirty="0" smtClean="0">
                <a:solidFill>
                  <a:srgbClr val="7030A0"/>
                </a:solidFill>
                <a:latin typeface="Arial Black" pitchFamily="34" charset="0"/>
              </a:rPr>
              <a:t>)</a:t>
            </a:r>
            <a:endParaRPr lang="en-US" sz="2000" dirty="0">
              <a:solidFill>
                <a:srgbClr val="7030A0"/>
              </a:solidFill>
              <a:latin typeface="Arial Black" pitchFamily="34" charset="0"/>
            </a:endParaRPr>
          </a:p>
          <a:p>
            <a:pPr marL="0" indent="0">
              <a:buNone/>
            </a:pPr>
            <a:r>
              <a:rPr lang="en-US" sz="2000" dirty="0" smtClean="0">
                <a:solidFill>
                  <a:srgbClr val="7030A0"/>
                </a:solidFill>
                <a:latin typeface="Arial Black" pitchFamily="34" charset="0"/>
              </a:rPr>
              <a:t>Gross </a:t>
            </a:r>
            <a:r>
              <a:rPr lang="en-US" sz="2000" dirty="0">
                <a:solidFill>
                  <a:srgbClr val="7030A0"/>
                </a:solidFill>
                <a:latin typeface="Arial Black" pitchFamily="34" charset="0"/>
              </a:rPr>
              <a:t>Annual Value  </a:t>
            </a:r>
            <a:r>
              <a:rPr lang="en-US" sz="2000" dirty="0" err="1" smtClean="0">
                <a:solidFill>
                  <a:srgbClr val="7030A0"/>
                </a:solidFill>
                <a:latin typeface="Arial Black" pitchFamily="34" charset="0"/>
              </a:rPr>
              <a:t>Rs</a:t>
            </a:r>
            <a:r>
              <a:rPr lang="en-US" sz="2000" dirty="0" smtClean="0">
                <a:solidFill>
                  <a:srgbClr val="7030A0"/>
                </a:solidFill>
                <a:latin typeface="Arial Black" pitchFamily="34" charset="0"/>
              </a:rPr>
              <a:t>. </a:t>
            </a:r>
            <a:r>
              <a:rPr lang="en-US" sz="2000" dirty="0" smtClean="0">
                <a:solidFill>
                  <a:srgbClr val="7030A0"/>
                </a:solidFill>
                <a:latin typeface="Arial Black" pitchFamily="34" charset="0"/>
              </a:rPr>
              <a:t>35,000</a:t>
            </a:r>
            <a:endParaRPr lang="en-US" sz="2000" dirty="0">
              <a:solidFill>
                <a:srgbClr val="7030A0"/>
              </a:solidFill>
              <a:latin typeface="Arial Black" pitchFamily="34" charset="0"/>
            </a:endParaRPr>
          </a:p>
          <a:p>
            <a:pPr marL="0" indent="0">
              <a:buNone/>
            </a:pPr>
            <a:endParaRPr lang="en-US" sz="2000" dirty="0" smtClean="0">
              <a:solidFill>
                <a:srgbClr val="CC000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762500" y="3125136"/>
            <a:ext cx="395053" cy="1142064"/>
          </a:xfrm>
          <a:prstGeom prst="rightBrace">
            <a:avLst>
              <a:gd name="adj1" fmla="val 45833"/>
              <a:gd name="adj2" fmla="val 421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1543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additive="base">
                                        <p:cTn id="6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 calcmode="lin" valueType="num">
                                      <p:cBhvr additive="base">
                                        <p:cTn id="7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31" presetClass="entr" presetSubtype="0" fill="hold" nodeType="clickEffect">
                                  <p:stCondLst>
                                    <p:cond delay="0"/>
                                  </p:stCondLst>
                                  <p:childTnLst>
                                    <p:set>
                                      <p:cBhvr>
                                        <p:cTn id="79" dur="1" fill="hold">
                                          <p:stCondLst>
                                            <p:cond delay="0"/>
                                          </p:stCondLst>
                                        </p:cTn>
                                        <p:tgtEl>
                                          <p:spTgt spid="3">
                                            <p:txEl>
                                              <p:pRg st="8" end="8"/>
                                            </p:txEl>
                                          </p:spTgt>
                                        </p:tgtEl>
                                        <p:attrNameLst>
                                          <p:attrName>style.visibility</p:attrName>
                                        </p:attrNameLst>
                                      </p:cBhvr>
                                      <p:to>
                                        <p:strVal val="visible"/>
                                      </p:to>
                                    </p:set>
                                    <p:anim calcmode="lin" valueType="num">
                                      <p:cBhvr>
                                        <p:cTn id="80"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81"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82"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83" dur="1000"/>
                                        <p:tgtEl>
                                          <p:spTgt spid="3">
                                            <p:txEl>
                                              <p:pRg st="8" end="8"/>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additive="base">
                                        <p:cTn id="8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 presetClass="entr" presetSubtype="4" fill="hold" nodeType="clickEffect">
                                  <p:stCondLst>
                                    <p:cond delay="0"/>
                                  </p:stCondLst>
                                  <p:childTnLst>
                                    <p:set>
                                      <p:cBhvr>
                                        <p:cTn id="93" dur="1" fill="hold">
                                          <p:stCondLst>
                                            <p:cond delay="0"/>
                                          </p:stCondLst>
                                        </p:cTn>
                                        <p:tgtEl>
                                          <p:spTgt spid="3">
                                            <p:txEl>
                                              <p:pRg st="10" end="10"/>
                                            </p:txEl>
                                          </p:spTgt>
                                        </p:tgtEl>
                                        <p:attrNameLst>
                                          <p:attrName>style.visibility</p:attrName>
                                        </p:attrNameLst>
                                      </p:cBhvr>
                                      <p:to>
                                        <p:strVal val="visible"/>
                                      </p:to>
                                    </p:set>
                                    <p:anim calcmode="lin" valueType="num">
                                      <p:cBhvr additive="base">
                                        <p:cTn id="9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9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31" presetClass="entr" presetSubtype="0" fill="hold" nodeType="clickEffect">
                                  <p:stCondLst>
                                    <p:cond delay="0"/>
                                  </p:stCondLst>
                                  <p:childTnLst>
                                    <p:set>
                                      <p:cBhvr>
                                        <p:cTn id="99" dur="1" fill="hold">
                                          <p:stCondLst>
                                            <p:cond delay="0"/>
                                          </p:stCondLst>
                                        </p:cTn>
                                        <p:tgtEl>
                                          <p:spTgt spid="3">
                                            <p:txEl>
                                              <p:pRg st="11" end="11"/>
                                            </p:txEl>
                                          </p:spTgt>
                                        </p:tgtEl>
                                        <p:attrNameLst>
                                          <p:attrName>style.visibility</p:attrName>
                                        </p:attrNameLst>
                                      </p:cBhvr>
                                      <p:to>
                                        <p:strVal val="visible"/>
                                      </p:to>
                                    </p:set>
                                    <p:anim calcmode="lin" valueType="num">
                                      <p:cBhvr>
                                        <p:cTn id="100"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01"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102"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103"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Contin</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FF0000"/>
                </a:solidFill>
                <a:latin typeface="Arial" pitchFamily="34" charset="0"/>
                <a:cs typeface="Arial" pitchFamily="34" charset="0"/>
              </a:rPr>
              <a:t>Gross Annual Value              </a:t>
            </a:r>
            <a:r>
              <a:rPr lang="en-US" dirty="0" smtClean="0">
                <a:solidFill>
                  <a:srgbClr val="FF0000"/>
                </a:solidFill>
                <a:latin typeface="Arial" pitchFamily="34" charset="0"/>
                <a:cs typeface="Arial" pitchFamily="34" charset="0"/>
              </a:rPr>
              <a:t>       </a:t>
            </a:r>
            <a:r>
              <a:rPr lang="en-US" dirty="0" err="1" smtClean="0">
                <a:solidFill>
                  <a:srgbClr val="FF0000"/>
                </a:solidFill>
                <a:latin typeface="Arial" pitchFamily="34" charset="0"/>
                <a:cs typeface="Arial" pitchFamily="34" charset="0"/>
              </a:rPr>
              <a:t>Rs</a:t>
            </a:r>
            <a:r>
              <a:rPr lang="en-US" dirty="0" smtClean="0">
                <a:solidFill>
                  <a:srgbClr val="FF0000"/>
                </a:solidFill>
                <a:latin typeface="Arial" pitchFamily="34" charset="0"/>
                <a:cs typeface="Arial" pitchFamily="34" charset="0"/>
              </a:rPr>
              <a:t>. </a:t>
            </a:r>
            <a:r>
              <a:rPr lang="en-US" dirty="0" smtClean="0">
                <a:solidFill>
                  <a:srgbClr val="FF0000"/>
                </a:solidFill>
                <a:latin typeface="Arial" pitchFamily="34" charset="0"/>
                <a:cs typeface="Arial" pitchFamily="34" charset="0"/>
              </a:rPr>
              <a:t>   </a:t>
            </a:r>
            <a:r>
              <a:rPr lang="en-US" dirty="0" smtClean="0">
                <a:solidFill>
                  <a:srgbClr val="FF0000"/>
                </a:solidFill>
                <a:latin typeface="Arial" pitchFamily="34" charset="0"/>
                <a:cs typeface="Arial" pitchFamily="34" charset="0"/>
              </a:rPr>
              <a:t>3</a:t>
            </a:r>
            <a:r>
              <a:rPr lang="en-US" dirty="0" smtClean="0">
                <a:solidFill>
                  <a:srgbClr val="FF0000"/>
                </a:solidFill>
                <a:latin typeface="Arial" pitchFamily="34" charset="0"/>
                <a:cs typeface="Arial" pitchFamily="34" charset="0"/>
              </a:rPr>
              <a:t>5,000</a:t>
            </a:r>
            <a:endParaRPr lang="en-US" dirty="0" smtClean="0">
              <a:solidFill>
                <a:srgbClr val="FF0000"/>
              </a:solidFill>
              <a:latin typeface="Arial" pitchFamily="34" charset="0"/>
              <a:cs typeface="Arial" pitchFamily="34" charset="0"/>
            </a:endParaRPr>
          </a:p>
          <a:p>
            <a:pPr marL="0" indent="0">
              <a:buNone/>
            </a:pPr>
            <a:r>
              <a:rPr lang="en-US" dirty="0" smtClean="0">
                <a:solidFill>
                  <a:srgbClr val="000099"/>
                </a:solidFill>
                <a:latin typeface="Arial" pitchFamily="34" charset="0"/>
                <a:cs typeface="Arial" pitchFamily="34" charset="0"/>
              </a:rPr>
              <a:t>Less: Municipal </a:t>
            </a:r>
            <a:r>
              <a:rPr lang="en-US" dirty="0" smtClean="0">
                <a:solidFill>
                  <a:srgbClr val="000099"/>
                </a:solidFill>
                <a:latin typeface="Arial" pitchFamily="34" charset="0"/>
                <a:cs typeface="Arial" pitchFamily="34" charset="0"/>
              </a:rPr>
              <a:t>Tax[paid by Owner]        5,000</a:t>
            </a:r>
            <a:endParaRPr lang="en-US" dirty="0" smtClean="0">
              <a:solidFill>
                <a:srgbClr val="000099"/>
              </a:solidFill>
              <a:latin typeface="Arial" pitchFamily="34" charset="0"/>
              <a:cs typeface="Arial" pitchFamily="34" charset="0"/>
            </a:endParaRPr>
          </a:p>
          <a:p>
            <a:pPr marL="0" indent="0">
              <a:buNone/>
            </a:pPr>
            <a:r>
              <a:rPr lang="en-US" dirty="0" smtClean="0">
                <a:solidFill>
                  <a:srgbClr val="00B050"/>
                </a:solidFill>
                <a:latin typeface="Arial" pitchFamily="34" charset="0"/>
                <a:cs typeface="Arial" pitchFamily="34" charset="0"/>
              </a:rPr>
              <a:t>Net Annual Value                            </a:t>
            </a:r>
            <a:r>
              <a:rPr lang="en-US" dirty="0" smtClean="0">
                <a:solidFill>
                  <a:srgbClr val="00B050"/>
                </a:solidFill>
                <a:latin typeface="Arial" pitchFamily="34" charset="0"/>
                <a:cs typeface="Arial" pitchFamily="34" charset="0"/>
              </a:rPr>
              <a:t>       30,000</a:t>
            </a:r>
            <a:endParaRPr lang="en-US" dirty="0" smtClean="0">
              <a:solidFill>
                <a:srgbClr val="00B050"/>
              </a:solidFill>
              <a:latin typeface="Arial" pitchFamily="34" charset="0"/>
              <a:cs typeface="Arial" pitchFamily="34" charset="0"/>
            </a:endParaRPr>
          </a:p>
          <a:p>
            <a:pPr marL="0" indent="0">
              <a:buNone/>
            </a:pPr>
            <a:r>
              <a:rPr lang="en-US" dirty="0" smtClean="0">
                <a:solidFill>
                  <a:srgbClr val="C00000"/>
                </a:solidFill>
                <a:latin typeface="Arial" pitchFamily="34" charset="0"/>
                <a:cs typeface="Arial" pitchFamily="34" charset="0"/>
              </a:rPr>
              <a:t>Less: Deduction U/S 24</a:t>
            </a:r>
          </a:p>
          <a:p>
            <a:pPr marL="0" indent="0">
              <a:buNone/>
            </a:pPr>
            <a:r>
              <a:rPr lang="en-US" sz="2600" dirty="0" smtClean="0">
                <a:solidFill>
                  <a:srgbClr val="000099"/>
                </a:solidFill>
                <a:latin typeface="Arial" pitchFamily="34" charset="0"/>
                <a:cs typeface="Arial" pitchFamily="34" charset="0"/>
              </a:rPr>
              <a:t>Standard deduction u/s 24 (a) 30% of NAV</a:t>
            </a:r>
          </a:p>
          <a:p>
            <a:pPr marL="0" indent="0">
              <a:buNone/>
            </a:pPr>
            <a:r>
              <a:rPr lang="en-US" sz="2600" dirty="0" smtClean="0">
                <a:solidFill>
                  <a:srgbClr val="000099"/>
                </a:solidFill>
                <a:latin typeface="Arial" pitchFamily="34" charset="0"/>
                <a:cs typeface="Arial" pitchFamily="34" charset="0"/>
              </a:rPr>
              <a:t> for cost of repair and collection charges</a:t>
            </a:r>
          </a:p>
          <a:p>
            <a:pPr marL="0" indent="0">
              <a:buNone/>
            </a:pPr>
            <a:r>
              <a:rPr lang="en-US" dirty="0" smtClean="0">
                <a:solidFill>
                  <a:srgbClr val="000099"/>
                </a:solidFill>
                <a:latin typeface="Arial" pitchFamily="34" charset="0"/>
                <a:cs typeface="Arial" pitchFamily="34" charset="0"/>
              </a:rPr>
              <a:t>        30,000 </a:t>
            </a:r>
            <a:r>
              <a:rPr lang="en-US" dirty="0" smtClean="0">
                <a:solidFill>
                  <a:srgbClr val="000099"/>
                </a:solidFill>
                <a:latin typeface="Arial" pitchFamily="34" charset="0"/>
                <a:cs typeface="Arial" pitchFamily="34" charset="0"/>
              </a:rPr>
              <a:t>x 30%     </a:t>
            </a:r>
            <a:r>
              <a:rPr lang="en-US" dirty="0" smtClean="0">
                <a:solidFill>
                  <a:srgbClr val="000099"/>
                </a:solidFill>
                <a:latin typeface="Arial" pitchFamily="34" charset="0"/>
                <a:cs typeface="Arial" pitchFamily="34" charset="0"/>
              </a:rPr>
              <a:t>              9,000</a:t>
            </a:r>
            <a:endParaRPr lang="en-US" dirty="0" smtClean="0">
              <a:solidFill>
                <a:srgbClr val="000099"/>
              </a:solidFill>
              <a:latin typeface="Arial" pitchFamily="34" charset="0"/>
              <a:cs typeface="Arial" pitchFamily="34" charset="0"/>
            </a:endParaRPr>
          </a:p>
          <a:p>
            <a:pPr marL="0" indent="0">
              <a:buNone/>
            </a:pPr>
            <a:r>
              <a:rPr lang="en-US" dirty="0" smtClean="0">
                <a:solidFill>
                  <a:srgbClr val="009900"/>
                </a:solidFill>
                <a:latin typeface="Arial" pitchFamily="34" charset="0"/>
                <a:cs typeface="Arial" pitchFamily="34" charset="0"/>
              </a:rPr>
              <a:t>Interest on </a:t>
            </a:r>
            <a:r>
              <a:rPr lang="en-US" dirty="0" smtClean="0">
                <a:solidFill>
                  <a:srgbClr val="009900"/>
                </a:solidFill>
                <a:latin typeface="Arial" pitchFamily="34" charset="0"/>
                <a:cs typeface="Arial" pitchFamily="34" charset="0"/>
              </a:rPr>
              <a:t>loan </a:t>
            </a:r>
            <a:r>
              <a:rPr lang="en-US" sz="2200" dirty="0" smtClean="0">
                <a:solidFill>
                  <a:srgbClr val="FF0000"/>
                </a:solidFill>
                <a:latin typeface="Arial" pitchFamily="34" charset="0"/>
                <a:cs typeface="Arial" pitchFamily="34" charset="0"/>
              </a:rPr>
              <a:t>[for construction]</a:t>
            </a:r>
            <a:r>
              <a:rPr lang="en-US" dirty="0" smtClean="0">
                <a:solidFill>
                  <a:srgbClr val="009900"/>
                </a:solidFill>
                <a:latin typeface="Arial" pitchFamily="34" charset="0"/>
                <a:cs typeface="Arial" pitchFamily="34" charset="0"/>
              </a:rPr>
              <a:t>      2,500</a:t>
            </a:r>
            <a:r>
              <a:rPr lang="en-US" dirty="0" smtClean="0">
                <a:latin typeface="Arial" pitchFamily="34" charset="0"/>
                <a:cs typeface="Arial" pitchFamily="34" charset="0"/>
              </a:rPr>
              <a:t>     11</a:t>
            </a:r>
            <a:r>
              <a:rPr lang="en-US" dirty="0" smtClean="0">
                <a:solidFill>
                  <a:srgbClr val="009900"/>
                </a:solidFill>
                <a:latin typeface="Arial" pitchFamily="34" charset="0"/>
                <a:cs typeface="Arial" pitchFamily="34" charset="0"/>
              </a:rPr>
              <a:t>,500</a:t>
            </a:r>
            <a:endParaRPr lang="en-US" dirty="0" smtClean="0">
              <a:solidFill>
                <a:srgbClr val="009900"/>
              </a:solidFill>
              <a:latin typeface="Arial" pitchFamily="34" charset="0"/>
              <a:cs typeface="Arial" pitchFamily="34" charset="0"/>
            </a:endParaRPr>
          </a:p>
          <a:p>
            <a:pPr marL="0" indent="0">
              <a:buNone/>
            </a:pPr>
            <a:r>
              <a:rPr lang="en-US" dirty="0" smtClean="0">
                <a:solidFill>
                  <a:srgbClr val="FF0066"/>
                </a:solidFill>
                <a:latin typeface="Arial" pitchFamily="34" charset="0"/>
                <a:cs typeface="Arial" pitchFamily="34" charset="0"/>
              </a:rPr>
              <a:t>Income from House property       </a:t>
            </a:r>
            <a:r>
              <a:rPr lang="en-US" dirty="0" smtClean="0">
                <a:solidFill>
                  <a:srgbClr val="FF0066"/>
                </a:solidFill>
                <a:latin typeface="Arial" pitchFamily="34" charset="0"/>
                <a:cs typeface="Arial" pitchFamily="34" charset="0"/>
              </a:rPr>
              <a:t>           18,500</a:t>
            </a:r>
            <a:endParaRPr lang="en-US" dirty="0">
              <a:solidFill>
                <a:srgbClr val="FF0066"/>
              </a:solidFill>
              <a:latin typeface="Arial" pitchFamily="34" charset="0"/>
              <a:cs typeface="Arial" pitchFamily="34" charset="0"/>
            </a:endParaRPr>
          </a:p>
        </p:txBody>
      </p:sp>
    </p:spTree>
    <p:extLst>
      <p:ext uri="{BB962C8B-B14F-4D97-AF65-F5344CB8AC3E}">
        <p14:creationId xmlns:p14="http://schemas.microsoft.com/office/powerpoint/2010/main" val="155645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80">
                                          <p:stCondLst>
                                            <p:cond delay="0"/>
                                          </p:stCondLst>
                                        </p:cTn>
                                        <p:tgtEl>
                                          <p:spTgt spid="3">
                                            <p:txEl>
                                              <p:pRg st="3" end="3"/>
                                            </p:txEl>
                                          </p:spTgt>
                                        </p:tgtEl>
                                      </p:cBhvr>
                                    </p:animEffect>
                                    <p:anim calcmode="lin" valueType="num">
                                      <p:cBhvr>
                                        <p:cTn id="2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3" end="3"/>
                                            </p:txEl>
                                          </p:spTgt>
                                        </p:tgtEl>
                                      </p:cBhvr>
                                      <p:to x="100000" y="60000"/>
                                    </p:animScale>
                                    <p:animScale>
                                      <p:cBhvr>
                                        <p:cTn id="34" dur="166" decel="50000">
                                          <p:stCondLst>
                                            <p:cond delay="676"/>
                                          </p:stCondLst>
                                        </p:cTn>
                                        <p:tgtEl>
                                          <p:spTgt spid="3">
                                            <p:txEl>
                                              <p:pRg st="3" end="3"/>
                                            </p:txEl>
                                          </p:spTgt>
                                        </p:tgtEl>
                                      </p:cBhvr>
                                      <p:to x="100000" y="100000"/>
                                    </p:animScale>
                                    <p:animScale>
                                      <p:cBhvr>
                                        <p:cTn id="35" dur="26">
                                          <p:stCondLst>
                                            <p:cond delay="1312"/>
                                          </p:stCondLst>
                                        </p:cTn>
                                        <p:tgtEl>
                                          <p:spTgt spid="3">
                                            <p:txEl>
                                              <p:pRg st="3" end="3"/>
                                            </p:txEl>
                                          </p:spTgt>
                                        </p:tgtEl>
                                      </p:cBhvr>
                                      <p:to x="100000" y="80000"/>
                                    </p:animScale>
                                    <p:animScale>
                                      <p:cBhvr>
                                        <p:cTn id="36" dur="166" decel="50000">
                                          <p:stCondLst>
                                            <p:cond delay="1338"/>
                                          </p:stCondLst>
                                        </p:cTn>
                                        <p:tgtEl>
                                          <p:spTgt spid="3">
                                            <p:txEl>
                                              <p:pRg st="3" end="3"/>
                                            </p:txEl>
                                          </p:spTgt>
                                        </p:tgtEl>
                                      </p:cBhvr>
                                      <p:to x="100000" y="100000"/>
                                    </p:animScale>
                                    <p:animScale>
                                      <p:cBhvr>
                                        <p:cTn id="37" dur="26">
                                          <p:stCondLst>
                                            <p:cond delay="1642"/>
                                          </p:stCondLst>
                                        </p:cTn>
                                        <p:tgtEl>
                                          <p:spTgt spid="3">
                                            <p:txEl>
                                              <p:pRg st="3" end="3"/>
                                            </p:txEl>
                                          </p:spTgt>
                                        </p:tgtEl>
                                      </p:cBhvr>
                                      <p:to x="100000" y="90000"/>
                                    </p:animScale>
                                    <p:animScale>
                                      <p:cBhvr>
                                        <p:cTn id="38" dur="166" decel="50000">
                                          <p:stCondLst>
                                            <p:cond delay="1668"/>
                                          </p:stCondLst>
                                        </p:cTn>
                                        <p:tgtEl>
                                          <p:spTgt spid="3">
                                            <p:txEl>
                                              <p:pRg st="3" end="3"/>
                                            </p:txEl>
                                          </p:spTgt>
                                        </p:tgtEl>
                                      </p:cBhvr>
                                      <p:to x="100000" y="100000"/>
                                    </p:animScale>
                                    <p:animScale>
                                      <p:cBhvr>
                                        <p:cTn id="39" dur="26">
                                          <p:stCondLst>
                                            <p:cond delay="1808"/>
                                          </p:stCondLst>
                                        </p:cTn>
                                        <p:tgtEl>
                                          <p:spTgt spid="3">
                                            <p:txEl>
                                              <p:pRg st="3" end="3"/>
                                            </p:txEl>
                                          </p:spTgt>
                                        </p:tgtEl>
                                      </p:cBhvr>
                                      <p:to x="100000" y="95000"/>
                                    </p:animScale>
                                    <p:animScale>
                                      <p:cBhvr>
                                        <p:cTn id="40" dur="166" decel="50000">
                                          <p:stCondLst>
                                            <p:cond delay="1834"/>
                                          </p:stCondLst>
                                        </p:cTn>
                                        <p:tgtEl>
                                          <p:spTgt spid="3">
                                            <p:txEl>
                                              <p:pRg st="3" end="3"/>
                                            </p:txEl>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2000"/>
                                        <p:tgtEl>
                                          <p:spTgt spid="3">
                                            <p:txEl>
                                              <p:pRg st="4" end="4"/>
                                            </p:txEl>
                                          </p:spTgt>
                                        </p:tgtEl>
                                      </p:cBhvr>
                                    </p:animEffect>
                                    <p:anim calcmode="lin" valueType="num">
                                      <p:cBhvr>
                                        <p:cTn id="4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4" end="4"/>
                                            </p:txEl>
                                          </p:spTgt>
                                        </p:tgtEl>
                                        <p:attrNameLst>
                                          <p:attrName>ppt_h</p:attrName>
                                        </p:attrNameLst>
                                      </p:cBhvr>
                                      <p:tavLst>
                                        <p:tav tm="0">
                                          <p:val>
                                            <p:strVal val="#ppt_h"/>
                                          </p:val>
                                        </p:tav>
                                        <p:tav tm="100000">
                                          <p:val>
                                            <p:strVal val="#ppt_h"/>
                                          </p:val>
                                        </p:tav>
                                      </p:tavLst>
                                    </p:anim>
                                  </p:childTnLst>
                                </p:cTn>
                              </p:par>
                              <p:par>
                                <p:cTn id="48" presetID="45"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2000"/>
                                        <p:tgtEl>
                                          <p:spTgt spid="3">
                                            <p:txEl>
                                              <p:pRg st="5" end="5"/>
                                            </p:txEl>
                                          </p:spTgt>
                                        </p:tgtEl>
                                      </p:cBhvr>
                                    </p:animEffect>
                                    <p:anim calcmode="lin" valueType="num">
                                      <p:cBhvr>
                                        <p:cTn id="5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9" dur="500"/>
                                        <p:tgtEl>
                                          <p:spTgt spid="3">
                                            <p:txEl>
                                              <p:pRg st="6" end="6"/>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 calcmode="lin" valueType="num">
                                      <p:cBhvr>
                                        <p:cTn id="6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7" dur="1000"/>
                                        <p:tgtEl>
                                          <p:spTgt spid="3">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5" presetClass="entr" presetSubtype="0" fill="hold" nodeType="clickEffect">
                                  <p:stCondLst>
                                    <p:cond delay="0"/>
                                  </p:stCondLst>
                                  <p:childTnLst>
                                    <p:set>
                                      <p:cBhvr>
                                        <p:cTn id="71" dur="1" fill="hold">
                                          <p:stCondLst>
                                            <p:cond delay="0"/>
                                          </p:stCondLst>
                                        </p:cTn>
                                        <p:tgtEl>
                                          <p:spTgt spid="3">
                                            <p:txEl>
                                              <p:pRg st="8" end="8"/>
                                            </p:txEl>
                                          </p:spTgt>
                                        </p:tgtEl>
                                        <p:attrNameLst>
                                          <p:attrName>style.visibility</p:attrName>
                                        </p:attrNameLst>
                                      </p:cBhvr>
                                      <p:to>
                                        <p:strVal val="visible"/>
                                      </p:to>
                                    </p:set>
                                    <p:animEffect transition="in" filter="fade">
                                      <p:cBhvr>
                                        <p:cTn id="72" dur="2000"/>
                                        <p:tgtEl>
                                          <p:spTgt spid="3">
                                            <p:txEl>
                                              <p:pRg st="8" end="8"/>
                                            </p:txEl>
                                          </p:spTgt>
                                        </p:tgtEl>
                                      </p:cBhvr>
                                    </p:animEffect>
                                    <p:anim calcmode="lin" valueType="num">
                                      <p:cBhvr>
                                        <p:cTn id="73"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74"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7030A0"/>
                </a:solidFill>
              </a:rPr>
              <a:t>Note: Important Points</a:t>
            </a:r>
            <a:endParaRPr lang="en-US" dirty="0">
              <a:solidFill>
                <a:srgbClr val="7030A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solidFill>
                  <a:srgbClr val="009900"/>
                </a:solidFill>
                <a:latin typeface="Arial" pitchFamily="34" charset="0"/>
                <a:cs typeface="Arial" pitchFamily="34" charset="0"/>
              </a:rPr>
              <a:t>Think why these items are not considered in Solution</a:t>
            </a:r>
          </a:p>
          <a:p>
            <a:pPr marL="0" indent="0">
              <a:buNone/>
            </a:pPr>
            <a:r>
              <a:rPr lang="en-US" dirty="0" smtClean="0">
                <a:latin typeface="Arial" pitchFamily="34" charset="0"/>
                <a:cs typeface="Arial" pitchFamily="34" charset="0"/>
              </a:rPr>
              <a:t>Municipal </a:t>
            </a:r>
            <a:r>
              <a:rPr lang="en-US" dirty="0">
                <a:latin typeface="Arial" pitchFamily="34" charset="0"/>
                <a:cs typeface="Arial" pitchFamily="34" charset="0"/>
              </a:rPr>
              <a:t>taxes paid </a:t>
            </a:r>
            <a:r>
              <a:rPr lang="en-US" b="1" dirty="0">
                <a:solidFill>
                  <a:srgbClr val="C00000"/>
                </a:solidFill>
                <a:latin typeface="Arial" pitchFamily="34" charset="0"/>
                <a:cs typeface="Arial" pitchFamily="34" charset="0"/>
              </a:rPr>
              <a:t>by tenant  </a:t>
            </a: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a:latin typeface="Arial" pitchFamily="34" charset="0"/>
                <a:cs typeface="Arial" pitchFamily="34" charset="0"/>
              </a:rPr>
              <a:t>3,000         </a:t>
            </a:r>
          </a:p>
          <a:p>
            <a:pPr marL="0" indent="0">
              <a:buNone/>
            </a:pPr>
            <a:r>
              <a:rPr lang="en-US" dirty="0" smtClean="0">
                <a:latin typeface="Arial" pitchFamily="34" charset="0"/>
                <a:cs typeface="Arial" pitchFamily="34" charset="0"/>
              </a:rPr>
              <a:t>Municipal </a:t>
            </a:r>
            <a:r>
              <a:rPr lang="en-US" dirty="0">
                <a:latin typeface="Arial" pitchFamily="34" charset="0"/>
                <a:cs typeface="Arial" pitchFamily="34" charset="0"/>
              </a:rPr>
              <a:t>taxes </a:t>
            </a:r>
            <a:r>
              <a:rPr lang="en-US" b="1" dirty="0">
                <a:solidFill>
                  <a:srgbClr val="000099"/>
                </a:solidFill>
                <a:latin typeface="Arial" pitchFamily="34" charset="0"/>
                <a:cs typeface="Arial" pitchFamily="34" charset="0"/>
              </a:rPr>
              <a:t>payable</a:t>
            </a:r>
            <a:r>
              <a:rPr lang="en-US" dirty="0">
                <a:latin typeface="Arial" pitchFamily="34" charset="0"/>
                <a:cs typeface="Arial" pitchFamily="34" charset="0"/>
              </a:rPr>
              <a:t> by owner                                  </a:t>
            </a:r>
            <a:r>
              <a:rPr lang="en-US" dirty="0" smtClean="0">
                <a:latin typeface="Arial" pitchFamily="34" charset="0"/>
                <a:cs typeface="Arial" pitchFamily="34" charset="0"/>
              </a:rPr>
              <a:t>    </a:t>
            </a:r>
            <a:r>
              <a:rPr lang="en-US" dirty="0">
                <a:latin typeface="Arial" pitchFamily="34" charset="0"/>
                <a:cs typeface="Arial" pitchFamily="34" charset="0"/>
              </a:rPr>
              <a:t>3,500</a:t>
            </a:r>
          </a:p>
          <a:p>
            <a:pPr marL="0" indent="0">
              <a:buNone/>
            </a:pPr>
            <a:r>
              <a:rPr lang="en-US" b="1" dirty="0">
                <a:solidFill>
                  <a:srgbClr val="7030A0"/>
                </a:solidFill>
                <a:latin typeface="Arial" pitchFamily="34" charset="0"/>
                <a:cs typeface="Arial" pitchFamily="34" charset="0"/>
              </a:rPr>
              <a:t>Rent collection charges                    </a:t>
            </a:r>
            <a:r>
              <a:rPr lang="en-US" b="1" dirty="0" smtClean="0">
                <a:solidFill>
                  <a:srgbClr val="7030A0"/>
                </a:solidFill>
                <a:latin typeface="Arial" pitchFamily="34" charset="0"/>
                <a:cs typeface="Arial" pitchFamily="34" charset="0"/>
              </a:rPr>
              <a:t>                                </a:t>
            </a:r>
            <a:r>
              <a:rPr lang="en-US" b="1" dirty="0">
                <a:solidFill>
                  <a:srgbClr val="7030A0"/>
                </a:solidFill>
                <a:latin typeface="Arial" pitchFamily="34" charset="0"/>
                <a:cs typeface="Arial" pitchFamily="34" charset="0"/>
              </a:rPr>
              <a:t>2,500</a:t>
            </a:r>
          </a:p>
          <a:p>
            <a:pPr marL="0" indent="0">
              <a:buNone/>
            </a:pPr>
            <a:r>
              <a:rPr lang="en-US" b="1" dirty="0">
                <a:solidFill>
                  <a:srgbClr val="7030A0"/>
                </a:solidFill>
                <a:latin typeface="Arial" pitchFamily="34" charset="0"/>
                <a:cs typeface="Arial" pitchFamily="34" charset="0"/>
              </a:rPr>
              <a:t>Actual repairs charges                     </a:t>
            </a:r>
            <a:r>
              <a:rPr lang="en-US" b="1" dirty="0" smtClean="0">
                <a:solidFill>
                  <a:srgbClr val="7030A0"/>
                </a:solidFill>
                <a:latin typeface="Arial" pitchFamily="34" charset="0"/>
                <a:cs typeface="Arial" pitchFamily="34" charset="0"/>
              </a:rPr>
              <a:t>                                 </a:t>
            </a:r>
            <a:r>
              <a:rPr lang="en-US" b="1" dirty="0">
                <a:solidFill>
                  <a:srgbClr val="7030A0"/>
                </a:solidFill>
                <a:latin typeface="Arial" pitchFamily="34" charset="0"/>
                <a:cs typeface="Arial" pitchFamily="34" charset="0"/>
              </a:rPr>
              <a:t>3,000</a:t>
            </a:r>
          </a:p>
          <a:p>
            <a:pPr marL="0" indent="0">
              <a:buNone/>
            </a:pPr>
            <a:r>
              <a:rPr lang="en-US" b="1" dirty="0">
                <a:solidFill>
                  <a:srgbClr val="7030A0"/>
                </a:solidFill>
                <a:latin typeface="Arial" pitchFamily="34" charset="0"/>
                <a:cs typeface="Arial" pitchFamily="34" charset="0"/>
              </a:rPr>
              <a:t>Annual charge                                   </a:t>
            </a:r>
            <a:r>
              <a:rPr lang="en-US" b="1" dirty="0" smtClean="0">
                <a:solidFill>
                  <a:srgbClr val="7030A0"/>
                </a:solidFill>
                <a:latin typeface="Arial" pitchFamily="34" charset="0"/>
                <a:cs typeface="Arial" pitchFamily="34" charset="0"/>
              </a:rPr>
              <a:t>                                 </a:t>
            </a:r>
            <a:r>
              <a:rPr lang="en-US" b="1" dirty="0">
                <a:solidFill>
                  <a:srgbClr val="7030A0"/>
                </a:solidFill>
                <a:latin typeface="Arial" pitchFamily="34" charset="0"/>
                <a:cs typeface="Arial" pitchFamily="34" charset="0"/>
              </a:rPr>
              <a:t>2,250</a:t>
            </a:r>
          </a:p>
          <a:p>
            <a:pPr marL="0" indent="0">
              <a:buNone/>
            </a:pPr>
            <a:r>
              <a:rPr lang="en-US" b="1" dirty="0">
                <a:solidFill>
                  <a:srgbClr val="7030A0"/>
                </a:solidFill>
                <a:latin typeface="Arial" pitchFamily="34" charset="0"/>
                <a:cs typeface="Arial" pitchFamily="34" charset="0"/>
              </a:rPr>
              <a:t>Ground rent                                        </a:t>
            </a:r>
            <a:r>
              <a:rPr lang="en-US" b="1" dirty="0" smtClean="0">
                <a:solidFill>
                  <a:srgbClr val="7030A0"/>
                </a:solidFill>
                <a:latin typeface="Arial" pitchFamily="34" charset="0"/>
                <a:cs typeface="Arial" pitchFamily="34" charset="0"/>
              </a:rPr>
              <a:t>                               </a:t>
            </a:r>
            <a:r>
              <a:rPr lang="en-US" b="1" dirty="0">
                <a:solidFill>
                  <a:srgbClr val="7030A0"/>
                </a:solidFill>
                <a:latin typeface="Arial" pitchFamily="34" charset="0"/>
                <a:cs typeface="Arial" pitchFamily="34" charset="0"/>
              </a:rPr>
              <a:t>3,000 </a:t>
            </a:r>
          </a:p>
          <a:p>
            <a:pPr marL="0" indent="0">
              <a:buNone/>
            </a:pPr>
            <a:r>
              <a:rPr lang="en-US" dirty="0" smtClean="0">
                <a:latin typeface="Arial" pitchFamily="34" charset="0"/>
                <a:cs typeface="Arial" pitchFamily="34" charset="0"/>
              </a:rPr>
              <a:t>Interest </a:t>
            </a:r>
            <a:r>
              <a:rPr lang="en-US" dirty="0">
                <a:latin typeface="Arial" pitchFamily="34" charset="0"/>
                <a:cs typeface="Arial" pitchFamily="34" charset="0"/>
              </a:rPr>
              <a:t>on loan borrowed </a:t>
            </a:r>
            <a:r>
              <a:rPr lang="en-US" b="1" dirty="0">
                <a:solidFill>
                  <a:srgbClr val="000099"/>
                </a:solidFill>
                <a:latin typeface="Arial" pitchFamily="34" charset="0"/>
                <a:cs typeface="Arial" pitchFamily="34" charset="0"/>
              </a:rPr>
              <a:t>for purchase of car</a:t>
            </a: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a:latin typeface="Arial" pitchFamily="34" charset="0"/>
                <a:cs typeface="Arial" pitchFamily="34" charset="0"/>
              </a:rPr>
              <a:t>8,000</a:t>
            </a:r>
          </a:p>
          <a:p>
            <a:pPr marL="0" indent="0">
              <a:buNone/>
            </a:pPr>
            <a:r>
              <a:rPr lang="en-US" dirty="0">
                <a:latin typeface="Arial" pitchFamily="34" charset="0"/>
                <a:cs typeface="Arial" pitchFamily="34" charset="0"/>
              </a:rPr>
              <a:t>Interest on loan borrowed </a:t>
            </a:r>
            <a:r>
              <a:rPr lang="en-US" b="1" dirty="0">
                <a:solidFill>
                  <a:srgbClr val="FF0066"/>
                </a:solidFill>
                <a:latin typeface="Arial" pitchFamily="34" charset="0"/>
                <a:cs typeface="Arial" pitchFamily="34" charset="0"/>
              </a:rPr>
              <a:t>for sun marriage</a:t>
            </a: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a:latin typeface="Arial" pitchFamily="34" charset="0"/>
                <a:cs typeface="Arial" pitchFamily="34" charset="0"/>
              </a:rPr>
              <a:t>7,500</a:t>
            </a:r>
          </a:p>
          <a:p>
            <a:pPr marL="0" indent="0">
              <a:buNone/>
            </a:pPr>
            <a:r>
              <a:rPr lang="en-US" dirty="0" err="1">
                <a:latin typeface="Arial" pitchFamily="34" charset="0"/>
                <a:cs typeface="Arial" pitchFamily="34" charset="0"/>
              </a:rPr>
              <a:t>Unrealised</a:t>
            </a:r>
            <a:r>
              <a:rPr lang="en-US" dirty="0">
                <a:latin typeface="Arial" pitchFamily="34" charset="0"/>
                <a:cs typeface="Arial" pitchFamily="34" charset="0"/>
              </a:rPr>
              <a:t> rent (AO is </a:t>
            </a:r>
            <a:r>
              <a:rPr lang="en-US" b="1" dirty="0">
                <a:solidFill>
                  <a:srgbClr val="00B050"/>
                </a:solidFill>
                <a:latin typeface="Arial" pitchFamily="34" charset="0"/>
                <a:cs typeface="Arial" pitchFamily="34" charset="0"/>
              </a:rPr>
              <a:t>satisfied only 50%)        </a:t>
            </a:r>
            <a:r>
              <a:rPr lang="en-US" b="1" dirty="0" smtClean="0">
                <a:solidFill>
                  <a:srgbClr val="00B050"/>
                </a:solidFill>
                <a:latin typeface="Arial" pitchFamily="34" charset="0"/>
                <a:cs typeface="Arial" pitchFamily="34" charset="0"/>
              </a:rPr>
              <a:t>             </a:t>
            </a:r>
            <a:r>
              <a:rPr lang="en-US" dirty="0">
                <a:latin typeface="Arial" pitchFamily="34" charset="0"/>
                <a:cs typeface="Arial" pitchFamily="34" charset="0"/>
              </a:rPr>
              <a:t>10,000</a:t>
            </a:r>
          </a:p>
          <a:p>
            <a:pPr marL="0" indent="0">
              <a:buNone/>
            </a:pPr>
            <a:endParaRPr lang="en-US" dirty="0"/>
          </a:p>
        </p:txBody>
      </p:sp>
    </p:spTree>
    <p:extLst>
      <p:ext uri="{BB962C8B-B14F-4D97-AF65-F5344CB8AC3E}">
        <p14:creationId xmlns:p14="http://schemas.microsoft.com/office/powerpoint/2010/main" val="214813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1000"/>
                                        <p:tgtEl>
                                          <p:spTgt spid="3">
                                            <p:txEl>
                                              <p:pRg st="7" end="7"/>
                                            </p:txEl>
                                          </p:spTgt>
                                        </p:tgtEl>
                                      </p:cBhvr>
                                    </p:animEffect>
                                    <p:anim calcmode="lin" valueType="num">
                                      <p:cBhvr>
                                        <p:cTn id="5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Effect transition="in" filter="fade">
                                      <p:cBhvr>
                                        <p:cTn id="65" dur="1000"/>
                                        <p:tgtEl>
                                          <p:spTgt spid="3">
                                            <p:txEl>
                                              <p:pRg st="9" end="9"/>
                                            </p:txEl>
                                          </p:spTgt>
                                        </p:tgtEl>
                                      </p:cBhvr>
                                    </p:animEffect>
                                    <p:anim calcmode="lin" valueType="num">
                                      <p:cBhvr>
                                        <p:cTn id="6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smtClean="0">
                <a:solidFill>
                  <a:srgbClr val="7030A0"/>
                </a:solidFill>
                <a:latin typeface="Arial Black" pitchFamily="34" charset="0"/>
              </a:rPr>
              <a:t>Rental Value : Meanings</a:t>
            </a:r>
            <a:r>
              <a:rPr lang="en-US" dirty="0" smtClean="0"/>
              <a:t> </a:t>
            </a:r>
            <a:endParaRPr lang="en-US" dirty="0"/>
          </a:p>
        </p:txBody>
      </p:sp>
      <p:sp>
        <p:nvSpPr>
          <p:cNvPr id="3" name="Content Placeholder 2"/>
          <p:cNvSpPr>
            <a:spLocks noGrp="1"/>
          </p:cNvSpPr>
          <p:nvPr>
            <p:ph idx="1"/>
          </p:nvPr>
        </p:nvSpPr>
        <p:spPr>
          <a:xfrm>
            <a:off x="457200" y="1219200"/>
            <a:ext cx="8229600" cy="4830763"/>
          </a:xfrm>
        </p:spPr>
        <p:txBody>
          <a:bodyPr>
            <a:normAutofit lnSpcReduction="10000"/>
          </a:bodyPr>
          <a:lstStyle/>
          <a:p>
            <a:pPr marL="0" indent="0">
              <a:buNone/>
            </a:pPr>
            <a:r>
              <a:rPr lang="en-US" sz="3000" dirty="0">
                <a:solidFill>
                  <a:srgbClr val="CC0066"/>
                </a:solidFill>
                <a:latin typeface="Arial Black" pitchFamily="34" charset="0"/>
              </a:rPr>
              <a:t>Municipal Rental Value [</a:t>
            </a:r>
            <a:r>
              <a:rPr lang="en-US" sz="3000" dirty="0" smtClean="0">
                <a:solidFill>
                  <a:srgbClr val="CC0066"/>
                </a:solidFill>
                <a:latin typeface="Arial Black" pitchFamily="34" charset="0"/>
              </a:rPr>
              <a:t>MRV</a:t>
            </a:r>
            <a:r>
              <a:rPr lang="en-US" sz="3000" dirty="0">
                <a:solidFill>
                  <a:srgbClr val="CC0066"/>
                </a:solidFill>
                <a:latin typeface="Arial Black" pitchFamily="34" charset="0"/>
              </a:rPr>
              <a:t>]</a:t>
            </a:r>
            <a:endParaRPr lang="en-US" sz="3000" dirty="0" smtClean="0">
              <a:solidFill>
                <a:srgbClr val="CC0066"/>
              </a:solidFill>
              <a:latin typeface="Arial Black" pitchFamily="34" charset="0"/>
            </a:endParaRPr>
          </a:p>
          <a:p>
            <a:pPr marL="0" indent="0" algn="just">
              <a:buNone/>
            </a:pPr>
            <a:r>
              <a:rPr lang="en-US" sz="2400" b="1" dirty="0" smtClean="0">
                <a:solidFill>
                  <a:srgbClr val="000099"/>
                </a:solidFill>
                <a:latin typeface="Times New Roman" pitchFamily="18" charset="0"/>
                <a:cs typeface="Times New Roman" pitchFamily="18" charset="0"/>
              </a:rPr>
              <a:t>For </a:t>
            </a:r>
            <a:r>
              <a:rPr lang="en-US" sz="2400" b="1" dirty="0">
                <a:solidFill>
                  <a:srgbClr val="000099"/>
                </a:solidFill>
                <a:latin typeface="Times New Roman" pitchFamily="18" charset="0"/>
                <a:cs typeface="Times New Roman" pitchFamily="18" charset="0"/>
              </a:rPr>
              <a:t>the purposes of levying local taxes the local authority i.e. Municipal Corporation/Committee etc. conducts a periodical survey of the house properties in their local limits. </a:t>
            </a:r>
            <a:r>
              <a:rPr lang="en-US" sz="2400" b="1" dirty="0" smtClean="0">
                <a:solidFill>
                  <a:srgbClr val="000099"/>
                </a:solidFill>
                <a:latin typeface="Times New Roman" pitchFamily="18" charset="0"/>
                <a:cs typeface="Times New Roman" pitchFamily="18" charset="0"/>
              </a:rPr>
              <a:t>On </a:t>
            </a:r>
            <a:r>
              <a:rPr lang="en-US" sz="2400" b="1" dirty="0">
                <a:solidFill>
                  <a:srgbClr val="000099"/>
                </a:solidFill>
                <a:latin typeface="Times New Roman" pitchFamily="18" charset="0"/>
                <a:cs typeface="Times New Roman" pitchFamily="18" charset="0"/>
              </a:rPr>
              <a:t>the basis of such survey the rental values are </a:t>
            </a:r>
            <a:r>
              <a:rPr lang="en-US" sz="2400" b="1" dirty="0" smtClean="0">
                <a:solidFill>
                  <a:srgbClr val="000099"/>
                </a:solidFill>
                <a:latin typeface="Times New Roman" pitchFamily="18" charset="0"/>
                <a:cs typeface="Times New Roman" pitchFamily="18" charset="0"/>
              </a:rPr>
              <a:t>fixed. The </a:t>
            </a:r>
            <a:r>
              <a:rPr lang="en-US" sz="2400" b="1" dirty="0">
                <a:solidFill>
                  <a:srgbClr val="000099"/>
                </a:solidFill>
                <a:latin typeface="Times New Roman" pitchFamily="18" charset="0"/>
                <a:cs typeface="Times New Roman" pitchFamily="18" charset="0"/>
              </a:rPr>
              <a:t>rental value so fixed is called Municipal Rental Value (M.R.V</a:t>
            </a:r>
            <a:r>
              <a:rPr lang="en-US" sz="2400" b="1" dirty="0" smtClean="0">
                <a:solidFill>
                  <a:srgbClr val="000099"/>
                </a:solidFill>
                <a:latin typeface="Times New Roman" pitchFamily="18" charset="0"/>
                <a:cs typeface="Times New Roman" pitchFamily="18" charset="0"/>
              </a:rPr>
              <a:t>.).</a:t>
            </a:r>
          </a:p>
          <a:p>
            <a:pPr marL="0" indent="0" algn="just">
              <a:buNone/>
            </a:pPr>
            <a:r>
              <a:rPr lang="en-US" sz="2400" dirty="0">
                <a:solidFill>
                  <a:srgbClr val="009900"/>
                </a:solidFill>
                <a:latin typeface="Arial Black" pitchFamily="34" charset="0"/>
                <a:cs typeface="Times New Roman" pitchFamily="18" charset="0"/>
              </a:rPr>
              <a:t>Fair Rental Value [FRV</a:t>
            </a:r>
            <a:r>
              <a:rPr lang="en-US" sz="2400" dirty="0" smtClean="0">
                <a:solidFill>
                  <a:srgbClr val="009900"/>
                </a:solidFill>
                <a:latin typeface="Arial Black" pitchFamily="34" charset="0"/>
                <a:cs typeface="Times New Roman" pitchFamily="18" charset="0"/>
              </a:rPr>
              <a:t>]</a:t>
            </a:r>
            <a:endParaRPr lang="en-US" sz="2400" dirty="0" smtClean="0"/>
          </a:p>
          <a:p>
            <a:pPr marL="0" indent="0" algn="just">
              <a:buNone/>
            </a:pPr>
            <a:r>
              <a:rPr lang="en-US" sz="2200" b="1" dirty="0" smtClean="0">
                <a:solidFill>
                  <a:srgbClr val="002060"/>
                </a:solidFill>
                <a:latin typeface="Arial Black" pitchFamily="34" charset="0"/>
              </a:rPr>
              <a:t>It </a:t>
            </a:r>
            <a:r>
              <a:rPr lang="en-US" sz="2200" b="1" dirty="0">
                <a:solidFill>
                  <a:srgbClr val="002060"/>
                </a:solidFill>
                <a:latin typeface="Arial Black" pitchFamily="34" charset="0"/>
              </a:rPr>
              <a:t>is the rental value a house property can fetch. It is based on the rent prevailing for similar type of accommodation in same or similar type of locality. It is based on the principle that rent prevailing in same locality for similar sized property is almost the same. Such rental value is called Fair Rental Value (F.R.V.).</a:t>
            </a:r>
            <a:endParaRPr lang="en-US" sz="2200" b="1" dirty="0">
              <a:solidFill>
                <a:srgbClr val="002060"/>
              </a:solidFill>
              <a:latin typeface="Arial Black" pitchFamily="34" charset="0"/>
              <a:cs typeface="Times New Roman" pitchFamily="18" charset="0"/>
            </a:endParaRPr>
          </a:p>
        </p:txBody>
      </p:sp>
    </p:spTree>
    <p:extLst>
      <p:ext uri="{BB962C8B-B14F-4D97-AF65-F5344CB8AC3E}">
        <p14:creationId xmlns:p14="http://schemas.microsoft.com/office/powerpoint/2010/main" val="178372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heel(1)">
                                      <p:cBhvr>
                                        <p:cTn id="3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latin typeface="Arial Black" pitchFamily="34" charset="0"/>
              </a:rPr>
              <a:t>Rental Value : Meanings</a:t>
            </a:r>
            <a:r>
              <a:rPr lang="en-US" dirty="0"/>
              <a:t> </a:t>
            </a:r>
          </a:p>
        </p:txBody>
      </p:sp>
      <p:sp>
        <p:nvSpPr>
          <p:cNvPr id="3" name="Content Placeholder 2"/>
          <p:cNvSpPr>
            <a:spLocks noGrp="1"/>
          </p:cNvSpPr>
          <p:nvPr>
            <p:ph idx="1"/>
          </p:nvPr>
        </p:nvSpPr>
        <p:spPr/>
        <p:txBody>
          <a:bodyPr>
            <a:normAutofit fontScale="70000" lnSpcReduction="20000"/>
          </a:bodyPr>
          <a:lstStyle/>
          <a:p>
            <a:pPr marL="0" indent="0">
              <a:buNone/>
            </a:pPr>
            <a:r>
              <a:rPr lang="en-US" sz="4000" dirty="0">
                <a:solidFill>
                  <a:srgbClr val="FF0066"/>
                </a:solidFill>
                <a:latin typeface="Arial Black" pitchFamily="34" charset="0"/>
              </a:rPr>
              <a:t>Standard Rent </a:t>
            </a:r>
            <a:r>
              <a:rPr lang="en-US" sz="4000" dirty="0" smtClean="0">
                <a:solidFill>
                  <a:srgbClr val="FF0066"/>
                </a:solidFill>
                <a:latin typeface="Arial Black" pitchFamily="34" charset="0"/>
              </a:rPr>
              <a:t>[SRV]</a:t>
            </a:r>
          </a:p>
          <a:p>
            <a:pPr marL="0" indent="0" algn="just">
              <a:buNone/>
            </a:pPr>
            <a:r>
              <a:rPr lang="en-US" dirty="0" smtClean="0">
                <a:solidFill>
                  <a:srgbClr val="000099"/>
                </a:solidFill>
                <a:latin typeface="Aharoni" pitchFamily="2" charset="-79"/>
                <a:cs typeface="Aharoni" pitchFamily="2" charset="-79"/>
              </a:rPr>
              <a:t>The state </a:t>
            </a:r>
            <a:r>
              <a:rPr lang="en-US" dirty="0" err="1" smtClean="0">
                <a:solidFill>
                  <a:srgbClr val="000099"/>
                </a:solidFill>
                <a:latin typeface="Aharoni" pitchFamily="2" charset="-79"/>
                <a:cs typeface="Aharoni" pitchFamily="2" charset="-79"/>
              </a:rPr>
              <a:t>Govt</a:t>
            </a:r>
            <a:r>
              <a:rPr lang="en-US" dirty="0" smtClean="0">
                <a:solidFill>
                  <a:srgbClr val="000099"/>
                </a:solidFill>
                <a:latin typeface="Aharoni" pitchFamily="2" charset="-79"/>
                <a:cs typeface="Aharoni" pitchFamily="2" charset="-79"/>
              </a:rPr>
              <a:t> so fixed the rental value of property. The </a:t>
            </a:r>
            <a:r>
              <a:rPr lang="en-US" dirty="0">
                <a:solidFill>
                  <a:srgbClr val="000099"/>
                </a:solidFill>
                <a:latin typeface="Aharoni" pitchFamily="2" charset="-79"/>
                <a:cs typeface="Aharoni" pitchFamily="2" charset="-79"/>
              </a:rPr>
              <a:t>rent fixed under Rent Control Act, where so ever applicable, is called Standard Rent</a:t>
            </a:r>
            <a:r>
              <a:rPr lang="en-US" dirty="0" smtClean="0"/>
              <a:t>.</a:t>
            </a:r>
          </a:p>
          <a:p>
            <a:pPr marL="0" indent="0">
              <a:buNone/>
            </a:pPr>
            <a:r>
              <a:rPr lang="en-US" dirty="0">
                <a:solidFill>
                  <a:srgbClr val="C00000"/>
                </a:solidFill>
                <a:latin typeface="Arial Black" pitchFamily="34" charset="0"/>
              </a:rPr>
              <a:t>Actual </a:t>
            </a:r>
            <a:r>
              <a:rPr lang="en-US" dirty="0" smtClean="0">
                <a:solidFill>
                  <a:srgbClr val="C00000"/>
                </a:solidFill>
                <a:latin typeface="Arial Black" pitchFamily="34" charset="0"/>
              </a:rPr>
              <a:t>Rental Value [ARV] </a:t>
            </a:r>
            <a:endParaRPr lang="en-US" dirty="0">
              <a:solidFill>
                <a:srgbClr val="C00000"/>
              </a:solidFill>
              <a:latin typeface="Arial Black" pitchFamily="34" charset="0"/>
            </a:endParaRPr>
          </a:p>
          <a:p>
            <a:pPr marL="0" indent="0" algn="just">
              <a:buNone/>
            </a:pPr>
            <a:r>
              <a:rPr lang="en-US" dirty="0">
                <a:solidFill>
                  <a:srgbClr val="FF0066"/>
                </a:solidFill>
                <a:latin typeface="Aharoni" pitchFamily="2" charset="-79"/>
                <a:cs typeface="Aharoni" pitchFamily="2" charset="-79"/>
              </a:rPr>
              <a:t>It is the rent actually received by the owner of the house property from the tenant. </a:t>
            </a:r>
            <a:endParaRPr lang="en-US" dirty="0" smtClean="0">
              <a:solidFill>
                <a:srgbClr val="FF0066"/>
              </a:solidFill>
              <a:latin typeface="Aharoni" pitchFamily="2" charset="-79"/>
              <a:cs typeface="Aharoni" pitchFamily="2" charset="-79"/>
            </a:endParaRPr>
          </a:p>
          <a:p>
            <a:pPr marL="0" indent="0" algn="just">
              <a:buNone/>
            </a:pPr>
            <a:r>
              <a:rPr lang="en-US" b="1" dirty="0" smtClean="0">
                <a:solidFill>
                  <a:srgbClr val="00B050"/>
                </a:solidFill>
                <a:latin typeface="Arial Black" pitchFamily="34" charset="0"/>
              </a:rPr>
              <a:t>Note: </a:t>
            </a:r>
          </a:p>
          <a:p>
            <a:pPr marL="0" indent="0" algn="just">
              <a:buNone/>
            </a:pPr>
            <a:r>
              <a:rPr lang="en-US" dirty="0" smtClean="0">
                <a:solidFill>
                  <a:srgbClr val="002060"/>
                </a:solidFill>
                <a:latin typeface="Aharoni" pitchFamily="2" charset="-79"/>
                <a:cs typeface="Aharoni" pitchFamily="2" charset="-79"/>
              </a:rPr>
              <a:t>In </a:t>
            </a:r>
            <a:r>
              <a:rPr lang="en-US" dirty="0">
                <a:solidFill>
                  <a:srgbClr val="002060"/>
                </a:solidFill>
                <a:latin typeface="Aharoni" pitchFamily="2" charset="-79"/>
                <a:cs typeface="Aharoni" pitchFamily="2" charset="-79"/>
              </a:rPr>
              <a:t>case tenant pays composite rent i.e. rent of building, plant and machinery, furniture etc. and rent is separable, actual rent is reduced by the amount of rent of plant and machinery, furniture. etc. balance is actual rent of house property. Any amount of local taxes paid by tenant, cost of repairs Borne by tenant or any interest on advance deposit are not to be added.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3524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wipe(down)">
                                      <p:cBhvr>
                                        <p:cTn id="42" dur="580">
                                          <p:stCondLst>
                                            <p:cond delay="0"/>
                                          </p:stCondLst>
                                        </p:cTn>
                                        <p:tgtEl>
                                          <p:spTgt spid="3">
                                            <p:txEl>
                                              <p:pRg st="4" end="4"/>
                                            </p:txEl>
                                          </p:spTgt>
                                        </p:tgtEl>
                                      </p:cBhvr>
                                    </p:animEffect>
                                    <p:anim calcmode="lin" valueType="num">
                                      <p:cBhvr>
                                        <p:cTn id="4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3">
                                            <p:txEl>
                                              <p:pRg st="4" end="4"/>
                                            </p:txEl>
                                          </p:spTgt>
                                        </p:tgtEl>
                                      </p:cBhvr>
                                      <p:to x="100000" y="60000"/>
                                    </p:animScale>
                                    <p:animScale>
                                      <p:cBhvr>
                                        <p:cTn id="49" dur="166" decel="50000">
                                          <p:stCondLst>
                                            <p:cond delay="676"/>
                                          </p:stCondLst>
                                        </p:cTn>
                                        <p:tgtEl>
                                          <p:spTgt spid="3">
                                            <p:txEl>
                                              <p:pRg st="4" end="4"/>
                                            </p:txEl>
                                          </p:spTgt>
                                        </p:tgtEl>
                                      </p:cBhvr>
                                      <p:to x="100000" y="100000"/>
                                    </p:animScale>
                                    <p:animScale>
                                      <p:cBhvr>
                                        <p:cTn id="50" dur="26">
                                          <p:stCondLst>
                                            <p:cond delay="1312"/>
                                          </p:stCondLst>
                                        </p:cTn>
                                        <p:tgtEl>
                                          <p:spTgt spid="3">
                                            <p:txEl>
                                              <p:pRg st="4" end="4"/>
                                            </p:txEl>
                                          </p:spTgt>
                                        </p:tgtEl>
                                      </p:cBhvr>
                                      <p:to x="100000" y="80000"/>
                                    </p:animScale>
                                    <p:animScale>
                                      <p:cBhvr>
                                        <p:cTn id="51" dur="166" decel="50000">
                                          <p:stCondLst>
                                            <p:cond delay="1338"/>
                                          </p:stCondLst>
                                        </p:cTn>
                                        <p:tgtEl>
                                          <p:spTgt spid="3">
                                            <p:txEl>
                                              <p:pRg st="4" end="4"/>
                                            </p:txEl>
                                          </p:spTgt>
                                        </p:tgtEl>
                                      </p:cBhvr>
                                      <p:to x="100000" y="100000"/>
                                    </p:animScale>
                                    <p:animScale>
                                      <p:cBhvr>
                                        <p:cTn id="52" dur="26">
                                          <p:stCondLst>
                                            <p:cond delay="1642"/>
                                          </p:stCondLst>
                                        </p:cTn>
                                        <p:tgtEl>
                                          <p:spTgt spid="3">
                                            <p:txEl>
                                              <p:pRg st="4" end="4"/>
                                            </p:txEl>
                                          </p:spTgt>
                                        </p:tgtEl>
                                      </p:cBhvr>
                                      <p:to x="100000" y="90000"/>
                                    </p:animScale>
                                    <p:animScale>
                                      <p:cBhvr>
                                        <p:cTn id="53" dur="166" decel="50000">
                                          <p:stCondLst>
                                            <p:cond delay="1668"/>
                                          </p:stCondLst>
                                        </p:cTn>
                                        <p:tgtEl>
                                          <p:spTgt spid="3">
                                            <p:txEl>
                                              <p:pRg st="4" end="4"/>
                                            </p:txEl>
                                          </p:spTgt>
                                        </p:tgtEl>
                                      </p:cBhvr>
                                      <p:to x="100000" y="100000"/>
                                    </p:animScale>
                                    <p:animScale>
                                      <p:cBhvr>
                                        <p:cTn id="54" dur="26">
                                          <p:stCondLst>
                                            <p:cond delay="1808"/>
                                          </p:stCondLst>
                                        </p:cTn>
                                        <p:tgtEl>
                                          <p:spTgt spid="3">
                                            <p:txEl>
                                              <p:pRg st="4" end="4"/>
                                            </p:txEl>
                                          </p:spTgt>
                                        </p:tgtEl>
                                      </p:cBhvr>
                                      <p:to x="100000" y="95000"/>
                                    </p:animScale>
                                    <p:animScale>
                                      <p:cBhvr>
                                        <p:cTn id="55" dur="166" decel="50000">
                                          <p:stCondLst>
                                            <p:cond delay="1834"/>
                                          </p:stCondLst>
                                        </p:cTn>
                                        <p:tgtEl>
                                          <p:spTgt spid="3">
                                            <p:txEl>
                                              <p:pRg st="4" end="4"/>
                                            </p:txEl>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 calcmode="lin" valueType="num">
                                      <p:cBhvr>
                                        <p:cTn id="6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1"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2"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dirty="0" smtClean="0">
                <a:solidFill>
                  <a:srgbClr val="FF0000"/>
                </a:solidFill>
                <a:latin typeface="Arial Black" pitchFamily="34" charset="0"/>
              </a:rPr>
              <a:t>I</a:t>
            </a:r>
            <a:r>
              <a:rPr lang="en-US" i="1" dirty="0" smtClean="0">
                <a:solidFill>
                  <a:srgbClr val="0070C0"/>
                </a:solidFill>
                <a:latin typeface="Arial Black" pitchFamily="34" charset="0"/>
              </a:rPr>
              <a:t>m</a:t>
            </a:r>
            <a:r>
              <a:rPr lang="en-US" i="1" dirty="0" smtClean="0">
                <a:solidFill>
                  <a:srgbClr val="00B050"/>
                </a:solidFill>
                <a:latin typeface="Arial Black" pitchFamily="34" charset="0"/>
              </a:rPr>
              <a:t>p</a:t>
            </a:r>
            <a:r>
              <a:rPr lang="en-US" i="1" dirty="0" smtClean="0">
                <a:solidFill>
                  <a:srgbClr val="7030A0"/>
                </a:solidFill>
                <a:latin typeface="Arial Black" pitchFamily="34" charset="0"/>
              </a:rPr>
              <a:t>o</a:t>
            </a:r>
            <a:r>
              <a:rPr lang="en-US" i="1" dirty="0" smtClean="0">
                <a:solidFill>
                  <a:srgbClr val="FF9900"/>
                </a:solidFill>
                <a:latin typeface="Arial Black" pitchFamily="34" charset="0"/>
              </a:rPr>
              <a:t>r</a:t>
            </a:r>
            <a:r>
              <a:rPr lang="en-US" i="1" dirty="0" smtClean="0">
                <a:solidFill>
                  <a:srgbClr val="C00000"/>
                </a:solidFill>
                <a:latin typeface="Arial Black" pitchFamily="34" charset="0"/>
              </a:rPr>
              <a:t>t</a:t>
            </a:r>
            <a:r>
              <a:rPr lang="en-US" i="1" dirty="0" smtClean="0">
                <a:solidFill>
                  <a:srgbClr val="92D050"/>
                </a:solidFill>
                <a:latin typeface="Arial Black" pitchFamily="34" charset="0"/>
              </a:rPr>
              <a:t>a</a:t>
            </a:r>
            <a:r>
              <a:rPr lang="en-US" i="1" dirty="0" smtClean="0">
                <a:solidFill>
                  <a:srgbClr val="CC0066"/>
                </a:solidFill>
                <a:latin typeface="Arial Black" pitchFamily="34" charset="0"/>
              </a:rPr>
              <a:t>n</a:t>
            </a:r>
            <a:r>
              <a:rPr lang="en-US" i="1" dirty="0" smtClean="0">
                <a:solidFill>
                  <a:srgbClr val="000099"/>
                </a:solidFill>
                <a:latin typeface="Arial Black" pitchFamily="34" charset="0"/>
              </a:rPr>
              <a:t>t</a:t>
            </a:r>
            <a:r>
              <a:rPr lang="en-US" i="1" dirty="0" smtClean="0">
                <a:solidFill>
                  <a:srgbClr val="00B050"/>
                </a:solidFill>
                <a:latin typeface="Arial Black" pitchFamily="34" charset="0"/>
              </a:rPr>
              <a:t> </a:t>
            </a:r>
            <a:r>
              <a:rPr lang="en-US" i="1" dirty="0" smtClean="0">
                <a:solidFill>
                  <a:srgbClr val="FF0000"/>
                </a:solidFill>
                <a:latin typeface="Arial Black" pitchFamily="34" charset="0"/>
              </a:rPr>
              <a:t>Point</a:t>
            </a:r>
            <a:endParaRPr lang="en-US" i="1" dirty="0">
              <a:solidFill>
                <a:srgbClr val="FF0000"/>
              </a:solidFill>
              <a:latin typeface="Arial Black" pitchFamily="34"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en-US" sz="3400" b="1" dirty="0" smtClean="0">
                <a:solidFill>
                  <a:srgbClr val="000099"/>
                </a:solidFill>
                <a:latin typeface="Times New Roman" pitchFamily="18" charset="0"/>
                <a:cs typeface="Times New Roman" pitchFamily="18" charset="0"/>
              </a:rPr>
              <a:t>Some </a:t>
            </a:r>
            <a:r>
              <a:rPr lang="en-US" sz="3400" b="1" dirty="0">
                <a:solidFill>
                  <a:srgbClr val="000099"/>
                </a:solidFill>
                <a:latin typeface="Times New Roman" pitchFamily="18" charset="0"/>
                <a:cs typeface="Times New Roman" pitchFamily="18" charset="0"/>
              </a:rPr>
              <a:t>the owners may provide some common facilities such as common gardener and watchman lift and pump maintenance, lighting of common stairs and corridors and water and electricity bills. Owner borne these cost but such costs are included in rent. Such cost is reduced out of actual rent received and balance [Real Rental Value] alone should be taken for the purpose of compare with other rental values, to arrive gross Annual value</a:t>
            </a:r>
            <a:r>
              <a:rPr lang="en-US" sz="3400" b="1" dirty="0">
                <a:latin typeface="Times New Roman" pitchFamily="18" charset="0"/>
                <a:cs typeface="Times New Roman" pitchFamily="18" charset="0"/>
              </a:rPr>
              <a:t>.  </a:t>
            </a:r>
            <a:endParaRPr lang="en-US" sz="3400" b="1" dirty="0" smtClean="0">
              <a:latin typeface="Times New Roman" pitchFamily="18" charset="0"/>
              <a:cs typeface="Times New Roman" pitchFamily="18" charset="0"/>
            </a:endParaRPr>
          </a:p>
          <a:p>
            <a:pPr marL="0" indent="0" algn="just">
              <a:buNone/>
            </a:pPr>
            <a:r>
              <a:rPr lang="en-US" sz="3400" b="1" dirty="0" smtClean="0">
                <a:solidFill>
                  <a:srgbClr val="FF0066"/>
                </a:solidFill>
                <a:latin typeface="Times New Roman" pitchFamily="18" charset="0"/>
                <a:cs typeface="Times New Roman" pitchFamily="18" charset="0"/>
              </a:rPr>
              <a:t>If </a:t>
            </a:r>
            <a:r>
              <a:rPr lang="en-US" sz="3400" b="1" dirty="0">
                <a:solidFill>
                  <a:srgbClr val="FF0066"/>
                </a:solidFill>
                <a:latin typeface="Times New Roman" pitchFamily="18" charset="0"/>
                <a:cs typeface="Times New Roman" pitchFamily="18" charset="0"/>
              </a:rPr>
              <a:t>owner collect charges for above said facilities separately, not included in the rent, should not deducted and charges collected is to be treated as separate source of income and the expenses incurred on such facilities are deducted out of amount so collected and balance  is taxable under the head, "Income from Other sources.”</a:t>
            </a:r>
          </a:p>
          <a:p>
            <a:endParaRPr lang="en-US" dirty="0"/>
          </a:p>
        </p:txBody>
      </p:sp>
    </p:spTree>
    <p:extLst>
      <p:ext uri="{BB962C8B-B14F-4D97-AF65-F5344CB8AC3E}">
        <p14:creationId xmlns:p14="http://schemas.microsoft.com/office/powerpoint/2010/main" val="127242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Autofit/>
          </a:bodyPr>
          <a:lstStyle/>
          <a:p>
            <a:r>
              <a:rPr lang="en-US" sz="3600" dirty="0">
                <a:solidFill>
                  <a:srgbClr val="000099"/>
                </a:solidFill>
                <a:latin typeface="Arial Black" pitchFamily="34" charset="0"/>
              </a:rPr>
              <a:t>Unrealized Rent (URR)</a:t>
            </a:r>
            <a:br>
              <a:rPr lang="en-US" sz="3600" dirty="0">
                <a:solidFill>
                  <a:srgbClr val="000099"/>
                </a:solidFill>
                <a:latin typeface="Arial Black" pitchFamily="34" charset="0"/>
              </a:rPr>
            </a:br>
            <a:endParaRPr lang="en-US" sz="3600" dirty="0">
              <a:solidFill>
                <a:srgbClr val="000099"/>
              </a:solidFill>
              <a:latin typeface="Arial Black" pitchFamily="34" charset="0"/>
            </a:endParaRPr>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marL="0" indent="0" algn="just">
              <a:buNone/>
            </a:pPr>
            <a:r>
              <a:rPr lang="en-US" sz="2900" dirty="0" smtClean="0">
                <a:solidFill>
                  <a:srgbClr val="CC0066"/>
                </a:solidFill>
                <a:latin typeface="Arial Black" pitchFamily="34" charset="0"/>
              </a:rPr>
              <a:t>The </a:t>
            </a:r>
            <a:r>
              <a:rPr lang="en-US" sz="2900" dirty="0">
                <a:solidFill>
                  <a:srgbClr val="CC0066"/>
                </a:solidFill>
                <a:latin typeface="Arial Black" pitchFamily="34" charset="0"/>
              </a:rPr>
              <a:t>rent which could not be realized by the owner from the tenant is called URR. It should be deducted from actual rent received or receivable (ARR) subject to the following conditions.</a:t>
            </a:r>
          </a:p>
          <a:p>
            <a:pPr marL="0" indent="0" algn="just">
              <a:buNone/>
            </a:pPr>
            <a:r>
              <a:rPr lang="en-US" sz="2600" dirty="0" smtClean="0">
                <a:solidFill>
                  <a:srgbClr val="000099"/>
                </a:solidFill>
                <a:latin typeface="Arial Black" pitchFamily="34" charset="0"/>
              </a:rPr>
              <a:t>1. </a:t>
            </a:r>
            <a:r>
              <a:rPr lang="en-US" sz="2600" dirty="0">
                <a:solidFill>
                  <a:srgbClr val="000099"/>
                </a:solidFill>
                <a:latin typeface="Arial Black" pitchFamily="34" charset="0"/>
              </a:rPr>
              <a:t>The tenancy is bona fide</a:t>
            </a:r>
          </a:p>
          <a:p>
            <a:pPr marL="0" indent="0" algn="just">
              <a:buNone/>
            </a:pPr>
            <a:r>
              <a:rPr lang="en-US" sz="2600" dirty="0" smtClean="0">
                <a:solidFill>
                  <a:srgbClr val="009900"/>
                </a:solidFill>
                <a:latin typeface="Arial Black" pitchFamily="34" charset="0"/>
              </a:rPr>
              <a:t>2.The </a:t>
            </a:r>
            <a:r>
              <a:rPr lang="en-US" sz="2600" dirty="0">
                <a:solidFill>
                  <a:srgbClr val="009900"/>
                </a:solidFill>
                <a:latin typeface="Arial Black" pitchFamily="34" charset="0"/>
              </a:rPr>
              <a:t>defaulting tenant has vacated or steps have been </a:t>
            </a:r>
            <a:r>
              <a:rPr lang="en-US" sz="2600" dirty="0" smtClean="0">
                <a:solidFill>
                  <a:srgbClr val="009900"/>
                </a:solidFill>
                <a:latin typeface="Arial Black" pitchFamily="34" charset="0"/>
              </a:rPr>
              <a:t>  taken </a:t>
            </a:r>
            <a:r>
              <a:rPr lang="en-US" sz="2600" dirty="0">
                <a:solidFill>
                  <a:srgbClr val="009900"/>
                </a:solidFill>
                <a:latin typeface="Arial Black" pitchFamily="34" charset="0"/>
              </a:rPr>
              <a:t>to compel </a:t>
            </a:r>
            <a:r>
              <a:rPr lang="en-US" sz="2600" dirty="0" smtClean="0">
                <a:solidFill>
                  <a:srgbClr val="009900"/>
                </a:solidFill>
                <a:latin typeface="Arial Black" pitchFamily="34" charset="0"/>
              </a:rPr>
              <a:t>him </a:t>
            </a:r>
            <a:r>
              <a:rPr lang="en-US" sz="2600" dirty="0">
                <a:solidFill>
                  <a:srgbClr val="009900"/>
                </a:solidFill>
                <a:latin typeface="Arial Black" pitchFamily="34" charset="0"/>
              </a:rPr>
              <a:t>to vacate the </a:t>
            </a:r>
            <a:r>
              <a:rPr lang="en-US" sz="2600" dirty="0" smtClean="0">
                <a:solidFill>
                  <a:srgbClr val="009900"/>
                </a:solidFill>
                <a:latin typeface="Arial Black" pitchFamily="34" charset="0"/>
              </a:rPr>
              <a:t>property.</a:t>
            </a:r>
          </a:p>
          <a:p>
            <a:pPr marL="0" indent="0" algn="just">
              <a:buNone/>
            </a:pPr>
            <a:r>
              <a:rPr lang="en-US" sz="2600" dirty="0" smtClean="0">
                <a:solidFill>
                  <a:srgbClr val="002060"/>
                </a:solidFill>
                <a:latin typeface="Arial Black" pitchFamily="34" charset="0"/>
              </a:rPr>
              <a:t>3. The </a:t>
            </a:r>
            <a:r>
              <a:rPr lang="en-US" sz="2600" dirty="0">
                <a:solidFill>
                  <a:srgbClr val="002060"/>
                </a:solidFill>
                <a:latin typeface="Arial Black" pitchFamily="34" charset="0"/>
              </a:rPr>
              <a:t>defaulting tenant should not occupy any other property of the </a:t>
            </a:r>
            <a:r>
              <a:rPr lang="en-US" sz="2600" dirty="0" err="1">
                <a:solidFill>
                  <a:srgbClr val="002060"/>
                </a:solidFill>
                <a:latin typeface="Arial Black" pitchFamily="34" charset="0"/>
              </a:rPr>
              <a:t>assessee</a:t>
            </a:r>
            <a:r>
              <a:rPr lang="en-US" sz="2600" dirty="0">
                <a:solidFill>
                  <a:srgbClr val="002060"/>
                </a:solidFill>
                <a:latin typeface="Arial Black" pitchFamily="34" charset="0"/>
              </a:rPr>
              <a:t>.</a:t>
            </a:r>
          </a:p>
          <a:p>
            <a:pPr marL="0" indent="0" algn="just">
              <a:buNone/>
            </a:pPr>
            <a:r>
              <a:rPr lang="en-US" sz="2600" dirty="0" smtClean="0">
                <a:solidFill>
                  <a:srgbClr val="FF9900"/>
                </a:solidFill>
                <a:latin typeface="Arial Black" pitchFamily="34" charset="0"/>
              </a:rPr>
              <a:t>4. The </a:t>
            </a:r>
            <a:r>
              <a:rPr lang="en-US" sz="2600" dirty="0">
                <a:solidFill>
                  <a:srgbClr val="FF9900"/>
                </a:solidFill>
                <a:latin typeface="Arial Black" pitchFamily="34" charset="0"/>
              </a:rPr>
              <a:t>assessing officer is satisfied with all the steps by taken by the </a:t>
            </a:r>
            <a:r>
              <a:rPr lang="en-US" sz="2600" dirty="0" err="1" smtClean="0">
                <a:solidFill>
                  <a:srgbClr val="FF9900"/>
                </a:solidFill>
                <a:latin typeface="Arial Black" pitchFamily="34" charset="0"/>
              </a:rPr>
              <a:t>assessee</a:t>
            </a:r>
            <a:r>
              <a:rPr lang="en-US" sz="2600" dirty="0" smtClean="0">
                <a:solidFill>
                  <a:srgbClr val="FF9900"/>
                </a:solidFill>
                <a:latin typeface="Arial Black" pitchFamily="34" charset="0"/>
              </a:rPr>
              <a:t> </a:t>
            </a:r>
            <a:r>
              <a:rPr lang="en-US" sz="2600" dirty="0">
                <a:solidFill>
                  <a:srgbClr val="FF9900"/>
                </a:solidFill>
                <a:latin typeface="Arial Black" pitchFamily="34" charset="0"/>
              </a:rPr>
              <a:t>with regard  to institute  legal proceedings for the recovery of the </a:t>
            </a:r>
            <a:r>
              <a:rPr lang="en-US" sz="2600" dirty="0" smtClean="0">
                <a:solidFill>
                  <a:srgbClr val="FF9900"/>
                </a:solidFill>
                <a:latin typeface="Arial Black" pitchFamily="34" charset="0"/>
              </a:rPr>
              <a:t>unpaid </a:t>
            </a:r>
            <a:r>
              <a:rPr lang="en-US" sz="2600" dirty="0">
                <a:solidFill>
                  <a:srgbClr val="FF9900"/>
                </a:solidFill>
                <a:latin typeface="Arial Black" pitchFamily="34" charset="0"/>
              </a:rPr>
              <a:t>rent</a:t>
            </a:r>
            <a:r>
              <a:rPr lang="en-US" sz="2600" dirty="0">
                <a:solidFill>
                  <a:srgbClr val="CC0066"/>
                </a:solidFill>
                <a:latin typeface="Arial Black" pitchFamily="34" charset="0"/>
              </a:rPr>
              <a:t>.</a:t>
            </a:r>
          </a:p>
          <a:p>
            <a:pPr algn="just"/>
            <a:endParaRPr lang="en-US" dirty="0"/>
          </a:p>
        </p:txBody>
      </p:sp>
    </p:spTree>
    <p:extLst>
      <p:ext uri="{BB962C8B-B14F-4D97-AF65-F5344CB8AC3E}">
        <p14:creationId xmlns:p14="http://schemas.microsoft.com/office/powerpoint/2010/main" val="265343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0099"/>
                </a:solidFill>
                <a:latin typeface="Arial Black" pitchFamily="34" charset="0"/>
              </a:rPr>
              <a:t>Vacancy </a:t>
            </a:r>
            <a:r>
              <a:rPr lang="en-US" b="1" dirty="0" smtClean="0">
                <a:solidFill>
                  <a:srgbClr val="000099"/>
                </a:solidFill>
                <a:latin typeface="Arial Black" pitchFamily="34" charset="0"/>
              </a:rPr>
              <a:t>Allowance</a:t>
            </a:r>
            <a:endParaRPr lang="en-US" dirty="0">
              <a:solidFill>
                <a:srgbClr val="000099"/>
              </a:solidFill>
              <a:latin typeface="Arial Black" pitchFamily="34" charset="0"/>
            </a:endParaRPr>
          </a:p>
        </p:txBody>
      </p:sp>
      <p:sp>
        <p:nvSpPr>
          <p:cNvPr id="3" name="Content Placeholder 2"/>
          <p:cNvSpPr>
            <a:spLocks noGrp="1"/>
          </p:cNvSpPr>
          <p:nvPr>
            <p:ph idx="1"/>
          </p:nvPr>
        </p:nvSpPr>
        <p:spPr/>
        <p:txBody>
          <a:bodyPr/>
          <a:lstStyle/>
          <a:p>
            <a:pPr marL="0" indent="0">
              <a:buNone/>
            </a:pPr>
            <a:r>
              <a:rPr lang="en-US" sz="2800" dirty="0" smtClean="0">
                <a:solidFill>
                  <a:srgbClr val="FF0066"/>
                </a:solidFill>
                <a:latin typeface="Arial Black" pitchFamily="34" charset="0"/>
              </a:rPr>
              <a:t>Vacancy </a:t>
            </a:r>
            <a:r>
              <a:rPr lang="en-US" sz="2800" dirty="0">
                <a:solidFill>
                  <a:srgbClr val="FF0066"/>
                </a:solidFill>
                <a:latin typeface="Arial Black" pitchFamily="34" charset="0"/>
              </a:rPr>
              <a:t>means the period for which no one has occupied the house property. </a:t>
            </a:r>
            <a:endParaRPr lang="en-US" sz="2800" dirty="0" smtClean="0">
              <a:solidFill>
                <a:srgbClr val="FF0066"/>
              </a:solidFill>
              <a:latin typeface="Arial Black" pitchFamily="34" charset="0"/>
            </a:endParaRPr>
          </a:p>
          <a:p>
            <a:pPr marL="0" indent="0">
              <a:buNone/>
            </a:pPr>
            <a:endParaRPr lang="en-US" sz="2800" dirty="0" smtClean="0">
              <a:solidFill>
                <a:srgbClr val="FF0066"/>
              </a:solidFill>
              <a:latin typeface="Arial Black" pitchFamily="34" charset="0"/>
            </a:endParaRPr>
          </a:p>
          <a:p>
            <a:pPr marL="0" indent="0">
              <a:buNone/>
            </a:pPr>
            <a:r>
              <a:rPr lang="en-US" sz="2800" dirty="0" smtClean="0">
                <a:solidFill>
                  <a:srgbClr val="000099"/>
                </a:solidFill>
                <a:latin typeface="Arial Black" pitchFamily="34" charset="0"/>
              </a:rPr>
              <a:t>The </a:t>
            </a:r>
            <a:r>
              <a:rPr lang="en-US" sz="2800" dirty="0">
                <a:solidFill>
                  <a:srgbClr val="000099"/>
                </a:solidFill>
                <a:latin typeface="Arial Black" pitchFamily="34" charset="0"/>
              </a:rPr>
              <a:t>loss of rent that arises due to this is called loss due to vacancy.</a:t>
            </a:r>
          </a:p>
          <a:p>
            <a:endParaRPr lang="en-US" dirty="0"/>
          </a:p>
        </p:txBody>
      </p:sp>
    </p:spTree>
    <p:extLst>
      <p:ext uri="{BB962C8B-B14F-4D97-AF65-F5344CB8AC3E}">
        <p14:creationId xmlns:p14="http://schemas.microsoft.com/office/powerpoint/2010/main" val="353755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66"/>
                </a:solidFill>
                <a:latin typeface="Arial" pitchFamily="34" charset="0"/>
                <a:cs typeface="Arial" pitchFamily="34" charset="0"/>
              </a:rPr>
              <a:t>Determination of Gross Annual value when </a:t>
            </a:r>
            <a:r>
              <a:rPr lang="en-US" sz="2800" b="1" dirty="0" smtClean="0">
                <a:solidFill>
                  <a:srgbClr val="009900"/>
                </a:solidFill>
                <a:latin typeface="Arial" pitchFamily="34" charset="0"/>
                <a:cs typeface="Arial" pitchFamily="34" charset="0"/>
              </a:rPr>
              <a:t>Vacancy </a:t>
            </a:r>
            <a:r>
              <a:rPr lang="en-US" sz="2800" b="1" dirty="0" smtClean="0">
                <a:solidFill>
                  <a:srgbClr val="FF0066"/>
                </a:solidFill>
                <a:latin typeface="Arial" pitchFamily="34" charset="0"/>
                <a:cs typeface="Arial" pitchFamily="34" charset="0"/>
              </a:rPr>
              <a:t>and </a:t>
            </a:r>
            <a:r>
              <a:rPr lang="en-US" sz="2800" b="1" dirty="0" err="1" smtClean="0">
                <a:solidFill>
                  <a:srgbClr val="000099"/>
                </a:solidFill>
                <a:latin typeface="Arial" pitchFamily="34" charset="0"/>
                <a:cs typeface="Arial" pitchFamily="34" charset="0"/>
              </a:rPr>
              <a:t>Unrealised</a:t>
            </a:r>
            <a:r>
              <a:rPr lang="en-US" sz="2800" b="1" dirty="0" smtClean="0">
                <a:solidFill>
                  <a:srgbClr val="000099"/>
                </a:solidFill>
                <a:latin typeface="Arial" pitchFamily="34" charset="0"/>
                <a:cs typeface="Arial" pitchFamily="34" charset="0"/>
              </a:rPr>
              <a:t> rent  </a:t>
            </a:r>
            <a:r>
              <a:rPr lang="en-US" sz="2800" b="1" dirty="0" smtClean="0">
                <a:solidFill>
                  <a:srgbClr val="FF0066"/>
                </a:solidFill>
                <a:latin typeface="Arial" pitchFamily="34" charset="0"/>
                <a:cs typeface="Arial" pitchFamily="34" charset="0"/>
              </a:rPr>
              <a:t>are</a:t>
            </a:r>
            <a:r>
              <a:rPr lang="en-US" sz="2800" b="1" dirty="0" smtClean="0">
                <a:solidFill>
                  <a:srgbClr val="7030A0"/>
                </a:solidFill>
                <a:latin typeface="Arial" pitchFamily="34" charset="0"/>
                <a:cs typeface="Arial" pitchFamily="34" charset="0"/>
              </a:rPr>
              <a:t> </a:t>
            </a:r>
            <a:r>
              <a:rPr lang="en-US" sz="2800" b="1" dirty="0" smtClean="0">
                <a:solidFill>
                  <a:srgbClr val="009900"/>
                </a:solidFill>
                <a:latin typeface="Arial" pitchFamily="34" charset="0"/>
                <a:cs typeface="Arial" pitchFamily="34" charset="0"/>
              </a:rPr>
              <a:t>Not Given</a:t>
            </a:r>
            <a:endParaRPr lang="en-US" sz="2800" b="1" dirty="0">
              <a:solidFill>
                <a:srgbClr val="0099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US" sz="2000" dirty="0" smtClean="0">
                <a:solidFill>
                  <a:srgbClr val="FF0066"/>
                </a:solidFill>
                <a:latin typeface="Arial Black" pitchFamily="34" charset="0"/>
              </a:rPr>
              <a:t>Municipal Rental Value     xxx         </a:t>
            </a:r>
          </a:p>
          <a:p>
            <a:pPr marL="0" indent="0">
              <a:buNone/>
            </a:pPr>
            <a:r>
              <a:rPr lang="en-US" sz="2000" dirty="0" smtClean="0">
                <a:solidFill>
                  <a:srgbClr val="00B050"/>
                </a:solidFill>
                <a:latin typeface="Arial Black" pitchFamily="34" charset="0"/>
              </a:rPr>
              <a:t>Fair Rental Value              xxx          </a:t>
            </a:r>
            <a:r>
              <a:rPr lang="en-US" sz="2000" dirty="0" smtClean="0">
                <a:solidFill>
                  <a:srgbClr val="002060"/>
                </a:solidFill>
                <a:latin typeface="Arial Black" pitchFamily="34" charset="0"/>
              </a:rPr>
              <a:t>Which ever is </a:t>
            </a:r>
            <a:r>
              <a:rPr lang="en-US" sz="2000" dirty="0" smtClean="0">
                <a:solidFill>
                  <a:srgbClr val="FF0066"/>
                </a:solidFill>
                <a:latin typeface="Arial Black" pitchFamily="34" charset="0"/>
              </a:rPr>
              <a:t>High</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Highest    xxx</a:t>
            </a:r>
          </a:p>
          <a:p>
            <a:pPr marL="0" indent="0">
              <a:buNone/>
            </a:pPr>
            <a:r>
              <a:rPr lang="en-US" sz="2000" dirty="0" smtClean="0">
                <a:solidFill>
                  <a:srgbClr val="C00000"/>
                </a:solidFill>
                <a:latin typeface="Arial Black" pitchFamily="34" charset="0"/>
              </a:rPr>
              <a:t>Standard Rant                  xxx         </a:t>
            </a:r>
            <a:r>
              <a:rPr lang="en-US" sz="2000" dirty="0" smtClean="0">
                <a:solidFill>
                  <a:srgbClr val="002060"/>
                </a:solidFill>
                <a:latin typeface="Arial Black" pitchFamily="34" charset="0"/>
              </a:rPr>
              <a:t>Which ever is </a:t>
            </a:r>
            <a:r>
              <a:rPr lang="en-US" sz="2000" dirty="0" smtClean="0">
                <a:solidFill>
                  <a:srgbClr val="00B050"/>
                </a:solidFill>
                <a:latin typeface="Arial Black" pitchFamily="34" charset="0"/>
              </a:rPr>
              <a:t>Less</a:t>
            </a:r>
          </a:p>
          <a:p>
            <a:pPr marL="0" indent="0">
              <a:buNone/>
            </a:pPr>
            <a:r>
              <a:rPr lang="en-US" sz="2000" dirty="0">
                <a:latin typeface="Arial Black" pitchFamily="34" charset="0"/>
              </a:rPr>
              <a:t> </a:t>
            </a:r>
            <a:r>
              <a:rPr lang="en-US" sz="2000" dirty="0" smtClean="0">
                <a:latin typeface="Arial Black" pitchFamily="34" charset="0"/>
              </a:rPr>
              <a:t>                          </a:t>
            </a:r>
            <a:r>
              <a:rPr lang="en-US" sz="2000" dirty="0" smtClean="0">
                <a:solidFill>
                  <a:srgbClr val="002060"/>
                </a:solidFill>
                <a:latin typeface="Arial Black" pitchFamily="34" charset="0"/>
              </a:rPr>
              <a:t>Least       xxx</a:t>
            </a:r>
          </a:p>
          <a:p>
            <a:pPr marL="0" indent="0">
              <a:buNone/>
            </a:pPr>
            <a:r>
              <a:rPr lang="en-US" sz="2000" dirty="0" smtClean="0">
                <a:solidFill>
                  <a:srgbClr val="CC0000"/>
                </a:solidFill>
                <a:latin typeface="Arial Black" pitchFamily="34" charset="0"/>
              </a:rPr>
              <a:t>Actual Rental Value         xxx    </a:t>
            </a:r>
            <a:r>
              <a:rPr lang="en-US" sz="2000" dirty="0" smtClean="0">
                <a:latin typeface="Arial Black" pitchFamily="34" charset="0"/>
              </a:rPr>
              <a:t>    </a:t>
            </a:r>
            <a:r>
              <a:rPr lang="en-US" sz="2000" dirty="0" smtClean="0">
                <a:solidFill>
                  <a:srgbClr val="002060"/>
                </a:solidFill>
                <a:latin typeface="Arial Black" pitchFamily="34" charset="0"/>
              </a:rPr>
              <a:t> Which ever is </a:t>
            </a:r>
            <a:r>
              <a:rPr lang="en-US" sz="2000" dirty="0" smtClean="0">
                <a:solidFill>
                  <a:srgbClr val="CC0000"/>
                </a:solidFill>
                <a:latin typeface="Arial Black" pitchFamily="34" charset="0"/>
              </a:rPr>
              <a:t>High</a:t>
            </a:r>
          </a:p>
          <a:p>
            <a:pPr marL="0" indent="0">
              <a:buNone/>
            </a:pPr>
            <a:r>
              <a:rPr lang="en-US" sz="2000" dirty="0" smtClean="0">
                <a:solidFill>
                  <a:srgbClr val="7030A0"/>
                </a:solidFill>
                <a:latin typeface="Arial Black" pitchFamily="34" charset="0"/>
              </a:rPr>
              <a:t>Gross Annual Value         xxx</a:t>
            </a:r>
            <a:endParaRPr lang="en-US" sz="2000" dirty="0">
              <a:solidFill>
                <a:srgbClr val="7030A0"/>
              </a:solidFill>
              <a:latin typeface="Arial Black" pitchFamily="34" charset="0"/>
            </a:endParaRPr>
          </a:p>
        </p:txBody>
      </p:sp>
      <p:sp>
        <p:nvSpPr>
          <p:cNvPr id="4" name="Right Brace 3"/>
          <p:cNvSpPr/>
          <p:nvPr/>
        </p:nvSpPr>
        <p:spPr>
          <a:xfrm>
            <a:off x="4572000" y="1676400"/>
            <a:ext cx="838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a:off x="4533900" y="2418413"/>
            <a:ext cx="457200" cy="6295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4572000" y="3125137"/>
            <a:ext cx="457200" cy="607726"/>
          </a:xfrm>
          <a:prstGeom prst="rightBrace">
            <a:avLst>
              <a:gd name="adj1" fmla="val 458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8063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2000"/>
                                        <p:tgtEl>
                                          <p:spTgt spid="3">
                                            <p:txEl>
                                              <p:pRg st="4" end="4"/>
                                            </p:txEl>
                                          </p:spTgt>
                                        </p:tgtEl>
                                      </p:cBhvr>
                                    </p:animEffect>
                                    <p:anim calcmode="lin" valueType="num">
                                      <p:cBhvr>
                                        <p:cTn id="5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additive="base">
                                        <p:cTn id="6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Effect transition="in" filter="wipe(down)">
                                      <p:cBhvr>
                                        <p:cTn id="68" dur="580">
                                          <p:stCondLst>
                                            <p:cond delay="0"/>
                                          </p:stCondLst>
                                        </p:cTn>
                                        <p:tgtEl>
                                          <p:spTgt spid="3">
                                            <p:txEl>
                                              <p:pRg st="6" end="6"/>
                                            </p:txEl>
                                          </p:spTgt>
                                        </p:tgtEl>
                                      </p:cBhvr>
                                    </p:animEffect>
                                    <p:anim calcmode="lin" valueType="num">
                                      <p:cBhvr>
                                        <p:cTn id="6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6" end="6"/>
                                            </p:txEl>
                                          </p:spTgt>
                                        </p:tgtEl>
                                      </p:cBhvr>
                                      <p:to x="100000" y="60000"/>
                                    </p:animScale>
                                    <p:animScale>
                                      <p:cBhvr>
                                        <p:cTn id="75" dur="166" decel="50000">
                                          <p:stCondLst>
                                            <p:cond delay="676"/>
                                          </p:stCondLst>
                                        </p:cTn>
                                        <p:tgtEl>
                                          <p:spTgt spid="3">
                                            <p:txEl>
                                              <p:pRg st="6" end="6"/>
                                            </p:txEl>
                                          </p:spTgt>
                                        </p:tgtEl>
                                      </p:cBhvr>
                                      <p:to x="100000" y="100000"/>
                                    </p:animScale>
                                    <p:animScale>
                                      <p:cBhvr>
                                        <p:cTn id="76" dur="26">
                                          <p:stCondLst>
                                            <p:cond delay="1312"/>
                                          </p:stCondLst>
                                        </p:cTn>
                                        <p:tgtEl>
                                          <p:spTgt spid="3">
                                            <p:txEl>
                                              <p:pRg st="6" end="6"/>
                                            </p:txEl>
                                          </p:spTgt>
                                        </p:tgtEl>
                                      </p:cBhvr>
                                      <p:to x="100000" y="80000"/>
                                    </p:animScale>
                                    <p:animScale>
                                      <p:cBhvr>
                                        <p:cTn id="77" dur="166" decel="50000">
                                          <p:stCondLst>
                                            <p:cond delay="1338"/>
                                          </p:stCondLst>
                                        </p:cTn>
                                        <p:tgtEl>
                                          <p:spTgt spid="3">
                                            <p:txEl>
                                              <p:pRg st="6" end="6"/>
                                            </p:txEl>
                                          </p:spTgt>
                                        </p:tgtEl>
                                      </p:cBhvr>
                                      <p:to x="100000" y="100000"/>
                                    </p:animScale>
                                    <p:animScale>
                                      <p:cBhvr>
                                        <p:cTn id="78" dur="26">
                                          <p:stCondLst>
                                            <p:cond delay="1642"/>
                                          </p:stCondLst>
                                        </p:cTn>
                                        <p:tgtEl>
                                          <p:spTgt spid="3">
                                            <p:txEl>
                                              <p:pRg st="6" end="6"/>
                                            </p:txEl>
                                          </p:spTgt>
                                        </p:tgtEl>
                                      </p:cBhvr>
                                      <p:to x="100000" y="90000"/>
                                    </p:animScale>
                                    <p:animScale>
                                      <p:cBhvr>
                                        <p:cTn id="79" dur="166" decel="50000">
                                          <p:stCondLst>
                                            <p:cond delay="1668"/>
                                          </p:stCondLst>
                                        </p:cTn>
                                        <p:tgtEl>
                                          <p:spTgt spid="3">
                                            <p:txEl>
                                              <p:pRg st="6" end="6"/>
                                            </p:txEl>
                                          </p:spTgt>
                                        </p:tgtEl>
                                      </p:cBhvr>
                                      <p:to x="100000" y="100000"/>
                                    </p:animScale>
                                    <p:animScale>
                                      <p:cBhvr>
                                        <p:cTn id="80" dur="26">
                                          <p:stCondLst>
                                            <p:cond delay="1808"/>
                                          </p:stCondLst>
                                        </p:cTn>
                                        <p:tgtEl>
                                          <p:spTgt spid="3">
                                            <p:txEl>
                                              <p:pRg st="6" end="6"/>
                                            </p:txEl>
                                          </p:spTgt>
                                        </p:tgtEl>
                                      </p:cBhvr>
                                      <p:to x="100000" y="95000"/>
                                    </p:animScale>
                                    <p:animScale>
                                      <p:cBhvr>
                                        <p:cTn id="81"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2006</Words>
  <Application>Microsoft Office PowerPoint</Application>
  <PresentationFormat>On-screen Show (4:3)</PresentationFormat>
  <Paragraphs>263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INCOME TAX  Income from House property</vt:lpstr>
      <vt:lpstr>INCOME FROM HOUSE PROPERTY</vt:lpstr>
      <vt:lpstr>Different Rental Values</vt:lpstr>
      <vt:lpstr>Rental Value : Meanings </vt:lpstr>
      <vt:lpstr>Rental Value : Meanings </vt:lpstr>
      <vt:lpstr>Important Point</vt:lpstr>
      <vt:lpstr>Unrealized Rent (URR) </vt:lpstr>
      <vt:lpstr>Vacancy Allowance</vt:lpstr>
      <vt:lpstr>Determination of Gross Annual value when Vacancy and Unrealised rent  are Not Given</vt:lpstr>
      <vt:lpstr>Determination of Gross Annual value when Vacancy and Unrealised rent  are Given</vt:lpstr>
      <vt:lpstr>Calculation of Net Annual Value </vt:lpstr>
      <vt:lpstr>Deduction U/S 24</vt:lpstr>
      <vt:lpstr>Interest on 'Housing Loan' [Section 24(b)] </vt:lpstr>
      <vt:lpstr>Let Out House Property/Deemed To Be Let Out House Property</vt:lpstr>
      <vt:lpstr>For self-occupied house </vt:lpstr>
      <vt:lpstr>Self Occupied House cont----</vt:lpstr>
      <vt:lpstr>Interest On Loan For  Pre - Construction Period</vt:lpstr>
      <vt:lpstr>Example 1</vt:lpstr>
      <vt:lpstr>Determination of Gross Annual value For House Property I</vt:lpstr>
      <vt:lpstr>Determination of Gross Annual value For House Property II</vt:lpstr>
      <vt:lpstr>Example 2</vt:lpstr>
      <vt:lpstr>Solution Determination of Gross Annual value</vt:lpstr>
      <vt:lpstr>Example 3</vt:lpstr>
      <vt:lpstr>Solution Determination of Gross Annual value when Vacancy and Unrealised rent  are Given House property 1</vt:lpstr>
      <vt:lpstr>Solution Determination of Gross Annual value when Vacancy and Unrealised rent  are Given House property II</vt:lpstr>
      <vt:lpstr>Example 4</vt:lpstr>
      <vt:lpstr>Solution :  Determination Taxable Income  from House property </vt:lpstr>
      <vt:lpstr>Contin-----</vt:lpstr>
      <vt:lpstr>Example 5</vt:lpstr>
      <vt:lpstr>Solution :  Determination Taxable Income  from House property of  Mr.Nithilan</vt:lpstr>
      <vt:lpstr>Contin-----</vt:lpstr>
      <vt:lpstr>Note: Important Points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Jpriya</dc:creator>
  <cp:lastModifiedBy>Jpriya</cp:lastModifiedBy>
  <cp:revision>57</cp:revision>
  <dcterms:created xsi:type="dcterms:W3CDTF">2006-08-16T00:00:00Z</dcterms:created>
  <dcterms:modified xsi:type="dcterms:W3CDTF">2020-05-15T03:58:53Z</dcterms:modified>
</cp:coreProperties>
</file>