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8" r:id="rId1"/>
  </p:sldMasterIdLst>
  <p:notesMasterIdLst>
    <p:notesMasterId r:id="rId21"/>
  </p:notesMasterIdLst>
  <p:sldIdLst>
    <p:sldId id="256" r:id="rId2"/>
    <p:sldId id="257" r:id="rId3"/>
    <p:sldId id="258" r:id="rId4"/>
    <p:sldId id="259" r:id="rId5"/>
    <p:sldId id="261" r:id="rId6"/>
    <p:sldId id="263" r:id="rId7"/>
    <p:sldId id="262" r:id="rId8"/>
    <p:sldId id="264" r:id="rId9"/>
    <p:sldId id="265" r:id="rId10"/>
    <p:sldId id="273" r:id="rId11"/>
    <p:sldId id="275" r:id="rId12"/>
    <p:sldId id="276" r:id="rId13"/>
    <p:sldId id="277" r:id="rId14"/>
    <p:sldId id="266" r:id="rId15"/>
    <p:sldId id="267" r:id="rId16"/>
    <p:sldId id="280" r:id="rId17"/>
    <p:sldId id="281" r:id="rId18"/>
    <p:sldId id="268"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2AAB"/>
    <a:srgbClr val="9571EF"/>
    <a:srgbClr val="D563B7"/>
    <a:srgbClr val="00CC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548"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8C8E88-E31B-489A-A014-F8B8C4385EBC}" type="datetimeFigureOut">
              <a:rPr lang="en-US" smtClean="0"/>
              <a:pPr/>
              <a:t>6/2/2020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F2232C-7190-4222-AE35-007265B7A2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2232C-7190-4222-AE35-007265B7A21C}"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2232C-7190-4222-AE35-007265B7A21C}"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2232C-7190-4222-AE35-007265B7A21C}"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222D15-E1F2-45F9-8D53-D766D5C757E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183A1E-6FB2-436B-916C-43ABAB10BC31}" type="datetimeFigureOut">
              <a:rPr lang="en-US" smtClean="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78222D15-E1F2-45F9-8D53-D766D5C757E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183A1E-6FB2-436B-916C-43ABAB10BC31}" type="datetimeFigureOut">
              <a:rPr lang="en-US" smtClean="0"/>
              <a:pPr/>
              <a:t>6/2/2020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8222D15-E1F2-45F9-8D53-D766D5C757E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llinsdictionary.com/dictionary/english/wholesaler"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myaccountingcourse.com/accounting-dictionary/wholesaler" TargetMode="External"/><Relationship Id="rId2" Type="http://schemas.openxmlformats.org/officeDocument/2006/relationships/hyperlink" Target="https://www.myaccountingcourse.com/accounting-dictionary/manufacturer"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0"/>
            <a:ext cx="8763000" cy="40386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a:r>
              <a:rPr lang="en-US" sz="2400" dirty="0" smtClean="0">
                <a:solidFill>
                  <a:srgbClr val="7030A0"/>
                </a:solidFill>
              </a:rPr>
              <a:t/>
            </a:r>
            <a:br>
              <a:rPr lang="en-US" sz="2400" dirty="0" smtClean="0">
                <a:solidFill>
                  <a:srgbClr val="7030A0"/>
                </a:solidFill>
              </a:rPr>
            </a:br>
            <a:r>
              <a:rPr lang="en-US" sz="2400" dirty="0" smtClean="0">
                <a:solidFill>
                  <a:srgbClr val="7030A0"/>
                </a:solidFill>
              </a:rPr>
              <a:t/>
            </a:r>
            <a:br>
              <a:rPr lang="en-US" sz="2400" dirty="0" smtClean="0">
                <a:solidFill>
                  <a:srgbClr val="7030A0"/>
                </a:solidFill>
              </a:rPr>
            </a:br>
            <a:r>
              <a:rPr lang="en-US" sz="2400" dirty="0" smtClean="0">
                <a:solidFill>
                  <a:srgbClr val="7030A0"/>
                </a:solidFill>
              </a:rPr>
              <a:t/>
            </a:r>
            <a:br>
              <a:rPr lang="en-US" sz="2400" dirty="0" smtClean="0">
                <a:solidFill>
                  <a:srgbClr val="7030A0"/>
                </a:solidFill>
              </a:rPr>
            </a:br>
            <a:r>
              <a:rPr lang="en-US" sz="2400" dirty="0" smtClean="0">
                <a:solidFill>
                  <a:srgbClr val="7030A0"/>
                </a:solidFill>
              </a:rPr>
              <a:t/>
            </a:r>
            <a:br>
              <a:rPr lang="en-US" sz="2400" dirty="0" smtClean="0">
                <a:solidFill>
                  <a:srgbClr val="7030A0"/>
                </a:solidFill>
              </a:rPr>
            </a:br>
            <a:r>
              <a:rPr lang="en-US" sz="2400" dirty="0" smtClean="0">
                <a:solidFill>
                  <a:srgbClr val="7030A0"/>
                </a:solidFill>
              </a:rPr>
              <a:t/>
            </a:r>
            <a:br>
              <a:rPr lang="en-US" sz="2400" dirty="0" smtClean="0">
                <a:solidFill>
                  <a:srgbClr val="7030A0"/>
                </a:solidFill>
              </a:rPr>
            </a:br>
            <a:r>
              <a:rPr lang="en-US" sz="2700" dirty="0" smtClean="0">
                <a:solidFill>
                  <a:srgbClr val="BC2AAB"/>
                </a:solidFill>
              </a:rPr>
              <a:t>Queens College of Arts and Science for Women,</a:t>
            </a:r>
            <a:br>
              <a:rPr lang="en-US" sz="2700" dirty="0" smtClean="0">
                <a:solidFill>
                  <a:srgbClr val="BC2AAB"/>
                </a:solidFill>
              </a:rPr>
            </a:br>
            <a:r>
              <a:rPr lang="en-US" sz="2700" dirty="0" smtClean="0">
                <a:solidFill>
                  <a:srgbClr val="BC2AAB"/>
                </a:solidFill>
              </a:rPr>
              <a:t> </a:t>
            </a:r>
            <a:r>
              <a:rPr lang="en-US" sz="2700" dirty="0" err="1" smtClean="0">
                <a:solidFill>
                  <a:srgbClr val="BC2AAB"/>
                </a:solidFill>
              </a:rPr>
              <a:t>Punalkulam</a:t>
            </a:r>
            <a:r>
              <a:rPr lang="en-US" sz="2700" dirty="0" smtClean="0">
                <a:solidFill>
                  <a:srgbClr val="BC2AAB"/>
                </a:solidFill>
              </a:rPr>
              <a:t>. Near </a:t>
            </a:r>
            <a:r>
              <a:rPr lang="en-US" sz="2700" dirty="0" err="1" smtClean="0">
                <a:solidFill>
                  <a:srgbClr val="BC2AAB"/>
                </a:solidFill>
              </a:rPr>
              <a:t>Thanjavur</a:t>
            </a:r>
            <a:r>
              <a:rPr lang="en-US" sz="2700" dirty="0" smtClean="0">
                <a:solidFill>
                  <a:srgbClr val="BC2AAB"/>
                </a:solidFill>
              </a:rPr>
              <a:t>, </a:t>
            </a:r>
            <a:r>
              <a:rPr lang="en-US" sz="2700" dirty="0" err="1" smtClean="0">
                <a:solidFill>
                  <a:srgbClr val="BC2AAB"/>
                </a:solidFill>
              </a:rPr>
              <a:t>Pudukkottai</a:t>
            </a:r>
            <a:r>
              <a:rPr lang="en-US" sz="2700" dirty="0" smtClean="0">
                <a:solidFill>
                  <a:srgbClr val="BC2AAB"/>
                </a:solidFill>
              </a:rPr>
              <a:t> (</a:t>
            </a:r>
            <a:r>
              <a:rPr lang="en-US" sz="2700" dirty="0" err="1" smtClean="0">
                <a:solidFill>
                  <a:srgbClr val="BC2AAB"/>
                </a:solidFill>
              </a:rPr>
              <a:t>Dt</a:t>
            </a:r>
            <a:r>
              <a:rPr lang="en-US" sz="2700" dirty="0" smtClean="0">
                <a:solidFill>
                  <a:srgbClr val="BC2AAB"/>
                </a:solidFill>
              </a:rPr>
              <a:t>)</a:t>
            </a:r>
            <a:br>
              <a:rPr lang="en-US" sz="2700" dirty="0" smtClean="0">
                <a:solidFill>
                  <a:srgbClr val="BC2AAB"/>
                </a:solidFill>
              </a:rPr>
            </a:br>
            <a:r>
              <a:rPr lang="en-US" sz="2700" dirty="0" smtClean="0">
                <a:solidFill>
                  <a:srgbClr val="BC2AAB"/>
                </a:solidFill>
              </a:rPr>
              <a:t> </a:t>
            </a:r>
            <a:r>
              <a:rPr lang="en-US" sz="2400" dirty="0" smtClean="0"/>
              <a:t/>
            </a:r>
            <a:br>
              <a:rPr lang="en-US" sz="2400" dirty="0" smtClean="0"/>
            </a:br>
            <a:r>
              <a:rPr lang="en-US" sz="2400" dirty="0" smtClean="0">
                <a:solidFill>
                  <a:srgbClr val="7030A0"/>
                </a:solidFill>
              </a:rPr>
              <a:t>DEPARTMENT OF BUSINESS ADMINISTRATION</a:t>
            </a:r>
            <a:br>
              <a:rPr lang="en-US" sz="2400" dirty="0" smtClean="0">
                <a:solidFill>
                  <a:srgbClr val="7030A0"/>
                </a:solidFill>
              </a:rPr>
            </a:br>
            <a:r>
              <a:rPr lang="en-US" sz="2400" dirty="0" smtClean="0">
                <a:solidFill>
                  <a:srgbClr val="7030A0"/>
                </a:solidFill>
              </a:rPr>
              <a:t>TOPIC: MARKETING CHANNELS</a:t>
            </a:r>
            <a:br>
              <a:rPr lang="en-US" sz="2400" dirty="0" smtClean="0">
                <a:solidFill>
                  <a:srgbClr val="7030A0"/>
                </a:solidFill>
              </a:rPr>
            </a:br>
            <a:r>
              <a:rPr lang="en-US" sz="2400" dirty="0" smtClean="0">
                <a:solidFill>
                  <a:srgbClr val="7030A0"/>
                </a:solidFill>
              </a:rPr>
              <a:t>SUBJECT: MARKETING MANAGEMENT</a:t>
            </a:r>
            <a:br>
              <a:rPr lang="en-US" sz="2400" dirty="0" smtClean="0">
                <a:solidFill>
                  <a:srgbClr val="7030A0"/>
                </a:solidFill>
              </a:rPr>
            </a:br>
            <a:r>
              <a:rPr lang="en-US" sz="2400" dirty="0" smtClean="0">
                <a:solidFill>
                  <a:srgbClr val="7030A0"/>
                </a:solidFill>
              </a:rPr>
              <a:t>SUB CODE: 16CCBB3</a:t>
            </a:r>
            <a:br>
              <a:rPr lang="en-US" sz="2400" dirty="0" smtClean="0">
                <a:solidFill>
                  <a:srgbClr val="7030A0"/>
                </a:solidFill>
              </a:rPr>
            </a:br>
            <a:r>
              <a:rPr lang="en-US" sz="2400" dirty="0" smtClean="0">
                <a:solidFill>
                  <a:srgbClr val="7030A0"/>
                </a:solidFill>
              </a:rPr>
              <a:t>					</a:t>
            </a:r>
            <a:br>
              <a:rPr lang="en-US" sz="2400" dirty="0" smtClean="0">
                <a:solidFill>
                  <a:srgbClr val="7030A0"/>
                </a:solidFill>
              </a:rPr>
            </a:br>
            <a:r>
              <a:rPr lang="en-US" sz="2400" dirty="0" smtClean="0">
                <a:solidFill>
                  <a:srgbClr val="7030A0"/>
                </a:solidFill>
              </a:rPr>
              <a:t>			                  </a:t>
            </a:r>
            <a:r>
              <a:rPr lang="en-US" sz="2400" dirty="0" smtClean="0">
                <a:solidFill>
                  <a:srgbClr val="FF0000"/>
                </a:solidFill>
              </a:rPr>
              <a:t>Staff </a:t>
            </a:r>
            <a:r>
              <a:rPr lang="en-US" sz="2400" dirty="0" err="1" smtClean="0">
                <a:solidFill>
                  <a:srgbClr val="FF0000"/>
                </a:solidFill>
              </a:rPr>
              <a:t>Name:Dr.A.Akilandeswari</a:t>
            </a:r>
            <a:r>
              <a:rPr lang="en-US" sz="2400" dirty="0" smtClean="0">
                <a:solidFill>
                  <a:srgbClr val="FF0000"/>
                </a:solidFill>
              </a:rPr>
              <a:t/>
            </a:r>
            <a:br>
              <a:rPr lang="en-US" sz="2400" dirty="0" smtClean="0">
                <a:solidFill>
                  <a:srgbClr val="FF0000"/>
                </a:solidFill>
              </a:rPr>
            </a:br>
            <a:r>
              <a:rPr lang="en-US" sz="2400" dirty="0" smtClean="0">
                <a:solidFill>
                  <a:srgbClr val="FF0000"/>
                </a:solidFill>
              </a:rPr>
              <a:t>                                                     Assistant Professor of BBA</a:t>
            </a:r>
            <a:endParaRPr lang="en-US" sz="2400" dirty="0">
              <a:solidFill>
                <a:srgbClr val="FF0000"/>
              </a:solidFill>
            </a:endParaRPr>
          </a:p>
        </p:txBody>
      </p:sp>
      <p:pic>
        <p:nvPicPr>
          <p:cNvPr id="3" name="Picture 2" descr="logo_of_Queens (1).jpg"/>
          <p:cNvPicPr/>
          <p:nvPr/>
        </p:nvPicPr>
        <p:blipFill>
          <a:blip r:embed="rId2"/>
          <a:stretch>
            <a:fillRect/>
          </a:stretch>
        </p:blipFill>
        <p:spPr>
          <a:xfrm>
            <a:off x="7848600" y="1676400"/>
            <a:ext cx="914400" cy="1447800"/>
          </a:xfrm>
          <a:prstGeom prst="rect">
            <a:avLst/>
          </a:prstGeom>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00200"/>
            <a:ext cx="9144000" cy="990600"/>
          </a:xfrm>
        </p:spPr>
        <p:style>
          <a:lnRef idx="1">
            <a:schemeClr val="accent2"/>
          </a:lnRef>
          <a:fillRef idx="2">
            <a:schemeClr val="accent2"/>
          </a:fillRef>
          <a:effectRef idx="1">
            <a:schemeClr val="accent2"/>
          </a:effectRef>
          <a:fontRef idx="minor">
            <a:schemeClr val="dk1"/>
          </a:fontRef>
        </p:style>
        <p:txBody>
          <a:bodyPr/>
          <a:lstStyle/>
          <a:p>
            <a:pPr algn="ctr"/>
            <a:r>
              <a:rPr smtClean="0">
                <a:solidFill>
                  <a:srgbClr val="7030A0"/>
                </a:solidFill>
              </a:rPr>
              <a:t>What is a wholesaler</a:t>
            </a:r>
            <a:r>
              <a:rPr lang="en-US" dirty="0" smtClean="0">
                <a:solidFill>
                  <a:srgbClr val="7030A0"/>
                </a:solidFill>
              </a:rPr>
              <a:t>?</a:t>
            </a:r>
            <a:endParaRPr lang="en-US" dirty="0">
              <a:solidFill>
                <a:srgbClr val="7030A0"/>
              </a:solidFill>
            </a:endParaRPr>
          </a:p>
        </p:txBody>
      </p:sp>
      <p:sp>
        <p:nvSpPr>
          <p:cNvPr id="3" name="Text Placeholder 2"/>
          <p:cNvSpPr>
            <a:spLocks noGrp="1"/>
          </p:cNvSpPr>
          <p:nvPr>
            <p:ph type="body" idx="1"/>
          </p:nvPr>
        </p:nvSpPr>
        <p:spPr>
          <a:xfrm>
            <a:off x="0" y="2743200"/>
            <a:ext cx="9144000" cy="388620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buFont typeface="Wingdings" pitchFamily="2" charset="2"/>
              <a:buChar char="q"/>
            </a:pPr>
            <a:r>
              <a:rPr lang="en-US" dirty="0" smtClean="0">
                <a:solidFill>
                  <a:srgbClr val="C00000"/>
                </a:solidFill>
              </a:rPr>
              <a:t>A </a:t>
            </a:r>
            <a:r>
              <a:rPr lang="en-US" b="1" dirty="0" smtClean="0">
                <a:solidFill>
                  <a:srgbClr val="C00000"/>
                </a:solidFill>
              </a:rPr>
              <a:t>wholesaler</a:t>
            </a:r>
            <a:r>
              <a:rPr lang="en-US" dirty="0" smtClean="0">
                <a:solidFill>
                  <a:srgbClr val="C00000"/>
                </a:solidFill>
              </a:rPr>
              <a:t> is a company or individual that purchases great quantities of products from manufacturers, farmers, other producers, and vendors. Wholesalers store them in warehouses and sell them on to retailers (shops and stores) and businesses.</a:t>
            </a:r>
          </a:p>
          <a:p>
            <a:pPr>
              <a:buFont typeface="Wingdings" pitchFamily="2" charset="2"/>
              <a:buChar char="q"/>
            </a:pPr>
            <a:r>
              <a:rPr lang="en-US" dirty="0" smtClean="0">
                <a:solidFill>
                  <a:srgbClr val="C00000"/>
                </a:solidFill>
              </a:rPr>
              <a:t>Wholesalers are the </a:t>
            </a:r>
            <a:r>
              <a:rPr lang="en-US" i="1" dirty="0" smtClean="0">
                <a:solidFill>
                  <a:srgbClr val="C00000"/>
                </a:solidFill>
              </a:rPr>
              <a:t>merchant middlemen</a:t>
            </a:r>
            <a:r>
              <a:rPr lang="en-US" dirty="0" smtClean="0">
                <a:solidFill>
                  <a:srgbClr val="C00000"/>
                </a:solidFill>
              </a:rPr>
              <a:t> who sell mainly to retailers, other merchants, commercial, industrial, or institutional users. They buy principally for resale or business use.</a:t>
            </a:r>
          </a:p>
          <a:p>
            <a:endParaRPr lang="en-US"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smtClean="0"/>
              <a:t>    </a:t>
            </a:r>
            <a:r>
              <a:rPr smtClean="0">
                <a:solidFill>
                  <a:srgbClr val="C00000"/>
                </a:solidFill>
              </a:rPr>
              <a:t>Define wholesaler</a:t>
            </a:r>
            <a:endParaRPr lang="en-US" dirty="0">
              <a:solidFill>
                <a:srgbClr val="C00000"/>
              </a:solidFill>
            </a:endParaRPr>
          </a:p>
        </p:txBody>
      </p:sp>
      <p:sp>
        <p:nvSpPr>
          <p:cNvPr id="3" name="Text Placeholder 2"/>
          <p:cNvSpPr>
            <a:spLocks noGrp="1"/>
          </p:cNvSpPr>
          <p:nvPr>
            <p:ph type="body" idx="1"/>
          </p:nvPr>
        </p:nvSpPr>
        <p:spPr>
          <a:xfrm>
            <a:off x="530352" y="2819400"/>
            <a:ext cx="7772400" cy="2514600"/>
          </a:xfrm>
        </p:spPr>
        <p:style>
          <a:lnRef idx="0">
            <a:scrgbClr r="0" g="0" b="0"/>
          </a:lnRef>
          <a:fillRef idx="1003">
            <a:schemeClr val="dk1"/>
          </a:fillRef>
          <a:effectRef idx="0">
            <a:scrgbClr r="0" g="0" b="0"/>
          </a:effectRef>
          <a:fontRef idx="major"/>
        </p:style>
        <p:txBody>
          <a:bodyPr/>
          <a:lstStyle/>
          <a:p>
            <a:r>
              <a:rPr lang="en-US" dirty="0" smtClean="0">
                <a:hlinkClick r:id="rId2"/>
              </a:rPr>
              <a:t>According to </a:t>
            </a:r>
            <a:r>
              <a:rPr lang="en-US" i="1" dirty="0" smtClean="0">
                <a:hlinkClick r:id="rId2"/>
              </a:rPr>
              <a:t>Collins.Dictionary.com</a:t>
            </a:r>
            <a:r>
              <a:rPr lang="en-US" dirty="0" smtClean="0"/>
              <a:t>, a wholesaler is:</a:t>
            </a:r>
          </a:p>
          <a:p>
            <a:r>
              <a:rPr lang="en-US" dirty="0" smtClean="0"/>
              <a:t>“A wholesaler is a person whose business is buying large quantities of goods and selling them in smaller amounts, for example to shops.”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1764792"/>
          </a:xfrm>
        </p:spPr>
        <p:style>
          <a:lnRef idx="3">
            <a:schemeClr val="lt1"/>
          </a:lnRef>
          <a:fillRef idx="1">
            <a:schemeClr val="accent4"/>
          </a:fillRef>
          <a:effectRef idx="1">
            <a:schemeClr val="accent4"/>
          </a:effectRef>
          <a:fontRef idx="minor">
            <a:schemeClr val="lt1"/>
          </a:fontRef>
        </p:style>
        <p:txBody>
          <a:bodyPr/>
          <a:lstStyle/>
          <a:p>
            <a:r>
              <a:rPr smtClean="0"/>
              <a:t/>
            </a:r>
            <a:br>
              <a:rPr smtClean="0"/>
            </a:br>
            <a:r>
              <a:rPr smtClean="0"/>
              <a:t/>
            </a:r>
            <a:br>
              <a:rPr smtClean="0"/>
            </a:br>
            <a:r>
              <a:rPr smtClean="0"/>
              <a:t/>
            </a:r>
            <a:br>
              <a:rPr smtClean="0"/>
            </a:br>
            <a:r>
              <a:rPr smtClean="0"/>
              <a:t/>
            </a:r>
            <a:br>
              <a:rPr smtClean="0"/>
            </a:br>
            <a:r>
              <a:rPr smtClean="0"/>
              <a:t/>
            </a:r>
            <a:br>
              <a:rPr smtClean="0"/>
            </a:br>
            <a:r>
              <a:rPr smtClean="0"/>
              <a:t>      </a:t>
            </a:r>
            <a:r>
              <a:rPr smtClean="0">
                <a:solidFill>
                  <a:srgbClr val="7030A0"/>
                </a:solidFill>
              </a:rPr>
              <a:t>who is a Retailer?</a:t>
            </a:r>
            <a:endParaRPr lang="en-US" dirty="0">
              <a:solidFill>
                <a:srgbClr val="7030A0"/>
              </a:solidFill>
            </a:endParaRPr>
          </a:p>
        </p:txBody>
      </p:sp>
      <p:sp>
        <p:nvSpPr>
          <p:cNvPr id="3" name="Text Placeholder 2"/>
          <p:cNvSpPr>
            <a:spLocks noGrp="1"/>
          </p:cNvSpPr>
          <p:nvPr>
            <p:ph type="body" idx="1"/>
          </p:nvPr>
        </p:nvSpPr>
        <p:spPr>
          <a:xfrm>
            <a:off x="0" y="2704664"/>
            <a:ext cx="9144000" cy="1509712"/>
          </a:xfrm>
        </p:spPr>
        <p:style>
          <a:lnRef idx="3">
            <a:schemeClr val="lt1"/>
          </a:lnRef>
          <a:fillRef idx="1">
            <a:schemeClr val="accent6"/>
          </a:fillRef>
          <a:effectRef idx="1">
            <a:schemeClr val="accent6"/>
          </a:effectRef>
          <a:fontRef idx="minor">
            <a:schemeClr val="lt1"/>
          </a:fontRef>
        </p:style>
        <p:txBody>
          <a:bodyPr>
            <a:normAutofit/>
          </a:bodyPr>
          <a:lstStyle/>
          <a:p>
            <a:r>
              <a:rPr lang="en-US" dirty="0" smtClean="0"/>
              <a:t> </a:t>
            </a:r>
            <a:r>
              <a:rPr lang="en-US" dirty="0" smtClean="0">
                <a:solidFill>
                  <a:schemeClr val="bg1">
                    <a:lumMod val="95000"/>
                    <a:lumOff val="5000"/>
                  </a:schemeClr>
                </a:solidFill>
              </a:rPr>
              <a:t>A retailer is a person or a couple of persons or a business entity which purchases products directly from distributors or wholesaler and sells these products directly to their customers who come to their business premises to buy products from them.</a:t>
            </a:r>
            <a:endParaRPr lang="en-US" dirty="0">
              <a:solidFill>
                <a:schemeClr val="bg1">
                  <a:lumMod val="95000"/>
                  <a:lumOff val="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16736"/>
            <a:ext cx="9144000" cy="1362456"/>
          </a:xfrm>
        </p:spPr>
        <p:style>
          <a:lnRef idx="1">
            <a:schemeClr val="accent1"/>
          </a:lnRef>
          <a:fillRef idx="3">
            <a:schemeClr val="accent1"/>
          </a:fillRef>
          <a:effectRef idx="2">
            <a:schemeClr val="accent1"/>
          </a:effectRef>
          <a:fontRef idx="minor">
            <a:schemeClr val="lt1"/>
          </a:fontRef>
        </p:style>
        <p:txBody>
          <a:bodyPr/>
          <a:lstStyle/>
          <a:p>
            <a:pPr algn="ctr"/>
            <a:r>
              <a:rPr smtClean="0">
                <a:solidFill>
                  <a:srgbClr val="FFFF00"/>
                </a:solidFill>
              </a:rPr>
              <a:t>Define Retailer</a:t>
            </a:r>
            <a:endParaRPr lang="en-US" dirty="0">
              <a:solidFill>
                <a:srgbClr val="FFFF00"/>
              </a:solidFill>
            </a:endParaRPr>
          </a:p>
        </p:txBody>
      </p:sp>
      <p:sp>
        <p:nvSpPr>
          <p:cNvPr id="3" name="Text Placeholder 2"/>
          <p:cNvSpPr>
            <a:spLocks noGrp="1"/>
          </p:cNvSpPr>
          <p:nvPr>
            <p:ph type="body" idx="1"/>
          </p:nvPr>
        </p:nvSpPr>
        <p:spPr>
          <a:xfrm>
            <a:off x="0" y="2704664"/>
            <a:ext cx="9144000" cy="1509712"/>
          </a:xfrm>
        </p:spPr>
        <p:style>
          <a:lnRef idx="3">
            <a:schemeClr val="lt1"/>
          </a:lnRef>
          <a:fillRef idx="1">
            <a:schemeClr val="dk1"/>
          </a:fillRef>
          <a:effectRef idx="1">
            <a:schemeClr val="dk1"/>
          </a:effectRef>
          <a:fontRef idx="minor">
            <a:schemeClr val="lt1"/>
          </a:fontRef>
        </p:style>
        <p:txBody>
          <a:bodyPr>
            <a:normAutofit/>
          </a:bodyPr>
          <a:lstStyle/>
          <a:p>
            <a:pPr>
              <a:buFont typeface="Wingdings" pitchFamily="2" charset="2"/>
              <a:buChar char="v"/>
            </a:pPr>
            <a:r>
              <a:rPr lang="en-US" dirty="0" smtClean="0"/>
              <a:t>A retailer is a company that buys products from a </a:t>
            </a:r>
            <a:r>
              <a:rPr lang="en-US" u="sng" dirty="0" smtClean="0">
                <a:hlinkClick r:id="rId2"/>
              </a:rPr>
              <a:t>manufacturer</a:t>
            </a:r>
            <a:r>
              <a:rPr lang="en-US" dirty="0" smtClean="0"/>
              <a:t> or </a:t>
            </a:r>
            <a:r>
              <a:rPr lang="en-US" u="sng" dirty="0" smtClean="0">
                <a:hlinkClick r:id="rId3"/>
              </a:rPr>
              <a:t>wholesaler</a:t>
            </a:r>
            <a:r>
              <a:rPr lang="en-US" dirty="0" smtClean="0"/>
              <a:t> and sells them to end users or customers. In a sense, a retailer is an intermediary or middleman that customers use to get products from the manufacturers.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4818" name="Picture 2" descr="Wholesaling"/>
          <p:cNvPicPr>
            <a:picLocks noChangeAspect="1" noChangeArrowheads="1"/>
          </p:cNvPicPr>
          <p:nvPr/>
        </p:nvPicPr>
        <p:blipFill>
          <a:blip r:embed="rId2"/>
          <a:srcRect/>
          <a:stretch>
            <a:fillRect/>
          </a:stretch>
        </p:blipFill>
        <p:spPr bwMode="auto">
          <a:xfrm>
            <a:off x="0" y="586998"/>
            <a:ext cx="9144001" cy="5813802"/>
          </a:xfrm>
          <a:prstGeom prst="roundRect">
            <a:avLst>
              <a:gd name="adj" fmla="val 8594"/>
            </a:avLst>
          </a:prstGeom>
          <a:ln>
            <a:solidFill>
              <a:srgbClr val="FF0000"/>
            </a:solidFill>
          </a:ln>
        </p:spPr>
        <p:style>
          <a:lnRef idx="0">
            <a:schemeClr val="accent1"/>
          </a:lnRef>
          <a:fillRef idx="3">
            <a:schemeClr val="accent1"/>
          </a:fillRef>
          <a:effectRef idx="3">
            <a:schemeClr val="accent1"/>
          </a:effectRef>
          <a:fontRef idx="minor">
            <a:schemeClr val="lt1"/>
          </a:fontRef>
        </p:style>
      </p:pic>
    </p:spTree>
  </p:cSld>
  <p:clrMapOvr>
    <a:masterClrMapping/>
  </p:clrMapOvr>
  <p:transition>
    <p:wipe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2" descr="Retailers function"/>
          <p:cNvPicPr>
            <a:picLocks noChangeAspect="1" noChangeArrowheads="1"/>
          </p:cNvPicPr>
          <p:nvPr/>
        </p:nvPicPr>
        <p:blipFill>
          <a:blip r:embed="rId2"/>
          <a:srcRect/>
          <a:stretch>
            <a:fillRect/>
          </a:stretch>
        </p:blipFill>
        <p:spPr bwMode="auto">
          <a:xfrm>
            <a:off x="1219200" y="1066800"/>
            <a:ext cx="6076950" cy="4867276"/>
          </a:xfrm>
          <a:prstGeom prst="rect">
            <a:avLst/>
          </a:prstGeom>
          <a:ln w="228600" cap="sq" cmpd="thickThin">
            <a:solidFill>
              <a:srgbClr val="000000"/>
            </a:solidFill>
            <a:prstDash val="solid"/>
            <a:miter lim="800000"/>
          </a:ln>
          <a:effectLst>
            <a:innerShdw blurRad="76200">
              <a:srgbClr val="000000"/>
            </a:innerShdw>
          </a:effectLst>
        </p:spPr>
        <p:style>
          <a:lnRef idx="1">
            <a:schemeClr val="accent1"/>
          </a:lnRef>
          <a:fillRef idx="3">
            <a:schemeClr val="accent1"/>
          </a:fillRef>
          <a:effectRef idx="2">
            <a:schemeClr val="accent1"/>
          </a:effectRef>
          <a:fontRef idx="minor">
            <a:schemeClr val="lt1"/>
          </a:fontRef>
        </p:style>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04800" y="1295400"/>
          <a:ext cx="8610600" cy="5214144"/>
        </p:xfrm>
        <a:graphic>
          <a:graphicData uri="http://schemas.openxmlformats.org/drawingml/2006/table">
            <a:tbl>
              <a:tblPr firstRow="1" bandRow="1">
                <a:tableStyleId>{5C22544A-7EE6-4342-B048-85BDC9FD1C3A}</a:tableStyleId>
              </a:tblPr>
              <a:tblGrid>
                <a:gridCol w="4194908"/>
                <a:gridCol w="4415692"/>
              </a:tblGrid>
              <a:tr h="335185">
                <a:tc>
                  <a:txBody>
                    <a:bodyPr/>
                    <a:lstStyle/>
                    <a:p>
                      <a:pPr algn="ctr" fontAlgn="base"/>
                      <a:r>
                        <a:rPr lang="en-US" b="1" dirty="0" smtClean="0">
                          <a:solidFill>
                            <a:srgbClr val="FFFF00"/>
                          </a:solidFill>
                          <a:latin typeface="inherit"/>
                        </a:rPr>
                        <a:t>Wholesalers</a:t>
                      </a:r>
                      <a:endParaRPr lang="en-US" b="1" dirty="0">
                        <a:solidFill>
                          <a:srgbClr val="FFFF00"/>
                        </a:solidFill>
                        <a:latin typeface="inherit"/>
                      </a:endParaRPr>
                    </a:p>
                  </a:txBody>
                  <a:tcPr marL="38100" marR="161925" marT="38100" marB="381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FF00"/>
                          </a:solidFill>
                          <a:effectLst/>
                          <a:uLnTx/>
                          <a:uFillTx/>
                          <a:latin typeface="+mn-lt"/>
                          <a:ea typeface="+mn-ea"/>
                          <a:cs typeface="+mn-cs"/>
                        </a:rPr>
                        <a:t>Retailers</a:t>
                      </a:r>
                      <a:endParaRPr lang="en-US" b="1" dirty="0">
                        <a:solidFill>
                          <a:srgbClr val="FFFF00"/>
                        </a:solidFill>
                        <a:latin typeface="inherit"/>
                      </a:endParaRPr>
                    </a:p>
                  </a:txBody>
                  <a:tcPr marL="38100" marR="161925" marT="38100" marB="38100" anchor="ctr"/>
                </a:tc>
              </a:tr>
              <a:tr h="724404">
                <a:tc>
                  <a:txBody>
                    <a:bodyPr/>
                    <a:lstStyle/>
                    <a:p>
                      <a:pPr algn="l" fontAlgn="base">
                        <a:buFont typeface="Wingdings" pitchFamily="2" charset="2"/>
                        <a:buChar char="v"/>
                      </a:pPr>
                      <a:r>
                        <a:rPr lang="en-US" dirty="0"/>
                        <a:t>Wholesalers buy from the manufactures and sell goods to the retailers.</a:t>
                      </a:r>
                    </a:p>
                  </a:txBody>
                  <a:tcPr marL="38100" marR="38100" marT="38100" marB="38100" anchor="ctr"/>
                </a:tc>
                <a:tc>
                  <a:txBody>
                    <a:bodyPr/>
                    <a:lstStyle/>
                    <a:p>
                      <a:pPr algn="l" fontAlgn="base">
                        <a:buFont typeface="Wingdings" pitchFamily="2" charset="2"/>
                        <a:buChar char="v"/>
                      </a:pPr>
                      <a:r>
                        <a:rPr lang="en-US" dirty="0"/>
                        <a:t>Retailers buy from the wholesalers and sell goods to the consumers.</a:t>
                      </a:r>
                    </a:p>
                  </a:txBody>
                  <a:tcPr marL="38100" marR="38100" marT="38100" marB="38100" anchor="ctr"/>
                </a:tc>
              </a:tr>
              <a:tr h="597504">
                <a:tc>
                  <a:txBody>
                    <a:bodyPr/>
                    <a:lstStyle/>
                    <a:p>
                      <a:pPr algn="l" fontAlgn="base">
                        <a:buFont typeface="Wingdings" pitchFamily="2" charset="2"/>
                        <a:buChar char="v"/>
                      </a:pPr>
                      <a:r>
                        <a:rPr lang="en-US" dirty="0"/>
                        <a:t>Wholesalers usually sell on credit to the retailers.</a:t>
                      </a:r>
                    </a:p>
                  </a:txBody>
                  <a:tcPr marL="38100" marR="38100" marT="38100" marB="38100" anchor="ctr"/>
                </a:tc>
                <a:tc>
                  <a:txBody>
                    <a:bodyPr/>
                    <a:lstStyle/>
                    <a:p>
                      <a:pPr algn="l" fontAlgn="base">
                        <a:buFont typeface="Wingdings" pitchFamily="2" charset="2"/>
                        <a:buChar char="v"/>
                      </a:pPr>
                      <a:r>
                        <a:rPr lang="en-US" dirty="0"/>
                        <a:t>Retailers usually sell for cash.</a:t>
                      </a:r>
                    </a:p>
                  </a:txBody>
                  <a:tcPr marL="38100" marR="38100" marT="38100" marB="38100" anchor="ctr"/>
                </a:tc>
              </a:tr>
              <a:tr h="503399">
                <a:tc>
                  <a:txBody>
                    <a:bodyPr/>
                    <a:lstStyle/>
                    <a:p>
                      <a:pPr algn="l" fontAlgn="base">
                        <a:buFont typeface="Wingdings" pitchFamily="2" charset="2"/>
                        <a:buChar char="v"/>
                      </a:pPr>
                      <a:r>
                        <a:rPr lang="en-US" dirty="0" smtClean="0"/>
                        <a:t> </a:t>
                      </a:r>
                      <a:r>
                        <a:rPr lang="en-US" dirty="0"/>
                        <a:t>They </a:t>
                      </a:r>
                      <a:r>
                        <a:rPr lang="en-US" dirty="0" err="1"/>
                        <a:t>specialise</a:t>
                      </a:r>
                      <a:r>
                        <a:rPr lang="en-US" dirty="0"/>
                        <a:t> in a particular product.</a:t>
                      </a:r>
                    </a:p>
                  </a:txBody>
                  <a:tcPr marL="38100" marR="38100" marT="38100" marB="38100" anchor="ctr"/>
                </a:tc>
                <a:tc>
                  <a:txBody>
                    <a:bodyPr/>
                    <a:lstStyle/>
                    <a:p>
                      <a:pPr algn="l" fontAlgn="base">
                        <a:buFont typeface="Wingdings" pitchFamily="2" charset="2"/>
                        <a:buChar char="v"/>
                      </a:pPr>
                      <a:r>
                        <a:rPr lang="en-US" dirty="0"/>
                        <a:t>They deal in different kinds of goods.</a:t>
                      </a:r>
                    </a:p>
                  </a:txBody>
                  <a:tcPr marL="38100" marR="38100" marT="38100" marB="38100" anchor="ctr"/>
                </a:tc>
              </a:tr>
              <a:tr h="1166413">
                <a:tc>
                  <a:txBody>
                    <a:bodyPr/>
                    <a:lstStyle/>
                    <a:p>
                      <a:pPr algn="l" fontAlgn="base">
                        <a:buFont typeface="Wingdings" pitchFamily="2" charset="2"/>
                        <a:buChar char="v"/>
                      </a:pPr>
                      <a:r>
                        <a:rPr lang="en-US" dirty="0" smtClean="0"/>
                        <a:t> </a:t>
                      </a:r>
                      <a:r>
                        <a:rPr lang="en-US" dirty="0"/>
                        <a:t>They buy in bulk quantities from the manufacturers and sell in small quantities to the retailers.</a:t>
                      </a:r>
                    </a:p>
                  </a:txBody>
                  <a:tcPr marL="38100" marR="38100" marT="38100" marB="38100" anchor="ctr"/>
                </a:tc>
                <a:tc>
                  <a:txBody>
                    <a:bodyPr/>
                    <a:lstStyle/>
                    <a:p>
                      <a:pPr algn="l" fontAlgn="base">
                        <a:buFont typeface="Wingdings" pitchFamily="2" charset="2"/>
                        <a:buChar char="v"/>
                      </a:pPr>
                      <a:r>
                        <a:rPr lang="en-US" dirty="0"/>
                        <a:t>They buy in small quantities from the wholesalers and sell in smaller quantities to the ultimate consumers.</a:t>
                      </a:r>
                    </a:p>
                  </a:txBody>
                  <a:tcPr marL="38100" marR="38100" marT="38100" marB="38100" anchor="ctr"/>
                </a:tc>
              </a:tr>
              <a:tr h="945408">
                <a:tc>
                  <a:txBody>
                    <a:bodyPr/>
                    <a:lstStyle/>
                    <a:p>
                      <a:pPr algn="l" fontAlgn="base">
                        <a:buFont typeface="Wingdings" pitchFamily="2" charset="2"/>
                        <a:buChar char="v"/>
                      </a:pPr>
                      <a:r>
                        <a:rPr lang="en-US" dirty="0" smtClean="0"/>
                        <a:t> </a:t>
                      </a:r>
                      <a:r>
                        <a:rPr lang="en-US" dirty="0"/>
                        <a:t>Wholesalers always deliver goods at the doorstep of the retailers.</a:t>
                      </a:r>
                    </a:p>
                  </a:txBody>
                  <a:tcPr marL="38100" marR="38100" marT="38100" marB="38100" anchor="ctr"/>
                </a:tc>
                <a:tc>
                  <a:txBody>
                    <a:bodyPr/>
                    <a:lstStyle/>
                    <a:p>
                      <a:pPr algn="l" fontAlgn="base">
                        <a:buFont typeface="Wingdings" pitchFamily="2" charset="2"/>
                        <a:buChar char="v"/>
                      </a:pPr>
                      <a:r>
                        <a:rPr lang="en-US" dirty="0"/>
                        <a:t>Retailers usually sell at their shops. They provide door delivery only at the request of the consumers.</a:t>
                      </a:r>
                    </a:p>
                  </a:txBody>
                  <a:tcPr marL="38100" marR="38100" marT="38100" marB="38100" anchor="ctr"/>
                </a:tc>
              </a:tr>
              <a:tr h="724404">
                <a:tc>
                  <a:txBody>
                    <a:bodyPr/>
                    <a:lstStyle/>
                    <a:p>
                      <a:pPr algn="l" fontAlgn="base">
                        <a:buFont typeface="Wingdings" pitchFamily="2" charset="2"/>
                        <a:buChar char="v"/>
                      </a:pPr>
                      <a:r>
                        <a:rPr lang="en-US" dirty="0" smtClean="0"/>
                        <a:t> </a:t>
                      </a:r>
                      <a:r>
                        <a:rPr lang="en-US" dirty="0"/>
                        <a:t>A wholesaler needs mainly a </a:t>
                      </a:r>
                      <a:r>
                        <a:rPr lang="en-US" dirty="0" err="1"/>
                        <a:t>godown</a:t>
                      </a:r>
                      <a:r>
                        <a:rPr lang="en-US" dirty="0"/>
                        <a:t> to stock the goods he handles.</a:t>
                      </a:r>
                    </a:p>
                  </a:txBody>
                  <a:tcPr marL="38100" marR="38100" marT="38100" marB="38100" anchor="ctr"/>
                </a:tc>
                <a:tc>
                  <a:txBody>
                    <a:bodyPr/>
                    <a:lstStyle/>
                    <a:p>
                      <a:pPr algn="l" fontAlgn="base">
                        <a:buFont typeface="Wingdings" pitchFamily="2" charset="2"/>
                        <a:buChar char="v"/>
                      </a:pPr>
                      <a:r>
                        <a:rPr lang="en-US" dirty="0"/>
                        <a:t>A retailer needs a shop or a showroom to sell.</a:t>
                      </a:r>
                    </a:p>
                  </a:txBody>
                  <a:tcPr marL="38100" marR="38100" marT="38100" marB="38100" anchor="ctr"/>
                </a:tc>
              </a:tr>
            </a:tbl>
          </a:graphicData>
        </a:graphic>
      </p:graphicFrame>
      <p:sp>
        <p:nvSpPr>
          <p:cNvPr id="4" name="TextBox 3"/>
          <p:cNvSpPr txBox="1"/>
          <p:nvPr/>
        </p:nvSpPr>
        <p:spPr>
          <a:xfrm>
            <a:off x="990600" y="838200"/>
            <a:ext cx="7239000" cy="369332"/>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dirty="0" smtClean="0">
                <a:solidFill>
                  <a:srgbClr val="FFFF00"/>
                </a:solidFill>
              </a:rPr>
              <a:t>Differences between Wholesalers and Retailers</a:t>
            </a:r>
            <a:r>
              <a:rPr lang="en-US" dirty="0" smtClean="0">
                <a:solidFill>
                  <a:schemeClr val="accent5"/>
                </a:solidFill>
              </a:rPr>
              <a:t>:</a:t>
            </a:r>
            <a:endParaRPr lang="en-US" dirty="0">
              <a:solidFill>
                <a:schemeClr val="accent5"/>
              </a:solidFill>
            </a:endParaRPr>
          </a:p>
        </p:txBody>
      </p:sp>
      <p:sp>
        <p:nvSpPr>
          <p:cNvPr id="5" name="TextBox 4"/>
          <p:cNvSpPr txBox="1"/>
          <p:nvPr/>
        </p:nvSpPr>
        <p:spPr>
          <a:xfrm>
            <a:off x="7848600" y="6477000"/>
            <a:ext cx="1295400" cy="369332"/>
          </a:xfrm>
          <a:prstGeom prst="rect">
            <a:avLst/>
          </a:prstGeom>
          <a:noFill/>
        </p:spPr>
        <p:txBody>
          <a:bodyPr wrap="square" rtlCol="0">
            <a:spAutoFit/>
          </a:bodyPr>
          <a:lstStyle/>
          <a:p>
            <a:r>
              <a:rPr lang="en-US" dirty="0" smtClean="0"/>
              <a:t>Conti…</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953997"/>
          <a:ext cx="8229600" cy="5333433"/>
        </p:xfrm>
        <a:graphic>
          <a:graphicData uri="http://schemas.openxmlformats.org/drawingml/2006/table">
            <a:tbl>
              <a:tblPr firstRow="1" bandRow="1">
                <a:tableStyleId>{5C22544A-7EE6-4342-B048-85BDC9FD1C3A}</a:tableStyleId>
              </a:tblPr>
              <a:tblGrid>
                <a:gridCol w="4009293"/>
                <a:gridCol w="4220307"/>
              </a:tblGrid>
              <a:tr h="354635">
                <a:tc>
                  <a:txBody>
                    <a:bodyPr/>
                    <a:lstStyle/>
                    <a:p>
                      <a:pPr algn="ctr" fontAlgn="base"/>
                      <a:r>
                        <a:rPr lang="en-US" b="1" dirty="0" smtClean="0">
                          <a:solidFill>
                            <a:srgbClr val="FFFF00"/>
                          </a:solidFill>
                          <a:latin typeface="inherit"/>
                        </a:rPr>
                        <a:t>Wholesalers</a:t>
                      </a:r>
                      <a:endParaRPr lang="en-US" b="1" dirty="0">
                        <a:solidFill>
                          <a:srgbClr val="FFFF00"/>
                        </a:solidFill>
                        <a:latin typeface="inherit"/>
                      </a:endParaRPr>
                    </a:p>
                  </a:txBody>
                  <a:tcPr marL="38100" marR="161925" marT="38100" marB="381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FF00"/>
                          </a:solidFill>
                          <a:effectLst/>
                          <a:uLnTx/>
                          <a:uFillTx/>
                          <a:latin typeface="+mn-lt"/>
                          <a:ea typeface="+mn-ea"/>
                          <a:cs typeface="+mn-cs"/>
                        </a:rPr>
                        <a:t>Retailers</a:t>
                      </a:r>
                      <a:endParaRPr lang="en-US" b="1" dirty="0">
                        <a:solidFill>
                          <a:srgbClr val="FFFF00"/>
                        </a:solidFill>
                        <a:latin typeface="inherit"/>
                      </a:endParaRPr>
                    </a:p>
                  </a:txBody>
                  <a:tcPr marL="38100" marR="161925" marT="38100" marB="38100" anchor="ctr"/>
                </a:tc>
              </a:tr>
              <a:tr h="909718">
                <a:tc>
                  <a:txBody>
                    <a:bodyPr/>
                    <a:lstStyle/>
                    <a:p>
                      <a:pPr algn="l" fontAlgn="base">
                        <a:buFont typeface="Wingdings" pitchFamily="2" charset="2"/>
                        <a:buChar char="v"/>
                      </a:pPr>
                      <a:r>
                        <a:rPr lang="en-US" dirty="0" smtClean="0"/>
                        <a:t> </a:t>
                      </a:r>
                      <a:r>
                        <a:rPr lang="en-US" dirty="0"/>
                        <a:t>A wholesaler goes to different places to supply.</a:t>
                      </a:r>
                    </a:p>
                  </a:txBody>
                  <a:tcPr marL="38100" marR="38100" marT="38100" marB="38100" anchor="ctr"/>
                </a:tc>
                <a:tc>
                  <a:txBody>
                    <a:bodyPr/>
                    <a:lstStyle/>
                    <a:p>
                      <a:pPr algn="l" fontAlgn="base">
                        <a:buFont typeface="Wingdings" pitchFamily="2" charset="2"/>
                        <a:buChar char="v"/>
                      </a:pPr>
                      <a:r>
                        <a:rPr lang="en-US"/>
                        <a:t>A retailer usually sells at a particular place. Sometime he may have branches in other places.</a:t>
                      </a:r>
                    </a:p>
                  </a:txBody>
                  <a:tcPr marL="38100" marR="38100" marT="38100" marB="38100" anchor="ctr"/>
                </a:tc>
              </a:tr>
              <a:tr h="1075023">
                <a:tc>
                  <a:txBody>
                    <a:bodyPr/>
                    <a:lstStyle/>
                    <a:p>
                      <a:pPr algn="l" fontAlgn="base">
                        <a:buFont typeface="Wingdings" pitchFamily="2" charset="2"/>
                        <a:buChar char="v"/>
                      </a:pPr>
                      <a:r>
                        <a:rPr lang="en-US" dirty="0" smtClean="0"/>
                        <a:t> </a:t>
                      </a:r>
                      <a:r>
                        <a:rPr lang="en-US" dirty="0"/>
                        <a:t>A wholesaler need not provide shopping comforts like luxurious, interiors, provision of air-condition, trolleys, etc.</a:t>
                      </a:r>
                    </a:p>
                  </a:txBody>
                  <a:tcPr marL="38100" marR="38100" marT="38100" marB="38100" anchor="ctr"/>
                </a:tc>
                <a:tc>
                  <a:txBody>
                    <a:bodyPr/>
                    <a:lstStyle/>
                    <a:p>
                      <a:pPr algn="l" fontAlgn="base">
                        <a:buFont typeface="Wingdings" pitchFamily="2" charset="2"/>
                        <a:buChar char="v"/>
                      </a:pPr>
                      <a:r>
                        <a:rPr lang="en-US" dirty="0"/>
                        <a:t>A retailer usually provides shopping comforts mainly to attract customers.</a:t>
                      </a:r>
                    </a:p>
                  </a:txBody>
                  <a:tcPr marL="38100" marR="38100" marT="38100" marB="38100" anchor="ctr"/>
                </a:tc>
              </a:tr>
              <a:tr h="1326327">
                <a:tc>
                  <a:txBody>
                    <a:bodyPr/>
                    <a:lstStyle/>
                    <a:p>
                      <a:pPr algn="l" fontAlgn="base">
                        <a:buFont typeface="Wingdings" pitchFamily="2" charset="2"/>
                        <a:buChar char="v"/>
                      </a:pPr>
                      <a:r>
                        <a:rPr lang="en-US" dirty="0" smtClean="0"/>
                        <a:t> </a:t>
                      </a:r>
                      <a:r>
                        <a:rPr lang="en-US" dirty="0"/>
                        <a:t>As the wholesaler </a:t>
                      </a:r>
                      <a:r>
                        <a:rPr lang="en-US" dirty="0" smtClean="0"/>
                        <a:t>specializes </a:t>
                      </a:r>
                      <a:r>
                        <a:rPr lang="en-US" dirty="0"/>
                        <a:t>in a particular </a:t>
                      </a:r>
                      <a:r>
                        <a:rPr lang="en-US" dirty="0" smtClean="0"/>
                        <a:t>product</a:t>
                      </a:r>
                      <a:r>
                        <a:rPr lang="en-US" dirty="0"/>
                        <a:t>, he has to necessarily convince the retailers about the product quality. Only then the latter will place an order.</a:t>
                      </a:r>
                    </a:p>
                  </a:txBody>
                  <a:tcPr marL="38100" marR="38100" marT="38100" marB="38100" anchor="ctr"/>
                </a:tc>
                <a:tc>
                  <a:txBody>
                    <a:bodyPr/>
                    <a:lstStyle/>
                    <a:p>
                      <a:pPr algn="l" fontAlgn="base">
                        <a:buFont typeface="Wingdings" pitchFamily="2" charset="2"/>
                        <a:buChar char="v"/>
                      </a:pPr>
                      <a:r>
                        <a:rPr lang="en-US" dirty="0"/>
                        <a:t>As the retailer deals in a variety of goods, he need not influence buyers. He can let the buyer choose any brand of product the he likes.</a:t>
                      </a:r>
                    </a:p>
                  </a:txBody>
                  <a:tcPr marL="38100" marR="38100" marT="38100" marB="38100" anchor="ctr"/>
                </a:tc>
              </a:tr>
              <a:tr h="1326327">
                <a:tc>
                  <a:txBody>
                    <a:bodyPr/>
                    <a:lstStyle/>
                    <a:p>
                      <a:pPr algn="l" fontAlgn="base">
                        <a:buFont typeface="Wingdings" pitchFamily="2" charset="2"/>
                        <a:buChar char="v"/>
                      </a:pPr>
                      <a:r>
                        <a:rPr lang="en-US" dirty="0" smtClean="0"/>
                        <a:t> </a:t>
                      </a:r>
                      <a:r>
                        <a:rPr lang="en-US" dirty="0"/>
                        <a:t>As per the custom of their trade, wholesalers allow the retailers trade discount each time the retailers buy.</a:t>
                      </a:r>
                    </a:p>
                  </a:txBody>
                  <a:tcPr marL="38100" marR="38100" marT="38100" marB="38100" anchor="ctr"/>
                </a:tc>
                <a:tc>
                  <a:txBody>
                    <a:bodyPr/>
                    <a:lstStyle/>
                    <a:p>
                      <a:pPr algn="l" fontAlgn="base">
                        <a:buFont typeface="Wingdings" pitchFamily="2" charset="2"/>
                        <a:buChar char="v"/>
                      </a:pPr>
                      <a:r>
                        <a:rPr lang="en-US" dirty="0"/>
                        <a:t>The retailers normally do not allow any discount to their customers. Some of them may offer cash discount to bulk buyers. Sometimes, they may offer seasonal discounts.</a:t>
                      </a:r>
                    </a:p>
                  </a:txBody>
                  <a:tcPr marL="38100" marR="38100" marT="38100" marB="38100" anchor="ct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descr="Main elements of the logistics concept model [6] | Downloa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452" name="AutoShape 4" descr="Main elements of the logistics concept model [6] | Downloa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454" name="AutoShape 6" descr="Main elements of the logistics concept model [6] | Downloa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4456" name="AutoShape 8" descr="Main elements of the logistics concept model [6] | Download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4458" name="Picture 10" descr="Marketing channels and value networks"/>
          <p:cNvPicPr>
            <a:picLocks noChangeAspect="1" noChangeArrowheads="1"/>
          </p:cNvPicPr>
          <p:nvPr/>
        </p:nvPicPr>
        <p:blipFill>
          <a:blip r:embed="rId2"/>
          <a:srcRect/>
          <a:stretch>
            <a:fillRect/>
          </a:stretch>
        </p:blipFill>
        <p:spPr bwMode="auto">
          <a:xfrm>
            <a:off x="1371600" y="762000"/>
            <a:ext cx="6076950" cy="4562476"/>
          </a:xfrm>
          <a:prstGeom prst="rect">
            <a:avLst/>
          </a:prstGeom>
        </p:spPr>
        <p:style>
          <a:lnRef idx="0">
            <a:schemeClr val="accent5"/>
          </a:lnRef>
          <a:fillRef idx="3">
            <a:schemeClr val="accent5"/>
          </a:fillRef>
          <a:effectRef idx="3">
            <a:schemeClr val="accent5"/>
          </a:effectRef>
          <a:fontRef idx="minor">
            <a:schemeClr val="lt1"/>
          </a:fontRef>
        </p:style>
      </p:pic>
    </p:spTree>
  </p:cSld>
  <p:clrMapOvr>
    <a:masterClrMapping/>
  </p:clrMapOvr>
  <p:transition>
    <p:cut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305800" cy="152400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n-US" dirty="0" smtClean="0">
                <a:solidFill>
                  <a:srgbClr val="FF0000"/>
                </a:solidFill>
              </a:rPr>
              <a:t>THANK YOU</a:t>
            </a:r>
            <a:endParaRPr lang="en-US" dirty="0">
              <a:solidFill>
                <a:srgbClr val="FF0000"/>
              </a:solidFill>
            </a:endParaRPr>
          </a:p>
        </p:txBody>
      </p:sp>
    </p:spTree>
  </p:cSld>
  <p:clrMapOvr>
    <a:masterClrMapping/>
  </p:clrMapOvr>
  <p:transition>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8153400" cy="3581400"/>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BC2AAB"/>
                </a:solidFill>
              </a:rPr>
              <a:t>MARKETING CHANNELS</a:t>
            </a:r>
            <a:br>
              <a:rPr lang="en-US" dirty="0" smtClean="0">
                <a:solidFill>
                  <a:srgbClr val="BC2AAB"/>
                </a:solidFill>
              </a:rPr>
            </a:br>
            <a:endParaRPr lang="en-US" dirty="0">
              <a:solidFill>
                <a:srgbClr val="BC2AAB"/>
              </a:solidFill>
            </a:endParaRPr>
          </a:p>
        </p:txBody>
      </p:sp>
    </p:spTree>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828800"/>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n-US" dirty="0" smtClean="0"/>
              <a:t/>
            </a:r>
            <a:br>
              <a:rPr lang="en-US" dirty="0" smtClean="0"/>
            </a:br>
            <a:r>
              <a:rPr lang="en-US" dirty="0" smtClean="0"/>
              <a:t>    </a:t>
            </a:r>
            <a:r>
              <a:rPr lang="en-US" dirty="0" smtClean="0">
                <a:solidFill>
                  <a:srgbClr val="00B0F0"/>
                </a:solidFill>
              </a:rPr>
              <a:t>What’s Marketing Channels ?</a:t>
            </a:r>
            <a:br>
              <a:rPr lang="en-US" dirty="0" smtClean="0">
                <a:solidFill>
                  <a:srgbClr val="00B0F0"/>
                </a:solidFill>
              </a:rPr>
            </a:br>
            <a:endParaRPr lang="en-US" dirty="0">
              <a:solidFill>
                <a:srgbClr val="00B0F0"/>
              </a:solidFill>
            </a:endParaRPr>
          </a:p>
        </p:txBody>
      </p:sp>
      <p:sp>
        <p:nvSpPr>
          <p:cNvPr id="2" name="Content Placeholder 1"/>
          <p:cNvSpPr>
            <a:spLocks noGrp="1"/>
          </p:cNvSpPr>
          <p:nvPr>
            <p:ph idx="1"/>
          </p:nvPr>
        </p:nvSpPr>
        <p:spPr>
          <a:xfrm>
            <a:off x="0" y="1481328"/>
            <a:ext cx="9144000" cy="4525963"/>
          </a:xfrm>
        </p:spPr>
        <p:style>
          <a:lnRef idx="0">
            <a:schemeClr val="accent5"/>
          </a:lnRef>
          <a:fillRef idx="3">
            <a:schemeClr val="accent5"/>
          </a:fillRef>
          <a:effectRef idx="3">
            <a:schemeClr val="accent5"/>
          </a:effectRef>
          <a:fontRef idx="minor">
            <a:schemeClr val="lt1"/>
          </a:fontRef>
        </p:style>
        <p:txBody>
          <a:bodyPr>
            <a:normAutofit/>
          </a:bodyPr>
          <a:lstStyle/>
          <a:p>
            <a:r>
              <a:rPr lang="en-US" dirty="0" smtClean="0">
                <a:solidFill>
                  <a:srgbClr val="0070C0"/>
                </a:solidFill>
              </a:rPr>
              <a:t>Project </a:t>
            </a:r>
            <a:r>
              <a:rPr lang="en-US" dirty="0" err="1" smtClean="0">
                <a:solidFill>
                  <a:srgbClr val="0070C0"/>
                </a:solidFill>
              </a:rPr>
              <a:t>Shakti</a:t>
            </a:r>
            <a:r>
              <a:rPr lang="en-US" dirty="0" smtClean="0">
                <a:solidFill>
                  <a:srgbClr val="0070C0"/>
                </a:solidFill>
              </a:rPr>
              <a:t>: </a:t>
            </a:r>
            <a:r>
              <a:rPr lang="en-US" dirty="0" smtClean="0">
                <a:solidFill>
                  <a:srgbClr val="FF0000"/>
                </a:solidFill>
              </a:rPr>
              <a:t>Among the new channels is A Marketing channel is the series of interdependent marketing institutions that facilitate transfer of title to a product as it moves from producer to ultimate consumer or industrial user. The title may be transferred directly, as and when the commodity is bought or sold outright, or indirectly, as and when the transaction is negotiated through a functional middleman such as an agent or broker who does not take credit to it.</a:t>
            </a:r>
            <a:endParaRPr lang="en-US" dirty="0">
              <a:solidFill>
                <a:srgbClr val="FF0000"/>
              </a:solidFill>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pPr algn="ctr"/>
            <a:r>
              <a:rPr lang="en-US" sz="3100" dirty="0" smtClean="0">
                <a:solidFill>
                  <a:srgbClr val="00CC66"/>
                </a:solidFill>
              </a:rPr>
              <a:t/>
            </a:r>
            <a:br>
              <a:rPr lang="en-US" sz="3100" dirty="0" smtClean="0">
                <a:solidFill>
                  <a:srgbClr val="00CC66"/>
                </a:solidFill>
              </a:rPr>
            </a:br>
            <a:r>
              <a:rPr lang="en-US" sz="3100" dirty="0" smtClean="0">
                <a:solidFill>
                  <a:srgbClr val="00CC66"/>
                </a:solidFill>
              </a:rPr>
              <a:t/>
            </a:r>
            <a:br>
              <a:rPr lang="en-US" sz="3100" dirty="0" smtClean="0">
                <a:solidFill>
                  <a:srgbClr val="00CC66"/>
                </a:solidFill>
              </a:rPr>
            </a:br>
            <a:r>
              <a:rPr lang="en-US" sz="3100" dirty="0" smtClean="0">
                <a:solidFill>
                  <a:srgbClr val="00CC66"/>
                </a:solidFill>
              </a:rPr>
              <a:t>    </a:t>
            </a:r>
            <a:br>
              <a:rPr lang="en-US" sz="3100" dirty="0" smtClean="0">
                <a:solidFill>
                  <a:srgbClr val="00CC66"/>
                </a:solidFill>
              </a:rPr>
            </a:br>
            <a:r>
              <a:rPr lang="en-US" sz="3100" dirty="0" smtClean="0">
                <a:solidFill>
                  <a:srgbClr val="00CC66"/>
                </a:solidFill>
              </a:rPr>
              <a:t/>
            </a:r>
            <a:br>
              <a:rPr lang="en-US" sz="3100" dirty="0" smtClean="0">
                <a:solidFill>
                  <a:srgbClr val="00CC66"/>
                </a:solidFill>
              </a:rPr>
            </a:br>
            <a:r>
              <a:rPr lang="en-US" sz="3100" dirty="0" smtClean="0">
                <a:solidFill>
                  <a:srgbClr val="FF0000"/>
                </a:solidFill>
              </a:rPr>
              <a:t>DEFINE MARKETING CHANNELS</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2" name="Content Placeholder 1"/>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solidFill>
                  <a:srgbClr val="C00000"/>
                </a:solidFill>
              </a:rPr>
              <a:t>Different people perceive marketing channels in different ways, some see it as a route</a:t>
            </a:r>
          </a:p>
          <a:p>
            <a:r>
              <a:rPr lang="en-US" dirty="0" smtClean="0">
                <a:solidFill>
                  <a:srgbClr val="C00000"/>
                </a:solidFill>
              </a:rPr>
              <a:t>taken by a product as it moves from the producer to the consumer, and others describe it</a:t>
            </a:r>
          </a:p>
          <a:p>
            <a:r>
              <a:rPr lang="en-US" dirty="0" smtClean="0">
                <a:solidFill>
                  <a:srgbClr val="C00000"/>
                </a:solidFill>
              </a:rPr>
              <a:t>as a loose coalition of business firms that have come together for purpose of business.</a:t>
            </a:r>
          </a:p>
          <a:p>
            <a:r>
              <a:rPr lang="en-US" dirty="0" smtClean="0">
                <a:solidFill>
                  <a:srgbClr val="C00000"/>
                </a:solidFill>
              </a:rPr>
              <a:t>Customers may view marketing channels as simply ‘a lot of middlemen’ standing</a:t>
            </a:r>
          </a:p>
          <a:p>
            <a:r>
              <a:rPr lang="en-US" dirty="0" smtClean="0">
                <a:solidFill>
                  <a:srgbClr val="C00000"/>
                </a:solidFill>
              </a:rPr>
              <a:t>between the producer and the product. Given all these different perspectives it is not</a:t>
            </a:r>
          </a:p>
          <a:p>
            <a:r>
              <a:rPr lang="en-US" dirty="0" smtClean="0">
                <a:solidFill>
                  <a:srgbClr val="C00000"/>
                </a:solidFill>
              </a:rPr>
              <a:t>possible to have one single definition for marketing channels. </a:t>
            </a:r>
            <a:endParaRPr lang="en-US" dirty="0">
              <a:solidFill>
                <a:srgbClr val="C00000"/>
              </a:solidFill>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762000"/>
            <a:ext cx="4280798" cy="369332"/>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gn="ctr"/>
            <a:r>
              <a:rPr lang="en-US" b="1" dirty="0" smtClean="0">
                <a:solidFill>
                  <a:srgbClr val="FFFF00"/>
                </a:solidFill>
              </a:rPr>
              <a:t>Bulk-Breaking Function</a:t>
            </a:r>
            <a:endParaRPr lang="en-US" dirty="0">
              <a:solidFill>
                <a:srgbClr val="FFFF00"/>
              </a:solidFill>
            </a:endParaRPr>
          </a:p>
        </p:txBody>
      </p:sp>
      <p:graphicFrame>
        <p:nvGraphicFramePr>
          <p:cNvPr id="7" name="Table 6"/>
          <p:cNvGraphicFramePr>
            <a:graphicFrameLocks noGrp="1"/>
          </p:cNvGraphicFramePr>
          <p:nvPr/>
        </p:nvGraphicFramePr>
        <p:xfrm>
          <a:off x="1219200" y="2667000"/>
          <a:ext cx="1038225" cy="165100"/>
        </p:xfrm>
        <a:graphic>
          <a:graphicData uri="http://schemas.openxmlformats.org/drawingml/2006/table">
            <a:tbl>
              <a:tblPr/>
              <a:tblGrid>
                <a:gridCol w="1038225"/>
              </a:tblGrid>
              <a:tr h="0">
                <a:tc>
                  <a:txBody>
                    <a:bodyPr/>
                    <a:lstStyle/>
                    <a:p>
                      <a:pPr marL="0" marR="0" algn="l">
                        <a:lnSpc>
                          <a:spcPts val="1340"/>
                        </a:lnSpc>
                        <a:spcBef>
                          <a:spcPts val="0"/>
                        </a:spcBef>
                        <a:spcAft>
                          <a:spcPts val="0"/>
                        </a:spcAft>
                      </a:pPr>
                      <a:endParaRPr lang="en-US" sz="1100" dirty="0">
                        <a:latin typeface="Calibri"/>
                        <a:ea typeface="Times New Roman"/>
                        <a:cs typeface="Times New Roman"/>
                      </a:endParaRPr>
                    </a:p>
                  </a:txBody>
                  <a:tcPr marL="0" marR="0" marT="0" marB="0">
                    <a:lnL>
                      <a:noFill/>
                    </a:lnL>
                    <a:lnR>
                      <a:noFill/>
                    </a:lnR>
                    <a:lnT>
                      <a:noFill/>
                    </a:lnT>
                    <a:lnB>
                      <a:noFill/>
                    </a:lnB>
                  </a:tcPr>
                </a:tc>
              </a:tr>
            </a:tbl>
          </a:graphicData>
        </a:graphic>
      </p:graphicFrame>
      <p:sp>
        <p:nvSpPr>
          <p:cNvPr id="28676" name="AutoShape 4" descr="https://www.abcofmarketing.com/wp-content/uploads/2016/11/Communication-and-transactions-between-producers-and-buyer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8678" name="Picture 6" descr="https://www.abcofmarketing.com/wp-content/uploads/2016/11/Communication-and-transactions-between-producers-and-buyers.jpg"/>
          <p:cNvPicPr>
            <a:picLocks noChangeAspect="1" noChangeArrowheads="1"/>
          </p:cNvPicPr>
          <p:nvPr/>
        </p:nvPicPr>
        <p:blipFill>
          <a:blip r:embed="rId2"/>
          <a:srcRect/>
          <a:stretch>
            <a:fillRect/>
          </a:stretch>
        </p:blipFill>
        <p:spPr bwMode="auto">
          <a:xfrm>
            <a:off x="838200" y="1371600"/>
            <a:ext cx="6324600" cy="4562476"/>
          </a:xfrm>
          <a:prstGeom prst="rect">
            <a:avLst/>
          </a:prstGeom>
          <a:ln w="88900" cap="sq" cmpd="thickThin">
            <a:solidFill>
              <a:schemeClr val="accent1">
                <a:lumMod val="60000"/>
                <a:lumOff val="40000"/>
              </a:schemeClr>
            </a:solidFill>
            <a:prstDash val="solid"/>
            <a:miter lim="800000"/>
          </a:ln>
          <a:effectLst>
            <a:innerShdw blurRad="76200">
              <a:srgbClr val="000000"/>
            </a:innerShdw>
          </a:effectLst>
        </p:spPr>
        <p:style>
          <a:lnRef idx="1">
            <a:schemeClr val="accent1"/>
          </a:lnRef>
          <a:fillRef idx="2">
            <a:schemeClr val="accent1"/>
          </a:fillRef>
          <a:effectRef idx="1">
            <a:schemeClr val="accent1"/>
          </a:effectRef>
          <a:fontRef idx="minor">
            <a:schemeClr val="dk1"/>
          </a:fontRef>
        </p:style>
      </p:pic>
      <p:sp>
        <p:nvSpPr>
          <p:cNvPr id="6" name="TextBox 5"/>
          <p:cNvSpPr txBox="1"/>
          <p:nvPr/>
        </p:nvSpPr>
        <p:spPr>
          <a:xfrm>
            <a:off x="7391400" y="6400800"/>
            <a:ext cx="990600" cy="369332"/>
          </a:xfrm>
          <a:prstGeom prst="rect">
            <a:avLst/>
          </a:prstGeom>
          <a:noFill/>
        </p:spPr>
        <p:txBody>
          <a:bodyPr wrap="square" rtlCol="0">
            <a:spAutoFit/>
          </a:bodyPr>
          <a:lstStyle/>
          <a:p>
            <a:r>
              <a:rPr lang="en-US" dirty="0" smtClean="0"/>
              <a:t>Conti…</a:t>
            </a:r>
            <a:endParaRPr lang="en-US" dirty="0"/>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914400"/>
            <a:ext cx="8763000" cy="369331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buFont typeface="Wingdings" pitchFamily="2" charset="2"/>
              <a:buChar char="v"/>
            </a:pPr>
            <a:r>
              <a:rPr lang="en-US" dirty="0" smtClean="0"/>
              <a:t> The intermediaries reduce the transaction costs because of the lower number of links between manufacturers and buyers.</a:t>
            </a:r>
          </a:p>
          <a:p>
            <a:pPr>
              <a:buFont typeface="Wingdings" pitchFamily="2" charset="2"/>
              <a:buChar char="v"/>
            </a:pPr>
            <a:r>
              <a:rPr lang="en-US" dirty="0" smtClean="0"/>
              <a:t> They are the source of information for manufacturers. The intermediaries provide information about the market like demand, competitors, consumer </a:t>
            </a:r>
            <a:r>
              <a:rPr lang="en-US" dirty="0" err="1" smtClean="0"/>
              <a:t>behaviour</a:t>
            </a:r>
            <a:r>
              <a:rPr lang="en-US" dirty="0" smtClean="0"/>
              <a:t>, consumer buyer </a:t>
            </a:r>
            <a:r>
              <a:rPr lang="en-US" dirty="0" err="1" smtClean="0"/>
              <a:t>behaviour</a:t>
            </a:r>
            <a:r>
              <a:rPr lang="en-US" dirty="0" smtClean="0"/>
              <a:t>, etc. (marketing environment) which helps manufacturers in altering marketing strategies or identifying new needs and wants in the market (information on opportunities and threats).</a:t>
            </a:r>
          </a:p>
          <a:p>
            <a:pPr>
              <a:buFont typeface="Wingdings" pitchFamily="2" charset="2"/>
              <a:buChar char="v"/>
            </a:pPr>
            <a:r>
              <a:rPr lang="en-US" dirty="0" smtClean="0"/>
              <a:t> Intermediaries take the risk of new product launches. Irrespective of the acceptance of a new product in the market, the intermediaries take the risk of managing the new product that requires investment in time, effort and money.</a:t>
            </a:r>
          </a:p>
          <a:p>
            <a:pPr>
              <a:buFont typeface="Wingdings" pitchFamily="2" charset="2"/>
              <a:buChar char="v"/>
            </a:pPr>
            <a:r>
              <a:rPr lang="en-US" dirty="0" smtClean="0"/>
              <a:t>The intermediaries perform the function of product storage as well as transportation. In their absence, the manufacturer will have to perform these functions. They take the risk of transportation and storage.</a:t>
            </a:r>
          </a:p>
        </p:txBody>
      </p:sp>
      <p:sp>
        <p:nvSpPr>
          <p:cNvPr id="5" name="Rectangle 4"/>
          <p:cNvSpPr/>
          <p:nvPr/>
        </p:nvSpPr>
        <p:spPr>
          <a:xfrm>
            <a:off x="228600" y="4267200"/>
            <a:ext cx="8763000" cy="120032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buFont typeface="Wingdings" pitchFamily="2" charset="2"/>
              <a:buChar char="v"/>
            </a:pPr>
            <a:r>
              <a:rPr lang="en-US" dirty="0"/>
              <a:t>The intermediaries help promote products via different in-store promotion activities like distribution of pamphlets, display, assigning shelf space, store salesman, etc. For example, customers do ask the store representatives about the value of the product, any complaints from other customers, etc.</a:t>
            </a:r>
          </a:p>
        </p:txBody>
      </p:sp>
      <p:sp>
        <p:nvSpPr>
          <p:cNvPr id="6" name="Rectangle 5"/>
          <p:cNvSpPr/>
          <p:nvPr/>
        </p:nvSpPr>
        <p:spPr>
          <a:xfrm>
            <a:off x="228600" y="5257800"/>
            <a:ext cx="8763000" cy="9233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buFont typeface="Wingdings" pitchFamily="2" charset="2"/>
              <a:buChar char="v"/>
            </a:pPr>
            <a:r>
              <a:rPr lang="en-US" dirty="0"/>
              <a:t>Knowledge of the region – a manufacturer will need help of local people in the target market on the expertise on the local language, culture, etc. The retailers, etc. perform this function, and help the manufacturer in implementing its marketing strategies.</a:t>
            </a:r>
          </a:p>
        </p:txBody>
      </p:sp>
      <p:sp>
        <p:nvSpPr>
          <p:cNvPr id="7" name="TextBox 6"/>
          <p:cNvSpPr txBox="1"/>
          <p:nvPr/>
        </p:nvSpPr>
        <p:spPr>
          <a:xfrm>
            <a:off x="7391400" y="6477000"/>
            <a:ext cx="1143000" cy="369332"/>
          </a:xfrm>
          <a:prstGeom prst="rect">
            <a:avLst/>
          </a:prstGeom>
          <a:noFill/>
        </p:spPr>
        <p:txBody>
          <a:bodyPr wrap="square" rtlCol="0">
            <a:spAutoFit/>
          </a:bodyPr>
          <a:lstStyle/>
          <a:p>
            <a:r>
              <a:rPr lang="en-US" dirty="0" smtClean="0"/>
              <a:t>Conti…</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0"/>
            <a:ext cx="8610600" cy="59093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endParaRPr lang="en-US" dirty="0"/>
          </a:p>
          <a:p>
            <a:pPr>
              <a:buFont typeface="Wingdings" pitchFamily="2" charset="2"/>
              <a:buChar char="v"/>
            </a:pPr>
            <a:endParaRPr lang="en-US" dirty="0" smtClean="0"/>
          </a:p>
          <a:p>
            <a:pPr>
              <a:buFont typeface="Wingdings" pitchFamily="2" charset="2"/>
              <a:buChar char="v"/>
            </a:pPr>
            <a:r>
              <a:rPr lang="en-US" dirty="0">
                <a:solidFill>
                  <a:srgbClr val="002060"/>
                </a:solidFill>
              </a:rPr>
              <a:t>When the product information is available (promotion), the customer is bound to make enquires with different retailers, ecommerce sites, wholesalers, etc. It becomes important for the manufacturers to ensure the product is easily available to the customers. Else a competitor will take advantage of this opportunity and introduce the product with different intermediaries for the customer</a:t>
            </a:r>
            <a:r>
              <a:rPr lang="en-US" dirty="0" smtClean="0">
                <a:solidFill>
                  <a:srgbClr val="002060"/>
                </a:solidFill>
              </a:rPr>
              <a:t>.</a:t>
            </a:r>
            <a:endParaRPr lang="en-US" dirty="0">
              <a:solidFill>
                <a:srgbClr val="002060"/>
              </a:solidFill>
            </a:endParaRPr>
          </a:p>
          <a:p>
            <a:pPr>
              <a:buFont typeface="Wingdings" pitchFamily="2" charset="2"/>
              <a:buChar char="v"/>
            </a:pPr>
            <a:r>
              <a:rPr lang="en-US" dirty="0" smtClean="0">
                <a:solidFill>
                  <a:srgbClr val="002060"/>
                </a:solidFill>
              </a:rPr>
              <a:t>Presence </a:t>
            </a:r>
            <a:r>
              <a:rPr lang="en-US" dirty="0">
                <a:solidFill>
                  <a:srgbClr val="002060"/>
                </a:solidFill>
              </a:rPr>
              <a:t>of intermediaries reduces the number of links between the manufacturers and the buyers. As shown in the figure, for example, if the producer 1 manufactures shirts and producer 2 manufacturers shoes. So a customer looking for both these items will have to contact these 2 manufacturers separately. </a:t>
            </a:r>
            <a:endParaRPr lang="en-US" dirty="0" smtClean="0">
              <a:solidFill>
                <a:srgbClr val="002060"/>
              </a:solidFill>
            </a:endParaRPr>
          </a:p>
          <a:p>
            <a:pPr>
              <a:buFont typeface="Wingdings" pitchFamily="2" charset="2"/>
              <a:buChar char="v"/>
            </a:pPr>
            <a:r>
              <a:rPr lang="en-US" dirty="0">
                <a:solidFill>
                  <a:srgbClr val="002060"/>
                </a:solidFill>
              </a:rPr>
              <a:t>The presence of the marketing channels ensure market coverage and a successful marketing strategy for the organisation. The intermediaries provide a variety of products from different manufacturers at one place. The customer doesn’t needs to make extra efforts to reach the manufacturers. </a:t>
            </a:r>
            <a:endParaRPr lang="en-US" dirty="0" smtClean="0">
              <a:solidFill>
                <a:srgbClr val="002060"/>
              </a:solidFill>
            </a:endParaRPr>
          </a:p>
          <a:p>
            <a:pPr>
              <a:buFont typeface="Wingdings" pitchFamily="2" charset="2"/>
              <a:buChar char="v"/>
            </a:pPr>
            <a:r>
              <a:rPr lang="en-US" dirty="0">
                <a:solidFill>
                  <a:srgbClr val="002060"/>
                </a:solidFill>
              </a:rPr>
              <a:t>The intermediaries provide a variety of products at one place. The buyers get a great opportunity of comparing the products and their substitutes from different manufacturers. </a:t>
            </a:r>
            <a:br>
              <a:rPr lang="en-US" dirty="0">
                <a:solidFill>
                  <a:srgbClr val="002060"/>
                </a:solidFill>
              </a:rPr>
            </a:br>
            <a:endParaRPr lang="en-US" dirty="0">
              <a:solidFill>
                <a:srgbClr val="002060"/>
              </a:solidFill>
            </a:endParaRP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04800"/>
            <a:ext cx="9144000" cy="1752600"/>
          </a:xfrm>
        </p:spPr>
        <p:style>
          <a:lnRef idx="3">
            <a:schemeClr val="lt1"/>
          </a:lnRef>
          <a:fillRef idx="1">
            <a:schemeClr val="accent3"/>
          </a:fillRef>
          <a:effectRef idx="1">
            <a:schemeClr val="accent3"/>
          </a:effectRef>
          <a:fontRef idx="minor">
            <a:schemeClr val="lt1"/>
          </a:fontRef>
        </p:style>
        <p:txBody>
          <a:bodyPr>
            <a:normAutofit fontScale="90000"/>
          </a:bodyPr>
          <a:lstStyle/>
          <a:p>
            <a:pPr algn="ctr"/>
            <a:r>
              <a:rPr lang="en-US" b="0" dirty="0" smtClean="0">
                <a:solidFill>
                  <a:srgbClr val="00CC66"/>
                </a:solidFill>
              </a:rPr>
              <a:t/>
            </a:r>
            <a:br>
              <a:rPr lang="en-US" b="0" dirty="0" smtClean="0">
                <a:solidFill>
                  <a:srgbClr val="00CC66"/>
                </a:solidFill>
              </a:rPr>
            </a:br>
            <a:r>
              <a:rPr lang="en-US" b="0" dirty="0" smtClean="0">
                <a:solidFill>
                  <a:srgbClr val="00CC66"/>
                </a:solidFill>
              </a:rPr>
              <a:t/>
            </a:r>
            <a:br>
              <a:rPr lang="en-US" b="0" dirty="0" smtClean="0">
                <a:solidFill>
                  <a:srgbClr val="00CC66"/>
                </a:solidFill>
              </a:rPr>
            </a:br>
            <a:r>
              <a:rPr lang="en-US" dirty="0" smtClean="0">
                <a:solidFill>
                  <a:srgbClr val="00CC66"/>
                </a:solidFill>
              </a:rPr>
              <a:t/>
            </a:r>
            <a:br>
              <a:rPr lang="en-US" dirty="0" smtClean="0">
                <a:solidFill>
                  <a:srgbClr val="00CC66"/>
                </a:solidFill>
              </a:rPr>
            </a:br>
            <a:r>
              <a:rPr lang="en-US" dirty="0" smtClean="0">
                <a:solidFill>
                  <a:srgbClr val="FF0000"/>
                </a:solidFill>
              </a:rPr>
              <a:t>Types of Intermediaries</a:t>
            </a:r>
            <a:br>
              <a:rPr lang="en-US" dirty="0" smtClean="0">
                <a:solidFill>
                  <a:srgbClr val="FF0000"/>
                </a:solidFill>
              </a:rPr>
            </a:br>
            <a:endParaRPr lang="en-US" dirty="0">
              <a:solidFill>
                <a:srgbClr val="FF0000"/>
              </a:solidFill>
            </a:endParaRPr>
          </a:p>
        </p:txBody>
      </p:sp>
      <p:sp>
        <p:nvSpPr>
          <p:cNvPr id="2" name="Content Placeholder 1"/>
          <p:cNvSpPr>
            <a:spLocks noGrp="1"/>
          </p:cNvSpPr>
          <p:nvPr>
            <p:ph idx="1"/>
          </p:nvPr>
        </p:nvSpPr>
        <p:spPr>
          <a:xfrm>
            <a:off x="0" y="1371601"/>
            <a:ext cx="9144000" cy="3962400"/>
          </a:xfrm>
        </p:spPr>
        <p:style>
          <a:lnRef idx="0">
            <a:schemeClr val="accent5"/>
          </a:lnRef>
          <a:fillRef idx="3">
            <a:schemeClr val="accent5"/>
          </a:fillRef>
          <a:effectRef idx="3">
            <a:schemeClr val="accent5"/>
          </a:effectRef>
          <a:fontRef idx="minor">
            <a:schemeClr val="lt1"/>
          </a:fontRef>
        </p:style>
        <p:txBody>
          <a:bodyPr>
            <a:normAutofit/>
          </a:bodyPr>
          <a:lstStyle/>
          <a:p>
            <a:pPr>
              <a:buFont typeface="Wingdings" pitchFamily="2" charset="2"/>
              <a:buChar char="v"/>
            </a:pPr>
            <a:r>
              <a:rPr lang="en-US" b="1" dirty="0" smtClean="0">
                <a:solidFill>
                  <a:schemeClr val="accent4">
                    <a:lumMod val="60000"/>
                    <a:lumOff val="40000"/>
                  </a:schemeClr>
                </a:solidFill>
              </a:rPr>
              <a:t> </a:t>
            </a:r>
            <a:r>
              <a:rPr lang="en-US" b="1" dirty="0" smtClean="0">
                <a:solidFill>
                  <a:srgbClr val="BC2AAB"/>
                </a:solidFill>
              </a:rPr>
              <a:t>Brokers and Agents: </a:t>
            </a:r>
            <a:r>
              <a:rPr lang="en-US" dirty="0" smtClean="0">
                <a:solidFill>
                  <a:srgbClr val="002060"/>
                </a:solidFill>
              </a:rPr>
              <a:t>Both the intermediaries sell products and services on a commission or percentage basis. They are legally appointed to impart information about a product to the customers on behalf of the manufacturer or producer, but never take ownership of the product sold. The key function of these intermediaries is to bring buyers and sellers together to make a deal. For example, an insurance or real estate agent gets a commission for their service or a sale, but do not take ownership.</a:t>
            </a:r>
            <a:endParaRPr lang="en-US" dirty="0">
              <a:solidFill>
                <a:srgbClr val="002060"/>
              </a:solidFill>
            </a:endParaRPr>
          </a:p>
        </p:txBody>
      </p:sp>
      <p:sp>
        <p:nvSpPr>
          <p:cNvPr id="4" name="TextBox 3"/>
          <p:cNvSpPr txBox="1"/>
          <p:nvPr/>
        </p:nvSpPr>
        <p:spPr>
          <a:xfrm>
            <a:off x="7620000" y="6324600"/>
            <a:ext cx="914400" cy="646331"/>
          </a:xfrm>
          <a:prstGeom prst="rect">
            <a:avLst/>
          </a:prstGeom>
          <a:noFill/>
        </p:spPr>
        <p:txBody>
          <a:bodyPr wrap="square" rtlCol="0">
            <a:spAutoFit/>
          </a:bodyPr>
          <a:lstStyle/>
          <a:p>
            <a:r>
              <a:rPr lang="en-US" dirty="0" smtClean="0"/>
              <a:t>Conti…</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19200"/>
            <a:ext cx="8534400" cy="424731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b="1" dirty="0">
                <a:solidFill>
                  <a:srgbClr val="FFFF00"/>
                </a:solidFill>
              </a:rPr>
              <a:t>Wholesalers and Reseller-</a:t>
            </a:r>
            <a:r>
              <a:rPr lang="en-US" dirty="0">
                <a:solidFill>
                  <a:srgbClr val="FFFF00"/>
                </a:solidFill>
              </a:rPr>
              <a:t> </a:t>
            </a:r>
            <a:r>
              <a:rPr lang="en-US" dirty="0">
                <a:solidFill>
                  <a:srgbClr val="FFC000"/>
                </a:solidFill>
              </a:rPr>
              <a:t>They typically buy goods from the manufacturer in bulk and resell them to the retailer or other businesses. They are an independent businessman and take ownership of the products purchased from the manufacturers or producers. Some wholesalers also provide services such as order processing, storage, delivery, and participate in promotion as well.</a:t>
            </a:r>
          </a:p>
          <a:p>
            <a:endParaRPr lang="en-US" b="1" dirty="0" smtClean="0">
              <a:solidFill>
                <a:srgbClr val="FFC000"/>
              </a:solidFill>
            </a:endParaRPr>
          </a:p>
          <a:p>
            <a:r>
              <a:rPr lang="en-US" b="1" dirty="0" smtClean="0">
                <a:solidFill>
                  <a:srgbClr val="FFFF00"/>
                </a:solidFill>
              </a:rPr>
              <a:t>Distributors-</a:t>
            </a:r>
            <a:r>
              <a:rPr lang="en-US" b="1" dirty="0">
                <a:solidFill>
                  <a:srgbClr val="FFFF00"/>
                </a:solidFill>
              </a:rPr>
              <a:t> </a:t>
            </a:r>
            <a:r>
              <a:rPr lang="en-US" dirty="0">
                <a:solidFill>
                  <a:srgbClr val="FFC000"/>
                </a:solidFill>
              </a:rPr>
              <a:t>The distributors are selected by the manufacturer to distribute their products to the wholesaler or resellers in different locations. The distributors are involved in many businesses and cover many geographical areas. Few services distributors offer to the wholesalers are delivery, maintain inventory, extend credit, etc.</a:t>
            </a:r>
          </a:p>
          <a:p>
            <a:endParaRPr lang="en-US" b="1" dirty="0" smtClean="0">
              <a:solidFill>
                <a:srgbClr val="FFC000"/>
              </a:solidFill>
            </a:endParaRPr>
          </a:p>
          <a:p>
            <a:r>
              <a:rPr lang="en-US" b="1" dirty="0" smtClean="0">
                <a:solidFill>
                  <a:srgbClr val="FFFF00"/>
                </a:solidFill>
              </a:rPr>
              <a:t>Retailers-</a:t>
            </a:r>
            <a:r>
              <a:rPr lang="en-US" b="1" dirty="0">
                <a:solidFill>
                  <a:srgbClr val="FFC000"/>
                </a:solidFill>
              </a:rPr>
              <a:t> </a:t>
            </a:r>
            <a:r>
              <a:rPr lang="en-US" dirty="0">
                <a:solidFill>
                  <a:srgbClr val="FFC000"/>
                </a:solidFill>
              </a:rPr>
              <a:t>The retailers are the mediator between wholesaler and customers. They purchase different goods from the wholesaler and sell them to the ultimate customers in small quantities from one place.</a:t>
            </a:r>
          </a:p>
        </p:txBody>
      </p:sp>
    </p:spTree>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269</TotalTime>
  <Words>1133</Words>
  <Application>Microsoft Office PowerPoint</Application>
  <PresentationFormat>On-screen Show (4:3)</PresentationFormat>
  <Paragraphs>75</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     Queens College of Arts and Science for Women,  Punalkulam. Near Thanjavur, Pudukkottai (Dt)   DEPARTMENT OF BUSINESS ADMINISTRATION TOPIC: MARKETING CHANNELS SUBJECT: MARKETING MANAGEMENT SUB CODE: 16CCBB3                            Staff Name:Dr.A.Akilandeswari                                                      Assistant Professor of BBA</vt:lpstr>
      <vt:lpstr>    MARKETING CHANNELS </vt:lpstr>
      <vt:lpstr>     What’s Marketing Channels ? </vt:lpstr>
      <vt:lpstr>        DEFINE MARKETING CHANNELS </vt:lpstr>
      <vt:lpstr>Slide 5</vt:lpstr>
      <vt:lpstr>Slide 6</vt:lpstr>
      <vt:lpstr>Slide 7</vt:lpstr>
      <vt:lpstr>   Types of Intermediaries </vt:lpstr>
      <vt:lpstr>Slide 9</vt:lpstr>
      <vt:lpstr>What is a wholesaler?</vt:lpstr>
      <vt:lpstr>    Define wholesaler</vt:lpstr>
      <vt:lpstr>           who is a Retailer?</vt:lpstr>
      <vt:lpstr>Define Retailer</vt:lpstr>
      <vt:lpstr>Slide 14</vt:lpstr>
      <vt:lpstr>Slide 15</vt:lpstr>
      <vt:lpstr>Slide 16</vt:lpstr>
      <vt:lpstr>Slide 17</vt:lpstr>
      <vt:lpstr>Slide 18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BUSINESS ADMINISTRATION Title: Marketing Channels</dc:title>
  <dc:creator>SYSTEM1</dc:creator>
  <cp:lastModifiedBy>user</cp:lastModifiedBy>
  <cp:revision>71</cp:revision>
  <dcterms:created xsi:type="dcterms:W3CDTF">2020-05-26T06:23:09Z</dcterms:created>
  <dcterms:modified xsi:type="dcterms:W3CDTF">2020-06-02T09:59:50Z</dcterms:modified>
</cp:coreProperties>
</file>