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7"/>
  </p:notesMasterIdLst>
  <p:sldIdLst>
    <p:sldId id="265" r:id="rId2"/>
    <p:sldId id="300" r:id="rId3"/>
    <p:sldId id="256" r:id="rId4"/>
    <p:sldId id="258" r:id="rId5"/>
    <p:sldId id="264" r:id="rId6"/>
    <p:sldId id="266" r:id="rId7"/>
    <p:sldId id="262" r:id="rId8"/>
    <p:sldId id="263" r:id="rId9"/>
    <p:sldId id="267" r:id="rId10"/>
    <p:sldId id="268" r:id="rId11"/>
    <p:sldId id="269" r:id="rId12"/>
    <p:sldId id="270" r:id="rId13"/>
    <p:sldId id="271" r:id="rId14"/>
    <p:sldId id="272" r:id="rId15"/>
    <p:sldId id="301" r:id="rId16"/>
    <p:sldId id="273" r:id="rId17"/>
    <p:sldId id="274" r:id="rId18"/>
    <p:sldId id="275" r:id="rId19"/>
    <p:sldId id="276" r:id="rId20"/>
    <p:sldId id="277" r:id="rId21"/>
    <p:sldId id="278" r:id="rId22"/>
    <p:sldId id="279" r:id="rId23"/>
    <p:sldId id="280" r:id="rId24"/>
    <p:sldId id="283" r:id="rId25"/>
    <p:sldId id="289" r:id="rId26"/>
    <p:sldId id="290" r:id="rId27"/>
    <p:sldId id="291" r:id="rId28"/>
    <p:sldId id="292" r:id="rId29"/>
    <p:sldId id="293" r:id="rId30"/>
    <p:sldId id="294" r:id="rId31"/>
    <p:sldId id="295" r:id="rId32"/>
    <p:sldId id="296" r:id="rId33"/>
    <p:sldId id="297" r:id="rId34"/>
    <p:sldId id="298" r:id="rId35"/>
    <p:sldId id="29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55A1"/>
    <a:srgbClr val="00B0EE"/>
    <a:srgbClr val="FF3300"/>
    <a:srgbClr val="FF0000"/>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82" autoAdjust="0"/>
    <p:restoredTop sz="77778" autoAdjust="0"/>
  </p:normalViewPr>
  <p:slideViewPr>
    <p:cSldViewPr>
      <p:cViewPr>
        <p:scale>
          <a:sx n="70" d="100"/>
          <a:sy n="70" d="100"/>
        </p:scale>
        <p:origin x="-510"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D9F8DC-BF63-4AA7-A543-D6E3A3B85AE3}" type="datetimeFigureOut">
              <a:rPr lang="en-US" smtClean="0"/>
              <a:pPr/>
              <a:t>5/29/2020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B87A14-A4C1-455D-938E-19ACA73BF30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B87A14-A4C1-455D-938E-19ACA73BF30E}"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E93044F-4A87-40F5-8704-E3B02EE125C8}" type="datetimeFigureOut">
              <a:rPr lang="en-US" smtClean="0"/>
              <a:pPr/>
              <a:t>5/29/2020</a:t>
            </a:fld>
            <a:endParaRPr lang="en-US"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A93C6A1-1C7C-4421-9A69-A49195EBC94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93044F-4A87-40F5-8704-E3B02EE125C8}" type="datetimeFigureOut">
              <a:rPr lang="en-US" smtClean="0"/>
              <a:pPr/>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93C6A1-1C7C-4421-9A69-A49195EBC94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93044F-4A87-40F5-8704-E3B02EE125C8}" type="datetimeFigureOut">
              <a:rPr lang="en-US" smtClean="0"/>
              <a:pPr/>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93C6A1-1C7C-4421-9A69-A49195EBC94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E93044F-4A87-40F5-8704-E3B02EE125C8}" type="datetimeFigureOut">
              <a:rPr lang="en-US" smtClean="0"/>
              <a:pPr/>
              <a:t>5/29/2020</a:t>
            </a:fld>
            <a:endParaRPr lang="en-US" dirty="0"/>
          </a:p>
        </p:txBody>
      </p:sp>
      <p:sp>
        <p:nvSpPr>
          <p:cNvPr id="5" name="Footer Placeholder 4"/>
          <p:cNvSpPr>
            <a:spLocks noGrp="1"/>
          </p:cNvSpPr>
          <p:nvPr>
            <p:ph type="ftr" sz="quarter" idx="11"/>
          </p:nvPr>
        </p:nvSpPr>
        <p:spPr>
          <a:xfrm>
            <a:off x="457200" y="6480969"/>
            <a:ext cx="4260056" cy="300831"/>
          </a:xfrm>
        </p:spPr>
        <p:txBody>
          <a:bodyPr/>
          <a:lstStyle/>
          <a:p>
            <a:endParaRPr lang="en-US" dirty="0"/>
          </a:p>
        </p:txBody>
      </p:sp>
      <p:sp>
        <p:nvSpPr>
          <p:cNvPr id="6" name="Slide Number Placeholder 5"/>
          <p:cNvSpPr>
            <a:spLocks noGrp="1"/>
          </p:cNvSpPr>
          <p:nvPr>
            <p:ph type="sldNum" sz="quarter" idx="12"/>
          </p:nvPr>
        </p:nvSpPr>
        <p:spPr/>
        <p:txBody>
          <a:bodyPr/>
          <a:lstStyle/>
          <a:p>
            <a:fld id="{CA93C6A1-1C7C-4421-9A69-A49195EBC94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1E93044F-4A87-40F5-8704-E3B02EE125C8}" type="datetimeFigureOut">
              <a:rPr lang="en-US" smtClean="0"/>
              <a:pPr/>
              <a:t>5/29/2020</a:t>
            </a:fld>
            <a:endParaRPr lang="en-US" dirty="0"/>
          </a:p>
        </p:txBody>
      </p:sp>
      <p:sp>
        <p:nvSpPr>
          <p:cNvPr id="5" name="Footer Placeholder 4"/>
          <p:cNvSpPr>
            <a:spLocks noGrp="1"/>
          </p:cNvSpPr>
          <p:nvPr>
            <p:ph type="ftr" sz="quarter" idx="11"/>
          </p:nvPr>
        </p:nvSpPr>
        <p:spPr>
          <a:xfrm>
            <a:off x="2619376" y="6480969"/>
            <a:ext cx="4260056" cy="300831"/>
          </a:xfrm>
        </p:spPr>
        <p:txBody>
          <a:bodyPr/>
          <a:lstStyle/>
          <a:p>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CA93C6A1-1C7C-4421-9A69-A49195EBC940}" type="slidenum">
              <a:rPr lang="en-US" smtClean="0"/>
              <a:pPr/>
              <a:t>‹#›</a:t>
            </a:fld>
            <a:endParaRPr lang="en-US"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E93044F-4A87-40F5-8704-E3B02EE125C8}" type="datetimeFigureOut">
              <a:rPr lang="en-US" smtClean="0"/>
              <a:pPr/>
              <a:t>5/29/2020</a:t>
            </a:fld>
            <a:endParaRPr lang="en-US" dirty="0"/>
          </a:p>
        </p:txBody>
      </p:sp>
      <p:sp>
        <p:nvSpPr>
          <p:cNvPr id="6" name="Footer Placeholder 5"/>
          <p:cNvSpPr>
            <a:spLocks noGrp="1"/>
          </p:cNvSpPr>
          <p:nvPr>
            <p:ph type="ftr" sz="quarter" idx="11"/>
          </p:nvPr>
        </p:nvSpPr>
        <p:spPr>
          <a:xfrm>
            <a:off x="457200" y="6480969"/>
            <a:ext cx="4260056" cy="301752"/>
          </a:xfrm>
        </p:spPr>
        <p:txBody>
          <a:bodyPr/>
          <a:lstStyle/>
          <a:p>
            <a:endParaRPr lang="en-US" dirty="0"/>
          </a:p>
        </p:txBody>
      </p:sp>
      <p:sp>
        <p:nvSpPr>
          <p:cNvPr id="7" name="Slide Number Placeholder 6"/>
          <p:cNvSpPr>
            <a:spLocks noGrp="1"/>
          </p:cNvSpPr>
          <p:nvPr>
            <p:ph type="sldNum" sz="quarter" idx="12"/>
          </p:nvPr>
        </p:nvSpPr>
        <p:spPr>
          <a:xfrm>
            <a:off x="7589520" y="6480969"/>
            <a:ext cx="502920" cy="301752"/>
          </a:xfrm>
        </p:spPr>
        <p:txBody>
          <a:bodyPr/>
          <a:lstStyle/>
          <a:p>
            <a:fld id="{CA93C6A1-1C7C-4421-9A69-A49195EBC94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E93044F-4A87-40F5-8704-E3B02EE125C8}" type="datetimeFigureOut">
              <a:rPr lang="en-US" smtClean="0"/>
              <a:pPr/>
              <a:t>5/29/2020</a:t>
            </a:fld>
            <a:endParaRPr lang="en-US" dirty="0"/>
          </a:p>
        </p:txBody>
      </p:sp>
      <p:sp>
        <p:nvSpPr>
          <p:cNvPr id="8" name="Footer Placeholder 7"/>
          <p:cNvSpPr>
            <a:spLocks noGrp="1"/>
          </p:cNvSpPr>
          <p:nvPr>
            <p:ph type="ftr" sz="quarter" idx="11"/>
          </p:nvPr>
        </p:nvSpPr>
        <p:spPr>
          <a:xfrm>
            <a:off x="457200" y="6480969"/>
            <a:ext cx="4261104" cy="301752"/>
          </a:xfrm>
        </p:spPr>
        <p:txBody>
          <a:bodyPr/>
          <a:lstStyle/>
          <a:p>
            <a:endParaRPr lang="en-US"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A93C6A1-1C7C-4421-9A69-A49195EBC94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93044F-4A87-40F5-8704-E3B02EE125C8}" type="datetimeFigureOut">
              <a:rPr lang="en-US" smtClean="0"/>
              <a:pPr/>
              <a:t>5/29/2020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93C6A1-1C7C-4421-9A69-A49195EBC94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E93044F-4A87-40F5-8704-E3B02EE125C8}" type="datetimeFigureOut">
              <a:rPr lang="en-US" smtClean="0"/>
              <a:pPr/>
              <a:t>5/29/2020</a:t>
            </a:fld>
            <a:endParaRPr lang="en-US" dirty="0"/>
          </a:p>
        </p:txBody>
      </p:sp>
      <p:sp>
        <p:nvSpPr>
          <p:cNvPr id="3" name="Footer Placeholder 2"/>
          <p:cNvSpPr>
            <a:spLocks noGrp="1"/>
          </p:cNvSpPr>
          <p:nvPr>
            <p:ph type="ftr" sz="quarter" idx="11"/>
          </p:nvPr>
        </p:nvSpPr>
        <p:spPr>
          <a:xfrm>
            <a:off x="457200" y="6481890"/>
            <a:ext cx="4260056" cy="300831"/>
          </a:xfrm>
        </p:spPr>
        <p:txBody>
          <a:bodyPr/>
          <a:lstStyle/>
          <a:p>
            <a:endParaRPr lang="en-US" dirty="0"/>
          </a:p>
        </p:txBody>
      </p:sp>
      <p:sp>
        <p:nvSpPr>
          <p:cNvPr id="4" name="Slide Number Placeholder 3"/>
          <p:cNvSpPr>
            <a:spLocks noGrp="1"/>
          </p:cNvSpPr>
          <p:nvPr>
            <p:ph type="sldNum" sz="quarter" idx="12"/>
          </p:nvPr>
        </p:nvSpPr>
        <p:spPr>
          <a:xfrm>
            <a:off x="7589520" y="6480969"/>
            <a:ext cx="502920" cy="301752"/>
          </a:xfrm>
        </p:spPr>
        <p:txBody>
          <a:bodyPr/>
          <a:lstStyle/>
          <a:p>
            <a:fld id="{CA93C6A1-1C7C-4421-9A69-A49195EBC94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E93044F-4A87-40F5-8704-E3B02EE125C8}" type="datetimeFigureOut">
              <a:rPr lang="en-US" smtClean="0"/>
              <a:pPr/>
              <a:t>5/29/2020</a:t>
            </a:fld>
            <a:endParaRPr lang="en-US"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A93C6A1-1C7C-4421-9A69-A49195EBC94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E93044F-4A87-40F5-8704-E3B02EE125C8}" type="datetimeFigureOut">
              <a:rPr lang="en-US" smtClean="0"/>
              <a:pPr/>
              <a:t>5/29/2020</a:t>
            </a:fld>
            <a:endParaRPr lang="en-US"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A93C6A1-1C7C-4421-9A69-A49195EBC94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E93044F-4A87-40F5-8704-E3B02EE125C8}" type="datetimeFigureOut">
              <a:rPr lang="en-US" smtClean="0"/>
              <a:pPr/>
              <a:t>5/29/2020</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A93C6A1-1C7C-4421-9A69-A49195EBC940}"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1432560"/>
          </a:xfrm>
        </p:spPr>
        <p:style>
          <a:lnRef idx="1">
            <a:schemeClr val="accent2"/>
          </a:lnRef>
          <a:fillRef idx="2">
            <a:schemeClr val="accent2"/>
          </a:fillRef>
          <a:effectRef idx="1">
            <a:schemeClr val="accent2"/>
          </a:effectRef>
          <a:fontRef idx="minor">
            <a:schemeClr val="dk1"/>
          </a:fontRef>
        </p:style>
        <p:txBody>
          <a:bodyPr tIns="457200">
            <a:normAutofit/>
          </a:bodyPr>
          <a:lstStyle/>
          <a:p>
            <a:pPr algn="ctr"/>
            <a:r>
              <a:rPr lang="en-IN" sz="2300" i="1" dirty="0" smtClean="0">
                <a:solidFill>
                  <a:schemeClr val="accent1">
                    <a:lumMod val="75000"/>
                  </a:schemeClr>
                </a:solidFill>
              </a:rPr>
              <a:t>QUEENS COLLEGE OF ARTS AND SCIENCE FOR WOMEN</a:t>
            </a:r>
            <a:br>
              <a:rPr lang="en-IN" sz="2300" i="1" dirty="0" smtClean="0">
                <a:solidFill>
                  <a:schemeClr val="accent1">
                    <a:lumMod val="75000"/>
                  </a:schemeClr>
                </a:solidFill>
              </a:rPr>
            </a:br>
            <a:r>
              <a:rPr lang="en-IN" sz="2300" i="1" dirty="0" err="1" smtClean="0">
                <a:solidFill>
                  <a:schemeClr val="accent1">
                    <a:lumMod val="75000"/>
                  </a:schemeClr>
                </a:solidFill>
              </a:rPr>
              <a:t>PUNALKULAM,near</a:t>
            </a:r>
            <a:r>
              <a:rPr lang="en-IN" sz="2300" i="1" dirty="0" smtClean="0">
                <a:solidFill>
                  <a:schemeClr val="accent1">
                    <a:lumMod val="75000"/>
                  </a:schemeClr>
                </a:solidFill>
              </a:rPr>
              <a:t> </a:t>
            </a:r>
            <a:r>
              <a:rPr lang="en-IN" sz="2300" i="1" dirty="0" err="1" smtClean="0">
                <a:solidFill>
                  <a:schemeClr val="accent1">
                    <a:lumMod val="75000"/>
                  </a:schemeClr>
                </a:solidFill>
              </a:rPr>
              <a:t>Thanjavur</a:t>
            </a:r>
            <a:r>
              <a:rPr lang="en-IN" sz="2300" i="1" smtClean="0">
                <a:solidFill>
                  <a:schemeClr val="accent1">
                    <a:lumMod val="75000"/>
                  </a:schemeClr>
                </a:solidFill>
              </a:rPr>
              <a:t>, </a:t>
            </a:r>
            <a:r>
              <a:rPr lang="en-IN" sz="2300" i="1" dirty="0" smtClean="0">
                <a:solidFill>
                  <a:schemeClr val="accent1">
                    <a:lumMod val="75000"/>
                  </a:schemeClr>
                </a:solidFill>
              </a:rPr>
              <a:t>PUDUKKOTTAI DISTRICT.</a:t>
            </a:r>
            <a:endParaRPr lang="en-US" sz="2300" i="1" dirty="0">
              <a:solidFill>
                <a:schemeClr val="accent1">
                  <a:lumMod val="75000"/>
                </a:schemeClr>
              </a:solidFill>
            </a:endParaRPr>
          </a:p>
        </p:txBody>
      </p:sp>
      <p:sp>
        <p:nvSpPr>
          <p:cNvPr id="3" name="Content Placeholder 2"/>
          <p:cNvSpPr>
            <a:spLocks noGrp="1"/>
          </p:cNvSpPr>
          <p:nvPr>
            <p:ph idx="1"/>
          </p:nvPr>
        </p:nvSpPr>
        <p:spPr>
          <a:xfrm>
            <a:off x="457200" y="1905000"/>
            <a:ext cx="8229600" cy="4572000"/>
          </a:xfrm>
        </p:spPr>
        <p:style>
          <a:lnRef idx="2">
            <a:schemeClr val="accent2"/>
          </a:lnRef>
          <a:fillRef idx="1">
            <a:schemeClr val="lt1"/>
          </a:fillRef>
          <a:effectRef idx="0">
            <a:schemeClr val="accent2"/>
          </a:effectRef>
          <a:fontRef idx="minor">
            <a:schemeClr val="dk1"/>
          </a:fontRef>
        </p:style>
        <p:txBody>
          <a:bodyPr>
            <a:normAutofit/>
          </a:bodyPr>
          <a:lstStyle/>
          <a:p>
            <a:pPr algn="ctr"/>
            <a:endParaRPr lang="en-US" sz="2800" dirty="0" smtClean="0"/>
          </a:p>
          <a:p>
            <a:pPr>
              <a:buNone/>
            </a:pPr>
            <a:endParaRPr lang="en-US" sz="2800" dirty="0" smtClean="0"/>
          </a:p>
          <a:p>
            <a:pPr algn="just">
              <a:buNone/>
            </a:pPr>
            <a:r>
              <a:rPr lang="en-US" sz="3600" b="1" i="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Dr. P. Sujatha, Ph.D</a:t>
            </a:r>
            <a:endParaRPr lang="en-US" sz="3600" dirty="0" smtClean="0">
              <a:solidFill>
                <a:srgbClr val="FFC000"/>
              </a:solidFill>
            </a:endParaRPr>
          </a:p>
          <a:p>
            <a:pPr algn="just">
              <a:buNone/>
            </a:pPr>
            <a:r>
              <a:rPr lang="en-US" sz="2000" b="1" i="1" dirty="0" smtClean="0">
                <a:solidFill>
                  <a:schemeClr val="accent3">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SUBJECT: PRINCIPLES OF HOSPITAL ADMINISTRATION - II</a:t>
            </a:r>
          </a:p>
          <a:p>
            <a:pPr algn="just">
              <a:buNone/>
            </a:pPr>
            <a:r>
              <a:rPr lang="en-US" sz="2000" b="1" i="1" dirty="0" smtClean="0">
                <a:solidFill>
                  <a:schemeClr val="accent3">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SUB CODE: 16SCCHA3</a:t>
            </a:r>
          </a:p>
          <a:p>
            <a:pPr algn="just">
              <a:buNone/>
            </a:pPr>
            <a:r>
              <a:rPr lang="en-US" sz="2000" b="1" i="1" dirty="0" smtClean="0">
                <a:solidFill>
                  <a:schemeClr val="accent3">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ASSISTANT PROFESSOR</a:t>
            </a:r>
          </a:p>
          <a:p>
            <a:pPr algn="just">
              <a:buNone/>
            </a:pPr>
            <a:r>
              <a:rPr lang="en-US" sz="2000" b="1" i="1" dirty="0" smtClean="0">
                <a:solidFill>
                  <a:schemeClr val="accent3">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DEPARTMENT OF HOSPITAL ADMINISTRAT</a:t>
            </a:r>
            <a:r>
              <a:rPr lang="en-US" sz="2200" b="1" i="1" dirty="0" smtClean="0">
                <a:solidFill>
                  <a:schemeClr val="accent3">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ION</a:t>
            </a:r>
          </a:p>
          <a:p>
            <a:pPr algn="just">
              <a:buNone/>
            </a:pPr>
            <a:endParaRPr lang="en-US" sz="28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solidFill>
                  <a:schemeClr val="bg1"/>
                </a:solidFill>
                <a:latin typeface="Times New Roman" pitchFamily="18" charset="0"/>
                <a:cs typeface="Times New Roman" pitchFamily="18" charset="0"/>
              </a:rPr>
              <a:t>FRIENDSHIP GROUPS</a:t>
            </a:r>
            <a:r>
              <a:rPr lang="en-US" dirty="0" smtClean="0"/>
              <a:t>.</a:t>
            </a:r>
            <a:br>
              <a:rPr lang="en-US" dirty="0" smtClean="0"/>
            </a:br>
            <a:endParaRPr lang="en-US" dirty="0"/>
          </a:p>
        </p:txBody>
      </p:sp>
      <p:sp>
        <p:nvSpPr>
          <p:cNvPr id="3" name="Content Placeholder 2"/>
          <p:cNvSpPr>
            <a:spLocks noGrp="1"/>
          </p:cNvSpPr>
          <p:nvPr>
            <p:ph idx="1"/>
          </p:nvPr>
        </p:nvSpPr>
        <p:spPr>
          <a:solidFill>
            <a:schemeClr val="accent1"/>
          </a:solidFill>
        </p:spPr>
        <p:txBody>
          <a:bodyPr/>
          <a:lstStyle/>
          <a:p>
            <a:pPr algn="just"/>
            <a:r>
              <a:rPr lang="en-US" b="1" i="1" dirty="0" smtClean="0">
                <a:latin typeface="Times New Roman" pitchFamily="18" charset="0"/>
                <a:cs typeface="Times New Roman" pitchFamily="18" charset="0"/>
              </a:rPr>
              <a:t>     Friendship groups are formed by members who enjoy similar social activities, political beliefs, religious values, or other common bonds. ... For example, a group of employees who form a friendship group may have an exercise group, a softball team, or a potluck lunch once a month.</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dirty="0" smtClean="0">
                <a:solidFill>
                  <a:schemeClr val="bg1"/>
                </a:solidFill>
                <a:latin typeface="Times New Roman" pitchFamily="18" charset="0"/>
                <a:cs typeface="Times New Roman" pitchFamily="18" charset="0"/>
              </a:rPr>
              <a:t>STAGES OF GROUP DEVELOPMENT</a:t>
            </a:r>
            <a:endParaRPr lang="en-US" b="1" i="1" dirty="0">
              <a:solidFill>
                <a:schemeClr val="bg1"/>
              </a:solidFill>
              <a:latin typeface="Times New Roman" pitchFamily="18" charset="0"/>
              <a:cs typeface="Times New Roman" pitchFamily="18" charset="0"/>
            </a:endParaRPr>
          </a:p>
        </p:txBody>
      </p:sp>
      <p:pic>
        <p:nvPicPr>
          <p:cNvPr id="4" name="Content Placeholder 3" descr="What are the stages of Group Development? definition and meaning ..."/>
          <p:cNvPicPr>
            <a:picLocks noGrp="1"/>
          </p:cNvPicPr>
          <p:nvPr>
            <p:ph idx="1"/>
          </p:nvPr>
        </p:nvPicPr>
        <p:blipFill>
          <a:blip r:embed="rId2" cstate="print"/>
          <a:stretch>
            <a:fillRect/>
          </a:stretch>
        </p:blipFill>
        <p:spPr bwMode="auto">
          <a:xfrm>
            <a:off x="2190750" y="2192337"/>
            <a:ext cx="4762500" cy="39528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dirty="0" smtClean="0">
                <a:solidFill>
                  <a:schemeClr val="bg1"/>
                </a:solidFill>
                <a:latin typeface="Times New Roman" pitchFamily="18" charset="0"/>
                <a:cs typeface="Times New Roman" pitchFamily="18" charset="0"/>
              </a:rPr>
              <a:t>5 – STAGES OF GROUP DEVELOPMENT</a:t>
            </a:r>
            <a:endParaRPr lang="en-US" b="1" i="1" dirty="0">
              <a:solidFill>
                <a:schemeClr val="bg1"/>
              </a:solidFill>
              <a:latin typeface="Times New Roman" pitchFamily="18" charset="0"/>
              <a:cs typeface="Times New Roman" pitchFamily="18" charset="0"/>
            </a:endParaRPr>
          </a:p>
        </p:txBody>
      </p:sp>
      <p:pic>
        <p:nvPicPr>
          <p:cNvPr id="4" name="Content Placeholder 3" descr="http://1.bp.blogspot.com/-FAzAIOuYtHY/U5UaUxeaMWI/AAAAAAAAADk/8smuJoaSalM/s1600/Stages+of+Group+Formation.png"/>
          <p:cNvPicPr>
            <a:picLocks noGrp="1"/>
          </p:cNvPicPr>
          <p:nvPr>
            <p:ph idx="1"/>
          </p:nvPr>
        </p:nvPicPr>
        <p:blipFill>
          <a:blip r:embed="rId2" cstate="print"/>
          <a:stretch>
            <a:fillRect/>
          </a:stretch>
        </p:blipFill>
        <p:spPr bwMode="auto">
          <a:xfrm>
            <a:off x="457200" y="1981200"/>
            <a:ext cx="8229600" cy="4472478"/>
          </a:xfrm>
          <a:prstGeom prst="rect">
            <a:avLst/>
          </a:prstGeom>
          <a:noFill/>
          <a:ln w="9525">
            <a:noFill/>
            <a:miter lim="800000"/>
            <a:headEnd/>
            <a:tailEnd/>
          </a:ln>
        </p:spPr>
      </p:pic>
      <p:sp>
        <p:nvSpPr>
          <p:cNvPr id="5" name="TextBox 4"/>
          <p:cNvSpPr txBox="1"/>
          <p:nvPr/>
        </p:nvSpPr>
        <p:spPr>
          <a:xfrm>
            <a:off x="7696200" y="6172200"/>
            <a:ext cx="1295400" cy="369332"/>
          </a:xfrm>
          <a:prstGeom prst="rect">
            <a:avLst/>
          </a:prstGeom>
          <a:noFill/>
        </p:spPr>
        <p:txBody>
          <a:bodyPr wrap="square" rtlCol="0">
            <a:spAutoFit/>
          </a:bodyPr>
          <a:lstStyle/>
          <a:p>
            <a:r>
              <a:rPr lang="en-IN" dirty="0" smtClean="0">
                <a:solidFill>
                  <a:schemeClr val="bg1"/>
                </a:solidFill>
              </a:rPr>
              <a:t>Continue</a:t>
            </a:r>
            <a:endParaRPr lang="en-US"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1000" y="685801"/>
            <a:ext cx="8229600" cy="5426314"/>
          </a:xfrm>
          <a:prstGeom prst="rect">
            <a:avLst/>
          </a:prstGeom>
          <a:solidFill>
            <a:schemeClr val="tx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Forming stage</a:t>
            </a:r>
            <a:r>
              <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is a situation that members of a group don’t truly understand about their duty, regulations and rules.  The members cannot finish their job without leader or manager because they lack of confidence.  They have to be encouraged and motivate them that it can help them to feel as a significant part of a team. </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b="1" i="1" dirty="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Storming stage</a:t>
            </a:r>
            <a:r>
              <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is a situation that it often starts when team members prefer to use conflicting work styles. People may work in different ways for all sorts of reasons, but if differing working styles cause unforeseen problems, they may become frustrated.  Moving from this stage requires that the leader of team should strong ability to help all members accept each other and respect in each individual task.</a:t>
            </a:r>
            <a:endParaRPr kumimoji="0" lang="en-US" sz="2400" b="1"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TextBox 3"/>
          <p:cNvSpPr txBox="1"/>
          <p:nvPr/>
        </p:nvSpPr>
        <p:spPr>
          <a:xfrm>
            <a:off x="7391400" y="6248400"/>
            <a:ext cx="1600200" cy="369332"/>
          </a:xfrm>
          <a:prstGeom prst="rect">
            <a:avLst/>
          </a:prstGeom>
          <a:noFill/>
        </p:spPr>
        <p:txBody>
          <a:bodyPr wrap="square" rtlCol="0">
            <a:spAutoFit/>
          </a:bodyPr>
          <a:lstStyle/>
          <a:p>
            <a:r>
              <a:rPr lang="en-IN" dirty="0" smtClean="0">
                <a:solidFill>
                  <a:schemeClr val="bg1"/>
                </a:solidFill>
              </a:rPr>
              <a:t>Continue</a:t>
            </a:r>
            <a:endParaRPr lang="en-US"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609600" y="428179"/>
            <a:ext cx="8153400" cy="6001643"/>
          </a:xfrm>
          <a:prstGeom prst="rect">
            <a:avLst/>
          </a:prstGeom>
          <a:solidFill>
            <a:schemeClr val="tx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4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400" b="1" i="1" u="none" strike="noStrike" cap="none" normalizeH="0" baseline="0" dirty="0" err="1" smtClean="0">
                <a:ln>
                  <a:noFill/>
                </a:ln>
                <a:solidFill>
                  <a:srgbClr val="0000FF"/>
                </a:solidFill>
                <a:effectLst/>
                <a:latin typeface="Times New Roman" pitchFamily="18" charset="0"/>
                <a:ea typeface="Times New Roman" pitchFamily="18" charset="0"/>
                <a:cs typeface="Times New Roman" pitchFamily="18" charset="0"/>
              </a:rPr>
              <a:t>Norming</a:t>
            </a:r>
            <a:r>
              <a:rPr kumimoji="0" lang="en-US" sz="24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stage is a period that team members know one-another better, they may socialize together, and they are able to ask each other for help and provide constructive feedback. At this point a group need to provide a delegate for making agreement and consensus.</a:t>
            </a:r>
          </a:p>
          <a:p>
            <a:pPr marL="0" marR="0" lvl="0" indent="0" algn="just" defTabSz="914400" rtl="0" eaLnBrk="1" fontAlgn="base" latinLnBrk="0" hangingPunct="1">
              <a:lnSpc>
                <a:spcPct val="100000"/>
              </a:lnSpc>
              <a:spcBef>
                <a:spcPct val="0"/>
              </a:spcBef>
              <a:spcAft>
                <a:spcPct val="0"/>
              </a:spcAft>
              <a:buClrTx/>
              <a:buSzTx/>
              <a:tabLst/>
            </a:pPr>
            <a:endPar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en-US" sz="24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Performing</a:t>
            </a:r>
            <a:r>
              <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stage is that all members can achieve the duty without any problems, but they want to develop the term in regard to interpersonal development.  A leader should concentrate on developing performance of the team.</a:t>
            </a:r>
          </a:p>
          <a:p>
            <a:pPr marL="0" marR="0" lvl="0" indent="0" algn="just" defTabSz="914400" rtl="0" eaLnBrk="0" fontAlgn="base" latinLnBrk="0" hangingPunct="0">
              <a:lnSpc>
                <a:spcPct val="100000"/>
              </a:lnSpc>
              <a:spcBef>
                <a:spcPct val="0"/>
              </a:spcBef>
              <a:spcAft>
                <a:spcPct val="0"/>
              </a:spcAft>
              <a:buClrTx/>
              <a:buSzTx/>
              <a:tabLst/>
            </a:pPr>
            <a:endPar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t>
            </a:r>
            <a:r>
              <a:rPr kumimoji="0" lang="en-US" sz="24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Adjourning</a:t>
            </a:r>
            <a:r>
              <a:rPr kumimoji="0" lang="en-US" sz="2400"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stage is the final task when especially a group is successful.  The leader of the team must be appreciated with the achievement and show all member that their accomplishment is so proud.  This stage help increase motivation to members to move on next thinks or another task.</a:t>
            </a:r>
            <a:endParaRPr kumimoji="0" lang="en-US" sz="2400" b="1" i="1"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524000" y="2743200"/>
            <a:ext cx="6324600" cy="830997"/>
          </a:xfrm>
          <a:prstGeom prst="rect">
            <a:avLst/>
          </a:prstGeom>
          <a:solidFill>
            <a:schemeClr val="tx1"/>
          </a:solidFill>
        </p:spPr>
        <p:txBody>
          <a:bodyPr wrap="square" rtlCol="0">
            <a:spAutoFit/>
          </a:bodyPr>
          <a:lstStyle/>
          <a:p>
            <a:pPr algn="ctr"/>
            <a:r>
              <a:rPr lang="en-IN" sz="4800" dirty="0" smtClean="0">
                <a:solidFill>
                  <a:srgbClr val="FFC000"/>
                </a:solidFill>
                <a:latin typeface="Cambria Math" pitchFamily="18" charset="0"/>
                <a:ea typeface="Cambria Math" pitchFamily="18" charset="0"/>
              </a:rPr>
              <a:t>GROUP STRUCTURE</a:t>
            </a:r>
            <a:endParaRPr lang="en-US" sz="4800" dirty="0">
              <a:solidFill>
                <a:srgbClr val="FFC000"/>
              </a:solidFill>
              <a:latin typeface="Cambria Math" pitchFamily="18" charset="0"/>
              <a:ea typeface="Cambria Math"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90000"/>
          </a:bodyPr>
          <a:lstStyle/>
          <a:p>
            <a:pPr algn="ctr"/>
            <a:r>
              <a:rPr lang="en-IN" sz="5400" b="1" i="1" dirty="0" smtClean="0">
                <a:latin typeface="Times New Roman" pitchFamily="18" charset="0"/>
                <a:cs typeface="Times New Roman" pitchFamily="18" charset="0"/>
              </a:rPr>
              <a:t>Group structure</a:t>
            </a:r>
            <a:r>
              <a:rPr lang="en-IN" b="1" i="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
            </a:r>
            <a:br>
              <a:rPr lang="en-US" b="1" i="1" dirty="0" smtClean="0">
                <a:latin typeface="Times New Roman" pitchFamily="18" charset="0"/>
                <a:cs typeface="Times New Roman" pitchFamily="18" charset="0"/>
              </a:rPr>
            </a:br>
            <a:endParaRPr lang="en-US" b="1" i="1" dirty="0">
              <a:latin typeface="Times New Roman" pitchFamily="18" charset="0"/>
              <a:cs typeface="Times New Roman" pitchFamily="18" charset="0"/>
            </a:endParaRPr>
          </a:p>
        </p:txBody>
      </p:sp>
      <p:sp>
        <p:nvSpPr>
          <p:cNvPr id="3" name="Content Placeholder 2"/>
          <p:cNvSpPr>
            <a:spLocks noGrp="1"/>
          </p:cNvSpPr>
          <p:nvPr>
            <p:ph idx="1"/>
          </p:nvPr>
        </p:nvSpPr>
        <p:spPr>
          <a:gradFill>
            <a:gsLst>
              <a:gs pos="0">
                <a:srgbClr val="5E9EFF"/>
              </a:gs>
              <a:gs pos="39999">
                <a:srgbClr val="85C2FF"/>
              </a:gs>
              <a:gs pos="70000">
                <a:srgbClr val="C4D6EB"/>
              </a:gs>
              <a:gs pos="100000">
                <a:srgbClr val="FFEBFA"/>
              </a:gs>
            </a:gsLst>
            <a:lin ang="5400000" scaled="0"/>
          </a:gradFill>
        </p:spPr>
        <p:txBody>
          <a:bodyPr>
            <a:normAutofit lnSpcReduction="10000"/>
          </a:bodyPr>
          <a:lstStyle/>
          <a:p>
            <a:pPr lvl="0"/>
            <a:r>
              <a:rPr lang="en-IN" sz="2700" b="1" i="1" dirty="0" smtClean="0">
                <a:solidFill>
                  <a:schemeClr val="bg1"/>
                </a:solidFill>
                <a:latin typeface="Times New Roman" pitchFamily="18" charset="0"/>
                <a:cs typeface="Times New Roman" pitchFamily="18" charset="0"/>
              </a:rPr>
              <a:t>Group structure is defined as the layout of a group. It is a combination of group roles, norms, conformity, workplace behavior, status, reference groups, status, social loafing, cohorts, group demography and cohesiveness. Group Roles − The different roles a person plays as a part of the group</a:t>
            </a:r>
            <a:r>
              <a:rPr lang="en-IN" sz="2400" b="1" i="1" dirty="0" smtClean="0">
                <a:solidFill>
                  <a:schemeClr val="bg1"/>
                </a:solidFill>
                <a:latin typeface="Times New Roman" pitchFamily="18" charset="0"/>
                <a:cs typeface="Times New Roman" pitchFamily="18" charset="0"/>
              </a:rPr>
              <a:t>.</a:t>
            </a:r>
            <a:endParaRPr lang="en-US" sz="2400" b="1" i="1" dirty="0" smtClean="0">
              <a:solidFill>
                <a:schemeClr val="bg1"/>
              </a:solidFill>
              <a:latin typeface="Times New Roman" pitchFamily="18" charset="0"/>
              <a:cs typeface="Times New Roman" pitchFamily="18" charset="0"/>
            </a:endParaRPr>
          </a:p>
          <a:p>
            <a:pPr lvl="0"/>
            <a:endParaRPr lang="en-US" b="1" i="1" dirty="0" smtClean="0">
              <a:solidFill>
                <a:schemeClr val="bg1"/>
              </a:solidFill>
              <a:latin typeface="Times New Roman" pitchFamily="18" charset="0"/>
              <a:cs typeface="Times New Roman" pitchFamily="18" charset="0"/>
            </a:endParaRPr>
          </a:p>
          <a:p>
            <a:pPr lvl="0"/>
            <a:r>
              <a:rPr lang="en-US" sz="2700" b="1" i="1" dirty="0" smtClean="0">
                <a:solidFill>
                  <a:schemeClr val="bg1"/>
                </a:solidFill>
                <a:latin typeface="Times New Roman" pitchFamily="18" charset="0"/>
                <a:cs typeface="Times New Roman" pitchFamily="18" charset="0"/>
              </a:rPr>
              <a:t>Underlying pattern of roles, norms and networks of relations among members that define and organize the group.</a:t>
            </a:r>
          </a:p>
          <a:p>
            <a:pPr>
              <a:buNone/>
            </a:pPr>
            <a:r>
              <a:rPr lang="en-US" sz="2700" b="1" i="1" dirty="0" smtClean="0">
                <a:solidFill>
                  <a:schemeClr val="bg1"/>
                </a:solidFill>
                <a:latin typeface="Times New Roman" pitchFamily="18" charset="0"/>
                <a:cs typeface="Times New Roman" pitchFamily="18" charset="0"/>
              </a:rPr>
              <a:t> </a:t>
            </a:r>
          </a:p>
          <a:p>
            <a:endParaRPr lang="en-US" dirty="0"/>
          </a:p>
        </p:txBody>
      </p:sp>
      <p:sp>
        <p:nvSpPr>
          <p:cNvPr id="4" name="TextBox 3"/>
          <p:cNvSpPr txBox="1"/>
          <p:nvPr/>
        </p:nvSpPr>
        <p:spPr>
          <a:xfrm>
            <a:off x="7315200" y="5867400"/>
            <a:ext cx="1295400" cy="338554"/>
          </a:xfrm>
          <a:prstGeom prst="rect">
            <a:avLst/>
          </a:prstGeom>
          <a:noFill/>
        </p:spPr>
        <p:txBody>
          <a:bodyPr wrap="square" rtlCol="0">
            <a:spAutoFit/>
          </a:bodyPr>
          <a:lstStyle/>
          <a:p>
            <a:r>
              <a:rPr lang="en-IN" sz="1600" dirty="0" smtClean="0">
                <a:solidFill>
                  <a:schemeClr val="bg1"/>
                </a:solidFill>
              </a:rPr>
              <a:t>CONTINUE</a:t>
            </a:r>
            <a:endParaRPr lang="en-US" sz="1600"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50000"/>
            <a:lumOff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81000" y="304800"/>
            <a:ext cx="7924800" cy="5693866"/>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pPr lvl="0"/>
            <a:r>
              <a:rPr lang="en-US" sz="2800" b="1" i="1" dirty="0">
                <a:solidFill>
                  <a:schemeClr val="bg1"/>
                </a:solidFill>
              </a:rPr>
              <a:t>Groups are not unorganized, haphazard collections of individuals, but organized systems of interactions and relationships regulated by group </a:t>
            </a:r>
            <a:r>
              <a:rPr lang="en-US" sz="2800" b="1" i="1" dirty="0" smtClean="0">
                <a:solidFill>
                  <a:schemeClr val="bg1"/>
                </a:solidFill>
              </a:rPr>
              <a:t>structure</a:t>
            </a:r>
          </a:p>
          <a:p>
            <a:pPr lvl="0"/>
            <a:endParaRPr lang="en-US" sz="2800" b="1" i="1" dirty="0">
              <a:solidFill>
                <a:schemeClr val="bg1"/>
              </a:solidFill>
            </a:endParaRPr>
          </a:p>
          <a:p>
            <a:pPr lvl="0"/>
            <a:r>
              <a:rPr lang="en-US" sz="2800" b="1" i="1" dirty="0">
                <a:solidFill>
                  <a:schemeClr val="bg1"/>
                </a:solidFill>
              </a:rPr>
              <a:t>Three important elements of group structure:</a:t>
            </a:r>
          </a:p>
          <a:p>
            <a:pPr lvl="0"/>
            <a:endParaRPr lang="en-US" sz="2800" b="1" i="1" dirty="0">
              <a:solidFill>
                <a:schemeClr val="bg1"/>
              </a:solidFill>
            </a:endParaRPr>
          </a:p>
          <a:p>
            <a:pPr lvl="0">
              <a:buFont typeface="Wingdings" pitchFamily="2" charset="2"/>
              <a:buChar char="Ø"/>
            </a:pPr>
            <a:r>
              <a:rPr lang="en-US" sz="2800" b="1" i="1" dirty="0" smtClean="0">
                <a:solidFill>
                  <a:schemeClr val="bg1"/>
                </a:solidFill>
              </a:rPr>
              <a:t>Norms</a:t>
            </a:r>
          </a:p>
          <a:p>
            <a:pPr lvl="0"/>
            <a:endParaRPr lang="en-US" sz="2800" b="1" i="1" dirty="0">
              <a:solidFill>
                <a:schemeClr val="bg1"/>
              </a:solidFill>
            </a:endParaRPr>
          </a:p>
          <a:p>
            <a:pPr lvl="0">
              <a:buFont typeface="Wingdings" pitchFamily="2" charset="2"/>
              <a:buChar char="Ø"/>
            </a:pPr>
            <a:r>
              <a:rPr lang="en-US" sz="2800" b="1" i="1" dirty="0">
                <a:solidFill>
                  <a:schemeClr val="bg1"/>
                </a:solidFill>
              </a:rPr>
              <a:t>Roles </a:t>
            </a:r>
            <a:r>
              <a:rPr lang="en-US" sz="2800" b="1" i="1" dirty="0" smtClean="0">
                <a:solidFill>
                  <a:schemeClr val="bg1"/>
                </a:solidFill>
              </a:rPr>
              <a:t>and</a:t>
            </a:r>
          </a:p>
          <a:p>
            <a:pPr lvl="0"/>
            <a:endParaRPr lang="en-US" sz="2800" b="1" i="1" dirty="0">
              <a:solidFill>
                <a:schemeClr val="bg1"/>
              </a:solidFill>
            </a:endParaRPr>
          </a:p>
          <a:p>
            <a:pPr>
              <a:buFont typeface="Wingdings" pitchFamily="2" charset="2"/>
              <a:buChar char="Ø"/>
            </a:pPr>
            <a:r>
              <a:rPr lang="en-US" sz="2800" b="1" i="1" dirty="0">
                <a:solidFill>
                  <a:schemeClr val="bg1"/>
                </a:solidFill>
              </a:rPr>
              <a:t>Networks of connections among the members</a:t>
            </a:r>
          </a:p>
        </p:txBody>
      </p:sp>
      <p:sp>
        <p:nvSpPr>
          <p:cNvPr id="5" name="TextBox 4"/>
          <p:cNvSpPr txBox="1"/>
          <p:nvPr/>
        </p:nvSpPr>
        <p:spPr>
          <a:xfrm>
            <a:off x="7696200" y="6096000"/>
            <a:ext cx="1447800" cy="369332"/>
          </a:xfrm>
          <a:prstGeom prst="rect">
            <a:avLst/>
          </a:prstGeom>
          <a:noFill/>
        </p:spPr>
        <p:txBody>
          <a:bodyPr wrap="square" rtlCol="0">
            <a:spAutoFit/>
          </a:bodyPr>
          <a:lstStyle/>
          <a:p>
            <a:r>
              <a:rPr lang="en-IN" dirty="0" smtClean="0"/>
              <a:t>continue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90000"/>
          </a:bodyPr>
          <a:lstStyle/>
          <a:p>
            <a:pPr algn="ctr"/>
            <a:r>
              <a:rPr lang="en-US" b="1" dirty="0" smtClean="0"/>
              <a:t/>
            </a:r>
            <a:br>
              <a:rPr lang="en-US" b="1" dirty="0" smtClean="0"/>
            </a:br>
            <a:r>
              <a:rPr lang="en-US" b="1" dirty="0" smtClean="0"/>
              <a:t>Norms</a:t>
            </a:r>
            <a:r>
              <a:rPr lang="en-US" dirty="0" smtClean="0"/>
              <a:t/>
            </a:r>
            <a:br>
              <a:rPr lang="en-US" dirty="0" smtClean="0"/>
            </a:br>
            <a:endParaRPr lang="en-US" dirty="0"/>
          </a:p>
        </p:txBody>
      </p:sp>
      <p:sp>
        <p:nvSpPr>
          <p:cNvPr id="3" name="Content Placeholder 2"/>
          <p:cNvSpPr>
            <a:spLocks noGrp="1"/>
          </p:cNvSpPr>
          <p:nvPr>
            <p:ph idx="1"/>
          </p:nvPr>
        </p:nvSpPr>
        <p:spPr>
          <a:gradFill>
            <a:gsLst>
              <a:gs pos="0">
                <a:srgbClr val="5E9EFF"/>
              </a:gs>
              <a:gs pos="39999">
                <a:srgbClr val="85C2FF"/>
              </a:gs>
              <a:gs pos="70000">
                <a:srgbClr val="C4D6EB"/>
              </a:gs>
              <a:gs pos="100000">
                <a:srgbClr val="FFEBFA"/>
              </a:gs>
            </a:gsLst>
            <a:lin ang="5400000" scaled="0"/>
          </a:gradFill>
        </p:spPr>
        <p:txBody>
          <a:bodyPr>
            <a:normAutofit lnSpcReduction="10000"/>
          </a:bodyPr>
          <a:lstStyle/>
          <a:p>
            <a:pPr lvl="0"/>
            <a:r>
              <a:rPr lang="en-US" b="1" i="1" dirty="0" smtClean="0">
                <a:solidFill>
                  <a:schemeClr val="bg1"/>
                </a:solidFill>
                <a:latin typeface="Times New Roman" pitchFamily="18" charset="0"/>
                <a:cs typeface="Times New Roman" pitchFamily="18" charset="0"/>
              </a:rPr>
              <a:t>Norms are implicit, self-generating, and stable standards for group behavior</a:t>
            </a:r>
          </a:p>
          <a:p>
            <a:pPr lvl="0"/>
            <a:r>
              <a:rPr lang="en-US" b="1" i="1" dirty="0" smtClean="0">
                <a:solidFill>
                  <a:schemeClr val="bg1"/>
                </a:solidFill>
                <a:latin typeface="Times New Roman" pitchFamily="18" charset="0"/>
                <a:cs typeface="Times New Roman" pitchFamily="18" charset="0"/>
              </a:rPr>
              <a:t>Prescriptive norms set the standards or expected group behavior</a:t>
            </a:r>
          </a:p>
          <a:p>
            <a:pPr lvl="0"/>
            <a:r>
              <a:rPr lang="en-US" b="1" i="1" dirty="0" smtClean="0">
                <a:solidFill>
                  <a:schemeClr val="bg1"/>
                </a:solidFill>
                <a:latin typeface="Times New Roman" pitchFamily="18" charset="0"/>
                <a:cs typeface="Times New Roman" pitchFamily="18" charset="0"/>
              </a:rPr>
              <a:t>Proscriptive norms identify behaviors that should not be performed</a:t>
            </a:r>
          </a:p>
          <a:p>
            <a:pPr lvl="0"/>
            <a:r>
              <a:rPr lang="en-US" b="1" i="1" dirty="0" smtClean="0">
                <a:solidFill>
                  <a:schemeClr val="bg1"/>
                </a:solidFill>
                <a:latin typeface="Times New Roman" pitchFamily="18" charset="0"/>
                <a:cs typeface="Times New Roman" pitchFamily="18" charset="0"/>
              </a:rPr>
              <a:t>Descriptive norms define what most people do, feel, or thing in the group.</a:t>
            </a:r>
          </a:p>
          <a:p>
            <a:pPr lvl="0"/>
            <a:r>
              <a:rPr lang="en-US" b="1" i="1" dirty="0" smtClean="0">
                <a:solidFill>
                  <a:schemeClr val="bg1"/>
                </a:solidFill>
                <a:latin typeface="Times New Roman" pitchFamily="18" charset="0"/>
                <a:cs typeface="Times New Roman" pitchFamily="18" charset="0"/>
              </a:rPr>
              <a:t>Injunctive norms differentiate between desirable and undesirable actions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67494"/>
            <a:ext cx="8077200" cy="1104106"/>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90000"/>
          </a:bodyPr>
          <a:lstStyle/>
          <a:p>
            <a:pPr algn="ctr"/>
            <a:r>
              <a:rPr lang="en-US" b="1" i="1" dirty="0" smtClean="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en-US" b="1" i="1" dirty="0" smtClean="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en-US" b="1" i="1" dirty="0" smtClean="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Roles</a:t>
            </a:r>
            <a:br>
              <a:rPr lang="en-US" b="1" i="1" dirty="0" smtClean="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endParaRPr lang="en-US" b="1" i="1" dirty="0">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609600" y="1752600"/>
            <a:ext cx="8077200" cy="4702208"/>
          </a:xfrm>
          <a:gradFill>
            <a:gsLst>
              <a:gs pos="0">
                <a:srgbClr val="5E9EFF"/>
              </a:gs>
              <a:gs pos="39999">
                <a:srgbClr val="85C2FF"/>
              </a:gs>
              <a:gs pos="70000">
                <a:srgbClr val="C4D6EB"/>
              </a:gs>
              <a:gs pos="100000">
                <a:srgbClr val="FFEBFA"/>
              </a:gs>
            </a:gsLst>
            <a:lin ang="5400000" scaled="0"/>
          </a:gradFill>
        </p:spPr>
        <p:txBody>
          <a:bodyPr>
            <a:normAutofit/>
          </a:bodyPr>
          <a:lstStyle/>
          <a:p>
            <a:pPr lvl="0"/>
            <a:r>
              <a:rPr lang="en-US" b="1" i="1" dirty="0" smtClean="0">
                <a:solidFill>
                  <a:schemeClr val="bg1"/>
                </a:solidFill>
                <a:latin typeface="Times New Roman" pitchFamily="18" charset="0"/>
                <a:cs typeface="Times New Roman" pitchFamily="18" charset="0"/>
              </a:rPr>
              <a:t>Roles specify the types of behaviors expected of individuals who occupy particular positions within the group.</a:t>
            </a:r>
          </a:p>
          <a:p>
            <a:pPr lvl="0"/>
            <a:r>
              <a:rPr lang="en-US" b="1" i="1" dirty="0" smtClean="0">
                <a:solidFill>
                  <a:schemeClr val="bg1"/>
                </a:solidFill>
                <a:latin typeface="Times New Roman" pitchFamily="18" charset="0"/>
                <a:cs typeface="Times New Roman" pitchFamily="18" charset="0"/>
              </a:rPr>
              <a:t>As members interact with one another, their role related activities become patterned (role differentiation) with</a:t>
            </a:r>
          </a:p>
          <a:p>
            <a:pPr lvl="0"/>
            <a:r>
              <a:rPr lang="en-US" b="1" i="1" dirty="0" smtClean="0">
                <a:solidFill>
                  <a:schemeClr val="bg1"/>
                </a:solidFill>
                <a:latin typeface="Times New Roman" pitchFamily="18" charset="0"/>
                <a:cs typeface="Times New Roman" pitchFamily="18" charset="0"/>
              </a:rPr>
              <a:t>Task roles pertaining to the work of the group,</a:t>
            </a:r>
          </a:p>
          <a:p>
            <a:pPr lvl="0"/>
            <a:r>
              <a:rPr lang="en-US" b="1" i="1" dirty="0" smtClean="0">
                <a:solidFill>
                  <a:schemeClr val="bg1"/>
                </a:solidFill>
                <a:latin typeface="Times New Roman" pitchFamily="18" charset="0"/>
                <a:cs typeface="Times New Roman" pitchFamily="18" charset="0"/>
              </a:rPr>
              <a:t>Relationship roles pertaining to maintaining relations among the members.</a:t>
            </a:r>
          </a:p>
          <a:p>
            <a:endParaRPr lang="en-US" b="1" i="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26" name="Picture 2" descr="Foundations of Group Behavior Lecture - TRH"/>
          <p:cNvPicPr>
            <a:picLocks noChangeAspect="1" noChangeArrowheads="1"/>
          </p:cNvPicPr>
          <p:nvPr/>
        </p:nvPicPr>
        <p:blipFill>
          <a:blip r:embed="rId2"/>
          <a:srcRect/>
          <a:stretch>
            <a:fillRect/>
          </a:stretch>
        </p:blipFill>
        <p:spPr bwMode="auto">
          <a:xfrm>
            <a:off x="609600" y="609600"/>
            <a:ext cx="7848600" cy="5486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90000"/>
          </a:bodyPr>
          <a:lstStyle/>
          <a:p>
            <a:pPr algn="ctr"/>
            <a:r>
              <a:rPr lang="en-US" b="1" i="1" dirty="0" smtClean="0">
                <a:latin typeface="Times New Roman" pitchFamily="18" charset="0"/>
                <a:cs typeface="Times New Roman" pitchFamily="18" charset="0"/>
              </a:rPr>
              <a:t/>
            </a:r>
            <a:br>
              <a:rPr lang="en-US" b="1" i="1" dirty="0" smtClean="0">
                <a:latin typeface="Times New Roman" pitchFamily="18" charset="0"/>
                <a:cs typeface="Times New Roman" pitchFamily="18" charset="0"/>
              </a:rPr>
            </a:br>
            <a:r>
              <a:rPr lang="en-US" b="1" i="1" dirty="0" smtClean="0">
                <a:latin typeface="Times New Roman" pitchFamily="18" charset="0"/>
                <a:cs typeface="Times New Roman" pitchFamily="18" charset="0"/>
              </a:rPr>
              <a:t>Status network</a:t>
            </a:r>
            <a:r>
              <a:rPr lang="en-US" dirty="0" smtClean="0"/>
              <a:t/>
            </a:r>
            <a:br>
              <a:rPr lang="en-US" dirty="0" smtClean="0"/>
            </a:br>
            <a:endParaRPr lang="en-US" dirty="0"/>
          </a:p>
        </p:txBody>
      </p:sp>
      <p:sp>
        <p:nvSpPr>
          <p:cNvPr id="3" name="Content Placeholder 2"/>
          <p:cNvSpPr>
            <a:spLocks noGrp="1"/>
          </p:cNvSpPr>
          <p:nvPr>
            <p:ph idx="1"/>
          </p:nvPr>
        </p:nvSpPr>
        <p:spPr>
          <a:xfrm>
            <a:off x="457200" y="1882808"/>
            <a:ext cx="8229600" cy="4365592"/>
          </a:xfrm>
          <a:gradFill>
            <a:gsLst>
              <a:gs pos="0">
                <a:srgbClr val="5E9EFF"/>
              </a:gs>
              <a:gs pos="39999">
                <a:srgbClr val="85C2FF"/>
              </a:gs>
              <a:gs pos="70000">
                <a:srgbClr val="C4D6EB"/>
              </a:gs>
              <a:gs pos="100000">
                <a:srgbClr val="FFEBFA"/>
              </a:gs>
            </a:gsLst>
            <a:lin ang="5400000" scaled="0"/>
          </a:gradFill>
        </p:spPr>
        <p:txBody>
          <a:bodyPr>
            <a:normAutofit fontScale="85000" lnSpcReduction="10000"/>
          </a:bodyPr>
          <a:lstStyle/>
          <a:p>
            <a:pPr lvl="0"/>
            <a:r>
              <a:rPr lang="en-US" b="1" i="1" dirty="0" smtClean="0">
                <a:solidFill>
                  <a:schemeClr val="bg1"/>
                </a:solidFill>
                <a:latin typeface="Times New Roman" pitchFamily="18" charset="0"/>
                <a:cs typeface="Times New Roman" pitchFamily="18" charset="0"/>
              </a:rPr>
              <a:t>Most groups develop a stable pattern of variations in authority and power (e.g. status networks, chains of command) through a status differential process. </a:t>
            </a:r>
          </a:p>
          <a:p>
            <a:pPr lvl="0"/>
            <a:r>
              <a:rPr lang="en-US" b="1" i="1" dirty="0" smtClean="0">
                <a:solidFill>
                  <a:schemeClr val="bg1"/>
                </a:solidFill>
                <a:latin typeface="Times New Roman" pitchFamily="18" charset="0"/>
                <a:cs typeface="Times New Roman" pitchFamily="18" charset="0"/>
              </a:rPr>
              <a:t>In some instances, people complete with one another for status in group; the resulting pecking order determines who is dominant and who is submissive.</a:t>
            </a:r>
          </a:p>
          <a:p>
            <a:pPr lvl="0"/>
            <a:r>
              <a:rPr lang="en-US" b="1" i="1" dirty="0" smtClean="0">
                <a:solidFill>
                  <a:schemeClr val="bg1"/>
                </a:solidFill>
                <a:latin typeface="Times New Roman" pitchFamily="18" charset="0"/>
                <a:cs typeface="Times New Roman" pitchFamily="18" charset="0"/>
              </a:rPr>
              <a:t>Group member’s perception of one another also determine status.</a:t>
            </a:r>
          </a:p>
          <a:p>
            <a:pPr lvl="0"/>
            <a:r>
              <a:rPr lang="en-US" b="1" i="1" dirty="0" smtClean="0">
                <a:solidFill>
                  <a:schemeClr val="bg1"/>
                </a:solidFill>
                <a:latin typeface="Times New Roman" pitchFamily="18" charset="0"/>
                <a:cs typeface="Times New Roman" pitchFamily="18" charset="0"/>
              </a:rPr>
              <a:t>Berger’s expectation-states theory argues that group members allocate status by considering specific status characteristics and diffuse status characteristics.</a:t>
            </a:r>
          </a:p>
          <a:p>
            <a:endParaRPr lang="en-US" dirty="0"/>
          </a:p>
        </p:txBody>
      </p:sp>
      <p:sp>
        <p:nvSpPr>
          <p:cNvPr id="4" name="TextBox 3"/>
          <p:cNvSpPr txBox="1"/>
          <p:nvPr/>
        </p:nvSpPr>
        <p:spPr>
          <a:xfrm>
            <a:off x="7086600" y="6324600"/>
            <a:ext cx="2057400" cy="369332"/>
          </a:xfrm>
          <a:prstGeom prst="rect">
            <a:avLst/>
          </a:prstGeom>
          <a:noFill/>
        </p:spPr>
        <p:txBody>
          <a:bodyPr wrap="square" rtlCol="0">
            <a:spAutoFit/>
          </a:bodyPr>
          <a:lstStyle/>
          <a:p>
            <a:r>
              <a:rPr lang="en-IN" dirty="0" smtClean="0">
                <a:solidFill>
                  <a:schemeClr val="bg1"/>
                </a:solidFill>
              </a:rPr>
              <a:t>Continue</a:t>
            </a:r>
            <a:endParaRPr lang="en-US"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533400" y="320742"/>
            <a:ext cx="8229600" cy="6093976"/>
          </a:xfrm>
          <a:prstGeom prst="rect">
            <a:avLst/>
          </a:prstGeom>
          <a:gradFill>
            <a:gsLst>
              <a:gs pos="0">
                <a:srgbClr val="5E9EFF"/>
              </a:gs>
              <a:gs pos="39999">
                <a:srgbClr val="85C2FF"/>
              </a:gs>
              <a:gs pos="70000">
                <a:srgbClr val="C4D6EB"/>
              </a:gs>
              <a:gs pos="100000">
                <a:srgbClr val="FFEBFA"/>
              </a:gs>
            </a:gsLst>
            <a:lin ang="5400000" scaled="0"/>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647950" algn="l"/>
              </a:tabLst>
            </a:pPr>
            <a:r>
              <a:rPr kumimoji="0" lang="en-US" sz="26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When status generalization occurs, group members unfairly allow irrelevant characteristics such as: age, race, or ethnic background to influence the allocation of prestige.</a:t>
            </a:r>
          </a:p>
          <a:p>
            <a:pPr marL="0" marR="0" lvl="0" indent="0" algn="l" defTabSz="914400" rtl="0" eaLnBrk="1" fontAlgn="base" latinLnBrk="0" hangingPunct="1">
              <a:lnSpc>
                <a:spcPct val="100000"/>
              </a:lnSpc>
              <a:spcBef>
                <a:spcPct val="0"/>
              </a:spcBef>
              <a:spcAft>
                <a:spcPct val="0"/>
              </a:spcAft>
              <a:buClrTx/>
              <a:buSzTx/>
              <a:tabLst>
                <a:tab pos="2647950" algn="l"/>
              </a:tabLst>
            </a:pPr>
            <a:endParaRPr kumimoji="0" lang="en-US" sz="2600" b="1" i="1"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647950" algn="l"/>
              </a:tabLst>
            </a:pPr>
            <a:r>
              <a:rPr kumimoji="0" lang="en-US" sz="26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Status allocations are particularly unfair when individual who are members of stereotyped minority societal groups are also under represented in the group itself, with the most extreme case being solo status (being the only individual of that category in the group)</a:t>
            </a:r>
          </a:p>
          <a:p>
            <a:pPr marL="0" marR="0" lvl="0" indent="0" algn="l" defTabSz="914400" rtl="0" eaLnBrk="0" fontAlgn="base" latinLnBrk="0" hangingPunct="0">
              <a:lnSpc>
                <a:spcPct val="100000"/>
              </a:lnSpc>
              <a:spcBef>
                <a:spcPct val="0"/>
              </a:spcBef>
              <a:spcAft>
                <a:spcPct val="0"/>
              </a:spcAft>
              <a:buClrTx/>
              <a:buSzTx/>
              <a:buFontTx/>
              <a:buChar char="•"/>
              <a:tabLst>
                <a:tab pos="2647950" algn="l"/>
              </a:tabLst>
            </a:pPr>
            <a:endParaRPr kumimoji="0" lang="en-US" sz="2600" b="1" i="1"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647950" algn="l"/>
              </a:tabLst>
            </a:pPr>
            <a:r>
              <a:rPr kumimoji="0" lang="en-US" sz="26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In many online groups the effects of status on participation are muted, resulting in a participation equalization effect.</a:t>
            </a:r>
            <a:endParaRPr kumimoji="0" lang="en-US" sz="2600" b="1" i="1"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647950" algn="l"/>
              </a:tabLst>
            </a:pP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96200" cy="762000"/>
          </a:xfrm>
        </p:spPr>
        <p:txBody>
          <a:bodyPr>
            <a:normAutofit fontScale="90000"/>
          </a:bodyPr>
          <a:lstStyle/>
          <a:p>
            <a:pPr algn="ctr"/>
            <a:r>
              <a:rPr lang="en-US" b="1" i="1" dirty="0" smtClean="0">
                <a:latin typeface="Times New Roman" pitchFamily="18" charset="0"/>
                <a:cs typeface="Times New Roman" pitchFamily="18" charset="0"/>
              </a:rPr>
              <a:t/>
            </a:r>
            <a:br>
              <a:rPr lang="en-US" b="1" i="1" dirty="0" smtClean="0">
                <a:latin typeface="Times New Roman" pitchFamily="18" charset="0"/>
                <a:cs typeface="Times New Roman" pitchFamily="18" charset="0"/>
              </a:rPr>
            </a:br>
            <a:r>
              <a:rPr lang="en-US" b="1" i="1" dirty="0" smtClean="0">
                <a:latin typeface="Times New Roman" pitchFamily="18" charset="0"/>
                <a:cs typeface="Times New Roman" pitchFamily="18" charset="0"/>
              </a:rPr>
              <a:t>Communication networks</a:t>
            </a:r>
            <a:r>
              <a:rPr lang="en-US" dirty="0" smtClean="0"/>
              <a:t/>
            </a:r>
            <a:br>
              <a:rPr lang="en-US" dirty="0" smtClean="0"/>
            </a:br>
            <a:endParaRPr lang="en-US" dirty="0"/>
          </a:p>
        </p:txBody>
      </p:sp>
      <p:sp>
        <p:nvSpPr>
          <p:cNvPr id="3" name="Content Placeholder 2"/>
          <p:cNvSpPr>
            <a:spLocks noGrp="1"/>
          </p:cNvSpPr>
          <p:nvPr>
            <p:ph idx="1"/>
          </p:nvPr>
        </p:nvSpPr>
        <p:spPr>
          <a:xfrm>
            <a:off x="228600" y="1295400"/>
            <a:ext cx="8686800" cy="3886200"/>
          </a:xfrm>
        </p:spPr>
        <p:txBody>
          <a:bodyPr>
            <a:noAutofit/>
          </a:bodyPr>
          <a:lstStyle/>
          <a:p>
            <a:pPr lvl="0"/>
            <a:r>
              <a:rPr lang="en-US" sz="2300" b="1" i="1" dirty="0" smtClean="0">
                <a:solidFill>
                  <a:schemeClr val="bg1"/>
                </a:solidFill>
                <a:latin typeface="Times New Roman" pitchFamily="18" charset="0"/>
                <a:cs typeface="Times New Roman" pitchFamily="18" charset="0"/>
              </a:rPr>
              <a:t>A group’s communication network may parallel formally established paths, but most groups also have informal network that defines who speaks to whom most frequently.</a:t>
            </a:r>
          </a:p>
          <a:p>
            <a:pPr lvl="0">
              <a:buNone/>
            </a:pPr>
            <a:endParaRPr lang="en-US" sz="2300" b="1" i="1" dirty="0" smtClean="0">
              <a:solidFill>
                <a:schemeClr val="bg1"/>
              </a:solidFill>
              <a:latin typeface="Times New Roman" pitchFamily="18" charset="0"/>
              <a:cs typeface="Times New Roman" pitchFamily="18" charset="0"/>
            </a:endParaRPr>
          </a:p>
          <a:p>
            <a:pPr lvl="0"/>
            <a:r>
              <a:rPr lang="en-US" sz="2300" b="1" i="1" dirty="0" smtClean="0">
                <a:solidFill>
                  <a:schemeClr val="bg1"/>
                </a:solidFill>
                <a:latin typeface="Times New Roman" pitchFamily="18" charset="0"/>
                <a:cs typeface="Times New Roman" pitchFamily="18" charset="0"/>
              </a:rPr>
              <a:t>Centralized networks are most efficient</a:t>
            </a:r>
          </a:p>
          <a:p>
            <a:pPr lvl="0">
              <a:buNone/>
            </a:pPr>
            <a:endParaRPr lang="en-US" sz="2300" b="1" i="1" dirty="0" smtClean="0">
              <a:solidFill>
                <a:schemeClr val="bg1"/>
              </a:solidFill>
              <a:latin typeface="Times New Roman" pitchFamily="18" charset="0"/>
              <a:cs typeface="Times New Roman" pitchFamily="18" charset="0"/>
            </a:endParaRPr>
          </a:p>
          <a:p>
            <a:pPr lvl="0"/>
            <a:r>
              <a:rPr lang="en-US" sz="2400" b="1" i="1" dirty="0" smtClean="0">
                <a:solidFill>
                  <a:schemeClr val="bg1"/>
                </a:solidFill>
                <a:latin typeface="Times New Roman" pitchFamily="18" charset="0"/>
                <a:cs typeface="Times New Roman" pitchFamily="18" charset="0"/>
              </a:rPr>
              <a:t>Shaw’s concept of information saturation suggests not if tasks are too complex and require high levels of information exchange</a:t>
            </a:r>
            <a:endParaRPr lang="en-US" sz="2300" b="1" i="1" dirty="0" smtClean="0">
              <a:solidFill>
                <a:schemeClr val="bg1"/>
              </a:solidFill>
              <a:latin typeface="Times New Roman" pitchFamily="18" charset="0"/>
              <a:cs typeface="Times New Roman" pitchFamily="18" charset="0"/>
            </a:endParaRPr>
          </a:p>
          <a:p>
            <a:pPr lvl="0">
              <a:buNone/>
            </a:pPr>
            <a:endParaRPr lang="en-US" sz="2300" b="1" i="1" dirty="0" smtClean="0">
              <a:solidFill>
                <a:schemeClr val="bg1"/>
              </a:solidFill>
              <a:latin typeface="Times New Roman" pitchFamily="18" charset="0"/>
              <a:cs typeface="Times New Roman" pitchFamily="18" charset="0"/>
            </a:endParaRPr>
          </a:p>
        </p:txBody>
      </p:sp>
      <p:sp>
        <p:nvSpPr>
          <p:cNvPr id="4" name="TextBox 3"/>
          <p:cNvSpPr txBox="1"/>
          <p:nvPr/>
        </p:nvSpPr>
        <p:spPr>
          <a:xfrm>
            <a:off x="7467600" y="5943600"/>
            <a:ext cx="1447800" cy="369332"/>
          </a:xfrm>
          <a:prstGeom prst="rect">
            <a:avLst/>
          </a:prstGeom>
          <a:noFill/>
        </p:spPr>
        <p:txBody>
          <a:bodyPr wrap="square" rtlCol="0">
            <a:spAutoFit/>
          </a:bodyPr>
          <a:lstStyle/>
          <a:p>
            <a:r>
              <a:rPr lang="en-IN" dirty="0" smtClean="0">
                <a:solidFill>
                  <a:schemeClr val="bg1"/>
                </a:solidFill>
              </a:rPr>
              <a:t>continue</a:t>
            </a:r>
            <a:endParaRPr lang="en-US"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8001000" cy="5293757"/>
          </a:xfrm>
          <a:prstGeom prst="rect">
            <a:avLst/>
          </a:prstGeom>
          <a:gradFill>
            <a:gsLst>
              <a:gs pos="0">
                <a:srgbClr val="5E9EFF"/>
              </a:gs>
              <a:gs pos="39999">
                <a:srgbClr val="85C2FF"/>
              </a:gs>
              <a:gs pos="70000">
                <a:srgbClr val="C4D6EB"/>
              </a:gs>
              <a:gs pos="100000">
                <a:srgbClr val="FFEBFA"/>
              </a:gs>
            </a:gsLst>
            <a:lin ang="5400000" scaled="0"/>
          </a:gradFill>
        </p:spPr>
        <p:txBody>
          <a:bodyPr wrap="square">
            <a:spAutoFit/>
          </a:bodyPr>
          <a:lstStyle/>
          <a:p>
            <a:pPr lvl="0"/>
            <a:endParaRPr lang="en-US" sz="2600" b="1" i="1" dirty="0" smtClean="0">
              <a:solidFill>
                <a:schemeClr val="bg1"/>
              </a:solidFill>
              <a:latin typeface="Times New Roman" pitchFamily="18" charset="0"/>
              <a:cs typeface="Times New Roman" pitchFamily="18" charset="0"/>
            </a:endParaRPr>
          </a:p>
          <a:p>
            <a:pPr lvl="0">
              <a:buFont typeface="Wingdings" pitchFamily="2" charset="2"/>
              <a:buChar char="§"/>
            </a:pPr>
            <a:r>
              <a:rPr lang="en-US" sz="2600" b="1" i="1" dirty="0" smtClean="0">
                <a:solidFill>
                  <a:schemeClr val="bg1"/>
                </a:solidFill>
                <a:latin typeface="Times New Roman" pitchFamily="18" charset="0"/>
                <a:cs typeface="Times New Roman" pitchFamily="18" charset="0"/>
              </a:rPr>
              <a:t>      A group’s network, in addition to structuring communication, influences a variety in group and individual outcomes, including performance, effectiveness, and members level of satisfaction.</a:t>
            </a:r>
          </a:p>
          <a:p>
            <a:pPr lvl="0"/>
            <a:endParaRPr lang="en-US" sz="2600" b="1" i="1" dirty="0" smtClean="0">
              <a:solidFill>
                <a:schemeClr val="bg1"/>
              </a:solidFill>
              <a:latin typeface="Times New Roman" pitchFamily="18" charset="0"/>
              <a:cs typeface="Times New Roman" pitchFamily="18" charset="0"/>
            </a:endParaRPr>
          </a:p>
          <a:p>
            <a:pPr lvl="0"/>
            <a:endParaRPr lang="en-US" sz="2600" b="1" i="1" dirty="0" smtClean="0">
              <a:solidFill>
                <a:schemeClr val="bg1"/>
              </a:solidFill>
              <a:latin typeface="Times New Roman" pitchFamily="18" charset="0"/>
              <a:cs typeface="Times New Roman" pitchFamily="18" charset="0"/>
            </a:endParaRPr>
          </a:p>
          <a:p>
            <a:pPr lvl="0">
              <a:buFont typeface="Wingdings" pitchFamily="2" charset="2"/>
              <a:buChar char="§"/>
            </a:pPr>
            <a:r>
              <a:rPr lang="en-US" sz="2600" b="1" i="1" dirty="0" smtClean="0">
                <a:solidFill>
                  <a:schemeClr val="bg1"/>
                </a:solidFill>
                <a:latin typeface="Times New Roman" pitchFamily="18" charset="0"/>
                <a:cs typeface="Times New Roman" pitchFamily="18" charset="0"/>
              </a:rPr>
              <a:t>     Individuals who occupy more central positions in communication networks are often more influential than those located at the periphery. Since centralized networks have lower levels of closeness, the overall levels of member satisfaction in such groups tend to be lower.</a:t>
            </a:r>
          </a:p>
          <a:p>
            <a:endParaRPr lang="en-US" sz="2600"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1219200" y="2059156"/>
            <a:ext cx="4710113" cy="400110"/>
          </a:xfrm>
          <a:prstGeom prst="rect">
            <a:avLst/>
          </a:prstGeom>
        </p:spPr>
        <p:txBody>
          <a:bodyPr wrap="square">
            <a:spAutoFit/>
          </a:bodyPr>
          <a:lstStyle/>
          <a:p>
            <a:pPr lvl="0" algn="ctr" fontAlgn="base">
              <a:spcBef>
                <a:spcPct val="0"/>
              </a:spcBef>
              <a:spcAft>
                <a:spcPct val="0"/>
              </a:spcAft>
            </a:pPr>
            <a:r>
              <a:rPr lang="en-US" sz="2000" b="1" dirty="0" smtClean="0">
                <a:solidFill>
                  <a:prstClr val="white"/>
                </a:solidFill>
                <a:latin typeface="Times New Roman" pitchFamily="18" charset="0"/>
                <a:ea typeface="Times New Roman" pitchFamily="18" charset="0"/>
                <a:cs typeface="Times New Roman" pitchFamily="18" charset="0"/>
              </a:rPr>
              <a:t>GROUP DECISION MAKING</a:t>
            </a:r>
            <a:endParaRPr lang="en-US" sz="2000" dirty="0" smtClean="0">
              <a:solidFill>
                <a:prstClr val="white"/>
              </a:solidFill>
              <a:latin typeface="Times New Roman" pitchFamily="18" charset="0"/>
              <a:cs typeface="Times New Roman" pitchFamily="18" charset="0"/>
            </a:endParaRPr>
          </a:p>
        </p:txBody>
      </p:sp>
      <p:pic>
        <p:nvPicPr>
          <p:cNvPr id="6147" name="Picture 3" descr="A Probabilistic Approach to Group Decision Making - YouTube"/>
          <p:cNvPicPr>
            <a:picLocks noChangeAspect="1" noChangeArrowheads="1"/>
          </p:cNvPicPr>
          <p:nvPr/>
        </p:nvPicPr>
        <p:blipFill>
          <a:blip r:embed="rId3"/>
          <a:srcRect/>
          <a:stretch>
            <a:fillRect/>
          </a:stretch>
        </p:blipFill>
        <p:spPr bwMode="auto">
          <a:xfrm>
            <a:off x="1066800" y="762000"/>
            <a:ext cx="7010400" cy="5333999"/>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Group Decision Making</a:t>
            </a:r>
            <a:br>
              <a:rPr lang="en-US" dirty="0" smtClean="0"/>
            </a:br>
            <a:endParaRPr lang="en-US" dirty="0"/>
          </a:p>
        </p:txBody>
      </p:sp>
      <p:sp>
        <p:nvSpPr>
          <p:cNvPr id="3" name="Content Placeholder 2"/>
          <p:cNvSpPr>
            <a:spLocks noGrp="1"/>
          </p:cNvSpPr>
          <p:nvPr>
            <p:ph idx="1"/>
          </p:nvPr>
        </p:nvSpPr>
        <p:spPr/>
        <p:txBody>
          <a:bodyPr/>
          <a:lstStyle/>
          <a:p>
            <a:pPr algn="just"/>
            <a:r>
              <a:rPr lang="en-US" b="1" i="1" dirty="0" smtClean="0">
                <a:solidFill>
                  <a:schemeClr val="bg1"/>
                </a:solidFill>
              </a:rPr>
              <a:t>Group decision</a:t>
            </a:r>
            <a:r>
              <a:rPr lang="en-US" dirty="0" smtClean="0">
                <a:solidFill>
                  <a:schemeClr val="bg1"/>
                </a:solidFill>
              </a:rPr>
              <a:t>-</a:t>
            </a:r>
            <a:r>
              <a:rPr lang="en-US" b="1" i="1" dirty="0" smtClean="0">
                <a:solidFill>
                  <a:schemeClr val="bg1"/>
                </a:solidFill>
              </a:rPr>
              <a:t>making</a:t>
            </a:r>
            <a:r>
              <a:rPr lang="en-US" dirty="0" smtClean="0">
                <a:solidFill>
                  <a:schemeClr val="bg1"/>
                </a:solidFill>
              </a:rPr>
              <a:t> (also known as collaborative </a:t>
            </a:r>
            <a:r>
              <a:rPr lang="en-US" b="1" i="1" dirty="0" smtClean="0">
                <a:solidFill>
                  <a:schemeClr val="bg1"/>
                </a:solidFill>
              </a:rPr>
              <a:t>decision</a:t>
            </a:r>
            <a:r>
              <a:rPr lang="en-US" dirty="0" smtClean="0">
                <a:solidFill>
                  <a:schemeClr val="bg1"/>
                </a:solidFill>
              </a:rPr>
              <a:t>-</a:t>
            </a:r>
            <a:r>
              <a:rPr lang="en-US" b="1" i="1" dirty="0" smtClean="0">
                <a:solidFill>
                  <a:schemeClr val="bg1"/>
                </a:solidFill>
              </a:rPr>
              <a:t>making</a:t>
            </a:r>
            <a:r>
              <a:rPr lang="en-US" dirty="0" smtClean="0">
                <a:solidFill>
                  <a:schemeClr val="bg1"/>
                </a:solidFill>
              </a:rPr>
              <a:t>) is a situation faced when individuals collectively make a choice from the alternatives before them. The </a:t>
            </a:r>
            <a:r>
              <a:rPr lang="en-US" i="1" dirty="0" smtClean="0">
                <a:solidFill>
                  <a:schemeClr val="bg1"/>
                </a:solidFill>
              </a:rPr>
              <a:t>decision</a:t>
            </a:r>
            <a:r>
              <a:rPr lang="en-US" dirty="0" smtClean="0">
                <a:solidFill>
                  <a:schemeClr val="bg1"/>
                </a:solidFill>
              </a:rPr>
              <a:t> is then no longer attributable to any single individual who is a member of the </a:t>
            </a:r>
            <a:r>
              <a:rPr lang="en-US" i="1" dirty="0" smtClean="0">
                <a:solidFill>
                  <a:schemeClr val="bg1"/>
                </a:solidFill>
              </a:rPr>
              <a:t>group</a:t>
            </a:r>
            <a:r>
              <a:rPr lang="en-US" dirty="0" smtClean="0">
                <a:solidFill>
                  <a:schemeClr val="bg1"/>
                </a:solidFill>
              </a:rPr>
              <a:t>.</a:t>
            </a:r>
          </a:p>
          <a:p>
            <a:pPr algn="just">
              <a:buNone/>
            </a:pPr>
            <a:endParaRPr lang="en-US" dirty="0">
              <a:solidFill>
                <a:srgbClr val="92D05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1143000"/>
          </a:xfrm>
        </p:spPr>
        <p:txBody>
          <a:bodyPr>
            <a:normAutofit fontScale="90000"/>
          </a:bodyPr>
          <a:lstStyle/>
          <a:p>
            <a:pPr algn="ctr"/>
            <a:r>
              <a:rPr lang="en-US" sz="2900" dirty="0" smtClean="0"/>
              <a:t>ADVANTAGES OF GROUP DECISION MAKING</a:t>
            </a:r>
            <a:br>
              <a:rPr lang="en-US" sz="2900" dirty="0" smtClean="0"/>
            </a:br>
            <a:endParaRPr lang="en-US" sz="2900" dirty="0"/>
          </a:p>
        </p:txBody>
      </p:sp>
      <p:sp>
        <p:nvSpPr>
          <p:cNvPr id="5" name="Content Placeholder 4"/>
          <p:cNvSpPr>
            <a:spLocks noGrp="1"/>
          </p:cNvSpPr>
          <p:nvPr>
            <p:ph idx="1"/>
          </p:nvPr>
        </p:nvSpPr>
        <p:spPr>
          <a:xfrm>
            <a:off x="457200" y="1447800"/>
            <a:ext cx="8229600" cy="5007008"/>
          </a:xfrm>
        </p:spPr>
        <p:txBody>
          <a:bodyPr>
            <a:normAutofit fontScale="85000" lnSpcReduction="20000"/>
          </a:bodyPr>
          <a:lstStyle/>
          <a:p>
            <a:pPr lvl="0"/>
            <a:r>
              <a:rPr lang="en-US" dirty="0" smtClean="0">
                <a:solidFill>
                  <a:schemeClr val="bg1"/>
                </a:solidFill>
              </a:rPr>
              <a:t>Compared to an individual, the groups generally have a greater knowledge, expertise, &amp; skill base to make better decisions.</a:t>
            </a:r>
          </a:p>
          <a:p>
            <a:pPr lvl="0">
              <a:buNone/>
            </a:pPr>
            <a:endParaRPr lang="en-US" dirty="0" smtClean="0">
              <a:solidFill>
                <a:schemeClr val="bg1"/>
              </a:solidFill>
            </a:endParaRPr>
          </a:p>
          <a:p>
            <a:pPr lvl="0"/>
            <a:r>
              <a:rPr lang="en-US" dirty="0" smtClean="0">
                <a:solidFill>
                  <a:schemeClr val="bg1"/>
                </a:solidFill>
              </a:rPr>
              <a:t>Larger number of members provide more perspectives of the problem.</a:t>
            </a:r>
          </a:p>
          <a:p>
            <a:pPr lvl="0">
              <a:buNone/>
            </a:pPr>
            <a:endParaRPr lang="en-US" dirty="0" smtClean="0">
              <a:solidFill>
                <a:schemeClr val="bg1"/>
              </a:solidFill>
            </a:endParaRPr>
          </a:p>
          <a:p>
            <a:pPr lvl="0"/>
            <a:r>
              <a:rPr lang="en-US" dirty="0" smtClean="0">
                <a:solidFill>
                  <a:schemeClr val="bg1"/>
                </a:solidFill>
              </a:rPr>
              <a:t>With larger number of group members, the participation increases that helps reach quality decision.</a:t>
            </a:r>
          </a:p>
          <a:p>
            <a:pPr lvl="0">
              <a:buNone/>
            </a:pPr>
            <a:endParaRPr lang="en-US" dirty="0" smtClean="0">
              <a:solidFill>
                <a:schemeClr val="bg1"/>
              </a:solidFill>
            </a:endParaRPr>
          </a:p>
          <a:p>
            <a:pPr lvl="0"/>
            <a:r>
              <a:rPr lang="en-US" dirty="0" smtClean="0">
                <a:solidFill>
                  <a:schemeClr val="bg1"/>
                </a:solidFill>
              </a:rPr>
              <a:t>Following increased participation, comprehension of final decision arrived at is usually high.</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Disadvantages of Group Decision- Making</a:t>
            </a:r>
            <a:r>
              <a:rPr lang="en-US" sz="3600" dirty="0" smtClean="0"/>
              <a:t/>
            </a:r>
            <a:br>
              <a:rPr lang="en-US" sz="3600" dirty="0" smtClean="0"/>
            </a:br>
            <a:endParaRPr lang="en-US" sz="3600" dirty="0"/>
          </a:p>
        </p:txBody>
      </p:sp>
      <p:sp>
        <p:nvSpPr>
          <p:cNvPr id="3" name="Content Placeholder 2"/>
          <p:cNvSpPr>
            <a:spLocks noGrp="1"/>
          </p:cNvSpPr>
          <p:nvPr>
            <p:ph idx="1"/>
          </p:nvPr>
        </p:nvSpPr>
        <p:spPr>
          <a:xfrm>
            <a:off x="457200" y="1600200"/>
            <a:ext cx="8229600" cy="4854608"/>
          </a:xfrm>
        </p:spPr>
        <p:txBody>
          <a:bodyPr>
            <a:normAutofit lnSpcReduction="10000"/>
          </a:bodyPr>
          <a:lstStyle/>
          <a:p>
            <a:pPr lvl="0"/>
            <a:r>
              <a:rPr lang="en-US" dirty="0" smtClean="0">
                <a:solidFill>
                  <a:schemeClr val="bg1"/>
                </a:solidFill>
              </a:rPr>
              <a:t>It is a time consuming process.</a:t>
            </a:r>
          </a:p>
          <a:p>
            <a:pPr lvl="0">
              <a:buNone/>
            </a:pPr>
            <a:endParaRPr lang="en-US" dirty="0" smtClean="0">
              <a:solidFill>
                <a:schemeClr val="bg1"/>
              </a:solidFill>
            </a:endParaRPr>
          </a:p>
          <a:p>
            <a:pPr lvl="0"/>
            <a:r>
              <a:rPr lang="en-US" dirty="0" smtClean="0">
                <a:solidFill>
                  <a:schemeClr val="bg1"/>
                </a:solidFill>
              </a:rPr>
              <a:t>Influencing members usually manipulate the group decision in a direction of their interest &amp; liking.</a:t>
            </a:r>
          </a:p>
          <a:p>
            <a:pPr lvl="0">
              <a:buNone/>
            </a:pPr>
            <a:endParaRPr lang="en-US" dirty="0" smtClean="0">
              <a:solidFill>
                <a:schemeClr val="bg1"/>
              </a:solidFill>
            </a:endParaRPr>
          </a:p>
          <a:p>
            <a:pPr lvl="0"/>
            <a:r>
              <a:rPr lang="en-US" dirty="0" smtClean="0">
                <a:solidFill>
                  <a:schemeClr val="bg1"/>
                </a:solidFill>
              </a:rPr>
              <a:t>Sometimes decision made by the group members are simply a compromise between the various views &amp; options offered by the group members.</a:t>
            </a:r>
            <a:r>
              <a:rPr lang="en-US" dirty="0" smtClean="0"/>
              <a:t>.</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noAutofit/>
          </a:bodyPr>
          <a:lstStyle/>
          <a:p>
            <a:pPr algn="ctr"/>
            <a:r>
              <a:rPr lang="en-US" sz="3200" b="1" dirty="0" smtClean="0"/>
              <a:t>CONSIDERATIONS IN GROUP DECISION MAKING</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447800"/>
            <a:ext cx="8229600" cy="5007008"/>
          </a:xfrm>
        </p:spPr>
        <p:txBody>
          <a:bodyPr>
            <a:normAutofit/>
          </a:bodyPr>
          <a:lstStyle/>
          <a:p>
            <a:endParaRPr lang="en-US" b="1" dirty="0" smtClean="0"/>
          </a:p>
          <a:p>
            <a:r>
              <a:rPr lang="en-US" sz="2800" dirty="0" smtClean="0">
                <a:solidFill>
                  <a:schemeClr val="bg1"/>
                </a:solidFill>
              </a:rPr>
              <a:t>Time</a:t>
            </a:r>
          </a:p>
          <a:p>
            <a:r>
              <a:rPr lang="en-US" sz="2800" dirty="0" smtClean="0">
                <a:solidFill>
                  <a:schemeClr val="bg1"/>
                </a:solidFill>
              </a:rPr>
              <a:t>Member competence</a:t>
            </a:r>
          </a:p>
          <a:p>
            <a:r>
              <a:rPr lang="en-US" sz="2800" dirty="0" smtClean="0">
                <a:solidFill>
                  <a:schemeClr val="bg1"/>
                </a:solidFill>
              </a:rPr>
              <a:t>AUTONOMY AND SELF-DIRECTION</a:t>
            </a:r>
          </a:p>
          <a:p>
            <a:r>
              <a:rPr lang="en-US" sz="2800" dirty="0" smtClean="0">
                <a:solidFill>
                  <a:schemeClr val="bg1"/>
                </a:solidFill>
              </a:rPr>
              <a:t>Availability of information</a:t>
            </a:r>
          </a:p>
          <a:p>
            <a:r>
              <a:rPr lang="en-US" sz="2800" dirty="0" smtClean="0">
                <a:solidFill>
                  <a:schemeClr val="bg1"/>
                </a:solidFill>
              </a:rPr>
              <a:t>Group size</a:t>
            </a:r>
          </a:p>
          <a:p>
            <a:r>
              <a:rPr lang="en-US" sz="2800" dirty="0" smtClean="0">
                <a:solidFill>
                  <a:schemeClr val="bg1"/>
                </a:solidFill>
              </a:rPr>
              <a:t>Degree of participation</a:t>
            </a:r>
          </a:p>
          <a:p>
            <a:endParaRPr lang="en-US" dirty="0" smtClean="0"/>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Time</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smtClean="0"/>
              <a:t>      </a:t>
            </a:r>
            <a:r>
              <a:rPr lang="en-US" dirty="0" smtClean="0">
                <a:solidFill>
                  <a:schemeClr val="bg1"/>
                </a:solidFill>
              </a:rPr>
              <a:t>Time is a vital factor in making the decisions sound. Logically, longer the time, better are the decision. But there is the problem of procrastination. Time  factor is related to the method of approach. Where autocratic method is followed, time required is short, In contrast, it takes long time to decide if consensus approach is followed.</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
            </a:r>
            <a:br>
              <a:rPr lang="en-IN" dirty="0" smtClean="0"/>
            </a:br>
            <a:endParaRPr lang="en-US" dirty="0"/>
          </a:p>
        </p:txBody>
      </p:sp>
      <p:graphicFrame>
        <p:nvGraphicFramePr>
          <p:cNvPr id="4" name="Table 3"/>
          <p:cNvGraphicFramePr>
            <a:graphicFrameLocks noGrp="1"/>
          </p:cNvGraphicFramePr>
          <p:nvPr/>
        </p:nvGraphicFramePr>
        <p:xfrm>
          <a:off x="304800" y="1676400"/>
          <a:ext cx="8534400" cy="5040718"/>
        </p:xfrm>
        <a:graphic>
          <a:graphicData uri="http://schemas.openxmlformats.org/drawingml/2006/table">
            <a:tbl>
              <a:tblPr/>
              <a:tblGrid>
                <a:gridCol w="4346222"/>
                <a:gridCol w="4188178"/>
              </a:tblGrid>
              <a:tr h="339002">
                <a:tc>
                  <a:txBody>
                    <a:bodyPr/>
                    <a:lstStyle/>
                    <a:p>
                      <a:pPr algn="ctr">
                        <a:lnSpc>
                          <a:spcPct val="115000"/>
                        </a:lnSpc>
                        <a:spcAft>
                          <a:spcPts val="0"/>
                        </a:spcAft>
                        <a:tabLst>
                          <a:tab pos="4051300" algn="l"/>
                        </a:tabLst>
                      </a:pPr>
                      <a:r>
                        <a:rPr lang="en-US" sz="2000" b="1" dirty="0">
                          <a:solidFill>
                            <a:schemeClr val="bg1"/>
                          </a:solidFill>
                          <a:latin typeface="Calibri"/>
                          <a:ea typeface="Times New Roman"/>
                          <a:cs typeface="Latha"/>
                        </a:rPr>
                        <a:t>FORMAL GROUP</a:t>
                      </a:r>
                      <a:endParaRPr lang="en-US" sz="2000" dirty="0">
                        <a:solidFill>
                          <a:schemeClr val="bg1"/>
                        </a:solidFill>
                        <a:latin typeface="Calibri"/>
                        <a:ea typeface="Times New Roman"/>
                        <a:cs typeface="Lath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dpi="0" rotWithShape="1">
                      <a:blip r:embed="rId3">
                        <a:alphaModFix amt="96000"/>
                      </a:blip>
                      <a:srcRect/>
                      <a:tile tx="0" ty="0" sx="100000" sy="100000" flip="none" algn="tl"/>
                    </a:blipFill>
                  </a:tcPr>
                </a:tc>
                <a:tc>
                  <a:txBody>
                    <a:bodyPr/>
                    <a:lstStyle/>
                    <a:p>
                      <a:pPr algn="ctr">
                        <a:lnSpc>
                          <a:spcPct val="115000"/>
                        </a:lnSpc>
                        <a:spcAft>
                          <a:spcPts val="0"/>
                        </a:spcAft>
                        <a:tabLst>
                          <a:tab pos="4051300" algn="l"/>
                        </a:tabLst>
                      </a:pPr>
                      <a:r>
                        <a:rPr lang="en-US" sz="2000" b="1" dirty="0" smtClean="0">
                          <a:solidFill>
                            <a:schemeClr val="bg1"/>
                          </a:solidFill>
                          <a:latin typeface="Calibri"/>
                          <a:ea typeface="Times New Roman"/>
                          <a:cs typeface="Latha"/>
                        </a:rPr>
                        <a:t>INFORMAL GROUP</a:t>
                      </a:r>
                      <a:endParaRPr lang="en-US" sz="2000" dirty="0">
                        <a:solidFill>
                          <a:schemeClr val="bg1"/>
                        </a:solidFill>
                        <a:latin typeface="Calibri"/>
                        <a:ea typeface="Times New Roman"/>
                        <a:cs typeface="Lath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dpi="0" rotWithShape="1">
                      <a:blip r:embed="rId3">
                        <a:alphaModFix amt="96000"/>
                      </a:blip>
                      <a:srcRect/>
                      <a:tile tx="0" ty="0" sx="100000" sy="100000" flip="none" algn="tl"/>
                    </a:blipFill>
                  </a:tcPr>
                </a:tc>
              </a:tr>
              <a:tr h="1555955">
                <a:tc>
                  <a:txBody>
                    <a:bodyPr/>
                    <a:lstStyle/>
                    <a:p>
                      <a:pPr>
                        <a:lnSpc>
                          <a:spcPct val="115000"/>
                        </a:lnSpc>
                        <a:spcAft>
                          <a:spcPts val="0"/>
                        </a:spcAft>
                        <a:tabLst>
                          <a:tab pos="4051300" algn="l"/>
                        </a:tabLst>
                      </a:pPr>
                      <a:r>
                        <a:rPr lang="en-US" sz="2000" b="1" dirty="0">
                          <a:solidFill>
                            <a:srgbClr val="7030A0"/>
                          </a:solidFill>
                          <a:latin typeface="Times New Roman" pitchFamily="18" charset="0"/>
                          <a:ea typeface="Times New Roman"/>
                          <a:cs typeface="Times New Roman" pitchFamily="18" charset="0"/>
                        </a:rPr>
                        <a:t>A designated work group defined by an organisation’s structure, with designated work assignments establishing tasks.</a:t>
                      </a:r>
                      <a:endParaRPr lang="en-US" sz="2000" dirty="0">
                        <a:solidFill>
                          <a:srgbClr val="7030A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BEAC7"/>
                        </a:gs>
                        <a:gs pos="17999">
                          <a:srgbClr val="FEE7F2"/>
                        </a:gs>
                        <a:gs pos="36000">
                          <a:srgbClr val="FAC77D"/>
                        </a:gs>
                        <a:gs pos="61000">
                          <a:srgbClr val="FBA97D"/>
                        </a:gs>
                        <a:gs pos="82001">
                          <a:srgbClr val="FBD49C"/>
                        </a:gs>
                        <a:gs pos="100000">
                          <a:srgbClr val="FEE7F2"/>
                        </a:gs>
                      </a:gsLst>
                      <a:lin ang="16200000" scaled="0"/>
                      <a:tileRect/>
                    </a:gradFill>
                  </a:tcPr>
                </a:tc>
                <a:tc>
                  <a:txBody>
                    <a:bodyPr/>
                    <a:lstStyle/>
                    <a:p>
                      <a:pPr>
                        <a:lnSpc>
                          <a:spcPct val="115000"/>
                        </a:lnSpc>
                        <a:spcAft>
                          <a:spcPts val="0"/>
                        </a:spcAft>
                        <a:tabLst>
                          <a:tab pos="4051300" algn="l"/>
                        </a:tabLst>
                      </a:pPr>
                      <a:r>
                        <a:rPr lang="en-US" sz="2000" b="1" dirty="0" smtClean="0">
                          <a:solidFill>
                            <a:srgbClr val="7030A0"/>
                          </a:solidFill>
                          <a:latin typeface="Times New Roman" pitchFamily="18" charset="0"/>
                          <a:ea typeface="Times New Roman"/>
                          <a:cs typeface="Times New Roman" pitchFamily="18" charset="0"/>
                        </a:rPr>
                        <a:t>Neither </a:t>
                      </a:r>
                      <a:r>
                        <a:rPr lang="en-US" sz="2000" b="1" dirty="0">
                          <a:solidFill>
                            <a:srgbClr val="7030A0"/>
                          </a:solidFill>
                          <a:latin typeface="Times New Roman" pitchFamily="18" charset="0"/>
                          <a:ea typeface="Times New Roman"/>
                          <a:cs typeface="Times New Roman" pitchFamily="18" charset="0"/>
                        </a:rPr>
                        <a:t>formally structured </a:t>
                      </a:r>
                      <a:r>
                        <a:rPr lang="en-US" sz="2000" b="1" dirty="0" smtClean="0">
                          <a:solidFill>
                            <a:srgbClr val="7030A0"/>
                          </a:solidFill>
                          <a:latin typeface="Times New Roman" pitchFamily="18" charset="0"/>
                          <a:ea typeface="Times New Roman"/>
                          <a:cs typeface="Times New Roman" pitchFamily="18" charset="0"/>
                        </a:rPr>
                        <a:t>nor organizationally determined</a:t>
                      </a:r>
                      <a:r>
                        <a:rPr lang="en-US" sz="2000" b="1" dirty="0">
                          <a:latin typeface="Times New Roman" pitchFamily="18" charset="0"/>
                          <a:ea typeface="Times New Roman"/>
                          <a:cs typeface="Times New Roman" pitchFamily="18" charset="0"/>
                        </a:rPr>
                        <a:t>.</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16200000" scaled="0"/>
                    </a:gradFill>
                  </a:tcPr>
                </a:tc>
              </a:tr>
              <a:tr h="1356008">
                <a:tc>
                  <a:txBody>
                    <a:bodyPr/>
                    <a:lstStyle/>
                    <a:p>
                      <a:pPr>
                        <a:lnSpc>
                          <a:spcPct val="115000"/>
                        </a:lnSpc>
                        <a:spcAft>
                          <a:spcPts val="0"/>
                        </a:spcAft>
                        <a:tabLst>
                          <a:tab pos="4051300" algn="l"/>
                        </a:tabLst>
                      </a:pPr>
                      <a:r>
                        <a:rPr lang="en-US" sz="2000" b="1" dirty="0">
                          <a:solidFill>
                            <a:srgbClr val="7030A0"/>
                          </a:solidFill>
                          <a:latin typeface="Times New Roman" pitchFamily="18" charset="0"/>
                          <a:ea typeface="Times New Roman"/>
                          <a:cs typeface="Times New Roman" pitchFamily="18" charset="0"/>
                        </a:rPr>
                        <a:t>Behaviours team members should engage in, are stipulated by and directed towards organizational goals.</a:t>
                      </a:r>
                      <a:endParaRPr lang="en-US" sz="2000" dirty="0">
                        <a:solidFill>
                          <a:srgbClr val="7030A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16200000" scaled="0"/>
                    </a:gradFill>
                  </a:tcPr>
                </a:tc>
                <a:tc>
                  <a:txBody>
                    <a:bodyPr/>
                    <a:lstStyle/>
                    <a:p>
                      <a:pPr>
                        <a:lnSpc>
                          <a:spcPct val="115000"/>
                        </a:lnSpc>
                        <a:spcAft>
                          <a:spcPts val="0"/>
                        </a:spcAft>
                        <a:tabLst>
                          <a:tab pos="4051300" algn="l"/>
                        </a:tabLst>
                      </a:pPr>
                      <a:r>
                        <a:rPr lang="en-US" sz="2000" b="1" dirty="0">
                          <a:solidFill>
                            <a:srgbClr val="7030A0"/>
                          </a:solidFill>
                          <a:latin typeface="Times New Roman" pitchFamily="18" charset="0"/>
                          <a:ea typeface="Times New Roman"/>
                          <a:cs typeface="Times New Roman" pitchFamily="18" charset="0"/>
                        </a:rPr>
                        <a:t>Natural formations in the work environment that appear in response to the need for social contact</a:t>
                      </a:r>
                      <a:r>
                        <a:rPr lang="en-US" sz="2000" b="1" dirty="0">
                          <a:latin typeface="Times New Roman" pitchFamily="18" charset="0"/>
                          <a:ea typeface="Times New Roman"/>
                          <a:cs typeface="Times New Roman" pitchFamily="18" charset="0"/>
                        </a:rPr>
                        <a:t>.</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16200000" scaled="0"/>
                    </a:gradFill>
                  </a:tcPr>
                </a:tc>
              </a:tr>
              <a:tr h="1778235">
                <a:tc>
                  <a:txBody>
                    <a:bodyPr/>
                    <a:lstStyle/>
                    <a:p>
                      <a:pPr>
                        <a:lnSpc>
                          <a:spcPct val="115000"/>
                        </a:lnSpc>
                        <a:spcAft>
                          <a:spcPts val="0"/>
                        </a:spcAft>
                        <a:tabLst>
                          <a:tab pos="4051300" algn="l"/>
                        </a:tabLst>
                      </a:pPr>
                      <a:r>
                        <a:rPr lang="en-US" sz="2000" b="1" dirty="0">
                          <a:solidFill>
                            <a:srgbClr val="7030A0"/>
                          </a:solidFill>
                          <a:latin typeface="Times New Roman" pitchFamily="18" charset="0"/>
                          <a:ea typeface="Times New Roman"/>
                          <a:cs typeface="Times New Roman" pitchFamily="18" charset="0"/>
                        </a:rPr>
                        <a:t>Eg : The 6 members of an airline flight crew are a formal group.</a:t>
                      </a:r>
                      <a:endParaRPr lang="en-US" sz="2000" dirty="0">
                        <a:solidFill>
                          <a:srgbClr val="7030A0"/>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16200000" scaled="0"/>
                    </a:gradFill>
                  </a:tcPr>
                </a:tc>
                <a:tc>
                  <a:txBody>
                    <a:bodyPr/>
                    <a:lstStyle/>
                    <a:p>
                      <a:pPr>
                        <a:lnSpc>
                          <a:spcPct val="115000"/>
                        </a:lnSpc>
                        <a:spcAft>
                          <a:spcPts val="0"/>
                        </a:spcAft>
                        <a:tabLst>
                          <a:tab pos="4051300" algn="l"/>
                        </a:tabLst>
                      </a:pPr>
                      <a:r>
                        <a:rPr lang="en-US" sz="2000" b="1" dirty="0">
                          <a:solidFill>
                            <a:srgbClr val="7030A0"/>
                          </a:solidFill>
                          <a:latin typeface="Times New Roman" pitchFamily="18" charset="0"/>
                          <a:ea typeface="Times New Roman"/>
                          <a:cs typeface="Times New Roman" pitchFamily="18" charset="0"/>
                        </a:rPr>
                        <a:t>Eg : Three employees from different departments who regularly have lunch or coffee together are an informal group</a:t>
                      </a:r>
                      <a:r>
                        <a:rPr lang="en-US" sz="2000" b="1" dirty="0">
                          <a:latin typeface="Times New Roman" pitchFamily="18" charset="0"/>
                          <a:ea typeface="Times New Roman"/>
                          <a:cs typeface="Times New Roman" pitchFamily="18" charset="0"/>
                        </a:rPr>
                        <a:t>.</a:t>
                      </a:r>
                      <a:endParaRPr lang="en-US" sz="20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FBEAC7"/>
                        </a:gs>
                        <a:gs pos="17999">
                          <a:srgbClr val="FEE7F2"/>
                        </a:gs>
                        <a:gs pos="36000">
                          <a:srgbClr val="FAC77D"/>
                        </a:gs>
                        <a:gs pos="61000">
                          <a:srgbClr val="FBA97D"/>
                        </a:gs>
                        <a:gs pos="82001">
                          <a:srgbClr val="FBD49C"/>
                        </a:gs>
                        <a:gs pos="100000">
                          <a:srgbClr val="FEE7F2"/>
                        </a:gs>
                      </a:gsLst>
                      <a:lin ang="16200000" scaled="0"/>
                    </a:gradFill>
                  </a:tcPr>
                </a:tc>
              </a:tr>
            </a:tbl>
          </a:graphicData>
        </a:graphic>
      </p:graphicFrame>
      <p:sp>
        <p:nvSpPr>
          <p:cNvPr id="6" name="Rectangle 5"/>
          <p:cNvSpPr/>
          <p:nvPr/>
        </p:nvSpPr>
        <p:spPr>
          <a:xfrm>
            <a:off x="304800" y="228600"/>
            <a:ext cx="8382000" cy="1415772"/>
          </a:xfrm>
          <a:prstGeom prst="rect">
            <a:avLst/>
          </a:prstGeom>
          <a:solidFill>
            <a:schemeClr val="tx1"/>
          </a:solidFill>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400" b="1" i="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latin typeface="Sitka Text" pitchFamily="2" charset="0"/>
                <a:cs typeface="Times New Roman" pitchFamily="18" charset="0"/>
              </a:rPr>
              <a:t>FOUNDATIONS </a:t>
            </a:r>
            <a:r>
              <a:rPr lang="en-US" sz="2400" b="1" i="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latin typeface="Sitka Text" pitchFamily="2" charset="0"/>
                <a:cs typeface="Times New Roman" pitchFamily="18" charset="0"/>
              </a:rPr>
              <a:t>OF GROUP BUHAVIOUR</a:t>
            </a:r>
          </a:p>
          <a:p>
            <a:r>
              <a:rPr lang="en-US" sz="2200" b="1" dirty="0">
                <a:latin typeface="Times New Roman" pitchFamily="18" charset="0"/>
                <a:cs typeface="Times New Roman" pitchFamily="18" charset="0"/>
              </a:rPr>
              <a:t>Group: Two or more individuals, interacting and interdependent, who have come together to achieve particular objectives</a:t>
            </a:r>
            <a:r>
              <a:rPr lang="en-US" dirty="0">
                <a:latin typeface="Times New Roman" pitchFamily="18" charset="0"/>
                <a:cs typeface="Times New Roman" pitchFamily="18" charset="0"/>
              </a:rPr>
              <a:t>.</a:t>
            </a:r>
          </a:p>
          <a:p>
            <a:pPr lvl="0"/>
            <a:r>
              <a:rPr lang="en-US" dirty="0" smtClean="0"/>
              <a: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Member competence</a:t>
            </a:r>
            <a:br>
              <a:rPr lang="en-US" smtClean="0"/>
            </a:br>
            <a:endParaRPr lang="en-US" dirty="0"/>
          </a:p>
        </p:txBody>
      </p:sp>
      <p:sp>
        <p:nvSpPr>
          <p:cNvPr id="3" name="Content Placeholder 2"/>
          <p:cNvSpPr>
            <a:spLocks noGrp="1"/>
          </p:cNvSpPr>
          <p:nvPr>
            <p:ph idx="1"/>
          </p:nvPr>
        </p:nvSpPr>
        <p:spPr/>
        <p:txBody>
          <a:bodyPr>
            <a:normAutofit/>
          </a:bodyPr>
          <a:lstStyle/>
          <a:p>
            <a:pPr algn="just"/>
            <a:r>
              <a:rPr lang="en-US" dirty="0" smtClean="0">
                <a:solidFill>
                  <a:schemeClr val="bg1"/>
                </a:solidFill>
              </a:rPr>
              <a:t>     Decisions are sound when members are competent and possess knowledge and skill. In the consensus approach to decision-making, all members are expected to be competent. In the autocratic model, it is only the leader who is said to be competent.</a:t>
            </a:r>
            <a:r>
              <a:rPr lang="en-US" dirty="0" smtClean="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AUTONOMY AND SELF-DIRECTION</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chemeClr val="bg1"/>
                </a:solidFill>
              </a:rPr>
              <a:t>     Each method assumes that the member possess specific level of freedom and motivation. The consensus approach believes that all the members have the power and the motivation, but the autocratic approach fails to recognize such an assumption. In addition, autonomy and self-direction make-decisions sound. Where member involved in decision-making enjoy the freedom and the motivation, their decisions tend to be rational and effective</a:t>
            </a:r>
            <a:endParaRPr lang="en-US"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Availability of information</a:t>
            </a: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pPr algn="just"/>
            <a:r>
              <a:rPr lang="en-US" dirty="0" smtClean="0"/>
              <a:t>     </a:t>
            </a:r>
            <a:r>
              <a:rPr lang="en-US" dirty="0" smtClean="0">
                <a:solidFill>
                  <a:schemeClr val="bg1"/>
                </a:solidFill>
              </a:rPr>
              <a:t>The extent to which decision-making have the information before them, determines soundness or otherwise of the decisions. Besides, each approach to decision-making assumes a certain degree of availability of information. Information available is the least in the autocratic approach but the consensus approach assumes that vast data are available to facilitate decision-making.</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66526"/>
          </a:xfrm>
        </p:spPr>
        <p:txBody>
          <a:bodyPr/>
          <a:lstStyle/>
          <a:p>
            <a:pPr algn="ctr"/>
            <a:r>
              <a:rPr lang="en-US" dirty="0" smtClean="0"/>
              <a:t>Group size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p>
          <a:p>
            <a:pPr algn="just"/>
            <a:r>
              <a:rPr lang="en-US" dirty="0" smtClean="0">
                <a:solidFill>
                  <a:schemeClr val="bg1"/>
                </a:solidFill>
              </a:rPr>
              <a:t>     Larger the size of the group more will be delay in arriving at a decision. The process is fast when there is one leader or limited number of managers, responsible for decision-making. Consensus approach assumes that the number of members is large and hence delay in decision-making. Such a hassle does not exist in autocratic approach as only one leader makes decisions.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Degree of participation</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chemeClr val="bg1"/>
                </a:solidFill>
              </a:rPr>
              <a:t>     Business decisions need participation by several group members. Rarely are they made by one individual. Effective decision-making depends on whether managers involve the right people in the right ways in helping them solve problems. One model that provides guidance for practicing managers is developed by Victor Vroom and Arthur Jago . suffice it is to state that the mangers can use the model in deciding whether and in what capacity to involve others in making a decision</a:t>
            </a:r>
            <a:endParaRPr lang="en-US" dirty="0">
              <a:solidFill>
                <a:schemeClr val="bg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45058" name="Picture 2" descr="Is Your Thank You Campaign Thanking All the Right People ..."/>
          <p:cNvPicPr>
            <a:picLocks noChangeAspect="1" noChangeArrowheads="1"/>
          </p:cNvPicPr>
          <p:nvPr/>
        </p:nvPicPr>
        <p:blipFill>
          <a:blip r:embed="rId2"/>
          <a:srcRect/>
          <a:stretch>
            <a:fillRect/>
          </a:stretch>
        </p:blipFill>
        <p:spPr bwMode="auto">
          <a:xfrm>
            <a:off x="990600" y="1143000"/>
            <a:ext cx="7543800" cy="4572000"/>
          </a:xfrm>
          <a:prstGeom prst="rect">
            <a:avLst/>
          </a:prstGeom>
        </p:spPr>
        <p:style>
          <a:lnRef idx="1">
            <a:schemeClr val="accent1"/>
          </a:lnRef>
          <a:fillRef idx="3">
            <a:schemeClr val="accent1"/>
          </a:fillRef>
          <a:effectRef idx="2">
            <a:schemeClr val="accent1"/>
          </a:effectRef>
          <a:fontRef idx="minor">
            <a:schemeClr val="lt1"/>
          </a:fontRef>
        </p:style>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p:cNvSpPr/>
          <p:nvPr/>
        </p:nvSpPr>
        <p:spPr>
          <a:xfrm>
            <a:off x="457200" y="457200"/>
            <a:ext cx="8153400" cy="954107"/>
          </a:xfrm>
          <a:prstGeom prst="rect">
            <a:avLst/>
          </a:prstGeom>
        </p:spPr>
        <p:txBody>
          <a:bodyPr wrap="square">
            <a:spAutoFit/>
          </a:bodyPr>
          <a:lstStyle/>
          <a:p>
            <a:pPr algn="ctr"/>
            <a:r>
              <a:rPr lang="en-US" sz="2800" b="1" i="1" dirty="0">
                <a:solidFill>
                  <a:schemeClr val="bg1"/>
                </a:solidFill>
                <a:latin typeface="Times New Roman" pitchFamily="18" charset="0"/>
                <a:cs typeface="Times New Roman" pitchFamily="18" charset="0"/>
              </a:rPr>
              <a:t>FOUNDATIONS OF </a:t>
            </a:r>
            <a:r>
              <a:rPr lang="en-US" sz="2800" b="1" i="1" dirty="0" smtClean="0">
                <a:solidFill>
                  <a:schemeClr val="bg1"/>
                </a:solidFill>
                <a:latin typeface="Times New Roman" pitchFamily="18" charset="0"/>
                <a:cs typeface="Times New Roman" pitchFamily="18" charset="0"/>
              </a:rPr>
              <a:t>GROUP BUHAVIOUR</a:t>
            </a:r>
            <a:endParaRPr lang="en-US" sz="2800" b="1" i="1" dirty="0">
              <a:solidFill>
                <a:schemeClr val="bg1"/>
              </a:solidFill>
              <a:latin typeface="Times New Roman" pitchFamily="18" charset="0"/>
              <a:cs typeface="Times New Roman" pitchFamily="18" charset="0"/>
            </a:endParaRPr>
          </a:p>
          <a:p>
            <a:pPr algn="ctr"/>
            <a:r>
              <a:rPr lang="en-US" sz="2800" b="1" i="1" dirty="0">
                <a:solidFill>
                  <a:schemeClr val="bg1"/>
                </a:solidFill>
                <a:latin typeface="Times New Roman" pitchFamily="18" charset="0"/>
                <a:cs typeface="Times New Roman" pitchFamily="18" charset="0"/>
              </a:rPr>
              <a:t>TYPES OF GROUPS</a:t>
            </a:r>
            <a:r>
              <a:rPr lang="en-US" b="1" i="1" dirty="0">
                <a:latin typeface="Times New Roman" pitchFamily="18" charset="0"/>
                <a:cs typeface="Times New Roman" pitchFamily="18" charset="0"/>
              </a:rPr>
              <a:t>	</a:t>
            </a:r>
          </a:p>
        </p:txBody>
      </p:sp>
      <p:pic>
        <p:nvPicPr>
          <p:cNvPr id="3" name="Picture 2" descr="http://www.qsstudy.com/wp-content/uploads/2017/12/classification-of-group.jpg"/>
          <p:cNvPicPr/>
          <p:nvPr/>
        </p:nvPicPr>
        <p:blipFill>
          <a:blip r:embed="rId2" cstate="print"/>
          <a:srcRect/>
          <a:stretch>
            <a:fillRect/>
          </a:stretch>
        </p:blipFill>
        <p:spPr bwMode="auto">
          <a:xfrm>
            <a:off x="1219200" y="1524000"/>
            <a:ext cx="6858000" cy="396240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gradFill>
            <a:gsLst>
              <a:gs pos="0">
                <a:srgbClr val="FFFF00"/>
              </a:gs>
              <a:gs pos="45000">
                <a:srgbClr val="FF7A00"/>
              </a:gs>
              <a:gs pos="70000">
                <a:srgbClr val="FF0300"/>
              </a:gs>
              <a:gs pos="100000">
                <a:srgbClr val="4D0808"/>
              </a:gs>
            </a:gsLst>
            <a:lin ang="5400000" scaled="0"/>
          </a:gradFill>
          <a:effectLst>
            <a:outerShdw blurRad="50800" dist="50800" sx="1000" sy="1000" algn="ctr" rotWithShape="0">
              <a:srgbClr val="000000"/>
            </a:outerShdw>
          </a:effectLst>
          <a:scene3d>
            <a:camera prst="orthographicFront">
              <a:rot lat="0" lon="0" rev="0"/>
            </a:camera>
            <a:lightRig rig="threePt" dir="t"/>
          </a:scene3d>
        </p:spPr>
        <p:txBody>
          <a:bodyPr tIns="640080" bIns="91440" anchor="ctr" anchorCtr="1">
            <a:normAutofit fontScale="90000"/>
          </a:bodyPr>
          <a:lstStyle/>
          <a:p>
            <a:pPr lvl="0"/>
            <a:r>
              <a:rPr kumimoji="0" lang="en-US" b="1" i="1" u="none" strike="noStrike" cap="none" normalizeH="0" baseline="0" dirty="0" smtClean="0">
                <a:ln>
                  <a:noFill/>
                </a:ln>
                <a:solidFill>
                  <a:schemeClr val="bg1"/>
                </a:solidFill>
                <a:effectLst>
                  <a:outerShdw blurRad="38100" dist="38100" dir="2700000" algn="tl">
                    <a:srgbClr val="000000">
                      <a:alpha val="43137"/>
                    </a:srgbClr>
                  </a:outerShdw>
                </a:effectLst>
                <a:latin typeface="Times" pitchFamily="18" charset="0"/>
                <a:ea typeface="Times New Roman" pitchFamily="18" charset="0"/>
                <a:cs typeface="Times" pitchFamily="18" charset="0"/>
              </a:rPr>
              <a:t>INFORMAL GROUP</a:t>
            </a:r>
            <a:r>
              <a:rPr kumimoji="0" lang="en-US" b="0" i="0" u="none" strike="noStrike" cap="none" normalizeH="0" baseline="0" dirty="0" smtClean="0">
                <a:ln>
                  <a:noFill/>
                </a:ln>
                <a:solidFill>
                  <a:schemeClr val="tx1"/>
                </a:solidFill>
                <a:effectLst/>
                <a:latin typeface="Arial" pitchFamily="34" charset="0"/>
                <a:cs typeface="Arial" pitchFamily="34" charset="0"/>
              </a:rPr>
              <a:t/>
            </a:r>
            <a:br>
              <a:rPr kumimoji="0" lang="en-US"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sp>
        <p:nvSpPr>
          <p:cNvPr id="3" name="Content Placeholder 2"/>
          <p:cNvSpPr>
            <a:spLocks noGrp="1"/>
          </p:cNvSpPr>
          <p:nvPr>
            <p:ph idx="1"/>
          </p:nvPr>
        </p:nvSpPr>
        <p:spPr>
          <a:xfrm>
            <a:off x="457200" y="1752600"/>
            <a:ext cx="8305800" cy="4648200"/>
          </a:xfrm>
          <a:solidFill>
            <a:schemeClr val="tx1"/>
          </a:solidFill>
        </p:spPr>
        <p:txBody>
          <a:bodyPr tIns="45720">
            <a:normAutofit/>
          </a:bodyPr>
          <a:lstStyle/>
          <a:p>
            <a:pPr marL="0" lvl="0" indent="0" eaLnBrk="0" fontAlgn="base" hangingPunct="0">
              <a:spcBef>
                <a:spcPct val="0"/>
              </a:spcBef>
              <a:spcAft>
                <a:spcPct val="0"/>
              </a:spcAft>
              <a:buNone/>
              <a:tabLst>
                <a:tab pos="4051300" algn="l"/>
              </a:tabLst>
            </a:pPr>
            <a:endParaRPr kumimoji="0" lang="en-US" sz="2400" b="0" i="0"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None/>
              <a:tabLst>
                <a:tab pos="4051300" algn="l"/>
              </a:tabLst>
            </a:pPr>
            <a:endParaRPr lang="en-US" sz="2400" dirty="0" smtClean="0">
              <a:solidFill>
                <a:srgbClr val="222222"/>
              </a:solidFill>
              <a:latin typeface="Times New Roman" pitchFamily="18" charset="0"/>
              <a:ea typeface="Times New Roman" pitchFamily="18" charset="0"/>
              <a:cs typeface="Times New Roman" pitchFamily="18" charset="0"/>
            </a:endParaRPr>
          </a:p>
          <a:p>
            <a:pPr marL="0" indent="0" algn="just" eaLnBrk="0" fontAlgn="base" hangingPunct="0">
              <a:spcBef>
                <a:spcPct val="0"/>
              </a:spcBef>
              <a:spcAft>
                <a:spcPct val="0"/>
              </a:spcAft>
              <a:tabLst>
                <a:tab pos="4051300" algn="l"/>
              </a:tabLst>
            </a:pPr>
            <a:r>
              <a:rPr lang="en-US" sz="2400" dirty="0" smtClean="0">
                <a:solidFill>
                  <a:srgbClr val="222222"/>
                </a:solidFill>
                <a:latin typeface="Times New Roman" pitchFamily="18" charset="0"/>
                <a:ea typeface="Times New Roman" pitchFamily="18" charset="0"/>
                <a:cs typeface="Times New Roman" pitchFamily="18" charset="0"/>
              </a:rPr>
              <a:t>        </a:t>
            </a:r>
            <a:r>
              <a:rPr kumimoji="0" lang="en-US" sz="2800" b="1" i="1" u="none" strike="noStrike" cap="none" normalizeH="0" baseline="0" dirty="0" smtClean="0">
                <a:ln>
                  <a:noFill/>
                </a:ln>
                <a:solidFill>
                  <a:srgbClr val="222222"/>
                </a:solidFill>
                <a:latin typeface="Times New Roman" pitchFamily="18" charset="0"/>
                <a:ea typeface="Times New Roman" pitchFamily="18" charset="0"/>
                <a:cs typeface="Times New Roman" pitchFamily="18" charset="0"/>
              </a:rPr>
              <a:t>An</a:t>
            </a:r>
            <a:r>
              <a:rPr lang="en-US" sz="2800" b="1" i="1" dirty="0">
                <a:solidFill>
                  <a:srgbClr val="222222"/>
                </a:solidFill>
                <a:latin typeface="Times New Roman" pitchFamily="18" charset="0"/>
                <a:ea typeface="Times New Roman" pitchFamily="18" charset="0"/>
                <a:cs typeface="Times New Roman" pitchFamily="18" charset="0"/>
              </a:rPr>
              <a:t> </a:t>
            </a:r>
            <a:r>
              <a:rPr kumimoji="0" lang="en-US" sz="2800" b="1" i="1" u="none" strike="noStrike" cap="none" normalizeH="0" baseline="0" dirty="0" smtClean="0">
                <a:ln>
                  <a:noFill/>
                </a:ln>
                <a:solidFill>
                  <a:srgbClr val="222222"/>
                </a:solidFill>
                <a:latin typeface="Times New Roman" pitchFamily="18" charset="0"/>
                <a:ea typeface="Times New Roman" pitchFamily="18" charset="0"/>
                <a:cs typeface="Times New Roman" pitchFamily="18" charset="0"/>
              </a:rPr>
              <a:t>informal group</a:t>
            </a:r>
            <a:r>
              <a:rPr lang="en-US" sz="2800" b="1" i="1" dirty="0">
                <a:solidFill>
                  <a:srgbClr val="222222"/>
                </a:solidFill>
                <a:latin typeface="Times New Roman" pitchFamily="18" charset="0"/>
                <a:ea typeface="Times New Roman" pitchFamily="18" charset="0"/>
                <a:cs typeface="Times New Roman" pitchFamily="18" charset="0"/>
              </a:rPr>
              <a:t> </a:t>
            </a:r>
            <a:r>
              <a:rPr kumimoji="0" lang="en-US" sz="2800" b="1" i="1" u="none" strike="noStrike" cap="none" normalizeH="0" baseline="0" dirty="0" smtClean="0">
                <a:ln>
                  <a:noFill/>
                </a:ln>
                <a:solidFill>
                  <a:srgbClr val="222222"/>
                </a:solidFill>
                <a:latin typeface="Times New Roman" pitchFamily="18" charset="0"/>
                <a:ea typeface="Times New Roman" pitchFamily="18" charset="0"/>
                <a:cs typeface="Times New Roman" pitchFamily="18" charset="0"/>
              </a:rPr>
              <a:t>can be</a:t>
            </a:r>
            <a:r>
              <a:rPr lang="en-US" sz="2800" b="1" i="1" dirty="0">
                <a:solidFill>
                  <a:srgbClr val="222222"/>
                </a:solidFill>
                <a:latin typeface="Times New Roman" pitchFamily="18" charset="0"/>
                <a:ea typeface="Times New Roman" pitchFamily="18" charset="0"/>
                <a:cs typeface="Times New Roman" pitchFamily="18" charset="0"/>
              </a:rPr>
              <a:t> </a:t>
            </a:r>
            <a:r>
              <a:rPr kumimoji="0" lang="en-US" sz="2800" b="1" i="1" u="none" strike="noStrike" cap="none" normalizeH="0" baseline="0" dirty="0" smtClean="0">
                <a:ln>
                  <a:noFill/>
                </a:ln>
                <a:solidFill>
                  <a:srgbClr val="222222"/>
                </a:solidFill>
                <a:latin typeface="Times New Roman" pitchFamily="18" charset="0"/>
                <a:ea typeface="Times New Roman" pitchFamily="18" charset="0"/>
                <a:cs typeface="Times New Roman" pitchFamily="18" charset="0"/>
              </a:rPr>
              <a:t>defined</a:t>
            </a:r>
            <a:r>
              <a:rPr lang="en-US" sz="2800" b="1" i="1" dirty="0">
                <a:solidFill>
                  <a:srgbClr val="222222"/>
                </a:solidFill>
                <a:latin typeface="Times New Roman" pitchFamily="18" charset="0"/>
                <a:ea typeface="Times New Roman" pitchFamily="18" charset="0"/>
                <a:cs typeface="Times New Roman" pitchFamily="18" charset="0"/>
              </a:rPr>
              <a:t> </a:t>
            </a:r>
            <a:r>
              <a:rPr kumimoji="0" lang="en-US" sz="2800" b="1" i="1" u="none" strike="noStrike" cap="none" normalizeH="0" baseline="0" dirty="0" smtClean="0">
                <a:ln>
                  <a:noFill/>
                </a:ln>
                <a:solidFill>
                  <a:srgbClr val="222222"/>
                </a:solidFill>
                <a:latin typeface="Times New Roman" pitchFamily="18" charset="0"/>
                <a:ea typeface="Times New Roman" pitchFamily="18" charset="0"/>
                <a:cs typeface="Times New Roman" pitchFamily="18" charset="0"/>
              </a:rPr>
              <a:t>as one in which three or more people decide, perhaps on an ad hoc basis, to meet on a regular or semi-regular schedule for the purpose of discussing subjects of common interest, or for the purpose of engaging in a particular activity of common interest</a:t>
            </a:r>
            <a:r>
              <a:rPr kumimoji="0" lang="en-US" sz="2800" b="0" i="0" u="none" strike="noStrike" cap="none" normalizeH="0" baseline="0" dirty="0" smtClean="0">
                <a:ln>
                  <a:noFill/>
                </a:ln>
                <a:solidFill>
                  <a:srgbClr val="222222"/>
                </a:solidFill>
                <a:latin typeface="Times New Roman" pitchFamily="18" charset="0"/>
                <a:ea typeface="Times New Roman" pitchFamily="18" charset="0"/>
                <a:cs typeface="Times New Roman" pitchFamily="18" charset="0"/>
              </a:rPr>
              <a:t>.</a:t>
            </a:r>
          </a:p>
          <a:p>
            <a:pPr marL="0" lvl="0" indent="0" eaLnBrk="0" fontAlgn="base" hangingPunct="0">
              <a:spcBef>
                <a:spcPct val="0"/>
              </a:spcBef>
              <a:spcAft>
                <a:spcPct val="0"/>
              </a:spcAft>
              <a:buNone/>
              <a:tabLst>
                <a:tab pos="4051300" algn="l"/>
              </a:tabLst>
            </a:pPr>
            <a:endParaRPr lang="en-IN" dirty="0" smtClean="0">
              <a:solidFill>
                <a:srgbClr val="222222"/>
              </a:solidFill>
              <a:latin typeface="Arial" pitchFamily="34" charset="0"/>
              <a:cs typeface="Arial" pitchFamily="34" charset="0"/>
            </a:endParaRPr>
          </a:p>
          <a:p>
            <a:pPr marL="0" lvl="0" indent="0" eaLnBrk="0" fontAlgn="base" hangingPunct="0">
              <a:spcBef>
                <a:spcPct val="0"/>
              </a:spcBef>
              <a:spcAft>
                <a:spcPct val="0"/>
              </a:spcAft>
              <a:buNone/>
              <a:tabLst>
                <a:tab pos="40513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pPr algn="ctr"/>
            <a:r>
              <a:rPr lang="en-IN" b="1" i="1" dirty="0" smtClean="0">
                <a:latin typeface="Times New Roman" pitchFamily="18" charset="0"/>
                <a:cs typeface="Times New Roman" pitchFamily="18" charset="0"/>
              </a:rPr>
              <a:t>FORMAL GROUPS</a:t>
            </a:r>
            <a:endParaRPr lang="en-US" b="1" i="1" dirty="0">
              <a:latin typeface="Times New Roman" pitchFamily="18" charset="0"/>
              <a:cs typeface="Times New Roman" pitchFamily="18" charset="0"/>
            </a:endParaRPr>
          </a:p>
        </p:txBody>
      </p:sp>
      <p:sp>
        <p:nvSpPr>
          <p:cNvPr id="3" name="Content Placeholder 2"/>
          <p:cNvSpPr>
            <a:spLocks noGrp="1"/>
          </p:cNvSpPr>
          <p:nvPr>
            <p:ph idx="1"/>
          </p:nvPr>
        </p:nvSpPr>
        <p:spPr>
          <a:solidFill>
            <a:schemeClr val="tx1"/>
          </a:solidFill>
        </p:spPr>
        <p:txBody>
          <a:bodyPr/>
          <a:lstStyle/>
          <a:p>
            <a:pPr>
              <a:buNone/>
            </a:pPr>
            <a:endParaRPr lang="en-US" b="1" dirty="0" smtClean="0">
              <a:solidFill>
                <a:schemeClr val="bg1"/>
              </a:solidFill>
            </a:endParaRPr>
          </a:p>
          <a:p>
            <a:pPr algn="just"/>
            <a:r>
              <a:rPr lang="en-US" b="1" dirty="0" smtClean="0">
                <a:solidFill>
                  <a:schemeClr val="bg1"/>
                </a:solidFill>
              </a:rPr>
              <a:t>      </a:t>
            </a:r>
            <a:r>
              <a:rPr lang="en-US" b="1" i="1" dirty="0" smtClean="0">
                <a:solidFill>
                  <a:schemeClr val="bg1"/>
                </a:solidFill>
                <a:latin typeface="Times New Roman" pitchFamily="18" charset="0"/>
                <a:cs typeface="Times New Roman" pitchFamily="18" charset="0"/>
              </a:rPr>
              <a:t>Formal groups are the ones that are created as per official authority, so as to fulfill the desired objective. Unlike, informal groups are formed by the employees as per their likes, interests, and attitudes.</a:t>
            </a:r>
          </a:p>
          <a:p>
            <a:pPr>
              <a:buNone/>
            </a:pP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pPr algn="ctr"/>
            <a:r>
              <a:rPr lang="en-IN" b="1" i="1" dirty="0" smtClean="0">
                <a:effectLst/>
                <a:latin typeface="Times New Roman" pitchFamily="18" charset="0"/>
                <a:cs typeface="Times New Roman" pitchFamily="18" charset="0"/>
              </a:rPr>
              <a:t>Task group</a:t>
            </a:r>
            <a:endParaRPr lang="en-US" b="1" i="1" dirty="0">
              <a:effectLst/>
              <a:latin typeface="Times New Roman" pitchFamily="18" charset="0"/>
              <a:cs typeface="Times New Roman" pitchFamily="18" charset="0"/>
            </a:endParaRPr>
          </a:p>
        </p:txBody>
      </p:sp>
      <p:sp>
        <p:nvSpPr>
          <p:cNvPr id="6" name="Content Placeholder 5"/>
          <p:cNvSpPr>
            <a:spLocks noGrp="1"/>
          </p:cNvSpPr>
          <p:nvPr>
            <p:ph idx="1"/>
          </p:nvPr>
        </p:nvSpPr>
        <p:spPr>
          <a:solidFill>
            <a:schemeClr val="tx1"/>
          </a:solidFill>
        </p:spPr>
        <p:txBody>
          <a:bodyPr>
            <a:normAutofit fontScale="85000" lnSpcReduction="20000"/>
          </a:bodyPr>
          <a:lstStyle/>
          <a:p>
            <a:r>
              <a:rPr lang="en-US" b="1" i="1" dirty="0" smtClean="0">
                <a:solidFill>
                  <a:schemeClr val="bg2"/>
                </a:solidFill>
                <a:latin typeface="Times New Roman" pitchFamily="18" charset="0"/>
                <a:cs typeface="Times New Roman" pitchFamily="18" charset="0"/>
              </a:rPr>
              <a:t>Task Group: A group of people working together to complete a job task.</a:t>
            </a:r>
          </a:p>
          <a:p>
            <a:r>
              <a:rPr lang="en-US" b="1" i="1" dirty="0" smtClean="0">
                <a:solidFill>
                  <a:schemeClr val="bg2"/>
                </a:solidFill>
                <a:latin typeface="Times New Roman" pitchFamily="18" charset="0"/>
                <a:cs typeface="Times New Roman" pitchFamily="18" charset="0"/>
              </a:rPr>
              <a:t>A task group can cross hierarchical command relationships.</a:t>
            </a:r>
          </a:p>
          <a:p>
            <a:r>
              <a:rPr lang="en-US" b="1" i="1" dirty="0" smtClean="0">
                <a:solidFill>
                  <a:schemeClr val="bg2"/>
                </a:solidFill>
                <a:latin typeface="Times New Roman" pitchFamily="18" charset="0"/>
                <a:cs typeface="Times New Roman" pitchFamily="18" charset="0"/>
              </a:rPr>
              <a:t>Eg: If a college student is accused of a campus crime, dealing with the problem might require coordination among the dean of academic affairs, the dean of students, the registrar, the director of security and the student’s advisor. Such a formation constitutes a task group.</a:t>
            </a:r>
          </a:p>
          <a:p>
            <a:r>
              <a:rPr lang="en-US" b="1" i="1" dirty="0" smtClean="0">
                <a:solidFill>
                  <a:schemeClr val="bg2"/>
                </a:solidFill>
                <a:latin typeface="Times New Roman" pitchFamily="18" charset="0"/>
                <a:cs typeface="Times New Roman" pitchFamily="18" charset="0"/>
              </a:rPr>
              <a:t>All command groups are task groups.</a:t>
            </a:r>
          </a:p>
          <a:p>
            <a:r>
              <a:rPr lang="en-US" b="1" i="1" dirty="0" smtClean="0">
                <a:solidFill>
                  <a:schemeClr val="bg2"/>
                </a:solidFill>
                <a:latin typeface="Times New Roman" pitchFamily="18" charset="0"/>
                <a:cs typeface="Times New Roman" pitchFamily="18" charset="0"/>
              </a:rPr>
              <a:t>But all task groups are not command groups</a:t>
            </a:r>
            <a:r>
              <a:rPr lang="en-US" b="1" i="1" dirty="0" smtClean="0">
                <a:solidFill>
                  <a:schemeClr val="bg2"/>
                </a:solidFill>
              </a:rPr>
              <a:t>.</a:t>
            </a:r>
          </a:p>
          <a:p>
            <a:endParaRPr lang="en-US" b="1" i="1" dirty="0">
              <a:solidFill>
                <a:schemeClr val="bg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pPr algn="ctr"/>
            <a:r>
              <a:rPr lang="en-IN" b="1" i="1" dirty="0" smtClean="0">
                <a:solidFill>
                  <a:srgbClr val="FF0000"/>
                </a:solidFill>
                <a:latin typeface="Times New Roman" pitchFamily="18" charset="0"/>
                <a:cs typeface="Times New Roman" pitchFamily="18" charset="0"/>
              </a:rPr>
              <a:t>Command Group</a:t>
            </a:r>
            <a:endParaRPr lang="en-US" b="1" i="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solidFill>
            <a:schemeClr val="tx1"/>
          </a:solidFill>
        </p:spPr>
        <p:txBody>
          <a:bodyPr/>
          <a:lstStyle/>
          <a:p>
            <a:pPr marL="0" indent="0" algn="just" fontAlgn="base">
              <a:spcBef>
                <a:spcPct val="0"/>
              </a:spcBef>
              <a:spcAft>
                <a:spcPct val="0"/>
              </a:spcAft>
              <a:tabLst>
                <a:tab pos="4051300" algn="l"/>
              </a:tabLst>
            </a:pPr>
            <a:r>
              <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Command groups</a:t>
            </a:r>
            <a:r>
              <a:rPr lang="en-US" b="1" i="1" dirty="0">
                <a:solidFill>
                  <a:srgbClr val="222222"/>
                </a:solidFill>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are specified by the organizational chart and often consist of a supervisor and the subordinates that report to that supervisor. </a:t>
            </a:r>
          </a:p>
          <a:p>
            <a:pPr marL="0" lvl="0" indent="0" algn="just" fontAlgn="base">
              <a:spcBef>
                <a:spcPct val="0"/>
              </a:spcBef>
              <a:spcAft>
                <a:spcPct val="0"/>
              </a:spcAft>
              <a:buNone/>
              <a:tabLst>
                <a:tab pos="4051300" algn="l"/>
              </a:tabLst>
            </a:pPr>
            <a:endPar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endParaRPr>
          </a:p>
          <a:p>
            <a:pPr marL="0" indent="0" algn="just" fontAlgn="base">
              <a:spcBef>
                <a:spcPct val="0"/>
              </a:spcBef>
              <a:spcAft>
                <a:spcPct val="0"/>
              </a:spcAft>
              <a:tabLst>
                <a:tab pos="4051300" algn="l"/>
              </a:tabLst>
            </a:pPr>
            <a:r>
              <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   An</a:t>
            </a:r>
            <a:r>
              <a:rPr lang="en-US" b="1" i="1" dirty="0">
                <a:solidFill>
                  <a:srgbClr val="222222"/>
                </a:solidFill>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example</a:t>
            </a:r>
            <a:r>
              <a:rPr lang="en-US" b="1" i="1" dirty="0">
                <a:solidFill>
                  <a:srgbClr val="222222"/>
                </a:solidFill>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of a</a:t>
            </a:r>
            <a:r>
              <a:rPr lang="en-US" b="1" i="1" dirty="0">
                <a:solidFill>
                  <a:srgbClr val="222222"/>
                </a:solidFill>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command group</a:t>
            </a:r>
            <a:r>
              <a:rPr lang="en-US" b="1" i="1" dirty="0">
                <a:solidFill>
                  <a:srgbClr val="222222"/>
                </a:solidFill>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rgbClr val="222222"/>
                </a:solidFill>
                <a:effectLst/>
                <a:latin typeface="Times New Roman" pitchFamily="18" charset="0"/>
                <a:ea typeface="Times New Roman" pitchFamily="18" charset="0"/>
                <a:cs typeface="Times New Roman" pitchFamily="18" charset="0"/>
              </a:rPr>
              <a:t>is an academic department chairman and the faculty members in that department.</a:t>
            </a:r>
          </a:p>
          <a:p>
            <a:pPr marL="0" lvl="0" indent="0" fontAlgn="base">
              <a:spcBef>
                <a:spcPct val="0"/>
              </a:spcBef>
              <a:spcAft>
                <a:spcPct val="0"/>
              </a:spcAft>
              <a:buNone/>
              <a:tabLst>
                <a:tab pos="4051300" algn="l"/>
              </a:tabLst>
            </a:pPr>
            <a:endParaRPr lang="en-IN" dirty="0" smtClean="0">
              <a:solidFill>
                <a:srgbClr val="222222"/>
              </a:solidFill>
              <a:latin typeface="Arial" pitchFamily="34" charset="0"/>
              <a:cs typeface="Arial" pitchFamily="34" charset="0"/>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i="1" dirty="0" smtClean="0">
                <a:solidFill>
                  <a:schemeClr val="bg1"/>
                </a:solidFill>
                <a:latin typeface="Times New Roman" pitchFamily="18" charset="0"/>
                <a:cs typeface="Times New Roman" pitchFamily="18" charset="0"/>
              </a:rPr>
              <a:t>INTEREST GROUP</a:t>
            </a:r>
            <a:endParaRPr lang="en-US" b="1" i="1" dirty="0">
              <a:solidFill>
                <a:schemeClr val="bg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b="1" i="1" dirty="0" smtClean="0">
                <a:latin typeface="Times New Roman" pitchFamily="18" charset="0"/>
                <a:cs typeface="Times New Roman" pitchFamily="18" charset="0"/>
              </a:rPr>
              <a:t>     Interest group is a group of individuals that share a common interest in a specific subject and work jointly to influence public policy in its favor. Interest groups are also called pressure groups because they exert pressure on policy makers to influence public policies.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455</TotalTime>
  <Words>1182</Words>
  <Application>Microsoft Office PowerPoint</Application>
  <PresentationFormat>On-screen Show (4:3)</PresentationFormat>
  <Paragraphs>148</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Verve</vt:lpstr>
      <vt:lpstr>QUEENS COLLEGE OF ARTS AND SCIENCE FOR WOMEN PUNALKULAM,near Thanjavur, PUDUKKOTTAI DISTRICT.</vt:lpstr>
      <vt:lpstr>Slide 2</vt:lpstr>
      <vt:lpstr> </vt:lpstr>
      <vt:lpstr>Slide 4</vt:lpstr>
      <vt:lpstr>INFORMAL GROUP </vt:lpstr>
      <vt:lpstr>FORMAL GROUPS</vt:lpstr>
      <vt:lpstr>Task group</vt:lpstr>
      <vt:lpstr>Command Group</vt:lpstr>
      <vt:lpstr>INTEREST GROUP</vt:lpstr>
      <vt:lpstr>FRIENDSHIP GROUPS. </vt:lpstr>
      <vt:lpstr>STAGES OF GROUP DEVELOPMENT</vt:lpstr>
      <vt:lpstr>5 – STAGES OF GROUP DEVELOPMENT</vt:lpstr>
      <vt:lpstr>Slide 13</vt:lpstr>
      <vt:lpstr>Slide 14</vt:lpstr>
      <vt:lpstr>Slide 15</vt:lpstr>
      <vt:lpstr>Group structure  </vt:lpstr>
      <vt:lpstr>Slide 17</vt:lpstr>
      <vt:lpstr> Norms </vt:lpstr>
      <vt:lpstr> Roles </vt:lpstr>
      <vt:lpstr> Status network </vt:lpstr>
      <vt:lpstr>Slide 21</vt:lpstr>
      <vt:lpstr> Communication networks </vt:lpstr>
      <vt:lpstr>Slide 23</vt:lpstr>
      <vt:lpstr>Slide 24</vt:lpstr>
      <vt:lpstr>Group Decision Making </vt:lpstr>
      <vt:lpstr>ADVANTAGES OF GROUP DECISION MAKING </vt:lpstr>
      <vt:lpstr>Disadvantages of Group Decision- Making </vt:lpstr>
      <vt:lpstr>CONSIDERATIONS IN GROUP DECISION MAKING </vt:lpstr>
      <vt:lpstr>Time </vt:lpstr>
      <vt:lpstr>Member competence </vt:lpstr>
      <vt:lpstr>AUTONOMY AND SELF-DIRECTION </vt:lpstr>
      <vt:lpstr>Availability of information</vt:lpstr>
      <vt:lpstr>Group size</vt:lpstr>
      <vt:lpstr>Degree of participation </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ELCOT</dc:creator>
  <cp:lastModifiedBy>SYSTEM1</cp:lastModifiedBy>
  <cp:revision>69</cp:revision>
  <dcterms:created xsi:type="dcterms:W3CDTF">2020-05-25T12:48:26Z</dcterms:created>
  <dcterms:modified xsi:type="dcterms:W3CDTF">2020-05-29T08:13:02Z</dcterms:modified>
</cp:coreProperties>
</file>