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7" r:id="rId5"/>
    <p:sldId id="259" r:id="rId6"/>
    <p:sldId id="260" r:id="rId7"/>
    <p:sldId id="261" r:id="rId8"/>
    <p:sldId id="262" r:id="rId9"/>
    <p:sldId id="265" r:id="rId10"/>
    <p:sldId id="266" r:id="rId11"/>
    <p:sldId id="267" r:id="rId12"/>
    <p:sldId id="268" r:id="rId13"/>
    <p:sldId id="263" r:id="rId14"/>
    <p:sldId id="264" r:id="rId15"/>
    <p:sldId id="281" r:id="rId16"/>
    <p:sldId id="270" r:id="rId17"/>
    <p:sldId id="271" r:id="rId18"/>
    <p:sldId id="280" r:id="rId19"/>
    <p:sldId id="272" r:id="rId20"/>
    <p:sldId id="282"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88CAAD-B368-41F8-A5D5-59326C36B88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2752797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88CAAD-B368-41F8-A5D5-59326C36B88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193670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88CAAD-B368-41F8-A5D5-59326C36B88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1194373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88CAAD-B368-41F8-A5D5-59326C36B88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203377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88CAAD-B368-41F8-A5D5-59326C36B88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22883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88CAAD-B368-41F8-A5D5-59326C36B880}"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1825962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88CAAD-B368-41F8-A5D5-59326C36B880}"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393930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88CAAD-B368-41F8-A5D5-59326C36B880}"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342540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8CAAD-B368-41F8-A5D5-59326C36B880}"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2290253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88CAAD-B368-41F8-A5D5-59326C36B880}"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8640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88CAAD-B368-41F8-A5D5-59326C36B880}"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A248C3-AE1D-4754-966B-BC39007DA428}" type="slidenum">
              <a:rPr lang="en-US" smtClean="0"/>
              <a:t>‹#›</a:t>
            </a:fld>
            <a:endParaRPr lang="en-US"/>
          </a:p>
        </p:txBody>
      </p:sp>
    </p:spTree>
    <p:extLst>
      <p:ext uri="{BB962C8B-B14F-4D97-AF65-F5344CB8AC3E}">
        <p14:creationId xmlns:p14="http://schemas.microsoft.com/office/powerpoint/2010/main" val="3602623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8CAAD-B368-41F8-A5D5-59326C36B880}" type="datetimeFigureOut">
              <a:rPr lang="en-US" smtClean="0"/>
              <a:t>5/18/2020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248C3-AE1D-4754-966B-BC39007DA428}" type="slidenum">
              <a:rPr lang="en-US" smtClean="0"/>
              <a:t>‹#›</a:t>
            </a:fld>
            <a:endParaRPr lang="en-US"/>
          </a:p>
        </p:txBody>
      </p:sp>
    </p:spTree>
    <p:extLst>
      <p:ext uri="{BB962C8B-B14F-4D97-AF65-F5344CB8AC3E}">
        <p14:creationId xmlns:p14="http://schemas.microsoft.com/office/powerpoint/2010/main" val="425089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Robert_Peel" TargetMode="External"/><Relationship Id="rId2" Type="http://schemas.openxmlformats.org/officeDocument/2006/relationships/hyperlink" Target="https://en.wikipedia.org/wiki/Poet_Laureate_of_the_United_Kingdo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Lord_Byron" TargetMode="External"/><Relationship Id="rId13" Type="http://schemas.openxmlformats.org/officeDocument/2006/relationships/hyperlink" Target="https://en.wikipedia.org/wiki/Adona%C3%AFs" TargetMode="External"/><Relationship Id="rId18" Type="http://schemas.openxmlformats.org/officeDocument/2006/relationships/hyperlink" Target="https://en.wikipedia.org/wiki/Hyperion_(poem)" TargetMode="External"/><Relationship Id="rId3" Type="http://schemas.openxmlformats.org/officeDocument/2006/relationships/hyperlink" Target="https://en.wikipedia.org/wiki/The_Marriage_of_Heaven_and_Hell" TargetMode="External"/><Relationship Id="rId21" Type="http://schemas.openxmlformats.org/officeDocument/2006/relationships/hyperlink" Target="https://en.wikipedia.org/wiki/Anna_Laetitia_Barbauld" TargetMode="External"/><Relationship Id="rId7" Type="http://schemas.openxmlformats.org/officeDocument/2006/relationships/hyperlink" Target="https://en.wikipedia.org/wiki/The_Rime_of_the_Ancient_Mariner" TargetMode="External"/><Relationship Id="rId12" Type="http://schemas.openxmlformats.org/officeDocument/2006/relationships/hyperlink" Target="https://en.wikipedia.org/wiki/Prometheus_Unbound_(Shelley)" TargetMode="External"/><Relationship Id="rId17" Type="http://schemas.openxmlformats.org/officeDocument/2006/relationships/hyperlink" Target="https://en.wikipedia.org/wiki/John_Keats's_1819_odes" TargetMode="External"/><Relationship Id="rId25" Type="http://schemas.openxmlformats.org/officeDocument/2006/relationships/hyperlink" Target="https://en.wikipedia.org/wiki/Joanna_Baillie" TargetMode="External"/><Relationship Id="rId2" Type="http://schemas.openxmlformats.org/officeDocument/2006/relationships/hyperlink" Target="https://en.wikipedia.org/wiki/William_Blake" TargetMode="External"/><Relationship Id="rId16" Type="http://schemas.openxmlformats.org/officeDocument/2006/relationships/hyperlink" Target="https://en.wikipedia.org/wiki/John_Keats" TargetMode="External"/><Relationship Id="rId20" Type="http://schemas.openxmlformats.org/officeDocument/2006/relationships/hyperlink" Target="https://en.wikipedia.org/wiki/Felicia_Dorothea_Hemans" TargetMode="External"/><Relationship Id="rId1" Type="http://schemas.openxmlformats.org/officeDocument/2006/relationships/slideLayout" Target="../slideLayouts/slideLayout7.xml"/><Relationship Id="rId6" Type="http://schemas.openxmlformats.org/officeDocument/2006/relationships/hyperlink" Target="https://en.wikipedia.org/wiki/Samuel_Taylor_Coleridge" TargetMode="External"/><Relationship Id="rId11" Type="http://schemas.openxmlformats.org/officeDocument/2006/relationships/hyperlink" Target="https://en.wikipedia.org/wiki/Percy_Bysshe_Shelley" TargetMode="External"/><Relationship Id="rId24" Type="http://schemas.openxmlformats.org/officeDocument/2006/relationships/hyperlink" Target="https://en.wikipedia.org/wiki/Hannah_More" TargetMode="External"/><Relationship Id="rId5" Type="http://schemas.openxmlformats.org/officeDocument/2006/relationships/hyperlink" Target="https://en.wikipedia.org/wiki/The_Prelude" TargetMode="External"/><Relationship Id="rId15" Type="http://schemas.openxmlformats.org/officeDocument/2006/relationships/hyperlink" Target="https://en.wikipedia.org/wiki/Ozymandias" TargetMode="External"/><Relationship Id="rId23" Type="http://schemas.openxmlformats.org/officeDocument/2006/relationships/hyperlink" Target="https://en.wikipedia.org/wiki/Mary_Robinson_(poet)" TargetMode="External"/><Relationship Id="rId10" Type="http://schemas.openxmlformats.org/officeDocument/2006/relationships/hyperlink" Target="https://en.wikipedia.org/wiki/Childe_Harold's_Pilgrimage" TargetMode="External"/><Relationship Id="rId19" Type="http://schemas.openxmlformats.org/officeDocument/2006/relationships/hyperlink" Target="https://en.wikipedia.org/wiki/Endymion_(poem)" TargetMode="External"/><Relationship Id="rId4" Type="http://schemas.openxmlformats.org/officeDocument/2006/relationships/hyperlink" Target="https://en.wikipedia.org/wiki/William_Wordsworth" TargetMode="External"/><Relationship Id="rId9" Type="http://schemas.openxmlformats.org/officeDocument/2006/relationships/hyperlink" Target="https://en.wikipedia.org/wiki/Don_Juan_(Byron)" TargetMode="External"/><Relationship Id="rId14" Type="http://schemas.openxmlformats.org/officeDocument/2006/relationships/hyperlink" Target="https://en.wikipedia.org/wiki/Ode_to_the_West_Wind" TargetMode="External"/><Relationship Id="rId22" Type="http://schemas.openxmlformats.org/officeDocument/2006/relationships/hyperlink" Target="https://en.wikipedia.org/wiki/Charlotte_Turner_Smith"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Westmorland" TargetMode="External"/><Relationship Id="rId3" Type="http://schemas.openxmlformats.org/officeDocument/2006/relationships/hyperlink" Target="https://en.wikipedia.org/wiki/Robert_Southey" TargetMode="External"/><Relationship Id="rId7" Type="http://schemas.openxmlformats.org/officeDocument/2006/relationships/hyperlink" Target="https://en.wikipedia.org/wiki/Rydal,_Cumbria" TargetMode="External"/><Relationship Id="rId2" Type="http://schemas.openxmlformats.org/officeDocument/2006/relationships/hyperlink" Target="https://en.wikipedia.org/wiki/Queen_Victoria" TargetMode="External"/><Relationship Id="rId1" Type="http://schemas.openxmlformats.org/officeDocument/2006/relationships/slideLayout" Target="../slideLayouts/slideLayout7.xml"/><Relationship Id="rId6" Type="http://schemas.openxmlformats.org/officeDocument/2006/relationships/hyperlink" Target="https://en.wikipedia.org/wiki/Cumberland" TargetMode="External"/><Relationship Id="rId5" Type="http://schemas.openxmlformats.org/officeDocument/2006/relationships/hyperlink" Target="https://en.wikipedia.org/wiki/Cockermouth" TargetMode="External"/><Relationship Id="rId4" Type="http://schemas.openxmlformats.org/officeDocument/2006/relationships/hyperlink" Target="https://en.wikipedia.org/wiki/Alfred,_Lord_Tennyson"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The_Prelude" TargetMode="External"/><Relationship Id="rId3" Type="http://schemas.openxmlformats.org/officeDocument/2006/relationships/hyperlink" Target="https://en.wikipedia.org/wiki/Samuel_Taylor_Coleridge" TargetMode="External"/><Relationship Id="rId7" Type="http://schemas.openxmlformats.org/officeDocument/2006/relationships/hyperlink" Target="https://en.wikipedia.org/wiki/Masterpiece" TargetMode="External"/><Relationship Id="rId2" Type="http://schemas.openxmlformats.org/officeDocument/2006/relationships/hyperlink" Target="https://en.wikipedia.org/wiki/Romantic_poetry" TargetMode="External"/><Relationship Id="rId1" Type="http://schemas.openxmlformats.org/officeDocument/2006/relationships/slideLayout" Target="../slideLayouts/slideLayout7.xml"/><Relationship Id="rId6" Type="http://schemas.openxmlformats.org/officeDocument/2006/relationships/hyperlink" Target="https://en.wikipedia.org/wiki/Lyrical_Ballads" TargetMode="External"/><Relationship Id="rId5" Type="http://schemas.openxmlformats.org/officeDocument/2006/relationships/hyperlink" Target="https://en.wikipedia.org/wiki/English_literature" TargetMode="External"/><Relationship Id="rId4" Type="http://schemas.openxmlformats.org/officeDocument/2006/relationships/hyperlink" Target="https://en.wikipedia.org/wiki/Romanticism" TargetMode="External"/><Relationship Id="rId9" Type="http://schemas.openxmlformats.org/officeDocument/2006/relationships/hyperlink" Target="https://en.wikipedia.org/wiki/William_Wordsworth#cite_note-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Border_reivers" TargetMode="External"/><Relationship Id="rId2" Type="http://schemas.openxmlformats.org/officeDocument/2006/relationships/hyperlink" Target="https://en.wikipedia.org/wiki/Henry_III_of_England" TargetMode="External"/><Relationship Id="rId1" Type="http://schemas.openxmlformats.org/officeDocument/2006/relationships/slideLayout" Target="../slideLayouts/slideLayout7.xml"/><Relationship Id="rId6" Type="http://schemas.openxmlformats.org/officeDocument/2006/relationships/hyperlink" Target="https://en.wikipedia.org/wiki/William_Wordsworth#cite_note-19" TargetMode="External"/><Relationship Id="rId5" Type="http://schemas.openxmlformats.org/officeDocument/2006/relationships/hyperlink" Target="https://en.wikipedia.org/wiki/Covent_Garden_Theatre" TargetMode="External"/><Relationship Id="rId4" Type="http://schemas.openxmlformats.org/officeDocument/2006/relationships/hyperlink" Target="https://en.wikipedia.org/wiki/Thomas_Harris_(theatre_manager)"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Goslar"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Lake_Poet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Blank_verse" TargetMode="External"/><Relationship Id="rId2" Type="http://schemas.openxmlformats.org/officeDocument/2006/relationships/hyperlink" Target="https://en.wikipedia.org/wiki/Autobiography" TargetMode="External"/><Relationship Id="rId1" Type="http://schemas.openxmlformats.org/officeDocument/2006/relationships/slideLayout" Target="../slideLayouts/slideLayout7.xml"/><Relationship Id="rId5" Type="http://schemas.openxmlformats.org/officeDocument/2006/relationships/hyperlink" Target="https://en.wikipedia.org/wiki/Philosophical_poets" TargetMode="External"/><Relationship Id="rId4" Type="http://schemas.openxmlformats.org/officeDocument/2006/relationships/hyperlink" Target="https://en.wikipedia.org/wiki/William_Wordswort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AGE OF WORDSWORTH</a:t>
            </a:r>
            <a:endParaRPr lang="en-US" dirty="0"/>
          </a:p>
        </p:txBody>
      </p:sp>
      <p:sp>
        <p:nvSpPr>
          <p:cNvPr id="3" name="Subtitle 2"/>
          <p:cNvSpPr>
            <a:spLocks noGrp="1"/>
          </p:cNvSpPr>
          <p:nvPr>
            <p:ph type="subTitle" idx="1"/>
          </p:nvPr>
        </p:nvSpPr>
        <p:spPr/>
        <p:txBody>
          <a:bodyPr/>
          <a:lstStyle/>
          <a:p>
            <a:r>
              <a:rPr lang="en-US" dirty="0" smtClean="0"/>
              <a:t>(1798-1832)</a:t>
            </a:r>
            <a:endParaRPr lang="en-US" dirty="0"/>
          </a:p>
        </p:txBody>
      </p:sp>
    </p:spTree>
    <p:extLst>
      <p:ext uri="{BB962C8B-B14F-4D97-AF65-F5344CB8AC3E}">
        <p14:creationId xmlns:p14="http://schemas.microsoft.com/office/powerpoint/2010/main" val="75753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48140"/>
            <a:ext cx="7696200" cy="6370975"/>
          </a:xfrm>
          <a:prstGeom prst="rect">
            <a:avLst/>
          </a:prstGeom>
        </p:spPr>
        <p:txBody>
          <a:bodyPr wrap="square">
            <a:spAutoFit/>
          </a:bodyPr>
          <a:lstStyle/>
          <a:p>
            <a:r>
              <a:rPr lang="en-US" sz="2400" b="1" dirty="0"/>
              <a:t>Books of the 14-book </a:t>
            </a:r>
            <a:r>
              <a:rPr lang="en-US" sz="2400" b="1" i="1" dirty="0" smtClean="0"/>
              <a:t>Prelude</a:t>
            </a:r>
            <a:r>
              <a:rPr lang="en-US" sz="2400" b="1" dirty="0" smtClean="0"/>
              <a:t>:</a:t>
            </a:r>
            <a:endParaRPr lang="en-US" sz="2400" b="1" dirty="0"/>
          </a:p>
          <a:p>
            <a:endParaRPr lang="en-US" sz="2400" b="1" dirty="0"/>
          </a:p>
          <a:p>
            <a:r>
              <a:rPr lang="en-US" sz="2400" dirty="0"/>
              <a:t>Introduction – Childhood and School-Time</a:t>
            </a:r>
          </a:p>
          <a:p>
            <a:r>
              <a:rPr lang="en-US" sz="2400" dirty="0"/>
              <a:t>School-Time (Continued)</a:t>
            </a:r>
          </a:p>
          <a:p>
            <a:r>
              <a:rPr lang="en-US" sz="2400" dirty="0"/>
              <a:t>Residence at Cambridge</a:t>
            </a:r>
          </a:p>
          <a:p>
            <a:r>
              <a:rPr lang="en-US" sz="2400" dirty="0"/>
              <a:t>Summer Vacation</a:t>
            </a:r>
          </a:p>
          <a:p>
            <a:r>
              <a:rPr lang="en-US" sz="2400" dirty="0"/>
              <a:t>Books</a:t>
            </a:r>
          </a:p>
          <a:p>
            <a:r>
              <a:rPr lang="en-US" sz="2400" dirty="0"/>
              <a:t>Cambridge and the Alps</a:t>
            </a:r>
          </a:p>
          <a:p>
            <a:r>
              <a:rPr lang="en-US" sz="2400" dirty="0"/>
              <a:t>Residence in London</a:t>
            </a:r>
          </a:p>
          <a:p>
            <a:r>
              <a:rPr lang="en-US" sz="2400" dirty="0"/>
              <a:t>Retrospect – Love of Nature Leading to Love of Man</a:t>
            </a:r>
          </a:p>
          <a:p>
            <a:r>
              <a:rPr lang="en-US" sz="2400" dirty="0"/>
              <a:t>Residence in France</a:t>
            </a:r>
          </a:p>
          <a:p>
            <a:r>
              <a:rPr lang="en-US" sz="2400" dirty="0"/>
              <a:t>Residence in France (Continued)</a:t>
            </a:r>
          </a:p>
          <a:p>
            <a:r>
              <a:rPr lang="en-US" sz="2400" dirty="0"/>
              <a:t>Residence in France (Concluded)</a:t>
            </a:r>
          </a:p>
          <a:p>
            <a:r>
              <a:rPr lang="en-US" sz="2400" dirty="0"/>
              <a:t>Imagination and Taste, How Impaired and Restored</a:t>
            </a:r>
          </a:p>
          <a:p>
            <a:r>
              <a:rPr lang="en-US" sz="2400" dirty="0"/>
              <a:t>Imagination and Taste, How Impaired and Restored (Concluded)</a:t>
            </a:r>
          </a:p>
          <a:p>
            <a:r>
              <a:rPr lang="en-US" sz="2400" dirty="0"/>
              <a:t>Conclusion</a:t>
            </a:r>
            <a:endParaRPr lang="en-US" sz="2400" dirty="0">
              <a:effectLst/>
            </a:endParaRPr>
          </a:p>
        </p:txBody>
      </p:sp>
    </p:spTree>
    <p:extLst>
      <p:ext uri="{BB962C8B-B14F-4D97-AF65-F5344CB8AC3E}">
        <p14:creationId xmlns:p14="http://schemas.microsoft.com/office/powerpoint/2010/main" val="3316920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62000"/>
            <a:ext cx="7239000" cy="5632311"/>
          </a:xfrm>
          <a:prstGeom prst="rect">
            <a:avLst/>
          </a:prstGeom>
        </p:spPr>
        <p:txBody>
          <a:bodyPr wrap="square">
            <a:spAutoFit/>
          </a:bodyPr>
          <a:lstStyle/>
          <a:p>
            <a:r>
              <a:rPr lang="en-US" sz="2400" dirty="0"/>
              <a:t>Following the death of Robert Southey in 1843 Wordsworth became </a:t>
            </a:r>
            <a:r>
              <a:rPr lang="en-US" sz="2400" dirty="0">
                <a:hlinkClick r:id="rId2" tooltip="Poet Laureate of the United Kingdom"/>
              </a:rPr>
              <a:t>Poet Laureate</a:t>
            </a:r>
            <a:r>
              <a:rPr lang="en-US" sz="2400" dirty="0"/>
              <a:t>. </a:t>
            </a:r>
            <a:endParaRPr lang="en-US" sz="2400" dirty="0" smtClean="0"/>
          </a:p>
          <a:p>
            <a:endParaRPr lang="en-US" sz="2400" dirty="0"/>
          </a:p>
          <a:p>
            <a:r>
              <a:rPr lang="en-US" sz="2400" dirty="0" smtClean="0"/>
              <a:t>He </a:t>
            </a:r>
            <a:r>
              <a:rPr lang="en-US" sz="2400" dirty="0"/>
              <a:t>initially refused the </a:t>
            </a:r>
            <a:r>
              <a:rPr lang="en-US" sz="2400" dirty="0" err="1"/>
              <a:t>honour</a:t>
            </a:r>
            <a:r>
              <a:rPr lang="en-US" sz="2400" dirty="0"/>
              <a:t>, saying that he was too old, but accepted when the Prime Minister, </a:t>
            </a:r>
            <a:r>
              <a:rPr lang="en-US" sz="2400" dirty="0">
                <a:hlinkClick r:id="rId3" tooltip="Robert Peel"/>
              </a:rPr>
              <a:t>Robert Peel</a:t>
            </a:r>
            <a:r>
              <a:rPr lang="en-US" sz="2400" dirty="0"/>
              <a:t>, assured him that "you shall have nothing required of you". </a:t>
            </a:r>
            <a:endParaRPr lang="en-US" sz="2400" dirty="0" smtClean="0"/>
          </a:p>
          <a:p>
            <a:endParaRPr lang="en-US" sz="2400" dirty="0"/>
          </a:p>
          <a:p>
            <a:r>
              <a:rPr lang="en-US" sz="2400" dirty="0" smtClean="0"/>
              <a:t>Wordsworth </a:t>
            </a:r>
            <a:r>
              <a:rPr lang="en-US" sz="2400" dirty="0"/>
              <a:t>thus became the only poet laureate to write no official verses. </a:t>
            </a:r>
            <a:endParaRPr lang="en-US" sz="2400" dirty="0" smtClean="0"/>
          </a:p>
          <a:p>
            <a:endParaRPr lang="en-US" sz="2400" dirty="0"/>
          </a:p>
          <a:p>
            <a:endParaRPr lang="en-US" sz="2400" dirty="0" smtClean="0"/>
          </a:p>
          <a:p>
            <a:r>
              <a:rPr lang="en-US" sz="2400" dirty="0" smtClean="0"/>
              <a:t>The </a:t>
            </a:r>
            <a:r>
              <a:rPr lang="en-US" sz="2400" dirty="0"/>
              <a:t>sudden death of his daughter Dora in 1847 at age 42 was difficult for the aging poet to take and in his depression, he completely gave up writing new material. </a:t>
            </a:r>
          </a:p>
        </p:txBody>
      </p:sp>
    </p:spTree>
    <p:extLst>
      <p:ext uri="{BB962C8B-B14F-4D97-AF65-F5344CB8AC3E}">
        <p14:creationId xmlns:p14="http://schemas.microsoft.com/office/powerpoint/2010/main" val="1477326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51344"/>
            <a:ext cx="8001000" cy="4893647"/>
          </a:xfrm>
          <a:prstGeom prst="rect">
            <a:avLst/>
          </a:prstGeom>
        </p:spPr>
        <p:txBody>
          <a:bodyPr wrap="square">
            <a:spAutoFit/>
          </a:bodyPr>
          <a:lstStyle/>
          <a:p>
            <a:r>
              <a:rPr lang="en-US" sz="2400" dirty="0"/>
              <a:t>The six best-known English authors are, in order of birth and with an example of their work: </a:t>
            </a:r>
          </a:p>
          <a:p>
            <a:r>
              <a:rPr lang="en-US" sz="2400" dirty="0">
                <a:hlinkClick r:id="rId2" tooltip="William Blake"/>
              </a:rPr>
              <a:t>William Blake</a:t>
            </a:r>
            <a:r>
              <a:rPr lang="en-US" sz="2400" dirty="0"/>
              <a:t> – </a:t>
            </a:r>
            <a:r>
              <a:rPr lang="en-US" sz="2400" i="1" dirty="0">
                <a:hlinkClick r:id="rId3" tooltip="The Marriage of Heaven and Hell"/>
              </a:rPr>
              <a:t>The Marriage of Heaven and Hell</a:t>
            </a:r>
            <a:endParaRPr lang="en-US" sz="2400" dirty="0"/>
          </a:p>
          <a:p>
            <a:r>
              <a:rPr lang="en-US" sz="2400" dirty="0">
                <a:hlinkClick r:id="rId4" tooltip="William Wordsworth"/>
              </a:rPr>
              <a:t>William Wordsworth</a:t>
            </a:r>
            <a:r>
              <a:rPr lang="en-US" sz="2400" dirty="0"/>
              <a:t> – </a:t>
            </a:r>
            <a:r>
              <a:rPr lang="en-US" sz="2400" i="1" dirty="0">
                <a:hlinkClick r:id="rId5" tooltip="The Prelude"/>
              </a:rPr>
              <a:t>The Prelude</a:t>
            </a:r>
            <a:endParaRPr lang="en-US" sz="2400" dirty="0"/>
          </a:p>
          <a:p>
            <a:r>
              <a:rPr lang="en-US" sz="2400" dirty="0">
                <a:hlinkClick r:id="rId6" tooltip="Samuel Taylor Coleridge"/>
              </a:rPr>
              <a:t>Samuel Taylor Coleridge</a:t>
            </a:r>
            <a:r>
              <a:rPr lang="en-US" sz="2400" dirty="0"/>
              <a:t> – </a:t>
            </a:r>
            <a:r>
              <a:rPr lang="en-US" sz="2400" i="1" dirty="0">
                <a:hlinkClick r:id="rId7" tooltip="The Rime of the Ancient Mariner"/>
              </a:rPr>
              <a:t>The Rime of the Ancient Mariner</a:t>
            </a:r>
            <a:endParaRPr lang="en-US" sz="2400" dirty="0"/>
          </a:p>
          <a:p>
            <a:r>
              <a:rPr lang="en-US" sz="2400" dirty="0">
                <a:hlinkClick r:id="rId8" tooltip="Lord Byron"/>
              </a:rPr>
              <a:t>George Gordon, Lord Byron</a:t>
            </a:r>
            <a:r>
              <a:rPr lang="en-US" sz="2400" dirty="0"/>
              <a:t> – </a:t>
            </a:r>
            <a:r>
              <a:rPr lang="en-US" sz="2400" i="1" dirty="0">
                <a:hlinkClick r:id="rId9" tooltip="Don Juan (Byron)"/>
              </a:rPr>
              <a:t>Don Juan</a:t>
            </a:r>
            <a:r>
              <a:rPr lang="en-US" sz="2400" dirty="0"/>
              <a:t>, "</a:t>
            </a:r>
            <a:r>
              <a:rPr lang="en-US" sz="2400" dirty="0">
                <a:hlinkClick r:id="rId10" tooltip="Childe Harold's Pilgrimage"/>
              </a:rPr>
              <a:t>Childe Harold's Pilgrimage</a:t>
            </a:r>
            <a:r>
              <a:rPr lang="en-US" sz="2400" dirty="0"/>
              <a:t>"</a:t>
            </a:r>
          </a:p>
          <a:p>
            <a:r>
              <a:rPr lang="en-US" sz="2400" dirty="0">
                <a:hlinkClick r:id="rId11" tooltip="Percy Bysshe Shelley"/>
              </a:rPr>
              <a:t>Percy Bysshe Shelley</a:t>
            </a:r>
            <a:r>
              <a:rPr lang="en-US" sz="2400" dirty="0"/>
              <a:t> – </a:t>
            </a:r>
            <a:r>
              <a:rPr lang="en-US" sz="2400" i="1" dirty="0">
                <a:hlinkClick r:id="rId12" tooltip="Prometheus Unbound (Shelley)"/>
              </a:rPr>
              <a:t>Prometheus Unbound</a:t>
            </a:r>
            <a:r>
              <a:rPr lang="en-US" sz="2400" dirty="0"/>
              <a:t>, "</a:t>
            </a:r>
            <a:r>
              <a:rPr lang="en-US" sz="2400" dirty="0" err="1">
                <a:hlinkClick r:id="rId13" tooltip="Adonaïs"/>
              </a:rPr>
              <a:t>Adonaïs</a:t>
            </a:r>
            <a:r>
              <a:rPr lang="en-US" sz="2400" dirty="0"/>
              <a:t>", "</a:t>
            </a:r>
            <a:r>
              <a:rPr lang="en-US" sz="2400" dirty="0">
                <a:hlinkClick r:id="rId14" tooltip="Ode to the West Wind"/>
              </a:rPr>
              <a:t>Ode to the West Wind</a:t>
            </a:r>
            <a:r>
              <a:rPr lang="en-US" sz="2400" dirty="0"/>
              <a:t>", "</a:t>
            </a:r>
            <a:r>
              <a:rPr lang="en-US" sz="2400" dirty="0" err="1">
                <a:hlinkClick r:id="rId15" tooltip="Ozymandias"/>
              </a:rPr>
              <a:t>Ozymandias</a:t>
            </a:r>
            <a:r>
              <a:rPr lang="en-US" sz="2400" dirty="0"/>
              <a:t>"</a:t>
            </a:r>
          </a:p>
          <a:p>
            <a:r>
              <a:rPr lang="en-US" sz="2400" dirty="0">
                <a:hlinkClick r:id="rId16" tooltip="John Keats"/>
              </a:rPr>
              <a:t>John Keats</a:t>
            </a:r>
            <a:r>
              <a:rPr lang="en-US" sz="2400" dirty="0"/>
              <a:t> – </a:t>
            </a:r>
            <a:r>
              <a:rPr lang="en-US" sz="2400" i="1" dirty="0">
                <a:hlinkClick r:id="rId17" tooltip="John Keats's 1819 odes"/>
              </a:rPr>
              <a:t>Great Odes</a:t>
            </a:r>
            <a:r>
              <a:rPr lang="en-US" sz="2400" dirty="0"/>
              <a:t>, "</a:t>
            </a:r>
            <a:r>
              <a:rPr lang="en-US" sz="2400" dirty="0">
                <a:hlinkClick r:id="rId18" tooltip="Hyperion (poem)"/>
              </a:rPr>
              <a:t>Hyperion</a:t>
            </a:r>
            <a:r>
              <a:rPr lang="en-US" sz="2400" dirty="0"/>
              <a:t>", "</a:t>
            </a:r>
            <a:r>
              <a:rPr lang="en-US" sz="2400" dirty="0" err="1">
                <a:hlinkClick r:id="rId19" tooltip="Endymion (poem)"/>
              </a:rPr>
              <a:t>Endymion</a:t>
            </a:r>
            <a:r>
              <a:rPr lang="en-US" sz="2400" dirty="0"/>
              <a:t>"</a:t>
            </a:r>
          </a:p>
          <a:p>
            <a:r>
              <a:rPr lang="en-US" sz="2400" dirty="0"/>
              <a:t>Notable female poets include </a:t>
            </a:r>
            <a:r>
              <a:rPr lang="en-US" sz="2400" dirty="0">
                <a:hlinkClick r:id="rId20" tooltip="Felicia Dorothea Hemans"/>
              </a:rPr>
              <a:t>Felicia Dorothea Hemans</a:t>
            </a:r>
            <a:r>
              <a:rPr lang="en-US" sz="2400" dirty="0"/>
              <a:t>, </a:t>
            </a:r>
            <a:r>
              <a:rPr lang="en-US" sz="2400" dirty="0">
                <a:hlinkClick r:id="rId21" tooltip="Anna Laetitia Barbauld"/>
              </a:rPr>
              <a:t>Anna </a:t>
            </a:r>
            <a:r>
              <a:rPr lang="en-US" sz="2400" dirty="0" err="1">
                <a:hlinkClick r:id="rId21" tooltip="Anna Laetitia Barbauld"/>
              </a:rPr>
              <a:t>Laetitia</a:t>
            </a:r>
            <a:r>
              <a:rPr lang="en-US" sz="2400" dirty="0">
                <a:hlinkClick r:id="rId21" tooltip="Anna Laetitia Barbauld"/>
              </a:rPr>
              <a:t> </a:t>
            </a:r>
            <a:r>
              <a:rPr lang="en-US" sz="2400" dirty="0" err="1">
                <a:hlinkClick r:id="rId21" tooltip="Anna Laetitia Barbauld"/>
              </a:rPr>
              <a:t>Barbauld</a:t>
            </a:r>
            <a:r>
              <a:rPr lang="en-US" sz="2400" dirty="0"/>
              <a:t>, </a:t>
            </a:r>
            <a:r>
              <a:rPr lang="en-US" sz="2400" dirty="0">
                <a:hlinkClick r:id="rId22" tooltip="Charlotte Turner Smith"/>
              </a:rPr>
              <a:t>Charlotte Turner Smith</a:t>
            </a:r>
            <a:r>
              <a:rPr lang="en-US" sz="2400" dirty="0"/>
              <a:t>, </a:t>
            </a:r>
            <a:r>
              <a:rPr lang="en-US" sz="2400" dirty="0">
                <a:hlinkClick r:id="rId23" tooltip="Mary Robinson (poet)"/>
              </a:rPr>
              <a:t>Mary Robinson</a:t>
            </a:r>
            <a:r>
              <a:rPr lang="en-US" sz="2400" dirty="0"/>
              <a:t>, </a:t>
            </a:r>
            <a:r>
              <a:rPr lang="en-US" sz="2400" dirty="0">
                <a:hlinkClick r:id="rId24" tooltip="Hannah More"/>
              </a:rPr>
              <a:t>Hannah More</a:t>
            </a:r>
            <a:r>
              <a:rPr lang="en-US" sz="2400" dirty="0"/>
              <a:t>, and </a:t>
            </a:r>
            <a:r>
              <a:rPr lang="en-US" sz="2400" dirty="0">
                <a:hlinkClick r:id="rId25" tooltip="Joanna Baillie"/>
              </a:rPr>
              <a:t>Joanna Baillie</a:t>
            </a:r>
            <a:r>
              <a:rPr lang="en-US" sz="2400" dirty="0"/>
              <a:t>.</a:t>
            </a:r>
          </a:p>
        </p:txBody>
      </p:sp>
    </p:spTree>
    <p:extLst>
      <p:ext uri="{BB962C8B-B14F-4D97-AF65-F5344CB8AC3E}">
        <p14:creationId xmlns:p14="http://schemas.microsoft.com/office/powerpoint/2010/main" val="1843190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838200"/>
            <a:ext cx="6553200" cy="5262979"/>
          </a:xfrm>
          <a:prstGeom prst="rect">
            <a:avLst/>
          </a:prstGeom>
        </p:spPr>
        <p:txBody>
          <a:bodyPr wrap="square">
            <a:spAutoFit/>
          </a:bodyPr>
          <a:lstStyle/>
          <a:p>
            <a:r>
              <a:rPr lang="en-US" sz="2400" b="1" dirty="0"/>
              <a:t>Romantic Poetry Characteristics</a:t>
            </a:r>
            <a:r>
              <a:rPr lang="en-US" sz="2400" b="1" dirty="0" smtClean="0"/>
              <a:t>.</a:t>
            </a:r>
          </a:p>
          <a:p>
            <a:endParaRPr lang="en-US" sz="2400" b="1" dirty="0" smtClean="0"/>
          </a:p>
          <a:p>
            <a:r>
              <a:rPr lang="en-US" sz="2400" dirty="0" smtClean="0"/>
              <a:t>Back </a:t>
            </a:r>
            <a:r>
              <a:rPr lang="en-US" sz="2400" dirty="0"/>
              <a:t>From Set Rules. </a:t>
            </a:r>
            <a:endParaRPr lang="en-US" sz="2400" dirty="0" smtClean="0"/>
          </a:p>
          <a:p>
            <a:endParaRPr lang="en-US" sz="2400" dirty="0" smtClean="0"/>
          </a:p>
          <a:p>
            <a:r>
              <a:rPr lang="en-US" sz="2400" dirty="0" smtClean="0"/>
              <a:t>The </a:t>
            </a:r>
            <a:r>
              <a:rPr lang="en-US" sz="2400" dirty="0"/>
              <a:t>poetry of the Romantic Revival is in direct contrast to that of Neoclassical. </a:t>
            </a:r>
            <a:endParaRPr lang="en-US" sz="2400" dirty="0" smtClean="0"/>
          </a:p>
          <a:p>
            <a:endParaRPr lang="en-US" sz="2400" dirty="0"/>
          </a:p>
          <a:p>
            <a:r>
              <a:rPr lang="en-US" sz="2400" dirty="0"/>
              <a:t>Interest in Rural Life</a:t>
            </a:r>
            <a:r>
              <a:rPr lang="en-US" sz="2400" dirty="0" smtClean="0"/>
              <a:t>.</a:t>
            </a:r>
          </a:p>
          <a:p>
            <a:endParaRPr lang="en-US" sz="2400" dirty="0"/>
          </a:p>
          <a:p>
            <a:r>
              <a:rPr lang="en-US" sz="2400" dirty="0"/>
              <a:t>Common Life</a:t>
            </a:r>
            <a:r>
              <a:rPr lang="en-US" sz="2400" dirty="0" smtClean="0"/>
              <a:t>.</a:t>
            </a:r>
          </a:p>
          <a:p>
            <a:endParaRPr lang="en-US" sz="2400" dirty="0"/>
          </a:p>
          <a:p>
            <a:r>
              <a:rPr lang="en-US" sz="2400" dirty="0"/>
              <a:t>Love of Liberty and Freedom</a:t>
            </a:r>
            <a:r>
              <a:rPr lang="en-US" sz="2400" dirty="0" smtClean="0"/>
              <a:t>.</a:t>
            </a:r>
          </a:p>
          <a:p>
            <a:endParaRPr lang="en-US" sz="2400" dirty="0"/>
          </a:p>
          <a:p>
            <a:r>
              <a:rPr lang="en-US" sz="2400" dirty="0"/>
              <a:t>Escape to the Middle Ages.</a:t>
            </a:r>
          </a:p>
        </p:txBody>
      </p:sp>
    </p:spTree>
    <p:extLst>
      <p:ext uri="{BB962C8B-B14F-4D97-AF65-F5344CB8AC3E}">
        <p14:creationId xmlns:p14="http://schemas.microsoft.com/office/powerpoint/2010/main" val="508122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305342"/>
            <a:ext cx="7239000" cy="3046988"/>
          </a:xfrm>
          <a:prstGeom prst="rect">
            <a:avLst/>
          </a:prstGeom>
        </p:spPr>
        <p:txBody>
          <a:bodyPr wrap="square">
            <a:spAutoFit/>
          </a:bodyPr>
          <a:lstStyle/>
          <a:p>
            <a:r>
              <a:rPr lang="en-US" sz="2400" b="1" dirty="0"/>
              <a:t>Major Early Romantic Poets</a:t>
            </a:r>
          </a:p>
          <a:p>
            <a:r>
              <a:rPr lang="en-US" sz="2400" dirty="0"/>
              <a:t>The following share characteristics of Romantic poets</a:t>
            </a:r>
            <a:r>
              <a:rPr lang="en-US" sz="2400" dirty="0" smtClean="0"/>
              <a:t>:</a:t>
            </a:r>
          </a:p>
          <a:p>
            <a:endParaRPr lang="en-US" sz="2400" dirty="0"/>
          </a:p>
          <a:p>
            <a:r>
              <a:rPr lang="en-US" sz="2400" b="1" dirty="0"/>
              <a:t>William Blake</a:t>
            </a:r>
            <a:r>
              <a:rPr lang="en-US" sz="2400" dirty="0"/>
              <a:t> (1757-1827): Blake’s poetry dwelt upon his divine vision and rebelled against traditional poetic forms and techniques. </a:t>
            </a:r>
            <a:endParaRPr lang="en-US" sz="2400" dirty="0" smtClean="0"/>
          </a:p>
          <a:p>
            <a:endParaRPr lang="en-US" sz="2400" dirty="0"/>
          </a:p>
          <a:p>
            <a:endParaRPr lang="en-US" sz="2400" dirty="0">
              <a:effectLst/>
            </a:endParaRPr>
          </a:p>
        </p:txBody>
      </p:sp>
    </p:spTree>
    <p:extLst>
      <p:ext uri="{BB962C8B-B14F-4D97-AF65-F5344CB8AC3E}">
        <p14:creationId xmlns:p14="http://schemas.microsoft.com/office/powerpoint/2010/main" val="313617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219200"/>
            <a:ext cx="7391400" cy="3416320"/>
          </a:xfrm>
          <a:prstGeom prst="rect">
            <a:avLst/>
          </a:prstGeom>
        </p:spPr>
        <p:txBody>
          <a:bodyPr wrap="square">
            <a:spAutoFit/>
          </a:bodyPr>
          <a:lstStyle/>
          <a:p>
            <a:r>
              <a:rPr lang="en-US" sz="2400" dirty="0"/>
              <a:t>He created his own mythological world with man as the central figure. His more famous poems include </a:t>
            </a:r>
            <a:r>
              <a:rPr lang="en-US" sz="2400" i="1" dirty="0"/>
              <a:t>The Lamb, The </a:t>
            </a:r>
            <a:r>
              <a:rPr lang="en-US" sz="2400" i="1" dirty="0" err="1"/>
              <a:t>Tyger</a:t>
            </a:r>
            <a:r>
              <a:rPr lang="en-US" sz="2400" i="1" dirty="0"/>
              <a:t>, The Chimney Sweeper,</a:t>
            </a:r>
            <a:r>
              <a:rPr lang="en-US" sz="2400" dirty="0"/>
              <a:t> and </a:t>
            </a:r>
            <a:r>
              <a:rPr lang="en-US" sz="2400" i="1" dirty="0"/>
              <a:t>The Clod and the Pebble</a:t>
            </a:r>
            <a:r>
              <a:rPr lang="en-US" sz="2400" dirty="0"/>
              <a:t>. </a:t>
            </a:r>
          </a:p>
          <a:p>
            <a:endParaRPr lang="en-US" sz="2400" dirty="0"/>
          </a:p>
          <a:p>
            <a:r>
              <a:rPr lang="en-US" sz="2400" dirty="0"/>
              <a:t>What makes Blake’s poem especially attractive for teaching in high school is he often wrote two poems with the same title–one poem negative and one poem positive, excellent for compare and contrast writing.</a:t>
            </a:r>
          </a:p>
        </p:txBody>
      </p:sp>
    </p:spTree>
    <p:extLst>
      <p:ext uri="{BB962C8B-B14F-4D97-AF65-F5344CB8AC3E}">
        <p14:creationId xmlns:p14="http://schemas.microsoft.com/office/powerpoint/2010/main" val="4230791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091" y="762000"/>
            <a:ext cx="7543800" cy="5632311"/>
          </a:xfrm>
          <a:prstGeom prst="rect">
            <a:avLst/>
          </a:prstGeom>
        </p:spPr>
        <p:txBody>
          <a:bodyPr wrap="square">
            <a:spAutoFit/>
          </a:bodyPr>
          <a:lstStyle/>
          <a:p>
            <a:r>
              <a:rPr lang="en-US" sz="2400" b="1" dirty="0"/>
              <a:t>William Wordsworth</a:t>
            </a:r>
            <a:r>
              <a:rPr lang="en-US" sz="2400" dirty="0"/>
              <a:t> (1770-1850): </a:t>
            </a:r>
            <a:endParaRPr lang="en-US" sz="2400" dirty="0" smtClean="0"/>
          </a:p>
          <a:p>
            <a:endParaRPr lang="en-US" sz="2400" dirty="0"/>
          </a:p>
          <a:p>
            <a:r>
              <a:rPr lang="en-US" sz="2400" dirty="0" smtClean="0"/>
              <a:t>The </a:t>
            </a:r>
            <a:r>
              <a:rPr lang="en-US" sz="2400" dirty="0"/>
              <a:t>most famous of the British Romantics, Wordsworth is considered the nature poet. </a:t>
            </a:r>
            <a:endParaRPr lang="en-US" sz="2400" dirty="0" smtClean="0"/>
          </a:p>
          <a:p>
            <a:endParaRPr lang="en-US" sz="2400" dirty="0"/>
          </a:p>
          <a:p>
            <a:r>
              <a:rPr lang="en-US" sz="2400" dirty="0" smtClean="0"/>
              <a:t>He </a:t>
            </a:r>
            <a:r>
              <a:rPr lang="en-US" sz="2400" dirty="0"/>
              <a:t>revolutionized poetic subjects, focusing on ordinary people in rustic settings. He, in addition, wrote about and considered the poet as superior to all other writers. </a:t>
            </a:r>
            <a:endParaRPr lang="en-US" sz="2400" dirty="0" smtClean="0"/>
          </a:p>
          <a:p>
            <a:endParaRPr lang="en-US" sz="2400" dirty="0"/>
          </a:p>
          <a:p>
            <a:r>
              <a:rPr lang="en-US" sz="2400" dirty="0" smtClean="0"/>
              <a:t>His </a:t>
            </a:r>
            <a:r>
              <a:rPr lang="en-US" sz="2400" dirty="0"/>
              <a:t>most famous poems include </a:t>
            </a:r>
            <a:r>
              <a:rPr lang="en-US" sz="2400" i="1" dirty="0"/>
              <a:t>I Wandered Lonely as a Cloud, We are Seven</a:t>
            </a:r>
            <a:r>
              <a:rPr lang="en-US" sz="2400" dirty="0"/>
              <a:t>, and </a:t>
            </a:r>
            <a:r>
              <a:rPr lang="en-US" sz="2400" i="1" dirty="0"/>
              <a:t>I Travelled Among Unknown Men</a:t>
            </a:r>
            <a:r>
              <a:rPr lang="en-US" sz="2400" dirty="0"/>
              <a:t>. </a:t>
            </a:r>
            <a:endParaRPr lang="en-US" sz="2400" dirty="0" smtClean="0"/>
          </a:p>
          <a:p>
            <a:endParaRPr lang="en-US" sz="2400" dirty="0"/>
          </a:p>
          <a:p>
            <a:r>
              <a:rPr lang="en-US" sz="2400" dirty="0" smtClean="0"/>
              <a:t>Most </a:t>
            </a:r>
            <a:r>
              <a:rPr lang="en-US" sz="2400" dirty="0"/>
              <a:t>high school literature textbooks have at least one poem by Wordsworth.</a:t>
            </a:r>
          </a:p>
        </p:txBody>
      </p:sp>
    </p:spTree>
    <p:extLst>
      <p:ext uri="{BB962C8B-B14F-4D97-AF65-F5344CB8AC3E}">
        <p14:creationId xmlns:p14="http://schemas.microsoft.com/office/powerpoint/2010/main" val="2887775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509" y="1143000"/>
            <a:ext cx="8001000" cy="3785652"/>
          </a:xfrm>
          <a:prstGeom prst="rect">
            <a:avLst/>
          </a:prstGeom>
        </p:spPr>
        <p:txBody>
          <a:bodyPr wrap="square">
            <a:spAutoFit/>
          </a:bodyPr>
          <a:lstStyle/>
          <a:p>
            <a:r>
              <a:rPr lang="en-US" sz="2400" b="1" dirty="0"/>
              <a:t>Samuel Taylor Coleridge</a:t>
            </a:r>
            <a:r>
              <a:rPr lang="en-US" sz="2400" dirty="0"/>
              <a:t> (1772-1834): </a:t>
            </a:r>
            <a:endParaRPr lang="en-US" sz="2400" dirty="0" smtClean="0"/>
          </a:p>
          <a:p>
            <a:endParaRPr lang="en-US" sz="2400" dirty="0"/>
          </a:p>
          <a:p>
            <a:r>
              <a:rPr lang="en-US" sz="2400" dirty="0" smtClean="0"/>
              <a:t>Coleridge </a:t>
            </a:r>
            <a:r>
              <a:rPr lang="en-US" sz="2400" dirty="0"/>
              <a:t>and Wordsworth are often grouped together as The Lake Poets, and for good reason. Together they are credited as the founders of the Romantic movement. </a:t>
            </a:r>
            <a:endParaRPr lang="en-US" sz="2400" dirty="0" smtClean="0"/>
          </a:p>
          <a:p>
            <a:endParaRPr lang="en-US" sz="2400" dirty="0"/>
          </a:p>
          <a:p>
            <a:r>
              <a:rPr lang="en-US" sz="2400" dirty="0" smtClean="0"/>
              <a:t>Coleridge’s </a:t>
            </a:r>
            <a:r>
              <a:rPr lang="en-US" sz="2400" dirty="0"/>
              <a:t>most famous poems, </a:t>
            </a:r>
            <a:r>
              <a:rPr lang="en-US" sz="2400" i="1" dirty="0"/>
              <a:t>Rime of the Ancient Mariner, </a:t>
            </a:r>
            <a:r>
              <a:rPr lang="en-US" sz="2400" i="1" dirty="0" err="1"/>
              <a:t>Kubla</a:t>
            </a:r>
            <a:r>
              <a:rPr lang="en-US" sz="2400" i="1" dirty="0"/>
              <a:t> Kahn</a:t>
            </a:r>
            <a:r>
              <a:rPr lang="en-US" sz="2400" dirty="0"/>
              <a:t>, and </a:t>
            </a:r>
            <a:r>
              <a:rPr lang="en-US" sz="2400" i="1" dirty="0" err="1"/>
              <a:t>Christabel</a:t>
            </a:r>
            <a:r>
              <a:rPr lang="en-US" sz="2400" dirty="0"/>
              <a:t> have a distinct supernatural element and strongly influenced American Romantics such as Poe and Hawthorne.</a:t>
            </a:r>
          </a:p>
        </p:txBody>
      </p:sp>
    </p:spTree>
    <p:extLst>
      <p:ext uri="{BB962C8B-B14F-4D97-AF65-F5344CB8AC3E}">
        <p14:creationId xmlns:p14="http://schemas.microsoft.com/office/powerpoint/2010/main" val="3895121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ord Byr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19200"/>
            <a:ext cx="11430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0" y="2857500"/>
            <a:ext cx="1143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4495800"/>
            <a:ext cx="1143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90600" y="3048000"/>
            <a:ext cx="1203086" cy="369332"/>
          </a:xfrm>
          <a:prstGeom prst="rect">
            <a:avLst/>
          </a:prstGeom>
          <a:noFill/>
        </p:spPr>
        <p:txBody>
          <a:bodyPr wrap="none" rtlCol="0">
            <a:spAutoFit/>
          </a:bodyPr>
          <a:lstStyle/>
          <a:p>
            <a:r>
              <a:rPr lang="en-US" dirty="0" smtClean="0"/>
              <a:t>Lord Byron</a:t>
            </a:r>
            <a:endParaRPr lang="en-US" dirty="0"/>
          </a:p>
        </p:txBody>
      </p:sp>
      <p:sp>
        <p:nvSpPr>
          <p:cNvPr id="3" name="TextBox 2"/>
          <p:cNvSpPr txBox="1"/>
          <p:nvPr/>
        </p:nvSpPr>
        <p:spPr>
          <a:xfrm>
            <a:off x="4114800" y="4495800"/>
            <a:ext cx="2384884" cy="369332"/>
          </a:xfrm>
          <a:prstGeom prst="rect">
            <a:avLst/>
          </a:prstGeom>
          <a:noFill/>
        </p:spPr>
        <p:txBody>
          <a:bodyPr wrap="none" rtlCol="0">
            <a:spAutoFit/>
          </a:bodyPr>
          <a:lstStyle/>
          <a:p>
            <a:r>
              <a:rPr lang="en-US" dirty="0" smtClean="0"/>
              <a:t>Samuel Tailor Coleridge</a:t>
            </a:r>
            <a:endParaRPr lang="en-US" dirty="0"/>
          </a:p>
        </p:txBody>
      </p:sp>
      <p:sp>
        <p:nvSpPr>
          <p:cNvPr id="4" name="TextBox 3"/>
          <p:cNvSpPr txBox="1"/>
          <p:nvPr/>
        </p:nvSpPr>
        <p:spPr>
          <a:xfrm>
            <a:off x="7010400" y="6324600"/>
            <a:ext cx="1183466" cy="369332"/>
          </a:xfrm>
          <a:prstGeom prst="rect">
            <a:avLst/>
          </a:prstGeom>
          <a:noFill/>
        </p:spPr>
        <p:txBody>
          <a:bodyPr wrap="none" rtlCol="0">
            <a:spAutoFit/>
          </a:bodyPr>
          <a:lstStyle/>
          <a:p>
            <a:r>
              <a:rPr lang="en-US" dirty="0" smtClean="0"/>
              <a:t>John Keats</a:t>
            </a:r>
            <a:endParaRPr lang="en-US" dirty="0"/>
          </a:p>
        </p:txBody>
      </p:sp>
      <p:sp>
        <p:nvSpPr>
          <p:cNvPr id="5" name="TextBox 4"/>
          <p:cNvSpPr txBox="1"/>
          <p:nvPr/>
        </p:nvSpPr>
        <p:spPr>
          <a:xfrm>
            <a:off x="3657600" y="1066800"/>
            <a:ext cx="2506135" cy="461665"/>
          </a:xfrm>
          <a:prstGeom prst="rect">
            <a:avLst/>
          </a:prstGeom>
          <a:noFill/>
        </p:spPr>
        <p:txBody>
          <a:bodyPr wrap="none" rtlCol="0">
            <a:spAutoFit/>
          </a:bodyPr>
          <a:lstStyle/>
          <a:p>
            <a:r>
              <a:rPr lang="en-US" sz="2400" b="1" dirty="0" smtClean="0"/>
              <a:t>ROMANTIC POETS</a:t>
            </a:r>
            <a:endParaRPr lang="en-US" sz="2400" b="1" dirty="0"/>
          </a:p>
        </p:txBody>
      </p:sp>
    </p:spTree>
    <p:extLst>
      <p:ext uri="{BB962C8B-B14F-4D97-AF65-F5344CB8AC3E}">
        <p14:creationId xmlns:p14="http://schemas.microsoft.com/office/powerpoint/2010/main" val="760763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166843"/>
            <a:ext cx="7467600" cy="4154984"/>
          </a:xfrm>
          <a:prstGeom prst="rect">
            <a:avLst/>
          </a:prstGeom>
        </p:spPr>
        <p:txBody>
          <a:bodyPr wrap="square">
            <a:spAutoFit/>
          </a:bodyPr>
          <a:lstStyle/>
          <a:p>
            <a:r>
              <a:rPr lang="en-US" sz="2400" b="1" dirty="0"/>
              <a:t>Later Romantic Poets</a:t>
            </a:r>
          </a:p>
          <a:p>
            <a:r>
              <a:rPr lang="en-US" sz="2400" dirty="0"/>
              <a:t>The following share characteristics of later Romantic poets</a:t>
            </a:r>
            <a:r>
              <a:rPr lang="en-US" sz="2400" dirty="0" smtClean="0"/>
              <a:t>:</a:t>
            </a:r>
          </a:p>
          <a:p>
            <a:endParaRPr lang="en-US" sz="2400" dirty="0"/>
          </a:p>
          <a:p>
            <a:endParaRPr lang="en-US" sz="2400" dirty="0"/>
          </a:p>
          <a:p>
            <a:r>
              <a:rPr lang="en-US" sz="2400" b="1" dirty="0"/>
              <a:t>Lord Byron</a:t>
            </a:r>
            <a:r>
              <a:rPr lang="en-US" sz="2400" dirty="0"/>
              <a:t> (1788-1824): Lord Byron enjoyed unmatched popularity. Byron’s most famous creations are his dark heroes, called Byronic heroes, who, in fact, were not heroes at all, but stood out from ordinary humans as larger than life. </a:t>
            </a:r>
            <a:endParaRPr lang="en-US" sz="2400" dirty="0" smtClean="0"/>
          </a:p>
          <a:p>
            <a:endParaRPr lang="en-US" sz="2400" dirty="0"/>
          </a:p>
        </p:txBody>
      </p:sp>
    </p:spTree>
    <p:extLst>
      <p:ext uri="{BB962C8B-B14F-4D97-AF65-F5344CB8AC3E}">
        <p14:creationId xmlns:p14="http://schemas.microsoft.com/office/powerpoint/2010/main" val="674408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26394"/>
            <a:ext cx="7239000" cy="4154984"/>
          </a:xfrm>
          <a:prstGeom prst="rect">
            <a:avLst/>
          </a:prstGeom>
        </p:spPr>
        <p:txBody>
          <a:bodyPr wrap="square">
            <a:spAutoFit/>
          </a:bodyPr>
          <a:lstStyle/>
          <a:p>
            <a:r>
              <a:rPr lang="en-US" sz="2400" dirty="0"/>
              <a:t>The Romantic period </a:t>
            </a:r>
            <a:r>
              <a:rPr lang="en-US" sz="2400" dirty="0" smtClean="0"/>
              <a:t>(The Age of Wordsworth) in </a:t>
            </a:r>
            <a:r>
              <a:rPr lang="en-US" sz="2400" dirty="0"/>
              <a:t>English literature began in the late 1700s and lasted through the mid-1800s. </a:t>
            </a:r>
            <a:endParaRPr lang="en-US" sz="2400" dirty="0" smtClean="0"/>
          </a:p>
          <a:p>
            <a:endParaRPr lang="en-US" sz="2400" dirty="0" smtClean="0"/>
          </a:p>
          <a:p>
            <a:r>
              <a:rPr lang="en-US" sz="2400" dirty="0" smtClean="0"/>
              <a:t>Romanticism </a:t>
            </a:r>
            <a:r>
              <a:rPr lang="en-US" sz="2400" dirty="0"/>
              <a:t>focuses on the emotional side of human nature, individualism, the beauty of the natural world and the simplicity of common people. </a:t>
            </a:r>
            <a:endParaRPr lang="en-US" sz="2400" dirty="0" smtClean="0"/>
          </a:p>
          <a:p>
            <a:endParaRPr lang="en-US" sz="2400" dirty="0"/>
          </a:p>
          <a:p>
            <a:r>
              <a:rPr lang="en-US" sz="2400" dirty="0" smtClean="0"/>
              <a:t>Romantic </a:t>
            </a:r>
            <a:r>
              <a:rPr lang="en-US" sz="2400" dirty="0"/>
              <a:t>authors value sentimental, heartfelt feelings and emotional experiences over historical and scientific facts.</a:t>
            </a:r>
          </a:p>
        </p:txBody>
      </p:sp>
      <p:sp>
        <p:nvSpPr>
          <p:cNvPr id="3" name="TextBox 2"/>
          <p:cNvSpPr txBox="1"/>
          <p:nvPr/>
        </p:nvSpPr>
        <p:spPr>
          <a:xfrm>
            <a:off x="1295400" y="1371600"/>
            <a:ext cx="2585772" cy="523220"/>
          </a:xfrm>
          <a:prstGeom prst="rect">
            <a:avLst/>
          </a:prstGeom>
          <a:noFill/>
        </p:spPr>
        <p:txBody>
          <a:bodyPr wrap="none" rtlCol="0">
            <a:spAutoFit/>
          </a:bodyPr>
          <a:lstStyle/>
          <a:p>
            <a:r>
              <a:rPr lang="en-US" sz="2800" dirty="0" smtClean="0"/>
              <a:t>INTRODUCTION:</a:t>
            </a:r>
            <a:endParaRPr lang="en-US" sz="2800" dirty="0"/>
          </a:p>
        </p:txBody>
      </p:sp>
    </p:spTree>
    <p:extLst>
      <p:ext uri="{BB962C8B-B14F-4D97-AF65-F5344CB8AC3E}">
        <p14:creationId xmlns:p14="http://schemas.microsoft.com/office/powerpoint/2010/main" val="1698442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1218" y="990600"/>
            <a:ext cx="7772400" cy="3416320"/>
          </a:xfrm>
          <a:prstGeom prst="rect">
            <a:avLst/>
          </a:prstGeom>
        </p:spPr>
        <p:txBody>
          <a:bodyPr wrap="square">
            <a:spAutoFit/>
          </a:bodyPr>
          <a:lstStyle/>
          <a:p>
            <a:r>
              <a:rPr lang="en-US" sz="2400" dirty="0"/>
              <a:t>The Byronic hero brooded, possessed insatiable appetites and incredible strength, rebelled against societal norms, and forced upon himself exile. </a:t>
            </a:r>
          </a:p>
          <a:p>
            <a:endParaRPr lang="en-US" sz="2400" dirty="0"/>
          </a:p>
          <a:p>
            <a:r>
              <a:rPr lang="en-US" sz="2400" dirty="0"/>
              <a:t>Byron’s most famous works include _Don </a:t>
            </a:r>
            <a:r>
              <a:rPr lang="en-US" sz="2400" dirty="0" err="1"/>
              <a:t>Jua_n</a:t>
            </a:r>
            <a:r>
              <a:rPr lang="en-US" sz="2400" dirty="0"/>
              <a:t> and </a:t>
            </a:r>
            <a:r>
              <a:rPr lang="en-US" sz="2400" i="1" dirty="0"/>
              <a:t>Childe Harold’s Pilgrimage</a:t>
            </a:r>
            <a:r>
              <a:rPr lang="en-US" sz="2400" dirty="0"/>
              <a:t>. </a:t>
            </a:r>
          </a:p>
          <a:p>
            <a:endParaRPr lang="en-US" sz="2400" dirty="0"/>
          </a:p>
          <a:p>
            <a:r>
              <a:rPr lang="en-US" sz="2400" dirty="0"/>
              <a:t>Lord Byron is generally reserved for university level literature courses and is rarely found in high school anthologies.</a:t>
            </a:r>
            <a:endParaRPr lang="en-US" sz="2400" dirty="0"/>
          </a:p>
        </p:txBody>
      </p:sp>
    </p:spTree>
    <p:extLst>
      <p:ext uri="{BB962C8B-B14F-4D97-AF65-F5344CB8AC3E}">
        <p14:creationId xmlns:p14="http://schemas.microsoft.com/office/powerpoint/2010/main" val="4208010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7473" y="1143000"/>
            <a:ext cx="7391400" cy="3785652"/>
          </a:xfrm>
          <a:prstGeom prst="rect">
            <a:avLst/>
          </a:prstGeom>
        </p:spPr>
        <p:txBody>
          <a:bodyPr wrap="square">
            <a:spAutoFit/>
          </a:bodyPr>
          <a:lstStyle/>
          <a:p>
            <a:r>
              <a:rPr lang="en-US" sz="2400" b="1" dirty="0"/>
              <a:t>Percy Bysshe Shelley</a:t>
            </a:r>
            <a:r>
              <a:rPr lang="en-US" sz="2400" dirty="0"/>
              <a:t> (1792-1822): </a:t>
            </a:r>
            <a:endParaRPr lang="en-US" sz="2400" dirty="0" smtClean="0"/>
          </a:p>
          <a:p>
            <a:endParaRPr lang="en-US" sz="2400" dirty="0"/>
          </a:p>
          <a:p>
            <a:r>
              <a:rPr lang="en-US" sz="2400" dirty="0" smtClean="0"/>
              <a:t>Like </a:t>
            </a:r>
            <a:r>
              <a:rPr lang="en-US" sz="2400" dirty="0"/>
              <a:t>all Romantics, Shelley was a radical non-conformist. He campaigned for social justice, even marrying the daughter of Mary Wollstonecraft, an English leader in the women’s rights movement. </a:t>
            </a:r>
            <a:endParaRPr lang="en-US" sz="2400" dirty="0" smtClean="0"/>
          </a:p>
          <a:p>
            <a:endParaRPr lang="en-US" sz="2400" dirty="0"/>
          </a:p>
          <a:p>
            <a:r>
              <a:rPr lang="en-US" sz="2400" dirty="0" smtClean="0"/>
              <a:t>His </a:t>
            </a:r>
            <a:r>
              <a:rPr lang="en-US" sz="2400" dirty="0"/>
              <a:t>wife would later write </a:t>
            </a:r>
            <a:r>
              <a:rPr lang="en-US" sz="2400" i="1" dirty="0"/>
              <a:t>Frankenstein</a:t>
            </a:r>
            <a:r>
              <a:rPr lang="en-US" sz="2400" dirty="0"/>
              <a:t>. His most famous poems include </a:t>
            </a:r>
            <a:r>
              <a:rPr lang="en-US" sz="2400" i="1" dirty="0"/>
              <a:t>Mutability, </a:t>
            </a:r>
            <a:r>
              <a:rPr lang="en-US" sz="2400" i="1" dirty="0" err="1"/>
              <a:t>Ozymandias</a:t>
            </a:r>
            <a:r>
              <a:rPr lang="en-US" sz="2400" dirty="0"/>
              <a:t>, and </a:t>
            </a:r>
            <a:r>
              <a:rPr lang="en-US" sz="2400" i="1" dirty="0"/>
              <a:t>Ode to the West Wind</a:t>
            </a:r>
            <a:r>
              <a:rPr lang="en-US" sz="2400" dirty="0"/>
              <a:t>.</a:t>
            </a:r>
          </a:p>
        </p:txBody>
      </p:sp>
    </p:spTree>
    <p:extLst>
      <p:ext uri="{BB962C8B-B14F-4D97-AF65-F5344CB8AC3E}">
        <p14:creationId xmlns:p14="http://schemas.microsoft.com/office/powerpoint/2010/main" val="41944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990600"/>
            <a:ext cx="7620000" cy="4154984"/>
          </a:xfrm>
          <a:prstGeom prst="rect">
            <a:avLst/>
          </a:prstGeom>
        </p:spPr>
        <p:txBody>
          <a:bodyPr wrap="square">
            <a:spAutoFit/>
          </a:bodyPr>
          <a:lstStyle/>
          <a:p>
            <a:r>
              <a:rPr lang="en-US" sz="2400" b="1" dirty="0"/>
              <a:t>John Keats</a:t>
            </a:r>
            <a:r>
              <a:rPr lang="en-US" sz="2400" dirty="0"/>
              <a:t> (1795-1821): </a:t>
            </a:r>
            <a:endParaRPr lang="en-US" sz="2400" dirty="0" smtClean="0"/>
          </a:p>
          <a:p>
            <a:endParaRPr lang="en-US" sz="2400" dirty="0"/>
          </a:p>
          <a:p>
            <a:r>
              <a:rPr lang="en-US" sz="2400" dirty="0" smtClean="0"/>
              <a:t>Perhaps </a:t>
            </a:r>
            <a:r>
              <a:rPr lang="en-US" sz="2400" dirty="0"/>
              <a:t>the most popular Later Romantic poet, Keats accomplished great things during his short life. </a:t>
            </a:r>
            <a:endParaRPr lang="en-US" sz="2400" dirty="0" smtClean="0"/>
          </a:p>
          <a:p>
            <a:endParaRPr lang="en-US" sz="2400" dirty="0"/>
          </a:p>
          <a:p>
            <a:r>
              <a:rPr lang="en-US" sz="2400" dirty="0" smtClean="0"/>
              <a:t>His </a:t>
            </a:r>
            <a:r>
              <a:rPr lang="en-US" sz="2400" i="1" dirty="0"/>
              <a:t>Ode to a Nightingale, Ode on a Grecian Urn, and Ode on Melancholy</a:t>
            </a:r>
            <a:r>
              <a:rPr lang="en-US" sz="2400" dirty="0"/>
              <a:t> find their way into anthologies throughout the English speaking world. </a:t>
            </a:r>
            <a:endParaRPr lang="en-US" sz="2400" dirty="0" smtClean="0"/>
          </a:p>
          <a:p>
            <a:endParaRPr lang="en-US" sz="2400" dirty="0"/>
          </a:p>
          <a:p>
            <a:r>
              <a:rPr lang="en-US" sz="2400" dirty="0" smtClean="0"/>
              <a:t>Keats </a:t>
            </a:r>
            <a:r>
              <a:rPr lang="en-US" sz="2400" dirty="0"/>
              <a:t>considered contact with poets as a threat to his independence and therefore shunned his contemporaries.</a:t>
            </a:r>
          </a:p>
        </p:txBody>
      </p:sp>
    </p:spTree>
    <p:extLst>
      <p:ext uri="{BB962C8B-B14F-4D97-AF65-F5344CB8AC3E}">
        <p14:creationId xmlns:p14="http://schemas.microsoft.com/office/powerpoint/2010/main" val="3885150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690336"/>
            <a:ext cx="6019800" cy="1938992"/>
          </a:xfrm>
          <a:prstGeom prst="rect">
            <a:avLst/>
          </a:prstGeom>
        </p:spPr>
        <p:txBody>
          <a:bodyPr wrap="square">
            <a:spAutoFit/>
          </a:bodyPr>
          <a:lstStyle/>
          <a:p>
            <a:r>
              <a:rPr lang="en-US" sz="2400" dirty="0"/>
              <a:t>The Romantic period was one of major social change in England, due to depopulation of the countryside and rapid development of overcrowded industrial cities that took place roughly between 1798 and 1832. </a:t>
            </a:r>
          </a:p>
        </p:txBody>
      </p:sp>
      <p:sp>
        <p:nvSpPr>
          <p:cNvPr id="3" name="TextBox 2"/>
          <p:cNvSpPr txBox="1"/>
          <p:nvPr/>
        </p:nvSpPr>
        <p:spPr>
          <a:xfrm>
            <a:off x="1295400" y="1676400"/>
            <a:ext cx="1965474" cy="461665"/>
          </a:xfrm>
          <a:prstGeom prst="rect">
            <a:avLst/>
          </a:prstGeom>
          <a:noFill/>
        </p:spPr>
        <p:txBody>
          <a:bodyPr wrap="none" rtlCol="0">
            <a:spAutoFit/>
          </a:bodyPr>
          <a:lstStyle/>
          <a:p>
            <a:r>
              <a:rPr lang="en-US" sz="2400" b="1" dirty="0" smtClean="0"/>
              <a:t>CONCLUSION:</a:t>
            </a:r>
            <a:endParaRPr lang="en-US" sz="2400" b="1" dirty="0"/>
          </a:p>
        </p:txBody>
      </p:sp>
    </p:spTree>
    <p:extLst>
      <p:ext uri="{BB962C8B-B14F-4D97-AF65-F5344CB8AC3E}">
        <p14:creationId xmlns:p14="http://schemas.microsoft.com/office/powerpoint/2010/main" val="773334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988661"/>
          <a:ext cx="8229600" cy="3749040"/>
        </p:xfrm>
        <a:graphic>
          <a:graphicData uri="http://schemas.openxmlformats.org/drawingml/2006/table">
            <a:tbl>
              <a:tblPr/>
              <a:tblGrid>
                <a:gridCol w="4114800"/>
                <a:gridCol w="4114800"/>
              </a:tblGrid>
              <a:tr h="0">
                <a:tc gridSpan="2">
                  <a:txBody>
                    <a:bodyPr/>
                    <a:lstStyle/>
                    <a:p>
                      <a:pPr algn="ctr"/>
                      <a:r>
                        <a:rPr lang="en-US" b="1" dirty="0">
                          <a:effectLst/>
                        </a:rPr>
                        <a:t>In office</a:t>
                      </a:r>
                      <a:r>
                        <a:rPr lang="en-US" dirty="0">
                          <a:effectLst/>
                        </a:rPr>
                        <a:t/>
                      </a:r>
                      <a:br>
                        <a:rPr lang="en-US" dirty="0">
                          <a:effectLst/>
                        </a:rPr>
                      </a:br>
                      <a:r>
                        <a:rPr lang="en-US" dirty="0">
                          <a:effectLst/>
                        </a:rPr>
                        <a:t>6 April 1843 – 23 April 1850</a:t>
                      </a:r>
                    </a:p>
                  </a:txBody>
                  <a:tcPr anchor="ctr">
                    <a:lnL>
                      <a:noFill/>
                    </a:lnL>
                    <a:lnR>
                      <a:noFill/>
                    </a:lnR>
                    <a:lnT>
                      <a:noFill/>
                    </a:lnT>
                    <a:lnB>
                      <a:noFill/>
                    </a:lnB>
                  </a:tcPr>
                </a:tc>
                <a:tc hMerge="1">
                  <a:txBody>
                    <a:bodyPr/>
                    <a:lstStyle/>
                    <a:p>
                      <a:endParaRPr lang="en-US"/>
                    </a:p>
                  </a:txBody>
                  <a:tcPr/>
                </a:tc>
              </a:tr>
              <a:tr h="0">
                <a:tc>
                  <a:txBody>
                    <a:bodyPr/>
                    <a:lstStyle/>
                    <a:p>
                      <a:pPr algn="l"/>
                      <a:r>
                        <a:rPr lang="en-US">
                          <a:effectLst/>
                        </a:rPr>
                        <a:t>Monarch</a:t>
                      </a:r>
                    </a:p>
                  </a:txBody>
                  <a:tcPr anchor="ctr">
                    <a:lnL>
                      <a:noFill/>
                    </a:lnL>
                    <a:lnR>
                      <a:noFill/>
                    </a:lnR>
                    <a:lnT>
                      <a:noFill/>
                    </a:lnT>
                    <a:lnB>
                      <a:noFill/>
                    </a:lnB>
                  </a:tcPr>
                </a:tc>
                <a:tc>
                  <a:txBody>
                    <a:bodyPr/>
                    <a:lstStyle/>
                    <a:p>
                      <a:r>
                        <a:rPr lang="en-US">
                          <a:hlinkClick r:id="rId2" tooltip="Queen Victoria"/>
                        </a:rPr>
                        <a:t>Victoria</a:t>
                      </a:r>
                      <a:endParaRPr lang="en-US"/>
                    </a:p>
                  </a:txBody>
                  <a:tcPr anchor="ctr">
                    <a:lnL>
                      <a:noFill/>
                    </a:lnL>
                    <a:lnR>
                      <a:noFill/>
                    </a:lnR>
                    <a:lnT>
                      <a:noFill/>
                    </a:lnT>
                    <a:lnB>
                      <a:noFill/>
                    </a:lnB>
                  </a:tcPr>
                </a:tc>
              </a:tr>
              <a:tr h="0">
                <a:tc>
                  <a:txBody>
                    <a:bodyPr/>
                    <a:lstStyle/>
                    <a:p>
                      <a:pPr algn="l"/>
                      <a:r>
                        <a:rPr lang="en-US">
                          <a:effectLst/>
                        </a:rPr>
                        <a:t>Preceded by</a:t>
                      </a:r>
                    </a:p>
                  </a:txBody>
                  <a:tcPr anchor="ctr">
                    <a:lnL>
                      <a:noFill/>
                    </a:lnL>
                    <a:lnR>
                      <a:noFill/>
                    </a:lnR>
                    <a:lnT>
                      <a:noFill/>
                    </a:lnT>
                    <a:lnB>
                      <a:noFill/>
                    </a:lnB>
                  </a:tcPr>
                </a:tc>
                <a:tc>
                  <a:txBody>
                    <a:bodyPr/>
                    <a:lstStyle/>
                    <a:p>
                      <a:r>
                        <a:rPr lang="en-US">
                          <a:hlinkClick r:id="rId3" tooltip="Robert Southey"/>
                        </a:rPr>
                        <a:t>Robert Southey</a:t>
                      </a:r>
                      <a:endParaRPr lang="en-US"/>
                    </a:p>
                  </a:txBody>
                  <a:tcPr anchor="ctr">
                    <a:lnL>
                      <a:noFill/>
                    </a:lnL>
                    <a:lnR>
                      <a:noFill/>
                    </a:lnR>
                    <a:lnT>
                      <a:noFill/>
                    </a:lnT>
                    <a:lnB>
                      <a:noFill/>
                    </a:lnB>
                  </a:tcPr>
                </a:tc>
              </a:tr>
              <a:tr h="0">
                <a:tc>
                  <a:txBody>
                    <a:bodyPr/>
                    <a:lstStyle/>
                    <a:p>
                      <a:pPr algn="l"/>
                      <a:r>
                        <a:rPr lang="en-US">
                          <a:effectLst/>
                        </a:rPr>
                        <a:t>Succeeded by</a:t>
                      </a:r>
                    </a:p>
                  </a:txBody>
                  <a:tcPr anchor="ctr">
                    <a:lnL>
                      <a:noFill/>
                    </a:lnL>
                    <a:lnR>
                      <a:noFill/>
                    </a:lnR>
                    <a:lnT>
                      <a:noFill/>
                    </a:lnT>
                    <a:lnB>
                      <a:noFill/>
                    </a:lnB>
                  </a:tcPr>
                </a:tc>
                <a:tc>
                  <a:txBody>
                    <a:bodyPr/>
                    <a:lstStyle/>
                    <a:p>
                      <a:r>
                        <a:rPr lang="en-US">
                          <a:hlinkClick r:id="rId4" tooltip="Alfred, Lord Tennyson"/>
                        </a:rPr>
                        <a:t>Alfred, Lord Tennyson</a:t>
                      </a:r>
                      <a:endParaRPr lang="en-US"/>
                    </a:p>
                  </a:txBody>
                  <a:tcPr anchor="ctr">
                    <a:lnL>
                      <a:noFill/>
                    </a:lnL>
                    <a:lnR>
                      <a:noFill/>
                    </a:lnR>
                    <a:lnT>
                      <a:noFill/>
                    </a:lnT>
                    <a:lnB>
                      <a:noFill/>
                    </a:lnB>
                  </a:tcPr>
                </a:tc>
              </a:tr>
              <a:tr h="0">
                <a:tc gridSpan="2">
                  <a:txBody>
                    <a:bodyPr/>
                    <a:lstStyle/>
                    <a:p>
                      <a:endParaRPr lang="en-US"/>
                    </a:p>
                  </a:txBody>
                  <a:tcPr anchor="ctr">
                    <a:lnL>
                      <a:noFill/>
                    </a:lnL>
                    <a:lnR>
                      <a:noFill/>
                    </a:lnR>
                    <a:lnT>
                      <a:noFill/>
                    </a:lnT>
                    <a:lnB>
                      <a:noFill/>
                    </a:lnB>
                  </a:tcPr>
                </a:tc>
                <a:tc hMerge="1">
                  <a:txBody>
                    <a:bodyPr/>
                    <a:lstStyle/>
                    <a:p>
                      <a:endParaRPr lang="en-US"/>
                    </a:p>
                  </a:txBody>
                  <a:tcPr/>
                </a:tc>
              </a:tr>
              <a:tr h="0">
                <a:tc gridSpan="2">
                  <a:txBody>
                    <a:bodyPr/>
                    <a:lstStyle/>
                    <a:p>
                      <a:pPr algn="ctr"/>
                      <a:r>
                        <a:rPr lang="en-US">
                          <a:effectLst/>
                        </a:rPr>
                        <a:t>Personal details</a:t>
                      </a:r>
                    </a:p>
                  </a:txBody>
                  <a:tcPr anchor="ctr">
                    <a:lnL>
                      <a:noFill/>
                    </a:lnL>
                    <a:lnR>
                      <a:noFill/>
                    </a:lnR>
                    <a:lnT>
                      <a:noFill/>
                    </a:lnT>
                    <a:lnB>
                      <a:noFill/>
                    </a:lnB>
                    <a:solidFill>
                      <a:srgbClr val="E6E6FA"/>
                    </a:solidFill>
                  </a:tcPr>
                </a:tc>
                <a:tc hMerge="1">
                  <a:txBody>
                    <a:bodyPr/>
                    <a:lstStyle/>
                    <a:p>
                      <a:endParaRPr lang="en-US"/>
                    </a:p>
                  </a:txBody>
                  <a:tcPr/>
                </a:tc>
              </a:tr>
              <a:tr h="0">
                <a:tc>
                  <a:txBody>
                    <a:bodyPr/>
                    <a:lstStyle/>
                    <a:p>
                      <a:r>
                        <a:rPr lang="en-US"/>
                        <a:t>Born</a:t>
                      </a:r>
                    </a:p>
                  </a:txBody>
                  <a:tcPr anchor="ctr">
                    <a:lnL>
                      <a:noFill/>
                    </a:lnL>
                    <a:lnR>
                      <a:noFill/>
                    </a:lnR>
                    <a:lnT>
                      <a:noFill/>
                    </a:lnT>
                    <a:lnB>
                      <a:noFill/>
                    </a:lnB>
                  </a:tcPr>
                </a:tc>
                <a:tc>
                  <a:txBody>
                    <a:bodyPr/>
                    <a:lstStyle/>
                    <a:p>
                      <a:r>
                        <a:rPr lang="en-US">
                          <a:effectLst/>
                        </a:rPr>
                        <a:t>(1770-04-07)</a:t>
                      </a:r>
                      <a:r>
                        <a:rPr lang="en-US"/>
                        <a:t>7 April 1770</a:t>
                      </a:r>
                      <a:br>
                        <a:rPr lang="en-US"/>
                      </a:br>
                      <a:r>
                        <a:rPr lang="en-US">
                          <a:hlinkClick r:id="rId5" tooltip="Cockermouth"/>
                        </a:rPr>
                        <a:t>Cockermouth</a:t>
                      </a:r>
                      <a:r>
                        <a:rPr lang="en-US"/>
                        <a:t>, </a:t>
                      </a:r>
                      <a:r>
                        <a:rPr lang="en-US">
                          <a:hlinkClick r:id="rId6" tooltip="Cumberland"/>
                        </a:rPr>
                        <a:t>Cumberland</a:t>
                      </a:r>
                      <a:r>
                        <a:rPr lang="en-US"/>
                        <a:t>, England</a:t>
                      </a:r>
                    </a:p>
                  </a:txBody>
                  <a:tcPr anchor="ctr">
                    <a:lnL>
                      <a:noFill/>
                    </a:lnL>
                    <a:lnR>
                      <a:noFill/>
                    </a:lnR>
                    <a:lnT>
                      <a:noFill/>
                    </a:lnT>
                    <a:lnB>
                      <a:noFill/>
                    </a:lnB>
                  </a:tcPr>
                </a:tc>
              </a:tr>
              <a:tr h="0">
                <a:tc>
                  <a:txBody>
                    <a:bodyPr/>
                    <a:lstStyle/>
                    <a:p>
                      <a:r>
                        <a:rPr lang="en-US"/>
                        <a:t>Died</a:t>
                      </a:r>
                    </a:p>
                  </a:txBody>
                  <a:tcPr anchor="ctr">
                    <a:lnL>
                      <a:noFill/>
                    </a:lnL>
                    <a:lnR>
                      <a:noFill/>
                    </a:lnR>
                    <a:lnT>
                      <a:noFill/>
                    </a:lnT>
                    <a:lnB>
                      <a:noFill/>
                    </a:lnB>
                  </a:tcPr>
                </a:tc>
                <a:tc>
                  <a:txBody>
                    <a:bodyPr/>
                    <a:lstStyle/>
                    <a:p>
                      <a:r>
                        <a:rPr lang="en-US" dirty="0"/>
                        <a:t>23 April 1850</a:t>
                      </a:r>
                      <a:r>
                        <a:rPr lang="en-US" dirty="0">
                          <a:effectLst/>
                        </a:rPr>
                        <a:t>(1850-04-23)</a:t>
                      </a:r>
                      <a:r>
                        <a:rPr lang="en-US" dirty="0"/>
                        <a:t> (aged 80)</a:t>
                      </a:r>
                      <a:br>
                        <a:rPr lang="en-US" dirty="0"/>
                      </a:br>
                      <a:r>
                        <a:rPr lang="en-US" dirty="0">
                          <a:hlinkClick r:id="rId7" tooltip="Rydal, Cumbria"/>
                        </a:rPr>
                        <a:t>Rydal</a:t>
                      </a:r>
                      <a:r>
                        <a:rPr lang="en-US" dirty="0"/>
                        <a:t>, </a:t>
                      </a:r>
                      <a:r>
                        <a:rPr lang="en-US" dirty="0">
                          <a:hlinkClick r:id="rId8" tooltip="Westmorland"/>
                        </a:rPr>
                        <a:t>Westmorland</a:t>
                      </a:r>
                      <a:r>
                        <a:rPr lang="en-US" dirty="0"/>
                        <a:t>, England</a:t>
                      </a:r>
                    </a:p>
                  </a:txBody>
                  <a:tcPr anchor="ctr">
                    <a:lnL>
                      <a:noFill/>
                    </a:lnL>
                    <a:lnR>
                      <a:noFill/>
                    </a:lnR>
                    <a:lnT>
                      <a:noFill/>
                    </a:lnT>
                    <a:lnB>
                      <a:noFill/>
                    </a:lnB>
                  </a:tcPr>
                </a:tc>
              </a:tr>
            </a:tbl>
          </a:graphicData>
        </a:graphic>
      </p:graphicFrame>
      <p:sp>
        <p:nvSpPr>
          <p:cNvPr id="3" name="TextBox 2"/>
          <p:cNvSpPr txBox="1"/>
          <p:nvPr/>
        </p:nvSpPr>
        <p:spPr>
          <a:xfrm>
            <a:off x="2943267" y="1066800"/>
            <a:ext cx="2919454" cy="369332"/>
          </a:xfrm>
          <a:prstGeom prst="rect">
            <a:avLst/>
          </a:prstGeom>
          <a:noFill/>
        </p:spPr>
        <p:txBody>
          <a:bodyPr wrap="none" rtlCol="0">
            <a:spAutoFit/>
          </a:bodyPr>
          <a:lstStyle/>
          <a:p>
            <a:pPr algn="ctr"/>
            <a:r>
              <a:rPr lang="en-US" b="1" dirty="0" smtClean="0"/>
              <a:t>WILLIAM    WORDSWORTH   </a:t>
            </a:r>
            <a:endParaRPr lang="en-US" b="1" dirty="0"/>
          </a:p>
        </p:txBody>
      </p:sp>
    </p:spTree>
    <p:extLst>
      <p:ext uri="{BB962C8B-B14F-4D97-AF65-F5344CB8AC3E}">
        <p14:creationId xmlns:p14="http://schemas.microsoft.com/office/powerpoint/2010/main" val="287740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William Wordswor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685800"/>
            <a:ext cx="73914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0363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762000"/>
            <a:ext cx="7010400" cy="5262979"/>
          </a:xfrm>
          <a:prstGeom prst="rect">
            <a:avLst/>
          </a:prstGeom>
        </p:spPr>
        <p:txBody>
          <a:bodyPr wrap="square">
            <a:spAutoFit/>
          </a:bodyPr>
          <a:lstStyle/>
          <a:p>
            <a:r>
              <a:rPr lang="en-US" sz="2400" b="1" dirty="0"/>
              <a:t>William Wordsworth</a:t>
            </a:r>
            <a:r>
              <a:rPr lang="en-US" sz="2400" dirty="0"/>
              <a:t> (7 April 1770 – 23 April 1850) was an English </a:t>
            </a:r>
            <a:r>
              <a:rPr lang="en-US" sz="2400" dirty="0">
                <a:hlinkClick r:id="rId2" tooltip="Romantic poetry"/>
              </a:rPr>
              <a:t>Romantic</a:t>
            </a:r>
            <a:r>
              <a:rPr lang="en-US" sz="2400" dirty="0"/>
              <a:t> poet who, with </a:t>
            </a:r>
            <a:r>
              <a:rPr lang="en-US" sz="2400" dirty="0">
                <a:hlinkClick r:id="rId3" tooltip="Samuel Taylor Coleridge"/>
              </a:rPr>
              <a:t>Samuel Taylor Coleridge</a:t>
            </a:r>
            <a:r>
              <a:rPr lang="en-US" sz="2400" dirty="0"/>
              <a:t>, helped to launch the </a:t>
            </a:r>
            <a:r>
              <a:rPr lang="en-US" sz="2400" dirty="0">
                <a:hlinkClick r:id="rId4" tooltip="Romanticism"/>
              </a:rPr>
              <a:t>Romantic Age</a:t>
            </a:r>
            <a:r>
              <a:rPr lang="en-US" sz="2400" dirty="0"/>
              <a:t> in </a:t>
            </a:r>
            <a:r>
              <a:rPr lang="en-US" sz="2400" dirty="0">
                <a:hlinkClick r:id="rId5" tooltip="English literature"/>
              </a:rPr>
              <a:t>English literature</a:t>
            </a:r>
            <a:r>
              <a:rPr lang="en-US" sz="2400" dirty="0"/>
              <a:t> with their joint publication </a:t>
            </a:r>
            <a:r>
              <a:rPr lang="en-US" sz="2400" i="1" dirty="0">
                <a:hlinkClick r:id="rId6" tooltip="Lyrical Ballads"/>
              </a:rPr>
              <a:t>Lyrical Ballads</a:t>
            </a:r>
            <a:r>
              <a:rPr lang="en-US" sz="2400" dirty="0"/>
              <a:t> (1798). </a:t>
            </a:r>
            <a:endParaRPr lang="en-US" sz="2400" dirty="0" smtClean="0"/>
          </a:p>
          <a:p>
            <a:endParaRPr lang="en-US" sz="2400" dirty="0"/>
          </a:p>
          <a:p>
            <a:r>
              <a:rPr lang="en-US" sz="2400" dirty="0"/>
              <a:t>Wordsworth's </a:t>
            </a:r>
            <a:r>
              <a:rPr lang="en-US" sz="2400" i="1" dirty="0">
                <a:hlinkClick r:id="rId7" tooltip="Masterpiece"/>
              </a:rPr>
              <a:t>magnum opus</a:t>
            </a:r>
            <a:r>
              <a:rPr lang="en-US" sz="2400" dirty="0"/>
              <a:t> is generally considered to be </a:t>
            </a:r>
            <a:r>
              <a:rPr lang="en-US" sz="2400" i="1" dirty="0">
                <a:hlinkClick r:id="rId8" tooltip="The Prelude"/>
              </a:rPr>
              <a:t>The Prelude</a:t>
            </a:r>
            <a:r>
              <a:rPr lang="en-US" sz="2400" dirty="0"/>
              <a:t>, a semi-autobiographical poem of his early years that he revised and expanded a number of times</a:t>
            </a:r>
            <a:r>
              <a:rPr lang="en-US" sz="2400" dirty="0" smtClean="0"/>
              <a:t>.</a:t>
            </a:r>
          </a:p>
          <a:p>
            <a:endParaRPr lang="en-US" sz="2400" dirty="0"/>
          </a:p>
          <a:p>
            <a:r>
              <a:rPr lang="en-US" sz="2400" dirty="0" smtClean="0"/>
              <a:t> </a:t>
            </a:r>
            <a:r>
              <a:rPr lang="en-US" sz="2400" dirty="0"/>
              <a:t>It was posthumously titled and published by his wife in the year of his death, before which it was generally known as "the poem to Coleridge".</a:t>
            </a:r>
            <a:r>
              <a:rPr lang="en-US" sz="2400" baseline="30000" dirty="0">
                <a:hlinkClick r:id="rId9"/>
              </a:rPr>
              <a:t>[1]</a:t>
            </a:r>
            <a:r>
              <a:rPr lang="en-US" sz="2400" dirty="0"/>
              <a:t> </a:t>
            </a:r>
            <a:endParaRPr lang="en-US" sz="2400" dirty="0">
              <a:effectLst/>
            </a:endParaRPr>
          </a:p>
        </p:txBody>
      </p:sp>
    </p:spTree>
    <p:extLst>
      <p:ext uri="{BB962C8B-B14F-4D97-AF65-F5344CB8AC3E}">
        <p14:creationId xmlns:p14="http://schemas.microsoft.com/office/powerpoint/2010/main" val="2794459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0491" y="381000"/>
            <a:ext cx="7467600" cy="6001643"/>
          </a:xfrm>
          <a:prstGeom prst="rect">
            <a:avLst/>
          </a:prstGeom>
        </p:spPr>
        <p:txBody>
          <a:bodyPr wrap="square">
            <a:spAutoFit/>
          </a:bodyPr>
          <a:lstStyle/>
          <a:p>
            <a:r>
              <a:rPr lang="en-US" sz="2400" b="1" i="1" dirty="0"/>
              <a:t>The </a:t>
            </a:r>
            <a:r>
              <a:rPr lang="en-US" sz="2400" b="1" i="1" dirty="0" smtClean="0"/>
              <a:t>Borderers</a:t>
            </a:r>
            <a:r>
              <a:rPr lang="en-US" sz="2400" b="1" dirty="0"/>
              <a:t>:</a:t>
            </a:r>
          </a:p>
          <a:p>
            <a:r>
              <a:rPr lang="en-US" sz="2400" dirty="0"/>
              <a:t>Between 1795–1797, Wordsworth wrote his only play, </a:t>
            </a:r>
            <a:r>
              <a:rPr lang="en-US" sz="2400" i="1" dirty="0"/>
              <a:t>The Borderers</a:t>
            </a:r>
            <a:r>
              <a:rPr lang="en-US" sz="2400" dirty="0"/>
              <a:t>, a verse tragedy set during the reign of </a:t>
            </a:r>
            <a:r>
              <a:rPr lang="en-US" sz="2400" dirty="0">
                <a:hlinkClick r:id="rId2" tooltip="Henry III of England"/>
              </a:rPr>
              <a:t>King Henry III of England</a:t>
            </a:r>
            <a:r>
              <a:rPr lang="en-US" sz="2400" dirty="0"/>
              <a:t>, when Englishmen in the North Country came into conflict with Scottish </a:t>
            </a:r>
            <a:r>
              <a:rPr lang="en-US" sz="2400" dirty="0">
                <a:hlinkClick r:id="rId3" tooltip="Border reivers"/>
              </a:rPr>
              <a:t>border </a:t>
            </a:r>
            <a:r>
              <a:rPr lang="en-US" sz="2400" dirty="0" err="1">
                <a:hlinkClick r:id="rId3" tooltip="Border reivers"/>
              </a:rPr>
              <a:t>reivers</a:t>
            </a:r>
            <a:r>
              <a:rPr lang="en-US" sz="2400" dirty="0" smtClean="0"/>
              <a:t>.</a:t>
            </a:r>
          </a:p>
          <a:p>
            <a:endParaRPr lang="en-US" sz="2400" dirty="0" smtClean="0"/>
          </a:p>
          <a:p>
            <a:endParaRPr lang="en-US" sz="2400" dirty="0"/>
          </a:p>
          <a:p>
            <a:r>
              <a:rPr lang="en-US" sz="2400" dirty="0" smtClean="0"/>
              <a:t> </a:t>
            </a:r>
            <a:r>
              <a:rPr lang="en-US" sz="2400" dirty="0"/>
              <a:t>He attempted to get the play staged in November 1797, but it was rejected by </a:t>
            </a:r>
            <a:r>
              <a:rPr lang="en-US" sz="2400" dirty="0">
                <a:hlinkClick r:id="rId4" tooltip="Thomas Harris (theatre manager)"/>
              </a:rPr>
              <a:t>Thomas Harris</a:t>
            </a:r>
            <a:r>
              <a:rPr lang="en-US" sz="2400" dirty="0"/>
              <a:t>, the manager of the </a:t>
            </a:r>
            <a:r>
              <a:rPr lang="en-US" sz="2400" dirty="0">
                <a:hlinkClick r:id="rId5" tooltip="Covent Garden Theatre"/>
              </a:rPr>
              <a:t>Covent Garden Theatre</a:t>
            </a:r>
            <a:r>
              <a:rPr lang="en-US" sz="2400" dirty="0"/>
              <a:t>, who proclaimed it "impossible that the play should succeed in the representation". </a:t>
            </a:r>
            <a:endParaRPr lang="en-US" sz="2400" dirty="0" smtClean="0"/>
          </a:p>
          <a:p>
            <a:endParaRPr lang="en-US" sz="2400" dirty="0"/>
          </a:p>
          <a:p>
            <a:endParaRPr lang="en-US" sz="2400" dirty="0" smtClean="0"/>
          </a:p>
          <a:p>
            <a:r>
              <a:rPr lang="en-US" sz="2400" dirty="0" smtClean="0"/>
              <a:t>The </a:t>
            </a:r>
            <a:r>
              <a:rPr lang="en-US" sz="2400" dirty="0"/>
              <a:t>rebuff was not received lightly by Wordsworth and the play was not published until 1842, after substantial revision.</a:t>
            </a:r>
            <a:r>
              <a:rPr lang="en-US" sz="2400" baseline="30000" dirty="0">
                <a:hlinkClick r:id="rId6"/>
              </a:rPr>
              <a:t>[19]</a:t>
            </a:r>
            <a:r>
              <a:rPr lang="en-US" sz="2400" dirty="0"/>
              <a:t> </a:t>
            </a:r>
            <a:endParaRPr lang="en-US" sz="2400" dirty="0">
              <a:effectLst/>
            </a:endParaRPr>
          </a:p>
        </p:txBody>
      </p:sp>
    </p:spTree>
    <p:extLst>
      <p:ext uri="{BB962C8B-B14F-4D97-AF65-F5344CB8AC3E}">
        <p14:creationId xmlns:p14="http://schemas.microsoft.com/office/powerpoint/2010/main" val="2543517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8077200" cy="4524315"/>
          </a:xfrm>
          <a:prstGeom prst="rect">
            <a:avLst/>
          </a:prstGeom>
        </p:spPr>
        <p:txBody>
          <a:bodyPr wrap="square">
            <a:spAutoFit/>
          </a:bodyPr>
          <a:lstStyle/>
          <a:p>
            <a:r>
              <a:rPr lang="en-US" sz="2400" dirty="0"/>
              <a:t>Wordsworth, Dorothy and Coleridge travelled to Germany in the autumn of 1798. </a:t>
            </a:r>
            <a:endParaRPr lang="en-US" sz="2400" dirty="0" smtClean="0"/>
          </a:p>
          <a:p>
            <a:endParaRPr lang="en-US" sz="2400" dirty="0" smtClean="0"/>
          </a:p>
          <a:p>
            <a:endParaRPr lang="en-US" sz="2400" dirty="0"/>
          </a:p>
          <a:p>
            <a:r>
              <a:rPr lang="en-US" sz="2400" dirty="0" smtClean="0"/>
              <a:t>While </a:t>
            </a:r>
            <a:r>
              <a:rPr lang="en-US" sz="2400" dirty="0"/>
              <a:t>Coleridge was intellectually stimulated by the journey, its main effect on Wordsworth was to produce homesickness</a:t>
            </a:r>
            <a:r>
              <a:rPr lang="en-US" sz="2400" dirty="0" smtClean="0"/>
              <a:t>.</a:t>
            </a:r>
            <a:endParaRPr lang="en-US" sz="2400" baseline="30000" dirty="0"/>
          </a:p>
          <a:p>
            <a:endParaRPr lang="en-US" sz="2400" baseline="30000" dirty="0" smtClean="0"/>
          </a:p>
          <a:p>
            <a:endParaRPr lang="en-US" sz="2400" baseline="30000" dirty="0"/>
          </a:p>
          <a:p>
            <a:endParaRPr lang="en-US" sz="2400" baseline="30000" dirty="0" smtClean="0"/>
          </a:p>
          <a:p>
            <a:r>
              <a:rPr lang="en-US" sz="2400" dirty="0" smtClean="0"/>
              <a:t> </a:t>
            </a:r>
            <a:r>
              <a:rPr lang="en-US" sz="2400" dirty="0"/>
              <a:t>During the harsh winter of 1798–99 Wordsworth lived with Dorothy in </a:t>
            </a:r>
            <a:r>
              <a:rPr lang="en-US" sz="2400" dirty="0">
                <a:hlinkClick r:id="rId2" tooltip="Goslar"/>
              </a:rPr>
              <a:t>Goslar</a:t>
            </a:r>
            <a:r>
              <a:rPr lang="en-US" sz="2400" dirty="0"/>
              <a:t>, and, despite extreme stress and loneliness, began work on the autobiographical piece that was later titled </a:t>
            </a:r>
            <a:r>
              <a:rPr lang="en-US" sz="2400" i="1" dirty="0"/>
              <a:t>The Prelude</a:t>
            </a:r>
            <a:endParaRPr lang="en-US" sz="2400" dirty="0"/>
          </a:p>
        </p:txBody>
      </p:sp>
    </p:spTree>
    <p:extLst>
      <p:ext uri="{BB962C8B-B14F-4D97-AF65-F5344CB8AC3E}">
        <p14:creationId xmlns:p14="http://schemas.microsoft.com/office/powerpoint/2010/main" val="2883071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690336"/>
            <a:ext cx="7315200" cy="2308324"/>
          </a:xfrm>
          <a:prstGeom prst="rect">
            <a:avLst/>
          </a:prstGeom>
        </p:spPr>
        <p:txBody>
          <a:bodyPr wrap="square">
            <a:spAutoFit/>
          </a:bodyPr>
          <a:lstStyle/>
          <a:p>
            <a:r>
              <a:rPr lang="en-US" sz="2400" dirty="0"/>
              <a:t>Wordsworth, Coleridge and Southey came to be known as the "</a:t>
            </a:r>
            <a:r>
              <a:rPr lang="en-US" sz="2400" dirty="0">
                <a:hlinkClick r:id="rId2" tooltip="Lake Poets"/>
              </a:rPr>
              <a:t>Lake Poets</a:t>
            </a:r>
            <a:r>
              <a:rPr lang="en-US" sz="2400" dirty="0" smtClean="0"/>
              <a:t>".</a:t>
            </a:r>
          </a:p>
          <a:p>
            <a:endParaRPr lang="en-US" sz="2400" dirty="0"/>
          </a:p>
          <a:p>
            <a:r>
              <a:rPr lang="en-US" sz="2400" dirty="0" smtClean="0"/>
              <a:t>Throughout </a:t>
            </a:r>
            <a:r>
              <a:rPr lang="en-US" sz="2400" dirty="0"/>
              <a:t>this period many of Wordsworth's poems revolved around themes of death, endurance, separation and grief. </a:t>
            </a:r>
          </a:p>
        </p:txBody>
      </p:sp>
      <p:sp>
        <p:nvSpPr>
          <p:cNvPr id="5" name="Rectangle 4"/>
          <p:cNvSpPr/>
          <p:nvPr/>
        </p:nvSpPr>
        <p:spPr>
          <a:xfrm>
            <a:off x="3505200" y="1240848"/>
            <a:ext cx="1707647" cy="461665"/>
          </a:xfrm>
          <a:prstGeom prst="rect">
            <a:avLst/>
          </a:prstGeom>
        </p:spPr>
        <p:txBody>
          <a:bodyPr wrap="none">
            <a:spAutoFit/>
          </a:bodyPr>
          <a:lstStyle/>
          <a:p>
            <a:pPr lvl="0" algn="ctr"/>
            <a:r>
              <a:rPr lang="en-US" sz="2400" b="1" dirty="0">
                <a:solidFill>
                  <a:prstClr val="black"/>
                </a:solidFill>
              </a:rPr>
              <a:t>LAKE POETS</a:t>
            </a:r>
          </a:p>
        </p:txBody>
      </p:sp>
    </p:spTree>
    <p:extLst>
      <p:ext uri="{BB962C8B-B14F-4D97-AF65-F5344CB8AC3E}">
        <p14:creationId xmlns:p14="http://schemas.microsoft.com/office/powerpoint/2010/main" val="3387419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71600"/>
            <a:ext cx="7924800" cy="3416320"/>
          </a:xfrm>
          <a:prstGeom prst="rect">
            <a:avLst/>
          </a:prstGeom>
        </p:spPr>
        <p:txBody>
          <a:bodyPr wrap="square">
            <a:spAutoFit/>
          </a:bodyPr>
          <a:lstStyle/>
          <a:p>
            <a:r>
              <a:rPr lang="en-US" sz="2400" b="1" i="1" dirty="0"/>
              <a:t>The Prelude or, Growth of a Poet's Mind; An Autobiographical Poem </a:t>
            </a:r>
            <a:r>
              <a:rPr lang="en-US" sz="2400" dirty="0"/>
              <a:t>is an </a:t>
            </a:r>
            <a:r>
              <a:rPr lang="en-US" sz="2400" dirty="0">
                <a:hlinkClick r:id="rId2" tooltip="Autobiography"/>
              </a:rPr>
              <a:t>autobiographical</a:t>
            </a:r>
            <a:r>
              <a:rPr lang="en-US" sz="2400" dirty="0"/>
              <a:t> poem in </a:t>
            </a:r>
            <a:r>
              <a:rPr lang="en-US" sz="2400" dirty="0">
                <a:hlinkClick r:id="rId3" tooltip="Blank verse"/>
              </a:rPr>
              <a:t>blank verse</a:t>
            </a:r>
            <a:r>
              <a:rPr lang="en-US" sz="2400" dirty="0"/>
              <a:t> by the English poet </a:t>
            </a:r>
            <a:r>
              <a:rPr lang="en-US" sz="2400" dirty="0">
                <a:hlinkClick r:id="rId4" tooltip="William Wordsworth"/>
              </a:rPr>
              <a:t>William Wordsworth</a:t>
            </a:r>
            <a:r>
              <a:rPr lang="en-US" sz="2400" dirty="0" smtClean="0"/>
              <a:t>.</a:t>
            </a:r>
            <a:endParaRPr lang="en-US" sz="2400" baseline="30000" dirty="0"/>
          </a:p>
          <a:p>
            <a:endParaRPr lang="en-US" sz="2400" baseline="30000" dirty="0" smtClean="0"/>
          </a:p>
          <a:p>
            <a:endParaRPr lang="en-US" sz="2400" baseline="30000" dirty="0"/>
          </a:p>
          <a:p>
            <a:endParaRPr lang="en-US" sz="2400" baseline="30000" dirty="0" smtClean="0"/>
          </a:p>
          <a:p>
            <a:r>
              <a:rPr lang="en-US" sz="2400" dirty="0" smtClean="0"/>
              <a:t> </a:t>
            </a:r>
            <a:r>
              <a:rPr lang="en-US" sz="2400" dirty="0"/>
              <a:t>Intended as the introduction to the more </a:t>
            </a:r>
            <a:r>
              <a:rPr lang="en-US" sz="2400" dirty="0">
                <a:hlinkClick r:id="rId5" tooltip="Philosophical poets"/>
              </a:rPr>
              <a:t>philosophical</a:t>
            </a:r>
            <a:r>
              <a:rPr lang="en-US" sz="2400" dirty="0"/>
              <a:t> poem </a:t>
            </a:r>
            <a:r>
              <a:rPr lang="en-US" sz="2400" i="1" dirty="0"/>
              <a:t>The Recluse,</a:t>
            </a:r>
            <a:r>
              <a:rPr lang="en-US" sz="2400" dirty="0"/>
              <a:t> which Wordsworth never finished, </a:t>
            </a:r>
            <a:r>
              <a:rPr lang="en-US" sz="2400" i="1" dirty="0"/>
              <a:t>The Prelude</a:t>
            </a:r>
            <a:r>
              <a:rPr lang="en-US" sz="2400" dirty="0"/>
              <a:t> is an extremely personal work and reveals many details of Wordsworth's life. </a:t>
            </a:r>
          </a:p>
        </p:txBody>
      </p:sp>
    </p:spTree>
    <p:extLst>
      <p:ext uri="{BB962C8B-B14F-4D97-AF65-F5344CB8AC3E}">
        <p14:creationId xmlns:p14="http://schemas.microsoft.com/office/powerpoint/2010/main" val="3270566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1249</Words>
  <Application>Microsoft Office PowerPoint</Application>
  <PresentationFormat>On-screen Show (4:3)</PresentationFormat>
  <Paragraphs>145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AGE OF WORDSWORTH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AGE OF WORDSWORTH</dc:title>
  <dc:creator>chandrakumar</dc:creator>
  <cp:lastModifiedBy>chandrakumar</cp:lastModifiedBy>
  <cp:revision>17</cp:revision>
  <dcterms:created xsi:type="dcterms:W3CDTF">2020-05-14T15:09:48Z</dcterms:created>
  <dcterms:modified xsi:type="dcterms:W3CDTF">2020-05-18T07:41:52Z</dcterms:modified>
</cp:coreProperties>
</file>