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75" r:id="rId6"/>
    <p:sldId id="262" r:id="rId7"/>
    <p:sldId id="263" r:id="rId8"/>
    <p:sldId id="264" r:id="rId9"/>
    <p:sldId id="265" r:id="rId10"/>
    <p:sldId id="266" r:id="rId11"/>
    <p:sldId id="267" r:id="rId12"/>
    <p:sldId id="268" r:id="rId13"/>
    <p:sldId id="269" r:id="rId14"/>
    <p:sldId id="270" r:id="rId15"/>
    <p:sldId id="276" r:id="rId16"/>
    <p:sldId id="271" r:id="rId17"/>
    <p:sldId id="277"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2DAB3-A53D-4A77-9518-40A5F08B2114}" type="datetimeFigureOut">
              <a:rPr lang="en-US" smtClean="0"/>
              <a:t>5/18/2020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9D057-4362-4872-9795-F860C9B871B0}" type="slidenum">
              <a:rPr lang="en-US" smtClean="0"/>
              <a:t>‹#›</a:t>
            </a:fld>
            <a:endParaRPr lang="en-US"/>
          </a:p>
        </p:txBody>
      </p:sp>
    </p:spTree>
    <p:extLst>
      <p:ext uri="{BB962C8B-B14F-4D97-AF65-F5344CB8AC3E}">
        <p14:creationId xmlns:p14="http://schemas.microsoft.com/office/powerpoint/2010/main" val="251514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9D057-4362-4872-9795-F860C9B871B0}" type="slidenum">
              <a:rPr lang="en-US" smtClean="0"/>
              <a:t>19</a:t>
            </a:fld>
            <a:endParaRPr lang="en-US"/>
          </a:p>
        </p:txBody>
      </p:sp>
    </p:spTree>
    <p:extLst>
      <p:ext uri="{BB962C8B-B14F-4D97-AF65-F5344CB8AC3E}">
        <p14:creationId xmlns:p14="http://schemas.microsoft.com/office/powerpoint/2010/main" val="18389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30E712A-8D34-4F34-B0CD-61FE78A1FD9C}"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CDAD-E429-42CB-9A90-8CB0D3B9974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E712A-8D34-4F34-B0CD-61FE78A1FD9C}"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E712A-8D34-4F34-B0CD-61FE78A1FD9C}"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E712A-8D34-4F34-B0CD-61FE78A1FD9C}"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30E712A-8D34-4F34-B0CD-61FE78A1FD9C}" type="datetimeFigureOut">
              <a:rPr lang="en-US" smtClean="0"/>
              <a:t>5/18/2020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149CDAD-E429-42CB-9A90-8CB0D3B997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E712A-8D34-4F34-B0CD-61FE78A1FD9C}"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E712A-8D34-4F34-B0CD-61FE78A1FD9C}"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E712A-8D34-4F34-B0CD-61FE78A1FD9C}"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E712A-8D34-4F34-B0CD-61FE78A1FD9C}"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9CDAD-E429-42CB-9A90-8CB0D3B997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0E712A-8D34-4F34-B0CD-61FE78A1FD9C}"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9CDAD-E429-42CB-9A90-8CB0D3B9974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30E712A-8D34-4F34-B0CD-61FE78A1FD9C}"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9CDAD-E429-42CB-9A90-8CB0D3B9974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30E712A-8D34-4F34-B0CD-61FE78A1FD9C}" type="datetimeFigureOut">
              <a:rPr lang="en-US" smtClean="0"/>
              <a:t>5/18/2020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149CDAD-E429-42CB-9A90-8CB0D3B9974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a:t>
            </a:r>
            <a:r>
              <a:rPr lang="en-US" dirty="0" smtClean="0"/>
              <a:t>Last Duchess</a:t>
            </a:r>
            <a:endParaRPr lang="en-US" dirty="0"/>
          </a:p>
        </p:txBody>
      </p:sp>
      <p:sp>
        <p:nvSpPr>
          <p:cNvPr id="3" name="Subtitle 2"/>
          <p:cNvSpPr>
            <a:spLocks noGrp="1"/>
          </p:cNvSpPr>
          <p:nvPr>
            <p:ph type="subTitle" idx="1"/>
          </p:nvPr>
        </p:nvSpPr>
        <p:spPr/>
        <p:txBody>
          <a:bodyPr/>
          <a:lstStyle/>
          <a:p>
            <a:r>
              <a:rPr lang="en-US" dirty="0" smtClean="0"/>
              <a:t>Robert browning</a:t>
            </a:r>
            <a:endParaRPr lang="en-US" dirty="0"/>
          </a:p>
        </p:txBody>
      </p:sp>
    </p:spTree>
    <p:extLst>
      <p:ext uri="{BB962C8B-B14F-4D97-AF65-F5344CB8AC3E}">
        <p14:creationId xmlns:p14="http://schemas.microsoft.com/office/powerpoint/2010/main" val="256666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7848600" cy="3785652"/>
          </a:xfrm>
          <a:prstGeom prst="rect">
            <a:avLst/>
          </a:prstGeom>
        </p:spPr>
        <p:txBody>
          <a:bodyPr wrap="square">
            <a:spAutoFit/>
          </a:bodyPr>
          <a:lstStyle/>
          <a:p>
            <a:r>
              <a:rPr lang="en-US" sz="2400" dirty="0">
                <a:latin typeface="EB Garamond"/>
              </a:rPr>
              <a:t>The reader of the emissary does not know about the personality of the Duchess. </a:t>
            </a:r>
            <a:endParaRPr lang="en-US" sz="2400" dirty="0" smtClean="0">
              <a:latin typeface="EB Garamond"/>
            </a:endParaRPr>
          </a:p>
          <a:p>
            <a:endParaRPr lang="en-US" sz="2400" dirty="0">
              <a:latin typeface="EB Garamond"/>
            </a:endParaRPr>
          </a:p>
          <a:p>
            <a:r>
              <a:rPr lang="en-US" sz="2400" dirty="0" smtClean="0">
                <a:latin typeface="EB Garamond"/>
              </a:rPr>
              <a:t>But</a:t>
            </a:r>
            <a:r>
              <a:rPr lang="en-US" sz="2400" dirty="0">
                <a:latin typeface="EB Garamond"/>
              </a:rPr>
              <a:t>, Alfonso creates such psychological impact with his words that one would believe that the Duchess was unfaithful. </a:t>
            </a:r>
            <a:endParaRPr lang="en-US" sz="2400" dirty="0" smtClean="0">
              <a:latin typeface="EB Garamond"/>
            </a:endParaRPr>
          </a:p>
          <a:p>
            <a:endParaRPr lang="en-US" sz="2400" dirty="0">
              <a:latin typeface="EB Garamond"/>
            </a:endParaRPr>
          </a:p>
          <a:p>
            <a:r>
              <a:rPr lang="en-US" sz="2400" dirty="0" smtClean="0">
                <a:latin typeface="EB Garamond"/>
              </a:rPr>
              <a:t>His </a:t>
            </a:r>
            <a:r>
              <a:rPr lang="en-US" sz="2400" dirty="0">
                <a:latin typeface="EB Garamond"/>
              </a:rPr>
              <a:t>cynical remarks on how his last Duchess would be blushing in reaction to the words almost make it certain that she has sinful intentions in her mind</a:t>
            </a:r>
            <a:endParaRPr lang="en-US" sz="2400" dirty="0"/>
          </a:p>
        </p:txBody>
      </p:sp>
    </p:spTree>
    <p:extLst>
      <p:ext uri="{BB962C8B-B14F-4D97-AF65-F5344CB8AC3E}">
        <p14:creationId xmlns:p14="http://schemas.microsoft.com/office/powerpoint/2010/main" val="87237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89844"/>
            <a:ext cx="7696200" cy="5262979"/>
          </a:xfrm>
          <a:prstGeom prst="rect">
            <a:avLst/>
          </a:prstGeom>
        </p:spPr>
        <p:txBody>
          <a:bodyPr wrap="square">
            <a:spAutoFit/>
          </a:bodyPr>
          <a:lstStyle/>
          <a:p>
            <a:r>
              <a:rPr lang="en-US" sz="2400" dirty="0"/>
              <a:t>The Duke goes on to explain that three factors stood in his way for advising the Duchess – he claims his inability to deliver a good speech than can change the predicament of his wife, even if he achieves it would be shameful if the wife gives out an excuse to escape and lastly Alfonso says that he will not be stooping down for anything</a:t>
            </a:r>
            <a:r>
              <a:rPr lang="en-US" sz="2400" dirty="0" smtClean="0"/>
              <a:t>.</a:t>
            </a:r>
          </a:p>
          <a:p>
            <a:endParaRPr lang="en-US" sz="2400" dirty="0"/>
          </a:p>
          <a:p>
            <a:r>
              <a:rPr lang="en-US" sz="2400" dirty="0"/>
              <a:t>Alfonso admits to the emissary that his wife smiled at him as a mark of love, but he felt that the same smile was produced to anyone who passes her by. As this indiscriminate </a:t>
            </a:r>
            <a:r>
              <a:rPr lang="en-US" sz="2400" dirty="0" err="1"/>
              <a:t>behaviour</a:t>
            </a:r>
            <a:r>
              <a:rPr lang="en-US" sz="2400" dirty="0"/>
              <a:t> of the Duchess grew, the Duke couldn’t bear it and gave orders to silence her. After narrating a compelling story about the death of his wife, the Duke shows the emissary the painting by Fra </a:t>
            </a:r>
            <a:r>
              <a:rPr lang="en-US" sz="2400" dirty="0" err="1"/>
              <a:t>Pandolf</a:t>
            </a:r>
            <a:r>
              <a:rPr lang="en-US" sz="2400" dirty="0"/>
              <a:t> where one can find the life like image of her.</a:t>
            </a:r>
          </a:p>
        </p:txBody>
      </p:sp>
    </p:spTree>
    <p:extLst>
      <p:ext uri="{BB962C8B-B14F-4D97-AF65-F5344CB8AC3E}">
        <p14:creationId xmlns:p14="http://schemas.microsoft.com/office/powerpoint/2010/main" val="294370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620000" cy="3416320"/>
          </a:xfrm>
          <a:prstGeom prst="rect">
            <a:avLst/>
          </a:prstGeom>
        </p:spPr>
        <p:txBody>
          <a:bodyPr wrap="square">
            <a:spAutoFit/>
          </a:bodyPr>
          <a:lstStyle/>
          <a:p>
            <a:r>
              <a:rPr lang="en-US" sz="2400" dirty="0"/>
              <a:t>The Duke resumes to business and asks the emissary to come with him to join the others. He emphasizes that the emissary’s master – a Count, is a rich man and he expects to get a good amount as dowry</a:t>
            </a:r>
            <a:r>
              <a:rPr lang="en-US" sz="2400" dirty="0" smtClean="0"/>
              <a:t>.</a:t>
            </a:r>
          </a:p>
          <a:p>
            <a:endParaRPr lang="en-US" sz="2400" dirty="0"/>
          </a:p>
          <a:p>
            <a:r>
              <a:rPr lang="en-US" sz="2400" dirty="0" smtClean="0"/>
              <a:t> </a:t>
            </a:r>
            <a:r>
              <a:rPr lang="en-US" sz="2400" dirty="0"/>
              <a:t>However, Alfonso also states that the Count’s daughter is more important to him than dowry. On the way down, Alfonso points out at another art piece – Neptune taming a sea-horse. The bronze statue was made by Claus of Innsbruck.</a:t>
            </a:r>
          </a:p>
        </p:txBody>
      </p:sp>
    </p:spTree>
    <p:extLst>
      <p:ext uri="{BB962C8B-B14F-4D97-AF65-F5344CB8AC3E}">
        <p14:creationId xmlns:p14="http://schemas.microsoft.com/office/powerpoint/2010/main" val="135268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182" y="1143000"/>
            <a:ext cx="7315200" cy="4154984"/>
          </a:xfrm>
          <a:prstGeom prst="rect">
            <a:avLst/>
          </a:prstGeom>
        </p:spPr>
        <p:txBody>
          <a:bodyPr wrap="square">
            <a:spAutoFit/>
          </a:bodyPr>
          <a:lstStyle/>
          <a:p>
            <a:r>
              <a:rPr lang="en-US" sz="2400" dirty="0"/>
              <a:t>The Duke is clever yet remorseless in his actions. The words “I repeat” suggest that the negotiations for dowry have been going on between him and the emissary. </a:t>
            </a:r>
            <a:endParaRPr lang="en-US" sz="2400" dirty="0" smtClean="0"/>
          </a:p>
          <a:p>
            <a:endParaRPr lang="en-US" sz="2400" dirty="0"/>
          </a:p>
          <a:p>
            <a:r>
              <a:rPr lang="en-US" sz="2400" dirty="0" smtClean="0"/>
              <a:t>To </a:t>
            </a:r>
            <a:r>
              <a:rPr lang="en-US" sz="2400" dirty="0"/>
              <a:t>make his point clear, the Duke used the story of Duchess to create a pitiful aura around himself and at the same highlight the name of his family</a:t>
            </a:r>
            <a:r>
              <a:rPr lang="en-US" sz="2400" dirty="0" smtClean="0"/>
              <a:t>.</a:t>
            </a:r>
          </a:p>
          <a:p>
            <a:endParaRPr lang="en-US" sz="2400" dirty="0"/>
          </a:p>
          <a:p>
            <a:r>
              <a:rPr lang="en-US" sz="2400" dirty="0" smtClean="0"/>
              <a:t> </a:t>
            </a:r>
            <a:r>
              <a:rPr lang="en-US" sz="2400" dirty="0"/>
              <a:t>He does so successfully on several occasions. Further, his conversation with the emissary is also an indication to how life is going to be for the Count’s daughter</a:t>
            </a:r>
          </a:p>
        </p:txBody>
      </p:sp>
    </p:spTree>
    <p:extLst>
      <p:ext uri="{BB962C8B-B14F-4D97-AF65-F5344CB8AC3E}">
        <p14:creationId xmlns:p14="http://schemas.microsoft.com/office/powerpoint/2010/main" val="130237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1"/>
            <a:ext cx="7924800" cy="4524315"/>
          </a:xfrm>
          <a:prstGeom prst="rect">
            <a:avLst/>
          </a:prstGeom>
        </p:spPr>
        <p:txBody>
          <a:bodyPr wrap="square">
            <a:spAutoFit/>
          </a:bodyPr>
          <a:lstStyle/>
          <a:p>
            <a:r>
              <a:rPr lang="en-US" sz="2400" dirty="0"/>
              <a:t>The brilliant conclusion by Robert Browning clears the fog about the true nature of the Duke. </a:t>
            </a:r>
            <a:endParaRPr lang="en-US" sz="2400" dirty="0" smtClean="0"/>
          </a:p>
          <a:p>
            <a:endParaRPr lang="en-US" sz="2400" dirty="0"/>
          </a:p>
          <a:p>
            <a:r>
              <a:rPr lang="en-US" sz="2400" dirty="0" smtClean="0"/>
              <a:t>His </a:t>
            </a:r>
            <a:r>
              <a:rPr lang="en-US" sz="2400" dirty="0"/>
              <a:t>interest towards the bronze statue Neptune taming a sea horse reflects his interests in life. </a:t>
            </a:r>
            <a:endParaRPr lang="en-US" sz="2400" dirty="0" smtClean="0"/>
          </a:p>
          <a:p>
            <a:endParaRPr lang="en-US" sz="2400" dirty="0"/>
          </a:p>
          <a:p>
            <a:r>
              <a:rPr lang="en-US" sz="2400" dirty="0" smtClean="0"/>
              <a:t>One </a:t>
            </a:r>
            <a:r>
              <a:rPr lang="en-US" sz="2400" dirty="0"/>
              <a:t>can understand the Duke’s point of view of a noble life is to live with superiority, unconditional dignity, snobbery and unstoppable power</a:t>
            </a:r>
            <a:r>
              <a:rPr lang="en-US" sz="2400" dirty="0" smtClean="0"/>
              <a:t>.</a:t>
            </a:r>
          </a:p>
          <a:p>
            <a:endParaRPr lang="en-US" sz="2400" dirty="0"/>
          </a:p>
          <a:p>
            <a:r>
              <a:rPr lang="en-US" sz="2400" dirty="0"/>
              <a:t>Dramatic Monologue is similar to soliloquy in a drama, but Robert Browning has taken it to a more intimate </a:t>
            </a:r>
            <a:r>
              <a:rPr lang="en-US" sz="2400" dirty="0" smtClean="0"/>
              <a:t>level</a:t>
            </a:r>
            <a:endParaRPr lang="en-US" sz="2400" dirty="0"/>
          </a:p>
        </p:txBody>
      </p:sp>
    </p:spTree>
    <p:extLst>
      <p:ext uri="{BB962C8B-B14F-4D97-AF65-F5344CB8AC3E}">
        <p14:creationId xmlns:p14="http://schemas.microsoft.com/office/powerpoint/2010/main" val="233765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6" y="1295400"/>
            <a:ext cx="7010400" cy="4154984"/>
          </a:xfrm>
          <a:prstGeom prst="rect">
            <a:avLst/>
          </a:prstGeom>
        </p:spPr>
        <p:txBody>
          <a:bodyPr wrap="square">
            <a:spAutoFit/>
          </a:bodyPr>
          <a:lstStyle/>
          <a:p>
            <a:r>
              <a:rPr lang="en-US" sz="2400" dirty="0" smtClean="0"/>
              <a:t> </a:t>
            </a:r>
            <a:r>
              <a:rPr lang="en-US" sz="2400" dirty="0"/>
              <a:t>His emphasis was always on the development of an individual, precisely psychological development. He has written many such poems but My Last Duchess is deservedly the best of his dramatic monologues for it depicts contrasting lives of a merry woman and a stern man. </a:t>
            </a:r>
            <a:endParaRPr lang="en-US" sz="2400" dirty="0" smtClean="0"/>
          </a:p>
          <a:p>
            <a:endParaRPr lang="en-US" sz="2400" dirty="0"/>
          </a:p>
          <a:p>
            <a:r>
              <a:rPr lang="en-US" sz="2400" dirty="0"/>
              <a:t> If the reader could understand every word of his works like –My Last Duchess, it could lead to evolution of thoughts, personal growth and new understanding of the world.</a:t>
            </a:r>
          </a:p>
        </p:txBody>
      </p:sp>
    </p:spTree>
    <p:extLst>
      <p:ext uri="{BB962C8B-B14F-4D97-AF65-F5344CB8AC3E}">
        <p14:creationId xmlns:p14="http://schemas.microsoft.com/office/powerpoint/2010/main" val="87262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8343"/>
            <a:ext cx="7620000" cy="3785652"/>
          </a:xfrm>
          <a:prstGeom prst="rect">
            <a:avLst/>
          </a:prstGeom>
        </p:spPr>
        <p:txBody>
          <a:bodyPr wrap="square">
            <a:spAutoFit/>
          </a:bodyPr>
          <a:lstStyle/>
          <a:p>
            <a:r>
              <a:rPr lang="en-US" sz="2400" dirty="0"/>
              <a:t>And indeed, the question of cash is revealed at the top during a way that colors the </a:t>
            </a:r>
            <a:r>
              <a:rPr lang="en-US" sz="2400" dirty="0" smtClean="0"/>
              <a:t>whole</a:t>
            </a:r>
            <a:r>
              <a:rPr lang="en-US" sz="2400" dirty="0"/>
              <a:t> poem. The duke almost employs his own sense of irony when he brings up a “dowry” to the envoy. </a:t>
            </a:r>
            <a:endParaRPr lang="en-US" sz="2400" dirty="0" smtClean="0"/>
          </a:p>
          <a:p>
            <a:endParaRPr lang="en-US" sz="2400" dirty="0"/>
          </a:p>
          <a:p>
            <a:r>
              <a:rPr lang="en-US" sz="2400" dirty="0" smtClean="0"/>
              <a:t>This </a:t>
            </a:r>
            <a:r>
              <a:rPr lang="en-US" sz="2400" dirty="0"/>
              <a:t>final stanza suggests that his story of murder is supposed to offer proactive warning to the lady he’s soon to marry, but to offer it through a backdoor channel, through the envoy who would pass it along to the count who might then pass it to the girl. </a:t>
            </a:r>
          </a:p>
        </p:txBody>
      </p:sp>
    </p:spTree>
    <p:extLst>
      <p:ext uri="{BB962C8B-B14F-4D97-AF65-F5344CB8AC3E}">
        <p14:creationId xmlns:p14="http://schemas.microsoft.com/office/powerpoint/2010/main" val="274824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7467600" cy="2308324"/>
          </a:xfrm>
          <a:prstGeom prst="rect">
            <a:avLst/>
          </a:prstGeom>
        </p:spPr>
        <p:txBody>
          <a:bodyPr wrap="square">
            <a:spAutoFit/>
          </a:bodyPr>
          <a:lstStyle/>
          <a:p>
            <a:r>
              <a:rPr lang="en-US" sz="2400" dirty="0"/>
              <a:t>After all, the duke has no interest in lecture her himself, as we’ve learned! His irony goes even further when he reminds the envoy that he truly wants only the lady herself, whilst he’s clearly stressing the importance of an outsized dowry tinged with a threat of his vindictive side.</a:t>
            </a:r>
            <a:endParaRPr lang="en-US" sz="2400" dirty="0"/>
          </a:p>
        </p:txBody>
      </p:sp>
    </p:spTree>
    <p:extLst>
      <p:ext uri="{BB962C8B-B14F-4D97-AF65-F5344CB8AC3E}">
        <p14:creationId xmlns:p14="http://schemas.microsoft.com/office/powerpoint/2010/main" val="424293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620000" cy="4832092"/>
          </a:xfrm>
          <a:prstGeom prst="rect">
            <a:avLst/>
          </a:prstGeom>
        </p:spPr>
        <p:txBody>
          <a:bodyPr wrap="square">
            <a:spAutoFit/>
          </a:bodyPr>
          <a:lstStyle/>
          <a:p>
            <a:r>
              <a:rPr lang="en-US" sz="2800" dirty="0"/>
              <a:t>Further, the duke shows a stimulating complication in his attitudes on class when he suggests to the envoy that they “go Together down,” an action not expected in such a hierarchical society. </a:t>
            </a:r>
            <a:endParaRPr lang="en-US" sz="2800" dirty="0" smtClean="0"/>
          </a:p>
          <a:p>
            <a:endParaRPr lang="en-US" sz="2800" dirty="0"/>
          </a:p>
          <a:p>
            <a:r>
              <a:rPr lang="en-US" sz="2800" dirty="0" smtClean="0"/>
              <a:t>By </a:t>
            </a:r>
            <a:r>
              <a:rPr lang="en-US" sz="2800" dirty="0"/>
              <a:t>no means can we justify the thought that the duke is willing to transcend class, but at an equivalent time he does allow a transgression of the very hierarchy that had previously led him to possess his wife murdered instead of discuss his problems together with her .</a:t>
            </a:r>
          </a:p>
        </p:txBody>
      </p:sp>
    </p:spTree>
    <p:extLst>
      <p:ext uri="{BB962C8B-B14F-4D97-AF65-F5344CB8AC3E}">
        <p14:creationId xmlns:p14="http://schemas.microsoft.com/office/powerpoint/2010/main" val="278809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51709"/>
            <a:ext cx="6172200" cy="1815882"/>
          </a:xfrm>
          <a:prstGeom prst="rect">
            <a:avLst/>
          </a:prstGeom>
          <a:noFill/>
        </p:spPr>
        <p:txBody>
          <a:bodyPr wrap="square" rtlCol="0">
            <a:spAutoFit/>
          </a:bodyPr>
          <a:lstStyle/>
          <a:p>
            <a:r>
              <a:rPr lang="en-US" sz="2800" b="1" dirty="0" smtClean="0"/>
              <a:t>Thus this poem is complete package of browning’s mastery over  </a:t>
            </a:r>
            <a:r>
              <a:rPr lang="en-US" sz="2800" b="1" dirty="0" smtClean="0"/>
              <a:t>Psychology </a:t>
            </a:r>
            <a:r>
              <a:rPr lang="en-US" sz="2800" b="1" dirty="0" smtClean="0"/>
              <a:t>and art.</a:t>
            </a:r>
          </a:p>
          <a:p>
            <a:endParaRPr lang="en-US" sz="2800" dirty="0"/>
          </a:p>
        </p:txBody>
      </p:sp>
      <p:sp>
        <p:nvSpPr>
          <p:cNvPr id="3" name="Rectangle 2"/>
          <p:cNvSpPr/>
          <p:nvPr/>
        </p:nvSpPr>
        <p:spPr>
          <a:xfrm>
            <a:off x="2756632" y="3581400"/>
            <a:ext cx="3630738"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6835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4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9706" cy="685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39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7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20840"/>
            <a:ext cx="7620000" cy="3785652"/>
          </a:xfrm>
          <a:prstGeom prst="rect">
            <a:avLst/>
          </a:prstGeom>
        </p:spPr>
        <p:txBody>
          <a:bodyPr wrap="square">
            <a:spAutoFit/>
          </a:bodyPr>
          <a:lstStyle/>
          <a:p>
            <a:pPr fontAlgn="t"/>
            <a:r>
              <a:rPr lang="en-US" sz="2400" dirty="0"/>
              <a:t>That’s my last Duchess painted on the wall, </a:t>
            </a:r>
          </a:p>
          <a:p>
            <a:pPr fontAlgn="t"/>
            <a:r>
              <a:rPr lang="en-US" sz="2400" dirty="0" smtClean="0"/>
              <a:t>2.Looking </a:t>
            </a:r>
            <a:r>
              <a:rPr lang="en-US" sz="2400" dirty="0"/>
              <a:t>as if she were alive. I call </a:t>
            </a:r>
          </a:p>
          <a:p>
            <a:pPr fontAlgn="t"/>
            <a:r>
              <a:rPr lang="en-US" sz="2400" dirty="0" smtClean="0"/>
              <a:t>3.That </a:t>
            </a:r>
            <a:r>
              <a:rPr lang="en-US" sz="2400" dirty="0"/>
              <a:t>piece a wonder, now; Fra </a:t>
            </a:r>
            <a:r>
              <a:rPr lang="en-US" sz="2400" dirty="0" err="1"/>
              <a:t>Pandolf’s</a:t>
            </a:r>
            <a:r>
              <a:rPr lang="en-US" sz="2400" dirty="0"/>
              <a:t> hands </a:t>
            </a:r>
          </a:p>
          <a:p>
            <a:pPr fontAlgn="t"/>
            <a:r>
              <a:rPr lang="en-US" sz="2400" dirty="0" smtClean="0"/>
              <a:t>4.Worked </a:t>
            </a:r>
            <a:r>
              <a:rPr lang="en-US" sz="2400" dirty="0"/>
              <a:t>busily a day, and there she stands. </a:t>
            </a:r>
          </a:p>
          <a:p>
            <a:pPr fontAlgn="t"/>
            <a:r>
              <a:rPr lang="en-US" sz="2400" dirty="0" smtClean="0"/>
              <a:t>5.Will’t </a:t>
            </a:r>
            <a:r>
              <a:rPr lang="en-US" sz="2400" dirty="0"/>
              <a:t>please you sit and look at her? I said </a:t>
            </a:r>
          </a:p>
          <a:p>
            <a:pPr fontAlgn="t"/>
            <a:r>
              <a:rPr lang="en-US" sz="2400" dirty="0" smtClean="0"/>
              <a:t>6.“</a:t>
            </a:r>
            <a:r>
              <a:rPr lang="en-US" sz="2400" dirty="0"/>
              <a:t>Fra </a:t>
            </a:r>
            <a:r>
              <a:rPr lang="en-US" sz="2400" dirty="0" err="1"/>
              <a:t>Pandolf</a:t>
            </a:r>
            <a:r>
              <a:rPr lang="en-US" sz="2400" dirty="0"/>
              <a:t>” by design, for never read </a:t>
            </a:r>
          </a:p>
          <a:p>
            <a:pPr fontAlgn="t"/>
            <a:r>
              <a:rPr lang="en-US" sz="2400" dirty="0" smtClean="0"/>
              <a:t>7.Strangers </a:t>
            </a:r>
            <a:r>
              <a:rPr lang="en-US" sz="2400" dirty="0"/>
              <a:t>like you that pictured countenance, </a:t>
            </a:r>
          </a:p>
          <a:p>
            <a:pPr fontAlgn="t"/>
            <a:r>
              <a:rPr lang="en-US" sz="2400" dirty="0" smtClean="0"/>
              <a:t>8.The </a:t>
            </a:r>
            <a:r>
              <a:rPr lang="en-US" sz="2400" dirty="0"/>
              <a:t>depth and passion of its earnest glance, </a:t>
            </a:r>
          </a:p>
          <a:p>
            <a:pPr fontAlgn="t"/>
            <a:r>
              <a:rPr lang="en-US" sz="2400" dirty="0" smtClean="0"/>
              <a:t>9.But </a:t>
            </a:r>
            <a:r>
              <a:rPr lang="en-US" sz="2400" dirty="0"/>
              <a:t>to myself they turned (since none puts by </a:t>
            </a:r>
          </a:p>
          <a:p>
            <a:pPr fontAlgn="t"/>
            <a:r>
              <a:rPr lang="en-US" sz="2400" dirty="0" smtClean="0"/>
              <a:t>10. The </a:t>
            </a:r>
            <a:r>
              <a:rPr lang="en-US" sz="2400" dirty="0"/>
              <a:t>curtain I have drawn for you, but I) </a:t>
            </a:r>
            <a:r>
              <a:rPr lang="en-US" sz="2400" dirty="0" smtClean="0"/>
              <a:t>A</a:t>
            </a:r>
            <a:endParaRPr lang="en-US" sz="2400" dirty="0">
              <a:effectLst/>
            </a:endParaRPr>
          </a:p>
        </p:txBody>
      </p:sp>
      <p:sp>
        <p:nvSpPr>
          <p:cNvPr id="4" name="TextBox 3"/>
          <p:cNvSpPr txBox="1"/>
          <p:nvPr/>
        </p:nvSpPr>
        <p:spPr>
          <a:xfrm>
            <a:off x="692727" y="1745673"/>
            <a:ext cx="785793" cy="369332"/>
          </a:xfrm>
          <a:prstGeom prst="rect">
            <a:avLst/>
          </a:prstGeom>
          <a:noFill/>
        </p:spPr>
        <p:txBody>
          <a:bodyPr wrap="none" rtlCol="0">
            <a:spAutoFit/>
          </a:bodyPr>
          <a:lstStyle/>
          <a:p>
            <a:r>
              <a:rPr lang="en-US" dirty="0" smtClean="0"/>
              <a:t>1.   . . </a:t>
            </a:r>
            <a:endParaRPr lang="en-US" dirty="0"/>
          </a:p>
        </p:txBody>
      </p:sp>
    </p:spTree>
    <p:extLst>
      <p:ext uri="{BB962C8B-B14F-4D97-AF65-F5344CB8AC3E}">
        <p14:creationId xmlns:p14="http://schemas.microsoft.com/office/powerpoint/2010/main" val="151662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809625"/>
            <a:ext cx="38481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6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5" y="1143000"/>
            <a:ext cx="7391400" cy="3416320"/>
          </a:xfrm>
          <a:prstGeom prst="rect">
            <a:avLst/>
          </a:prstGeom>
        </p:spPr>
        <p:txBody>
          <a:bodyPr wrap="square">
            <a:spAutoFit/>
          </a:bodyPr>
          <a:lstStyle/>
          <a:p>
            <a:r>
              <a:rPr lang="en-US" sz="2400" dirty="0">
                <a:latin typeface="EB Garamond"/>
              </a:rPr>
              <a:t>Alfonso shows the painting of his deceased Duchess exhibited on the wall. He feels that the image is alive and discerns the painting as a remarkable achievement</a:t>
            </a:r>
            <a:r>
              <a:rPr lang="en-US" sz="2400" dirty="0" smtClean="0">
                <a:latin typeface="EB Garamond"/>
              </a:rPr>
              <a:t>.</a:t>
            </a:r>
          </a:p>
          <a:p>
            <a:endParaRPr lang="en-US" sz="2400" dirty="0">
              <a:latin typeface="EB Garamond"/>
            </a:endParaRPr>
          </a:p>
          <a:p>
            <a:r>
              <a:rPr lang="en-US" sz="2400" dirty="0" smtClean="0">
                <a:latin typeface="EB Garamond"/>
              </a:rPr>
              <a:t> </a:t>
            </a:r>
            <a:r>
              <a:rPr lang="en-US" sz="2400" dirty="0">
                <a:latin typeface="EB Garamond"/>
              </a:rPr>
              <a:t>He reveals that the artist is Fra </a:t>
            </a:r>
            <a:r>
              <a:rPr lang="en-US" sz="2400" dirty="0" err="1">
                <a:latin typeface="EB Garamond"/>
              </a:rPr>
              <a:t>Pandolf</a:t>
            </a:r>
            <a:r>
              <a:rPr lang="en-US" sz="2400" dirty="0">
                <a:latin typeface="EB Garamond"/>
              </a:rPr>
              <a:t> who spent a day to complete the portrait. His artistry has resulted in the life like image of the Duchess and he asks the emissary to examine the painting</a:t>
            </a:r>
            <a:endParaRPr lang="en-US" sz="2400" dirty="0"/>
          </a:p>
        </p:txBody>
      </p:sp>
    </p:spTree>
    <p:extLst>
      <p:ext uri="{BB962C8B-B14F-4D97-AF65-F5344CB8AC3E}">
        <p14:creationId xmlns:p14="http://schemas.microsoft.com/office/powerpoint/2010/main" val="281937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7693"/>
            <a:ext cx="7924800" cy="6370975"/>
          </a:xfrm>
          <a:prstGeom prst="rect">
            <a:avLst/>
          </a:prstGeom>
        </p:spPr>
        <p:txBody>
          <a:bodyPr wrap="square">
            <a:spAutoFit/>
          </a:bodyPr>
          <a:lstStyle/>
          <a:p>
            <a:r>
              <a:rPr lang="en-US" sz="2400" dirty="0"/>
              <a:t>The poem immediately starts with the portrayal of Alfonso’s last Duchess. The Duke is clear, crafty and aware of the words he is about to utter. Browning reveals later in the poem that the emissary visits the Duke to talk about marriage proposals. </a:t>
            </a:r>
            <a:endParaRPr lang="en-US" sz="2400" dirty="0"/>
          </a:p>
          <a:p>
            <a:r>
              <a:rPr lang="en-US" sz="2400" dirty="0" smtClean="0"/>
              <a:t>So</a:t>
            </a:r>
            <a:r>
              <a:rPr lang="en-US" sz="2400" dirty="0"/>
              <a:t>, the Duke craftily walks him through to create an impression about him</a:t>
            </a:r>
            <a:r>
              <a:rPr lang="en-US" sz="2400" dirty="0" smtClean="0"/>
              <a:t>.</a:t>
            </a:r>
          </a:p>
          <a:p>
            <a:endParaRPr lang="en-US" sz="2400" dirty="0"/>
          </a:p>
          <a:p>
            <a:r>
              <a:rPr lang="en-US" sz="2400" dirty="0"/>
              <a:t>Immediately, Alfonso tries to establish a negative impression on the Duchess so that he could gain from it. </a:t>
            </a:r>
            <a:endParaRPr lang="en-US" sz="2400" dirty="0" smtClean="0"/>
          </a:p>
          <a:p>
            <a:endParaRPr lang="en-US" sz="2400" dirty="0"/>
          </a:p>
          <a:p>
            <a:r>
              <a:rPr lang="en-US" sz="2400" dirty="0" smtClean="0"/>
              <a:t>He </a:t>
            </a:r>
            <a:r>
              <a:rPr lang="en-US" sz="2400" dirty="0"/>
              <a:t>presents himself as a lover of art and admires the work done by Fra </a:t>
            </a:r>
            <a:r>
              <a:rPr lang="en-US" sz="2400" dirty="0" err="1"/>
              <a:t>Pandolf</a:t>
            </a:r>
            <a:r>
              <a:rPr lang="en-US" sz="2400" dirty="0"/>
              <a:t>. But, his real intentions are shown when he expresses his thoughts about the Duchess. The Duke says that his mistress would blush at the presence of any man. </a:t>
            </a:r>
            <a:endParaRPr lang="en-US" sz="2400" dirty="0"/>
          </a:p>
          <a:p>
            <a:r>
              <a:rPr lang="en-US" sz="2400" dirty="0" smtClean="0"/>
              <a:t>One </a:t>
            </a:r>
            <a:r>
              <a:rPr lang="en-US" sz="2400" dirty="0"/>
              <a:t>can also detect that the artist was given only one day to complete the painting indicating that the Duke is afraid about any advancements between his wife and the artist.</a:t>
            </a:r>
          </a:p>
        </p:txBody>
      </p:sp>
    </p:spTree>
    <p:extLst>
      <p:ext uri="{BB962C8B-B14F-4D97-AF65-F5344CB8AC3E}">
        <p14:creationId xmlns:p14="http://schemas.microsoft.com/office/powerpoint/2010/main" val="388213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467600" cy="4524315"/>
          </a:xfrm>
          <a:prstGeom prst="rect">
            <a:avLst/>
          </a:prstGeom>
        </p:spPr>
        <p:txBody>
          <a:bodyPr wrap="square">
            <a:spAutoFit/>
          </a:bodyPr>
          <a:lstStyle/>
          <a:p>
            <a:r>
              <a:rPr lang="en-US" sz="2400" dirty="0"/>
              <a:t>Alfonso tries to explain the smile on the face of his wife with the use of imaginary claims. He thinks that Fra </a:t>
            </a:r>
            <a:r>
              <a:rPr lang="en-US" sz="2400" dirty="0" err="1"/>
              <a:t>Pandolf</a:t>
            </a:r>
            <a:r>
              <a:rPr lang="en-US" sz="2400" dirty="0"/>
              <a:t> might have said that the cloak of the Duchess covers the wrists [a way of flirting] or remarking that such beauty can never be reproduced by paints. </a:t>
            </a:r>
            <a:endParaRPr lang="en-US" sz="2400" dirty="0" smtClean="0"/>
          </a:p>
          <a:p>
            <a:endParaRPr lang="en-US" sz="2400" dirty="0"/>
          </a:p>
          <a:p>
            <a:endParaRPr lang="en-US" sz="2400" dirty="0" smtClean="0"/>
          </a:p>
          <a:p>
            <a:r>
              <a:rPr lang="en-US" sz="2400" dirty="0" smtClean="0"/>
              <a:t>The </a:t>
            </a:r>
            <a:r>
              <a:rPr lang="en-US" sz="2400" dirty="0"/>
              <a:t>Duke says that such words were enough to produce a smile on her face as she believed that they were the words of courteousness. She was the one who would derive gladness from anything quickly. She admired everything and her sight could derive happiness from everywhere.</a:t>
            </a:r>
          </a:p>
        </p:txBody>
      </p:sp>
    </p:spTree>
    <p:extLst>
      <p:ext uri="{BB962C8B-B14F-4D97-AF65-F5344CB8AC3E}">
        <p14:creationId xmlns:p14="http://schemas.microsoft.com/office/powerpoint/2010/main" val="3167166394"/>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80</TotalTime>
  <Words>917</Words>
  <Application>Microsoft Office PowerPoint</Application>
  <PresentationFormat>On-screen Show (4:3)</PresentationFormat>
  <Paragraphs>63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Thatch</vt:lpstr>
      <vt:lpstr>My Last Duchess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last duchess</dc:title>
  <dc:creator>chandrakumar</dc:creator>
  <cp:lastModifiedBy>chandrakumar</cp:lastModifiedBy>
  <cp:revision>12</cp:revision>
  <dcterms:created xsi:type="dcterms:W3CDTF">2020-05-11T15:11:55Z</dcterms:created>
  <dcterms:modified xsi:type="dcterms:W3CDTF">2020-05-18T07:27:55Z</dcterms:modified>
</cp:coreProperties>
</file>