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71" r:id="rId4"/>
    <p:sldId id="274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3" r:id="rId13"/>
    <p:sldId id="267" r:id="rId14"/>
    <p:sldId id="265" r:id="rId15"/>
    <p:sldId id="268" r:id="rId16"/>
    <p:sldId id="266" r:id="rId17"/>
    <p:sldId id="275" r:id="rId18"/>
    <p:sldId id="272" r:id="rId19"/>
    <p:sldId id="273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C7E53B-8378-4903-B4BC-3B98A61DF71F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7948C5D-6D9B-4ED9-A336-6B2445F0AB4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Oliver_Cromwell" TargetMode="External"/><Relationship Id="rId2" Type="http://schemas.openxmlformats.org/officeDocument/2006/relationships/hyperlink" Target="https://en.wikipedia.org/wiki/Commonwealth_of_Englan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Blank_verse" TargetMode="External"/><Relationship Id="rId5" Type="http://schemas.openxmlformats.org/officeDocument/2006/relationships/hyperlink" Target="https://en.wikipedia.org/wiki/Paradise_Lost" TargetMode="External"/><Relationship Id="rId4" Type="http://schemas.openxmlformats.org/officeDocument/2006/relationships/hyperlink" Target="https://en.wikipedia.org/wiki/Epic_poetry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notes.com/topics/literary-terms/complete-index/metaphor?en_action=content_body_click&amp;en_label=/topics/lycidas&amp;en_category=internal_campaign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4495800"/>
            <a:ext cx="5637010" cy="882119"/>
          </a:xfrm>
        </p:spPr>
        <p:txBody>
          <a:bodyPr/>
          <a:lstStyle/>
          <a:p>
            <a:r>
              <a:rPr lang="en-US" dirty="0" smtClean="0"/>
              <a:t>-John </a:t>
            </a:r>
            <a:r>
              <a:rPr lang="en-US" dirty="0" err="1" smtClean="0"/>
              <a:t>milton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2209800"/>
            <a:ext cx="4419600" cy="1600327"/>
          </a:xfrm>
        </p:spPr>
        <p:txBody>
          <a:bodyPr/>
          <a:lstStyle/>
          <a:p>
            <a:r>
              <a:rPr lang="en-US" dirty="0" err="1"/>
              <a:t>L</a:t>
            </a:r>
            <a:r>
              <a:rPr lang="en-US" dirty="0" err="1" smtClean="0"/>
              <a:t>ycidas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14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effectLst/>
              </a:rPr>
              <a:t>Begin then, Sisters of the sacred well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That from beneath the seat of Jove doth spring;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Begin, and somewhat loudly sweep the string.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Hence with denial vain and coy excuse!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So may some gentle muse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With lucky words </a:t>
            </a:r>
            <a:r>
              <a:rPr lang="en-US" dirty="0" err="1" smtClean="0">
                <a:effectLst/>
              </a:rPr>
              <a:t>favour</a:t>
            </a:r>
            <a:r>
              <a:rPr lang="en-US" dirty="0" smtClean="0">
                <a:effectLst/>
              </a:rPr>
              <a:t> my </a:t>
            </a:r>
            <a:r>
              <a:rPr lang="en-US" dirty="0" err="1" smtClean="0">
                <a:effectLst/>
              </a:rPr>
              <a:t>destin'd</a:t>
            </a:r>
            <a:r>
              <a:rPr lang="en-US" dirty="0" smtClean="0">
                <a:effectLst/>
              </a:rPr>
              <a:t> urn,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And as he passes turn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And bid fair peace be to my sable shroud!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06164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295400"/>
            <a:ext cx="8077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 the middle of the poem, the poet turns to ask the nymphs why they did not protect </a:t>
            </a:r>
            <a:r>
              <a:rPr lang="en-US" sz="2400" dirty="0" err="1" smtClean="0"/>
              <a:t>Lycidas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 He then moves into a contemplation of the point of fame, which many poets seek in order that they live past their mortal life.</a:t>
            </a:r>
          </a:p>
          <a:p>
            <a:endParaRPr lang="en-US" sz="2400" dirty="0" smtClean="0"/>
          </a:p>
          <a:p>
            <a:r>
              <a:rPr lang="en-US" sz="2400" dirty="0" smtClean="0"/>
              <a:t>Apollo (god of music and poetry) answers that fame is not necessarily within a mortal’s power to control. Next, </a:t>
            </a:r>
            <a:r>
              <a:rPr lang="en-US" sz="2400" dirty="0" err="1" smtClean="0"/>
              <a:t>Lycidas</a:t>
            </a:r>
            <a:r>
              <a:rPr lang="en-US" sz="2400" dirty="0" smtClean="0"/>
              <a:t> explains that the ship sank despite fair weather and so may have been cursed.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22117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859340"/>
            <a:ext cx="7772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</a:rPr>
              <a:t> But O the heavy change now thou art gone, </a:t>
            </a:r>
            <a:br>
              <a:rPr lang="en-US" sz="2400" dirty="0" smtClean="0">
                <a:effectLst/>
              </a:rPr>
            </a:b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Now thou art gone, and never must return! </a:t>
            </a:r>
            <a:br>
              <a:rPr lang="en-US" sz="2400" dirty="0" smtClean="0">
                <a:effectLst/>
              </a:rPr>
            </a:b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Thee, Shepherd, thee the woods and desert caves, </a:t>
            </a:r>
            <a:br>
              <a:rPr lang="en-US" sz="2400" dirty="0" smtClean="0">
                <a:effectLst/>
              </a:rPr>
            </a:b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With wild thyme and the gadding vine </a:t>
            </a:r>
            <a:r>
              <a:rPr lang="en-US" sz="2400" dirty="0" err="1" smtClean="0">
                <a:effectLst/>
              </a:rPr>
              <a:t>o'ergrown</a:t>
            </a:r>
            <a:r>
              <a:rPr lang="en-US" sz="2400" dirty="0" smtClean="0">
                <a:effectLst/>
              </a:rPr>
              <a:t>, </a:t>
            </a:r>
            <a:br>
              <a:rPr lang="en-US" sz="2400" dirty="0" smtClean="0">
                <a:effectLst/>
              </a:rPr>
            </a:b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And all their echoes mourn. 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2461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143000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</a:rPr>
              <a:t>That occasion is the untimely death of </a:t>
            </a:r>
            <a:r>
              <a:rPr lang="en-US" sz="2400" dirty="0" err="1" smtClean="0">
                <a:effectLst/>
              </a:rPr>
              <a:t>Lycidas</a:t>
            </a:r>
            <a:r>
              <a:rPr lang="en-US" sz="2400" dirty="0" smtClean="0">
                <a:effectLst/>
              </a:rPr>
              <a:t>. In the Second Section (lines, 25-84) he describes the type of life </a:t>
            </a:r>
            <a:r>
              <a:rPr lang="en-US" sz="2400" dirty="0" err="1" smtClean="0">
                <a:effectLst/>
              </a:rPr>
              <a:t>Lycidas</a:t>
            </a:r>
            <a:r>
              <a:rPr lang="en-US" sz="2400" dirty="0" smtClean="0">
                <a:effectLst/>
              </a:rPr>
              <a:t> and the poet had at Cambridge. </a:t>
            </a:r>
          </a:p>
          <a:p>
            <a:endParaRPr lang="en-US" sz="2400" dirty="0"/>
          </a:p>
          <a:p>
            <a:r>
              <a:rPr lang="en-US" sz="2400" dirty="0" smtClean="0">
                <a:effectLst/>
              </a:rPr>
              <a:t>The descriptions are in pastoral imagery. They together- </a:t>
            </a:r>
            <a:r>
              <a:rPr lang="en-US" sz="2400" dirty="0" err="1" smtClean="0">
                <a:effectLst/>
              </a:rPr>
              <a:t>Lycidas</a:t>
            </a:r>
            <a:r>
              <a:rPr lang="en-US" sz="2400" dirty="0" smtClean="0">
                <a:effectLst/>
              </a:rPr>
              <a:t> and Milton - began their study early in the morning, continued throughout the day late into the night.</a:t>
            </a:r>
          </a:p>
          <a:p>
            <a:endParaRPr lang="en-US" sz="2400" dirty="0"/>
          </a:p>
          <a:p>
            <a:r>
              <a:rPr lang="en-US" sz="2400" dirty="0" smtClean="0">
                <a:effectLst/>
              </a:rPr>
              <a:t> Besides, there were innocent recreations. But now that </a:t>
            </a:r>
            <a:r>
              <a:rPr lang="en-US" sz="2400" dirty="0" err="1" smtClean="0">
                <a:effectLst/>
              </a:rPr>
              <a:t>Lycidas</a:t>
            </a:r>
            <a:r>
              <a:rPr lang="en-US" sz="2400" dirty="0" smtClean="0">
                <a:effectLst/>
              </a:rPr>
              <a:t> was dead; a great change, heavy change had taken place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9861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136339"/>
            <a:ext cx="7315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</a:rPr>
              <a:t>Last came, and last did go, </a:t>
            </a:r>
            <a:br>
              <a:rPr lang="en-US" sz="2400" dirty="0" smtClean="0">
                <a:effectLst/>
              </a:rPr>
            </a:b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The Pilot of the Galilean lake; </a:t>
            </a:r>
            <a:br>
              <a:rPr lang="en-US" sz="2400" dirty="0" smtClean="0">
                <a:effectLst/>
              </a:rPr>
            </a:b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Two massy keys he bore of metals twain </a:t>
            </a:r>
            <a:br>
              <a:rPr lang="en-US" sz="2400" dirty="0" smtClean="0">
                <a:effectLst/>
              </a:rPr>
            </a:b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(The golden </a:t>
            </a:r>
            <a:r>
              <a:rPr lang="en-US" sz="2400" dirty="0" err="1" smtClean="0">
                <a:effectLst/>
              </a:rPr>
              <a:t>opes</a:t>
            </a:r>
            <a:r>
              <a:rPr lang="en-US" sz="2400" dirty="0" smtClean="0">
                <a:effectLst/>
              </a:rPr>
              <a:t>, the iron shuts </a:t>
            </a:r>
            <a:r>
              <a:rPr lang="en-US" sz="2400" dirty="0" err="1" smtClean="0">
                <a:effectLst/>
              </a:rPr>
              <a:t>amain</a:t>
            </a:r>
            <a:r>
              <a:rPr lang="en-US" sz="2400" dirty="0" smtClean="0">
                <a:effectLst/>
              </a:rPr>
              <a:t>). </a:t>
            </a:r>
            <a:br>
              <a:rPr lang="en-US" sz="2400" dirty="0" smtClean="0">
                <a:effectLst/>
              </a:rPr>
            </a:br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He shook his </a:t>
            </a:r>
            <a:r>
              <a:rPr lang="en-US" sz="2400" dirty="0" err="1" smtClean="0">
                <a:effectLst/>
              </a:rPr>
              <a:t>mitred</a:t>
            </a:r>
            <a:r>
              <a:rPr lang="en-US" sz="2400" dirty="0" smtClean="0">
                <a:effectLst/>
              </a:rPr>
              <a:t> locks, and stern bespake: 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3989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8709" y="1447800"/>
            <a:ext cx="838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</a:rPr>
              <a:t>At the beginning of the third section (which contains lines 85-131) Milton returns to the pastoral style, and describes a procession of mourners lamenting </a:t>
            </a:r>
            <a:r>
              <a:rPr lang="en-US" sz="2400" dirty="0" err="1" smtClean="0">
                <a:effectLst/>
              </a:rPr>
              <a:t>Lycidas’s</a:t>
            </a:r>
            <a:r>
              <a:rPr lang="en-US" sz="2400" dirty="0" smtClean="0">
                <a:effectLst/>
              </a:rPr>
              <a:t> death. </a:t>
            </a:r>
          </a:p>
          <a:p>
            <a:endParaRPr lang="en-US" sz="2400" dirty="0"/>
          </a:p>
          <a:p>
            <a:r>
              <a:rPr lang="en-US" sz="2400" dirty="0" smtClean="0">
                <a:effectLst/>
              </a:rPr>
              <a:t>The procession is led by Triton, the herald of the Sea, and the last to come is St. Peter “The Pilot of the Galilean lake.” </a:t>
            </a:r>
          </a:p>
          <a:p>
            <a:endParaRPr lang="en-US" sz="2400" dirty="0"/>
          </a:p>
          <a:p>
            <a:r>
              <a:rPr lang="en-US" sz="2400" dirty="0" smtClean="0">
                <a:effectLst/>
              </a:rPr>
              <a:t>Through the mouth of St. Peter, Milton gives us a burning denunciation of contemporary clergy,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5631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2119745"/>
            <a:ext cx="62484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</a:rPr>
              <a:t>Thus sang the uncouth swain to </a:t>
            </a:r>
            <a:r>
              <a:rPr lang="en-US" dirty="0" err="1" smtClean="0">
                <a:effectLst/>
              </a:rPr>
              <a:t>th'oaks</a:t>
            </a:r>
            <a:r>
              <a:rPr lang="en-US" dirty="0" smtClean="0">
                <a:effectLst/>
              </a:rPr>
              <a:t> and rills,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While the still morn went out with sandals gray; </a:t>
            </a:r>
            <a:br>
              <a:rPr lang="en-US" dirty="0" smtClean="0">
                <a:effectLst/>
              </a:rPr>
            </a:br>
            <a:endParaRPr lang="en-US" sz="3200" dirty="0" smtClean="0">
              <a:effectLst/>
            </a:endParaRPr>
          </a:p>
          <a:p>
            <a:r>
              <a:rPr lang="en-US" dirty="0" smtClean="0">
                <a:effectLst/>
              </a:rPr>
              <a:t>He </a:t>
            </a:r>
            <a:r>
              <a:rPr lang="en-US" dirty="0" err="1" smtClean="0">
                <a:effectLst/>
              </a:rPr>
              <a:t>touch'd</a:t>
            </a:r>
            <a:r>
              <a:rPr lang="en-US" dirty="0" smtClean="0">
                <a:effectLst/>
              </a:rPr>
              <a:t> the tender stops of various quills,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With eager thought warbling his Doric lay;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6211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720840"/>
            <a:ext cx="6096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And now the sun had </a:t>
            </a:r>
            <a:r>
              <a:rPr lang="en-US" sz="2000" dirty="0" err="1"/>
              <a:t>stretch'd</a:t>
            </a:r>
            <a:r>
              <a:rPr lang="en-US" sz="2000" dirty="0"/>
              <a:t> out all the hills, </a:t>
            </a:r>
            <a:br>
              <a:rPr lang="en-US" sz="2000" dirty="0"/>
            </a:br>
            <a:endParaRPr lang="en-US" sz="2000" dirty="0"/>
          </a:p>
          <a:p>
            <a:pPr algn="ctr"/>
            <a:r>
              <a:rPr lang="en-US" sz="2000" dirty="0"/>
              <a:t>And now was </a:t>
            </a:r>
            <a:r>
              <a:rPr lang="en-US" sz="2000" dirty="0" err="1"/>
              <a:t>dropp'd</a:t>
            </a:r>
            <a:r>
              <a:rPr lang="en-US" sz="2000" dirty="0"/>
              <a:t> into the western bay; </a:t>
            </a:r>
            <a:br>
              <a:rPr lang="en-US" sz="2000" dirty="0"/>
            </a:br>
            <a:endParaRPr lang="en-US" sz="2000" dirty="0"/>
          </a:p>
          <a:p>
            <a:pPr algn="ctr"/>
            <a:r>
              <a:rPr lang="en-US" sz="2000" dirty="0"/>
              <a:t>At last he rose, and </a:t>
            </a:r>
            <a:r>
              <a:rPr lang="en-US" sz="2000" dirty="0" err="1"/>
              <a:t>twitch'd</a:t>
            </a:r>
            <a:r>
              <a:rPr lang="en-US" sz="2000" dirty="0"/>
              <a:t> his mantle blue: </a:t>
            </a:r>
            <a:br>
              <a:rPr lang="en-US" sz="2000" dirty="0"/>
            </a:br>
            <a:endParaRPr lang="en-US" sz="2000" dirty="0"/>
          </a:p>
          <a:p>
            <a:pPr algn="ctr"/>
            <a:r>
              <a:rPr lang="en-US" sz="2000" dirty="0"/>
              <a:t>To-morrow to fresh woods, and pastures new. 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5843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443841"/>
            <a:ext cx="792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</a:rPr>
              <a:t>In the fifth section (lines 164-184) Milton expresses his belief in immortality. Grief and sorrow are temporary. And though </a:t>
            </a:r>
            <a:r>
              <a:rPr lang="en-US" sz="2400" dirty="0" err="1" smtClean="0">
                <a:effectLst/>
              </a:rPr>
              <a:t>Lycidas</a:t>
            </a:r>
            <a:r>
              <a:rPr lang="en-US" sz="2400" dirty="0" smtClean="0">
                <a:effectLst/>
              </a:rPr>
              <a:t> is apparently dead, he has arisen from the dead: “Through the dear might of Him that walked the waves.” </a:t>
            </a:r>
            <a:r>
              <a:rPr lang="en-US" sz="2400" dirty="0" err="1" smtClean="0">
                <a:effectLst/>
              </a:rPr>
              <a:t>Lycidas</a:t>
            </a:r>
            <a:r>
              <a:rPr lang="en-US" sz="2400" dirty="0" smtClean="0">
                <a:effectLst/>
              </a:rPr>
              <a:t> is in heaven, and therefore “Weep ye no more.” The saints there to entertain him in “sweet societies / That sing, and singing in their glory move.” The epilogue (lines 185-193) brings us back to the portal images again, and refers indirectly to the Greek Pastoral poets. The conclusion points to a new determination both to face life hopefully, and to rise up to greater poetic achievements.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8984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305342"/>
            <a:ext cx="83058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</a:rPr>
              <a:t>Thus though '</a:t>
            </a:r>
            <a:r>
              <a:rPr lang="en-US" dirty="0" err="1" smtClean="0">
                <a:effectLst/>
              </a:rPr>
              <a:t>Lycidas</a:t>
            </a:r>
            <a:r>
              <a:rPr lang="en-US" dirty="0" smtClean="0">
                <a:effectLst/>
              </a:rPr>
              <a:t>' is a conventional pastoral elegy, which has its origin in the loss of a friend, the poem becomes impersonal and timeless. The elegiac mourning is twice interrupted to invest the personal sorrow with universal significance. </a:t>
            </a:r>
            <a:endParaRPr lang="en-US" dirty="0" smtClean="0">
              <a:effectLst/>
            </a:endParaRPr>
          </a:p>
          <a:p>
            <a:endParaRPr lang="en-US" sz="3200" dirty="0"/>
          </a:p>
          <a:p>
            <a:r>
              <a:rPr lang="en-US" dirty="0" smtClean="0">
                <a:effectLst/>
              </a:rPr>
              <a:t>This </a:t>
            </a:r>
            <a:r>
              <a:rPr lang="en-US" dirty="0" smtClean="0">
                <a:effectLst/>
              </a:rPr>
              <a:t>is achieved by making the tragic death of </a:t>
            </a:r>
            <a:r>
              <a:rPr lang="en-US" dirty="0" err="1" smtClean="0">
                <a:effectLst/>
              </a:rPr>
              <a:t>Lycidas</a:t>
            </a:r>
            <a:r>
              <a:rPr lang="en-US" dirty="0" smtClean="0">
                <a:effectLst/>
              </a:rPr>
              <a:t> as one example of the precariousness of existence, and the tragic irony of fate which renders all human effort futile</a:t>
            </a:r>
            <a:r>
              <a:rPr lang="en-US" dirty="0" smtClean="0">
                <a:effectLst/>
              </a:rPr>
              <a:t>.</a:t>
            </a:r>
          </a:p>
          <a:p>
            <a:endParaRPr lang="en-US" dirty="0"/>
          </a:p>
          <a:p>
            <a:r>
              <a:rPr lang="en-US" dirty="0" smtClean="0">
                <a:effectLst/>
              </a:rPr>
              <a:t> </a:t>
            </a:r>
            <a:r>
              <a:rPr lang="en-US" dirty="0" smtClean="0">
                <a:effectLst/>
              </a:rPr>
              <a:t>A second theme of equally great concern is the degeneration of the Church, and the contemporary neglect of the things of the spirit. '</a:t>
            </a:r>
            <a:r>
              <a:rPr lang="en-US" dirty="0" err="1" smtClean="0">
                <a:effectLst/>
              </a:rPr>
              <a:t>Lycidas</a:t>
            </a:r>
            <a:r>
              <a:rPr lang="en-US" dirty="0" smtClean="0">
                <a:effectLst/>
              </a:rPr>
              <a:t>' is undoubtedly one of the greatest short poems in English language.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80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600200"/>
            <a:ext cx="822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effectLst/>
              </a:rPr>
              <a:t>John Milton</a:t>
            </a:r>
            <a:r>
              <a:rPr lang="en-US" sz="2400" dirty="0" smtClean="0">
                <a:effectLst/>
              </a:rPr>
              <a:t> (9 December 1608 – 8 November 1674) was an English poet and intellectual who served as a civil servant for the </a:t>
            </a:r>
            <a:r>
              <a:rPr lang="en-US" sz="2400" dirty="0" smtClean="0">
                <a:effectLst/>
                <a:hlinkClick r:id="rId2" tooltip="Commonwealth of England"/>
              </a:rPr>
              <a:t>Commonwealth of England</a:t>
            </a:r>
            <a:r>
              <a:rPr lang="en-US" sz="2400" dirty="0" smtClean="0">
                <a:effectLst/>
              </a:rPr>
              <a:t> under its Council of State and later under </a:t>
            </a:r>
            <a:r>
              <a:rPr lang="en-US" sz="2400" dirty="0" smtClean="0">
                <a:effectLst/>
                <a:hlinkClick r:id="rId3" tooltip="Oliver Cromwell"/>
              </a:rPr>
              <a:t>Oliver Cromwell</a:t>
            </a:r>
            <a:r>
              <a:rPr lang="en-US" sz="2400" dirty="0" smtClean="0">
                <a:effectLst/>
              </a:rPr>
              <a:t>. </a:t>
            </a:r>
          </a:p>
          <a:p>
            <a:endParaRPr lang="en-US" sz="2400" dirty="0"/>
          </a:p>
          <a:p>
            <a:r>
              <a:rPr lang="en-US" sz="2400" dirty="0" smtClean="0">
                <a:effectLst/>
              </a:rPr>
              <a:t>He wrote at a time of religious flux and political upheaval, and is best known for his </a:t>
            </a:r>
            <a:r>
              <a:rPr lang="en-US" sz="2400" dirty="0" smtClean="0">
                <a:effectLst/>
                <a:hlinkClick r:id="rId4" tooltip="Epic poetry"/>
              </a:rPr>
              <a:t>epic poem</a:t>
            </a:r>
            <a:r>
              <a:rPr lang="en-US" sz="2400" dirty="0" smtClean="0">
                <a:effectLst/>
              </a:rPr>
              <a:t> </a:t>
            </a:r>
            <a:r>
              <a:rPr lang="en-US" sz="2400" i="1" dirty="0" smtClean="0">
                <a:effectLst/>
                <a:hlinkClick r:id="rId5" tooltip="Paradise Lost"/>
              </a:rPr>
              <a:t>Paradise Lost</a:t>
            </a:r>
            <a:r>
              <a:rPr lang="en-US" sz="2400" dirty="0" smtClean="0">
                <a:effectLst/>
              </a:rPr>
              <a:t> (1667), written in </a:t>
            </a:r>
            <a:r>
              <a:rPr lang="en-US" sz="2400" dirty="0" smtClean="0">
                <a:effectLst/>
                <a:hlinkClick r:id="rId6" tooltip="Blank verse"/>
              </a:rPr>
              <a:t>blank verse</a:t>
            </a:r>
            <a:r>
              <a:rPr lang="en-US" sz="2400" dirty="0" smtClean="0">
                <a:effectLst/>
              </a:rPr>
              <a:t>, and widely considered to be one of the greatest works of literature ever written.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16595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79445" y="2967335"/>
            <a:ext cx="29851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END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7516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bachelorandmaster.com/media/show/1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76300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1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2551837"/>
            <a:ext cx="7620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effectLst/>
              </a:rPr>
              <a:t>Lycidas</a:t>
            </a:r>
            <a:r>
              <a:rPr lang="en-US" sz="2400" dirty="0" smtClean="0">
                <a:effectLst/>
              </a:rPr>
              <a:t> is an elegy that Milton created in 1637 to lament the death of his friend Edward King.</a:t>
            </a:r>
          </a:p>
          <a:p>
            <a:endParaRPr lang="en-US" sz="2400" dirty="0"/>
          </a:p>
          <a:p>
            <a:r>
              <a:rPr lang="en-US" sz="2400" dirty="0" smtClean="0">
                <a:effectLst/>
              </a:rPr>
              <a:t> King had been Milton’s friend at Cambridge and got drowned due to sinking of his ship. The poem has been created in a reflective mood.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345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2413338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Milton's </a:t>
            </a:r>
            <a:r>
              <a:rPr lang="en-US" sz="2400" dirty="0"/>
              <a:t>elegy '</a:t>
            </a:r>
            <a:r>
              <a:rPr lang="en-US" sz="2400" dirty="0" err="1"/>
              <a:t>Lycidas</a:t>
            </a:r>
            <a:r>
              <a:rPr lang="en-US" sz="2400" dirty="0"/>
              <a:t>' is also known as monody which is in the form of a pastoral elegy written in 1637 to lament the accidental death, by drowning of Milton’s friend Edward King who was a promising young man of great intelligence.</a:t>
            </a:r>
          </a:p>
        </p:txBody>
      </p:sp>
    </p:spTree>
    <p:extLst>
      <p:ext uri="{BB962C8B-B14F-4D97-AF65-F5344CB8AC3E}">
        <p14:creationId xmlns:p14="http://schemas.microsoft.com/office/powerpoint/2010/main" val="7242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2209800"/>
            <a:ext cx="533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</a:rPr>
              <a:t>Yet once more, O ye laurels, and once more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Ye myrtles brown, with ivy never sere,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I come to pluck your berries harsh and crude,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And with </a:t>
            </a:r>
            <a:r>
              <a:rPr lang="en-US" dirty="0" err="1" smtClean="0">
                <a:effectLst/>
              </a:rPr>
              <a:t>forc'd</a:t>
            </a:r>
            <a:r>
              <a:rPr lang="en-US" dirty="0" smtClean="0">
                <a:effectLst/>
              </a:rPr>
              <a:t> fingers rude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Shatter your leaves before the mellowing year.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02218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066800"/>
            <a:ext cx="7772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</a:rPr>
              <a:t>The first few lines of this approximately 200-line poem explain the circumstances of King’s death in a shipwreck aboard the </a:t>
            </a:r>
            <a:r>
              <a:rPr lang="en-US" sz="2400" i="1" dirty="0" smtClean="0">
                <a:effectLst/>
              </a:rPr>
              <a:t>Chester</a:t>
            </a:r>
            <a:r>
              <a:rPr lang="en-US" sz="2400" dirty="0" smtClean="0">
                <a:effectLst/>
              </a:rPr>
              <a:t> in the year 1636. </a:t>
            </a:r>
          </a:p>
          <a:p>
            <a:endParaRPr lang="en-US" sz="2400" dirty="0"/>
          </a:p>
          <a:p>
            <a:r>
              <a:rPr lang="en-US" sz="2400" dirty="0" smtClean="0">
                <a:effectLst/>
              </a:rPr>
              <a:t>The speaker explains that he is picking </a:t>
            </a:r>
            <a:r>
              <a:rPr lang="en-US" sz="2400" dirty="0" err="1" smtClean="0">
                <a:effectLst/>
              </a:rPr>
              <a:t>ubripe</a:t>
            </a:r>
            <a:r>
              <a:rPr lang="en-US" sz="2400" dirty="0" smtClean="0">
                <a:effectLst/>
              </a:rPr>
              <a:t> berries on occasion of </a:t>
            </a:r>
            <a:r>
              <a:rPr lang="en-US" sz="2400" dirty="0" err="1" smtClean="0">
                <a:effectLst/>
              </a:rPr>
              <a:t>Lycidas’s</a:t>
            </a:r>
            <a:r>
              <a:rPr lang="en-US" sz="2400" dirty="0" smtClean="0">
                <a:effectLst/>
              </a:rPr>
              <a:t> death. </a:t>
            </a:r>
            <a:r>
              <a:rPr lang="en-US" sz="2400" dirty="0" err="1" smtClean="0">
                <a:effectLst/>
              </a:rPr>
              <a:t>Lycidas</a:t>
            </a:r>
            <a:r>
              <a:rPr lang="en-US" sz="2400" dirty="0" smtClean="0">
                <a:effectLst/>
              </a:rPr>
              <a:t> himself was a poet, and the narrator describes himself and his late friend as shepherds tending a flock.</a:t>
            </a:r>
          </a:p>
          <a:p>
            <a:endParaRPr lang="en-US" sz="2400" dirty="0"/>
          </a:p>
          <a:p>
            <a:r>
              <a:rPr lang="en-US" sz="2400" dirty="0" smtClean="0">
                <a:effectLst/>
              </a:rPr>
              <a:t> </a:t>
            </a:r>
            <a:r>
              <a:rPr lang="en-US" sz="2400" dirty="0" err="1" smtClean="0">
                <a:effectLst/>
              </a:rPr>
              <a:t>Lycidas’s</a:t>
            </a:r>
            <a:r>
              <a:rPr lang="en-US" sz="2400" dirty="0" smtClean="0">
                <a:effectLst/>
              </a:rPr>
              <a:t> death, according to the poet’s </a:t>
            </a:r>
            <a:r>
              <a:rPr lang="en-US" sz="2400" dirty="0" smtClean="0">
                <a:effectLst/>
                <a:hlinkClick r:id="rId2" tooltip="Metaphor"/>
              </a:rPr>
              <a:t>metaphor</a:t>
            </a:r>
            <a:r>
              <a:rPr lang="en-US" sz="2400" dirty="0" smtClean="0">
                <a:effectLst/>
              </a:rPr>
              <a:t>, is like a parasite infecting cattle or a rose.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0123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1028343"/>
            <a:ext cx="5943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ffectLst/>
              </a:rPr>
              <a:t>Bitter constraint and sad occasion dear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Compels me to disturb your season due;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For </a:t>
            </a:r>
            <a:r>
              <a:rPr lang="en-US" dirty="0" err="1" smtClean="0">
                <a:effectLst/>
              </a:rPr>
              <a:t>Lycidas</a:t>
            </a:r>
            <a:r>
              <a:rPr lang="en-US" dirty="0" smtClean="0">
                <a:effectLst/>
              </a:rPr>
              <a:t> is dead, dead ere his prime,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Young </a:t>
            </a:r>
            <a:r>
              <a:rPr lang="en-US" dirty="0" err="1" smtClean="0">
                <a:effectLst/>
              </a:rPr>
              <a:t>Lycidas</a:t>
            </a:r>
            <a:r>
              <a:rPr lang="en-US" dirty="0" smtClean="0">
                <a:effectLst/>
              </a:rPr>
              <a:t>, and hath not left his peer.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Who would not sing for </a:t>
            </a:r>
            <a:r>
              <a:rPr lang="en-US" dirty="0" err="1" smtClean="0">
                <a:effectLst/>
              </a:rPr>
              <a:t>Lycidas</a:t>
            </a:r>
            <a:r>
              <a:rPr lang="en-US" dirty="0" smtClean="0">
                <a:effectLst/>
              </a:rPr>
              <a:t>? he knew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Himself to sing, and build the lofty rhyme.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He must not float upon his </a:t>
            </a:r>
            <a:r>
              <a:rPr lang="en-US" dirty="0" err="1" smtClean="0">
                <a:effectLst/>
              </a:rPr>
              <a:t>wat'ry</a:t>
            </a:r>
            <a:r>
              <a:rPr lang="en-US" dirty="0" smtClean="0">
                <a:effectLst/>
              </a:rPr>
              <a:t> bier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Unwept, and welter to the parching wind, </a:t>
            </a:r>
            <a:br>
              <a:rPr lang="en-US" dirty="0" smtClean="0">
                <a:effectLst/>
              </a:rPr>
            </a:b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Without the </a:t>
            </a:r>
            <a:r>
              <a:rPr lang="en-US" dirty="0" err="1" smtClean="0">
                <a:effectLst/>
              </a:rPr>
              <a:t>meed</a:t>
            </a:r>
            <a:r>
              <a:rPr lang="en-US" dirty="0" smtClean="0">
                <a:effectLst/>
              </a:rPr>
              <a:t> of some melodious tear.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234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066800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effectLst/>
              </a:rPr>
              <a:t>The poem '</a:t>
            </a:r>
            <a:r>
              <a:rPr lang="en-US" sz="2400" dirty="0" err="1" smtClean="0">
                <a:effectLst/>
              </a:rPr>
              <a:t>Lycidas</a:t>
            </a:r>
            <a:r>
              <a:rPr lang="en-US" sz="2400" dirty="0" smtClean="0">
                <a:effectLst/>
              </a:rPr>
              <a:t>' can be conveniently divided into six sections (1) a prologue, four main parts, and an epilogue. </a:t>
            </a:r>
          </a:p>
          <a:p>
            <a:endParaRPr lang="en-US" sz="2400" dirty="0" smtClean="0">
              <a:effectLst/>
            </a:endParaRPr>
          </a:p>
          <a:p>
            <a:r>
              <a:rPr lang="en-US" sz="2400" dirty="0" smtClean="0">
                <a:effectLst/>
              </a:rPr>
              <a:t>In the prologue (lines 1-24) Milton invokes the Muse and explains the reasons for writing the poem. </a:t>
            </a:r>
          </a:p>
          <a:p>
            <a:endParaRPr lang="en-US" sz="2400" dirty="0"/>
          </a:p>
          <a:p>
            <a:r>
              <a:rPr lang="en-US" sz="2400" dirty="0" smtClean="0">
                <a:effectLst/>
              </a:rPr>
              <a:t>Although Milton had decided not to write poetry till his powers matured, “bitter constraint and sad occasion” compels the poet to attempt an elegy.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7617504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57</TotalTime>
  <Words>805</Words>
  <Application>Microsoft Office PowerPoint</Application>
  <PresentationFormat>On-screen Show (4:3)</PresentationFormat>
  <Paragraphs>81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Slipstream</vt:lpstr>
      <vt:lpstr>Lycidas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lycidas</dc:title>
  <dc:creator>chandrakumar</dc:creator>
  <cp:lastModifiedBy>chandrakumar</cp:lastModifiedBy>
  <cp:revision>12</cp:revision>
  <dcterms:created xsi:type="dcterms:W3CDTF">2020-05-13T10:47:27Z</dcterms:created>
  <dcterms:modified xsi:type="dcterms:W3CDTF">2020-05-18T07:13:09Z</dcterms:modified>
</cp:coreProperties>
</file>