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82" r:id="rId4"/>
    <p:sldId id="280" r:id="rId5"/>
    <p:sldId id="257" r:id="rId6"/>
    <p:sldId id="274" r:id="rId7"/>
    <p:sldId id="273" r:id="rId8"/>
    <p:sldId id="275" r:id="rId9"/>
    <p:sldId id="260" r:id="rId10"/>
    <p:sldId id="276" r:id="rId11"/>
    <p:sldId id="283" r:id="rId12"/>
    <p:sldId id="261" r:id="rId13"/>
    <p:sldId id="277" r:id="rId14"/>
    <p:sldId id="284" r:id="rId15"/>
    <p:sldId id="262" r:id="rId16"/>
    <p:sldId id="278" r:id="rId17"/>
    <p:sldId id="263" r:id="rId18"/>
    <p:sldId id="264" r:id="rId19"/>
    <p:sldId id="265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82E691-AF92-4579-B474-ADF16F6F26C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CA163C-AA7D-4614-B7CA-56C44374EE5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poemanalysis.com/glossary/lyricis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oemanalysis.com/glossary/dialogue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3600"/>
            <a:ext cx="8458200" cy="1222375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Dialogue </a:t>
            </a:r>
            <a:r>
              <a:rPr lang="en-US" dirty="0"/>
              <a:t>B</a:t>
            </a:r>
            <a:r>
              <a:rPr lang="en-US" dirty="0" smtClean="0"/>
              <a:t>etween </a:t>
            </a:r>
            <a:r>
              <a:rPr lang="en-US" dirty="0" smtClean="0"/>
              <a:t>the </a:t>
            </a:r>
            <a:r>
              <a:rPr lang="en-US" dirty="0" smtClean="0"/>
              <a:t>Soul </a:t>
            </a:r>
            <a:r>
              <a:rPr lang="en-US" dirty="0" smtClean="0"/>
              <a:t>and </a:t>
            </a:r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Andrew </a:t>
            </a:r>
            <a:r>
              <a:rPr lang="en-US" dirty="0" err="1"/>
              <a:t>M</a:t>
            </a:r>
            <a:r>
              <a:rPr lang="en-US" dirty="0" err="1" smtClean="0"/>
              <a:t>arwel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407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51344"/>
            <a:ext cx="7162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33"/>
                </a:solidFill>
                <a:latin typeface="Roboto"/>
              </a:rPr>
              <a:t>O who will liberate me in my entirety from the restraints of this dictatorial Soul? The Soul is like a thin, pointed stake driven into me and left there. </a:t>
            </a:r>
            <a:endParaRPr lang="en-US" sz="2400" dirty="0" smtClean="0">
              <a:solidFill>
                <a:srgbClr val="333333"/>
              </a:solidFill>
              <a:latin typeface="Roboto"/>
            </a:endParaRP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The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Soul is stretched upright in me, forcing me into an unnatural, stiff, and unbending posture so that I feel like a walking precipice always in danger of collapsing and getting destroyed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.</a:t>
            </a: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The Soul certainly keeps me warm and animates me, but I do not need either warmth or the capacity to move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.</a:t>
            </a:r>
            <a:endParaRPr lang="en-US" sz="2400" dirty="0">
              <a:solidFill>
                <a:srgbClr val="333333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989198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295400"/>
            <a:ext cx="7162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33"/>
                </a:solidFill>
                <a:latin typeface="Roboto"/>
              </a:rPr>
              <a:t>Those results can be achieved by me even through a fever which can shake me and give me heat. </a:t>
            </a:r>
            <a:endParaRPr lang="en-US" sz="2400" dirty="0" smtClean="0">
              <a:solidFill>
                <a:srgbClr val="333333"/>
              </a:solidFill>
              <a:latin typeface="Roboto"/>
            </a:endParaRP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Actually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the Soul, having no other outlet for its malice, gives life to me only in order to let me die afterwards. </a:t>
            </a:r>
            <a:endParaRPr lang="en-US" sz="2400" dirty="0" smtClean="0">
              <a:solidFill>
                <a:srgbClr val="333333"/>
              </a:solidFill>
              <a:latin typeface="Roboto"/>
            </a:endParaRP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Indeed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, I am in no position to get any rest at any time because I am possessed by the Soul which is an evil spirit.</a:t>
            </a:r>
            <a:endParaRPr lang="en-US" sz="2400" dirty="0">
              <a:solidFill>
                <a:srgbClr val="333333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29944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3327" y="1143000"/>
            <a:ext cx="6096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Soul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What Magic could me thus confine</a:t>
            </a:r>
            <a:br>
              <a:rPr lang="en-US" sz="2400" dirty="0"/>
            </a:br>
            <a:r>
              <a:rPr lang="en-US" sz="2400" dirty="0"/>
              <a:t>Within </a:t>
            </a:r>
            <a:r>
              <a:rPr lang="en-US" sz="2400" dirty="0" err="1"/>
              <a:t>anothers</a:t>
            </a:r>
            <a:r>
              <a:rPr lang="en-US" sz="2400" dirty="0"/>
              <a:t> Grief to pine?</a:t>
            </a:r>
            <a:br>
              <a:rPr lang="en-US" sz="2400" dirty="0"/>
            </a:br>
            <a:r>
              <a:rPr lang="en-US" sz="2400" dirty="0"/>
              <a:t>Where whatsoever it complain,</a:t>
            </a:r>
            <a:br>
              <a:rPr lang="en-US" sz="2400" dirty="0"/>
            </a:br>
            <a:r>
              <a:rPr lang="en-US" sz="2400" dirty="0"/>
              <a:t>I feel, that cannot feel, the pain.</a:t>
            </a:r>
            <a:br>
              <a:rPr lang="en-US" sz="2400" dirty="0"/>
            </a:br>
            <a:r>
              <a:rPr lang="en-US" sz="2400" dirty="0"/>
              <a:t>And all my Care its self </a:t>
            </a:r>
            <a:r>
              <a:rPr lang="en-US" sz="2400" dirty="0" err="1"/>
              <a:t>employes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en-US" sz="2400" dirty="0"/>
              <a:t>That to preserve, which me destroys:</a:t>
            </a:r>
            <a:br>
              <a:rPr lang="en-US" sz="2400" dirty="0"/>
            </a:br>
            <a:r>
              <a:rPr lang="en-US" sz="2400" dirty="0" err="1"/>
              <a:t>Constrain'd</a:t>
            </a:r>
            <a:r>
              <a:rPr lang="en-US" sz="2400" dirty="0"/>
              <a:t> not only to </a:t>
            </a:r>
            <a:r>
              <a:rPr lang="en-US" sz="2400" dirty="0" err="1"/>
              <a:t>indure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Diseases, but, </a:t>
            </a:r>
            <a:r>
              <a:rPr lang="en-US" sz="2400" dirty="0" err="1"/>
              <a:t>whats</a:t>
            </a:r>
            <a:r>
              <a:rPr lang="en-US" sz="2400" dirty="0"/>
              <a:t> worse, the Cure:</a:t>
            </a:r>
            <a:br>
              <a:rPr lang="en-US" sz="2400" dirty="0"/>
            </a:br>
            <a:r>
              <a:rPr lang="en-US" sz="2400" dirty="0"/>
              <a:t>And ready oft the Port to gain,</a:t>
            </a:r>
            <a:br>
              <a:rPr lang="en-US" sz="2400" dirty="0"/>
            </a:br>
            <a:r>
              <a:rPr lang="en-US" sz="2400" dirty="0"/>
              <a:t>Am </a:t>
            </a:r>
            <a:r>
              <a:rPr lang="en-US" sz="2400" dirty="0" err="1"/>
              <a:t>Shipwrackt</a:t>
            </a:r>
            <a:r>
              <a:rPr lang="en-US" sz="2400" dirty="0"/>
              <a:t> into Health again.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3435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990600"/>
            <a:ext cx="75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33"/>
                </a:solidFill>
                <a:latin typeface="Roboto"/>
              </a:rPr>
              <a:t>I do not understand what magic works to keep me as a prisoner here and to force me to suffer for the sorrows of the Body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.</a:t>
            </a: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I, who is supposed to be incapable of feeling any pain, do yet feel pained whenever the Body suffers from any ailment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,.</a:t>
            </a: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It is strange that I should have to devote all my care to the preservation of this Body which has a tormenting effect on me and which, thus, tries to wreck me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.</a:t>
            </a:r>
            <a:endParaRPr lang="en-US" sz="2400" dirty="0">
              <a:solidFill>
                <a:srgbClr val="333333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70763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7418" y="685800"/>
            <a:ext cx="777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33"/>
                </a:solidFill>
                <a:latin typeface="Roboto"/>
              </a:rPr>
              <a:t>I am forced not only to endure the diseases of the Body, but worse than that is the fact that I have to endure the treatment which the Body undergoes for its diseases and which restore it to health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.</a:t>
            </a: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The restoration of the Body to health is even worse for me than the diseases which afflict it and which make me suffer also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.</a:t>
            </a: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>
                <a:solidFill>
                  <a:srgbClr val="333333"/>
                </a:solidFill>
                <a:latin typeface="Roboto"/>
              </a:rPr>
              <a:t>Whenever the Body seems to be threatened with death, I have the feeling that I shall soon be released from my imprisonment and shall then go back to heaven; but when the Body gets well again, I feel like sailors who have been ship-wrecked.</a:t>
            </a:r>
            <a:endParaRPr lang="en-US" sz="2400" dirty="0">
              <a:solidFill>
                <a:srgbClr val="333333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648023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0"/>
            <a:ext cx="7772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Body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But </a:t>
            </a:r>
            <a:r>
              <a:rPr lang="en-US" sz="2400" dirty="0" err="1"/>
              <a:t>Physick</a:t>
            </a:r>
            <a:r>
              <a:rPr lang="en-US" sz="2400" dirty="0"/>
              <a:t> yet could never reach</a:t>
            </a:r>
            <a:br>
              <a:rPr lang="en-US" sz="2400" dirty="0"/>
            </a:br>
            <a:r>
              <a:rPr lang="en-US" sz="2400" dirty="0"/>
              <a:t>The Maladies Thou me dost teach;</a:t>
            </a:r>
            <a:br>
              <a:rPr lang="en-US" sz="2400" dirty="0"/>
            </a:br>
            <a:r>
              <a:rPr lang="en-US" sz="2400" dirty="0"/>
              <a:t>Whom first the Cramp of Hope does Tear:</a:t>
            </a:r>
            <a:br>
              <a:rPr lang="en-US" sz="2400" dirty="0"/>
            </a:br>
            <a:r>
              <a:rPr lang="en-US" sz="2400" dirty="0"/>
              <a:t>And then the </a:t>
            </a:r>
            <a:r>
              <a:rPr lang="en-US" sz="2400" dirty="0" err="1"/>
              <a:t>Palsie</a:t>
            </a:r>
            <a:r>
              <a:rPr lang="en-US" sz="2400" dirty="0"/>
              <a:t> Shakes of Fear.</a:t>
            </a:r>
            <a:br>
              <a:rPr lang="en-US" sz="2400" dirty="0"/>
            </a:br>
            <a:r>
              <a:rPr lang="en-US" sz="2400" dirty="0"/>
              <a:t>The Pestilence of Love does heat :</a:t>
            </a:r>
            <a:br>
              <a:rPr lang="en-US" sz="2400" dirty="0"/>
            </a:br>
            <a:r>
              <a:rPr lang="en-US" sz="2400" dirty="0"/>
              <a:t>Or Hatred's hidden Ulcer eat.</a:t>
            </a:r>
            <a:br>
              <a:rPr lang="en-US" sz="2400" dirty="0"/>
            </a:br>
            <a:r>
              <a:rPr lang="en-US" sz="2400" dirty="0"/>
              <a:t>Joy's </a:t>
            </a:r>
            <a:r>
              <a:rPr lang="en-US" sz="2400" dirty="0" err="1"/>
              <a:t>chearful</a:t>
            </a:r>
            <a:r>
              <a:rPr lang="en-US" sz="2400" dirty="0"/>
              <a:t> Madness does perplex:</a:t>
            </a:r>
            <a:br>
              <a:rPr lang="en-US" sz="2400" dirty="0"/>
            </a:br>
            <a:r>
              <a:rPr lang="en-US" sz="2400" dirty="0"/>
              <a:t>Or Sorrow's other Madness vex.</a:t>
            </a:r>
            <a:br>
              <a:rPr lang="en-US" sz="2400" dirty="0"/>
            </a:br>
            <a:r>
              <a:rPr lang="en-US" sz="2400" dirty="0"/>
              <a:t>Which Knowledge forces me to know;</a:t>
            </a:r>
            <a:br>
              <a:rPr lang="en-US" sz="2400" dirty="0"/>
            </a:br>
            <a:r>
              <a:rPr lang="en-US" sz="2400" dirty="0"/>
              <a:t>And Memory will not </a:t>
            </a:r>
            <a:r>
              <a:rPr lang="en-US" sz="2400" dirty="0" err="1"/>
              <a:t>foregoe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What but a Soul could have the wit</a:t>
            </a:r>
            <a:br>
              <a:rPr lang="en-US" sz="2400" dirty="0"/>
            </a:br>
            <a:r>
              <a:rPr lang="en-US" sz="2400" dirty="0"/>
              <a:t>To build me up for Sin so fit?</a:t>
            </a:r>
            <a:br>
              <a:rPr lang="en-US" sz="2400" dirty="0"/>
            </a:br>
            <a:r>
              <a:rPr lang="en-US" sz="2400" dirty="0"/>
              <a:t>So Architects do square and hew,</a:t>
            </a:r>
            <a:br>
              <a:rPr lang="en-US" sz="2400" dirty="0"/>
            </a:br>
            <a:r>
              <a:rPr lang="en-US" sz="2400" dirty="0"/>
              <a:t>Green Trees that in the Forest grew. </a:t>
            </a:r>
          </a:p>
        </p:txBody>
      </p:sp>
    </p:spTree>
    <p:extLst>
      <p:ext uri="{BB962C8B-B14F-4D97-AF65-F5344CB8AC3E}">
        <p14:creationId xmlns:p14="http://schemas.microsoft.com/office/powerpoint/2010/main" val="3842953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7467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33"/>
                </a:solidFill>
                <a:latin typeface="Roboto"/>
              </a:rPr>
              <a:t>But no medicine can ever cure the diseases which you, O Soul, impose upon me. When you experience any hope, I am racked with cramp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.</a:t>
            </a: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When you experience any fear, I feel shaken as if by palsy. If you experience love, I am fevered with the plague</a:t>
            </a:r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.</a:t>
            </a: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>
                <a:solidFill>
                  <a:srgbClr val="333333"/>
                </a:solidFill>
                <a:latin typeface="Roboto"/>
              </a:rPr>
              <a:t>When you experience hatred, I am consumed with internal ulcers. If you experience joy, I feel madly elated. If you experience grief, I feel madly depressed. </a:t>
            </a:r>
            <a:endParaRPr lang="en-US" sz="2400" dirty="0" smtClean="0">
              <a:solidFill>
                <a:srgbClr val="333333"/>
              </a:solidFill>
              <a:latin typeface="Roboto"/>
            </a:endParaRP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It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is your knowledge which makes me know all this, and it is your memory which does not let me forget any of these things.</a:t>
            </a:r>
            <a:endParaRPr lang="en-US" sz="2400" b="0" dirty="0">
              <a:solidFill>
                <a:srgbClr val="333333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693203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0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Even though this poems seems to end exactly where it began—with body and soul equally ticked off—reading the dialogue lets you in on some pretty sweet philosophical insights.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Marvell </a:t>
            </a:r>
            <a:r>
              <a:rPr lang="en-US" sz="2400" dirty="0"/>
              <a:t>doesn't shy away from the big questions. You get to think about where the soul-mind-life force ends and where the body begins, who's in charge and why it matters.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Which </a:t>
            </a:r>
            <a:r>
              <a:rPr lang="en-US" sz="2400" dirty="0"/>
              <a:t>pain is worse: emotional or physical? This debate's got it covered. What about morality, death, and the possibility of life afterward? To explore these big questions, and much, much more, dive right in.</a:t>
            </a:r>
          </a:p>
        </p:txBody>
      </p:sp>
    </p:spTree>
    <p:extLst>
      <p:ext uri="{BB962C8B-B14F-4D97-AF65-F5344CB8AC3E}">
        <p14:creationId xmlns:p14="http://schemas.microsoft.com/office/powerpoint/2010/main" val="56610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143000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Roboto"/>
              </a:rPr>
              <a:t>Critical </a:t>
            </a:r>
            <a:r>
              <a:rPr lang="en-US" sz="2400" b="1" dirty="0" smtClean="0">
                <a:solidFill>
                  <a:srgbClr val="333333"/>
                </a:solidFill>
                <a:latin typeface="Roboto"/>
              </a:rPr>
              <a:t>Appreciation:</a:t>
            </a:r>
          </a:p>
          <a:p>
            <a:endParaRPr lang="en-US" sz="2400" b="1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>
                <a:solidFill>
                  <a:srgbClr val="333333"/>
                </a:solidFill>
                <a:latin typeface="Roboto"/>
              </a:rPr>
              <a:t>The poem,  </a:t>
            </a:r>
            <a:r>
              <a:rPr lang="en-US" sz="2400" i="1" dirty="0">
                <a:solidFill>
                  <a:srgbClr val="333333"/>
                </a:solidFill>
                <a:latin typeface="Roboto"/>
              </a:rPr>
              <a:t>A Dialogue Between the Soul and Body,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 presents a fundamental aspect of our human predicament. </a:t>
            </a:r>
            <a:endParaRPr lang="en-US" sz="2400" dirty="0" smtClean="0">
              <a:solidFill>
                <a:srgbClr val="333333"/>
              </a:solidFill>
              <a:latin typeface="Roboto"/>
            </a:endParaRPr>
          </a:p>
          <a:p>
            <a:endParaRPr lang="en-US" sz="2400" dirty="0">
              <a:solidFill>
                <a:srgbClr val="333333"/>
              </a:solidFill>
              <a:latin typeface="Roboto"/>
            </a:endParaRPr>
          </a:p>
          <a:p>
            <a:r>
              <a:rPr lang="en-US" sz="2400" dirty="0" smtClean="0">
                <a:solidFill>
                  <a:srgbClr val="333333"/>
                </a:solidFill>
                <a:latin typeface="Roboto"/>
              </a:rPr>
              <a:t>The </a:t>
            </a:r>
            <a:r>
              <a:rPr lang="en-US" sz="2400" dirty="0">
                <a:solidFill>
                  <a:srgbClr val="333333"/>
                </a:solidFill>
                <a:latin typeface="Roboto"/>
              </a:rPr>
              <a:t>conflict here is in man himself of irreconcilable opposites. Paradox alone can do justice to our fallen condition: our vision blinds us, and our hearing makes us deaf.</a:t>
            </a:r>
            <a:endParaRPr lang="en-US" sz="2400" b="0" dirty="0">
              <a:solidFill>
                <a:srgbClr val="333333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48889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90600"/>
            <a:ext cx="8229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By stressing his despair at the separation in such a forcible manner, Marvell compels us to realize the infinite sadness of our fallen condition, thus, indirectly drawing attention to the nature of the perfection that was lost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Besides, the poem is also remarkable for its simplicity of language and its singing quality.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feeling expressed through the poem is strong, sincere, and spontaneous. Over, the poem consists of all the quality that we  expect in a good </a:t>
            </a:r>
            <a:r>
              <a:rPr lang="en-US" sz="2400" dirty="0">
                <a:hlinkClick r:id="rId2"/>
              </a:rPr>
              <a:t>lyric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18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00200"/>
            <a:ext cx="7086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Andrew Marvell was an English metaphysical poet, satirist and politician who sat in the House of Commons at various times between 1659 and 1678.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During </a:t>
            </a:r>
            <a:r>
              <a:rPr lang="en-US" sz="2400" dirty="0"/>
              <a:t>the Commonwealth period he was a colleague and friend of John Milton.</a:t>
            </a:r>
          </a:p>
        </p:txBody>
      </p:sp>
    </p:spTree>
    <p:extLst>
      <p:ext uri="{BB962C8B-B14F-4D97-AF65-F5344CB8AC3E}">
        <p14:creationId xmlns:p14="http://schemas.microsoft.com/office/powerpoint/2010/main" val="3065862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7785" y="2967335"/>
            <a:ext cx="3648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755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28600"/>
            <a:ext cx="83312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875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9255" y="1295400"/>
            <a:ext cx="6629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poem, </a:t>
            </a:r>
            <a:r>
              <a:rPr lang="en-US" sz="2400" i="1" dirty="0"/>
              <a:t>A </a:t>
            </a:r>
            <a:r>
              <a:rPr lang="en-US" sz="2400" i="1" dirty="0">
                <a:hlinkClick r:id="rId2"/>
              </a:rPr>
              <a:t>Dialogue</a:t>
            </a:r>
            <a:r>
              <a:rPr lang="en-US" sz="2400" i="1" dirty="0"/>
              <a:t> Between the Soul and Body</a:t>
            </a:r>
            <a:r>
              <a:rPr lang="en-US" sz="2400" dirty="0"/>
              <a:t> by Andrew Marvell describes the conflict between the human Body and the human Soul, each attributing its troubles and sufferings to the other. 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Soul feels that it is a prisoner inside the Body while the Body feels that the Soul is a tyrant imposing all kinds of restraints and restrictions upon the Body.</a:t>
            </a:r>
          </a:p>
        </p:txBody>
      </p:sp>
    </p:spTree>
    <p:extLst>
      <p:ext uri="{BB962C8B-B14F-4D97-AF65-F5344CB8AC3E}">
        <p14:creationId xmlns:p14="http://schemas.microsoft.com/office/powerpoint/2010/main" val="100807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066800"/>
            <a:ext cx="5638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Soul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O Who shall, from this Dungeon, raise</a:t>
            </a:r>
            <a:br>
              <a:rPr lang="en-US" sz="2400" dirty="0"/>
            </a:br>
            <a:r>
              <a:rPr lang="en-US" sz="2400" dirty="0"/>
              <a:t>A Soul </a:t>
            </a:r>
            <a:r>
              <a:rPr lang="en-US" sz="2400" dirty="0" err="1"/>
              <a:t>inslav'd</a:t>
            </a:r>
            <a:r>
              <a:rPr lang="en-US" sz="2400" dirty="0"/>
              <a:t> so many </a:t>
            </a:r>
            <a:r>
              <a:rPr lang="en-US" sz="2400" dirty="0" err="1"/>
              <a:t>wayes</a:t>
            </a:r>
            <a:r>
              <a:rPr lang="en-US" sz="2400" dirty="0"/>
              <a:t>?</a:t>
            </a:r>
            <a:br>
              <a:rPr lang="en-US" sz="2400" dirty="0"/>
            </a:br>
            <a:r>
              <a:rPr lang="en-US" sz="2400" dirty="0"/>
              <a:t>With bolts of Bones, that </a:t>
            </a:r>
            <a:r>
              <a:rPr lang="en-US" sz="2400" dirty="0" err="1"/>
              <a:t>fetter'd</a:t>
            </a:r>
            <a:r>
              <a:rPr lang="en-US" sz="2400" dirty="0"/>
              <a:t> stands</a:t>
            </a:r>
            <a:br>
              <a:rPr lang="en-US" sz="2400" dirty="0"/>
            </a:br>
            <a:r>
              <a:rPr lang="en-US" sz="2400" dirty="0"/>
              <a:t>In Feet ; and manacled in Hands.</a:t>
            </a:r>
            <a:br>
              <a:rPr lang="en-US" sz="2400" dirty="0"/>
            </a:br>
            <a:r>
              <a:rPr lang="en-US" sz="2400" dirty="0"/>
              <a:t>Here blinded with an Eye ; and there</a:t>
            </a:r>
            <a:br>
              <a:rPr lang="en-US" sz="2400" dirty="0"/>
            </a:br>
            <a:r>
              <a:rPr lang="en-US" sz="2400" dirty="0"/>
              <a:t>Deaf with the drumming of an Ear.</a:t>
            </a:r>
            <a:br>
              <a:rPr lang="en-US" sz="2400" dirty="0"/>
            </a:br>
            <a:r>
              <a:rPr lang="en-US" sz="2400" dirty="0"/>
              <a:t>A Soul hung up, as '</a:t>
            </a:r>
            <a:r>
              <a:rPr lang="en-US" sz="2400" dirty="0" err="1"/>
              <a:t>twere</a:t>
            </a:r>
            <a:r>
              <a:rPr lang="en-US" sz="2400" dirty="0"/>
              <a:t>, in Chains</a:t>
            </a:r>
            <a:br>
              <a:rPr lang="en-US" sz="2400" dirty="0"/>
            </a:br>
            <a:r>
              <a:rPr lang="en-US" sz="2400" dirty="0"/>
              <a:t>Of Nerves, and Arteries, and Veins.</a:t>
            </a:r>
            <a:br>
              <a:rPr lang="en-US" sz="2400" dirty="0"/>
            </a:br>
            <a:r>
              <a:rPr lang="en-US" sz="2400" dirty="0" err="1"/>
              <a:t>Tortur'd</a:t>
            </a:r>
            <a:r>
              <a:rPr lang="en-US" sz="2400" dirty="0"/>
              <a:t>, besides each other part,1</a:t>
            </a:r>
            <a:br>
              <a:rPr lang="en-US" sz="2400" dirty="0"/>
            </a:br>
            <a:r>
              <a:rPr lang="en-US" sz="2400" dirty="0"/>
              <a:t>In a vain Head, and double Heart.</a:t>
            </a:r>
          </a:p>
        </p:txBody>
      </p:sp>
    </p:spTree>
    <p:extLst>
      <p:ext uri="{BB962C8B-B14F-4D97-AF65-F5344CB8AC3E}">
        <p14:creationId xmlns:p14="http://schemas.microsoft.com/office/powerpoint/2010/main" val="257501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Like a presidential debate, this dialogue is a hostile, mud-slinging, pull-no-punches argument between two very upset beings: the soul and the body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Although they're both unhappy about the same thing (being alive together), they express themselves in different ways.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soul is unhappy about the physical pain of being inside a body, forced to live next door to arteries and livers and to feel every ache and pain.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What </a:t>
            </a:r>
            <a:r>
              <a:rPr lang="en-US" sz="2400" dirty="0"/>
              <a:t>it really wants is the body's death. That way the soul can return to heaven and live happily (and dis-embodied-</a:t>
            </a:r>
            <a:r>
              <a:rPr lang="en-US" sz="2400" dirty="0" err="1"/>
              <a:t>ly</a:t>
            </a:r>
            <a:r>
              <a:rPr lang="en-US" sz="2400" dirty="0"/>
              <a:t>) forever.</a:t>
            </a:r>
          </a:p>
        </p:txBody>
      </p:sp>
    </p:spTree>
    <p:extLst>
      <p:ext uri="{BB962C8B-B14F-4D97-AF65-F5344CB8AC3E}">
        <p14:creationId xmlns:p14="http://schemas.microsoft.com/office/powerpoint/2010/main" val="132537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90600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Well, it's </a:t>
            </a:r>
            <a:r>
              <a:rPr lang="en-US" sz="2400" i="1" dirty="0"/>
              <a:t>complicated. </a:t>
            </a:r>
            <a:r>
              <a:rPr lang="en-US" sz="2400" dirty="0"/>
              <a:t>It's pretty clear what Marvell means by a body, but a soul is a slippery, not-so-definable thing.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From </a:t>
            </a:r>
            <a:r>
              <a:rPr lang="en-US" sz="2400" dirty="0"/>
              <a:t>the body's stanzas, we know that the soul is in charge of emotions, morality, and being alive in general. It's like a conscience, a brain, and the life force all rolled up into one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Today we assume that the brain is part of the body, made up of the same cells, fed by the same blood, directing everything else that goes on.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But </a:t>
            </a:r>
            <a:r>
              <a:rPr lang="en-US" sz="2400" dirty="0"/>
              <a:t>back in the seventeenth century there was a mind-body split. The soul-mind and the body were seen as distinct entities. </a:t>
            </a:r>
          </a:p>
        </p:txBody>
      </p:sp>
    </p:spTree>
    <p:extLst>
      <p:ext uri="{BB962C8B-B14F-4D97-AF65-F5344CB8AC3E}">
        <p14:creationId xmlns:p14="http://schemas.microsoft.com/office/powerpoint/2010/main" val="392723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6582" y="16764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body, on the other hand, can't live forever and escape to heaven, and for that reason it hates the soul for giving it life in the first place.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Walking </a:t>
            </a:r>
            <a:r>
              <a:rPr lang="en-US" sz="2400" dirty="0"/>
              <a:t>around upright is bad enough, but the worst part about having a soul is the emotional pain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The body doesn't want to feel happy or sad, and it especially doesn't want to have the moral capacity to commit sin. </a:t>
            </a:r>
          </a:p>
        </p:txBody>
      </p:sp>
    </p:spTree>
    <p:extLst>
      <p:ext uri="{BB962C8B-B14F-4D97-AF65-F5344CB8AC3E}">
        <p14:creationId xmlns:p14="http://schemas.microsoft.com/office/powerpoint/2010/main" val="153851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1219200"/>
            <a:ext cx="5943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Body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O who shall me deliver whole,</a:t>
            </a:r>
            <a:br>
              <a:rPr lang="en-US" sz="2400" dirty="0"/>
            </a:br>
            <a:r>
              <a:rPr lang="en-US" sz="2400" dirty="0"/>
              <a:t>From bonds of this </a:t>
            </a:r>
            <a:r>
              <a:rPr lang="en-US" sz="2400" dirty="0" err="1"/>
              <a:t>Tyrannic</a:t>
            </a:r>
            <a:r>
              <a:rPr lang="en-US" sz="2400" dirty="0"/>
              <a:t> Soul?</a:t>
            </a:r>
            <a:br>
              <a:rPr lang="en-US" sz="2400" dirty="0"/>
            </a:br>
            <a:r>
              <a:rPr lang="en-US" sz="2400" dirty="0"/>
              <a:t>Which, </a:t>
            </a:r>
            <a:r>
              <a:rPr lang="en-US" sz="2400" dirty="0" err="1"/>
              <a:t>stretcht</a:t>
            </a:r>
            <a:r>
              <a:rPr lang="en-US" sz="2400" dirty="0"/>
              <a:t> upright, impales me so,</a:t>
            </a:r>
            <a:br>
              <a:rPr lang="en-US" sz="2400" dirty="0"/>
            </a:br>
            <a:r>
              <a:rPr lang="en-US" sz="2400" dirty="0"/>
              <a:t>That mine own Precipice I go;</a:t>
            </a:r>
            <a:br>
              <a:rPr lang="en-US" sz="2400" dirty="0"/>
            </a:br>
            <a:r>
              <a:rPr lang="en-US" sz="2400" dirty="0"/>
              <a:t>And warms and moves this needless Frame:</a:t>
            </a:r>
            <a:br>
              <a:rPr lang="en-US" sz="2400" dirty="0"/>
            </a:br>
            <a:r>
              <a:rPr lang="en-US" sz="2400" dirty="0"/>
              <a:t>(A Fever could but do the same.)</a:t>
            </a:r>
            <a:br>
              <a:rPr lang="en-US" sz="2400" dirty="0"/>
            </a:br>
            <a:r>
              <a:rPr lang="en-US" sz="2400" dirty="0"/>
              <a:t>And, wanting where its </a:t>
            </a:r>
            <a:r>
              <a:rPr lang="en-US" sz="2400" dirty="0" err="1"/>
              <a:t>spight</a:t>
            </a:r>
            <a:r>
              <a:rPr lang="en-US" sz="2400" dirty="0"/>
              <a:t> to try,</a:t>
            </a:r>
            <a:br>
              <a:rPr lang="en-US" sz="2400" dirty="0"/>
            </a:br>
            <a:r>
              <a:rPr lang="en-US" sz="2400" dirty="0"/>
              <a:t>Has made me live to let me dye.</a:t>
            </a:r>
            <a:br>
              <a:rPr lang="en-US" sz="2400" dirty="0"/>
            </a:br>
            <a:r>
              <a:rPr lang="en-US" sz="2400" dirty="0"/>
              <a:t>A Body that could never rest,</a:t>
            </a:r>
            <a:br>
              <a:rPr lang="en-US" sz="2400" dirty="0"/>
            </a:br>
            <a:r>
              <a:rPr lang="en-US" sz="2400" dirty="0"/>
              <a:t>Since this ill Spirit it </a:t>
            </a:r>
            <a:r>
              <a:rPr lang="en-US" sz="2400" dirty="0" err="1"/>
              <a:t>possest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5781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</TotalTime>
  <Words>1109</Words>
  <Application>Microsoft Office PowerPoint</Application>
  <PresentationFormat>On-screen Show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Trek</vt:lpstr>
      <vt:lpstr>A Dialogue Between the Soul and Body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dialogue between the soul and body</dc:title>
  <dc:creator>chandrakumar</dc:creator>
  <cp:lastModifiedBy>chandrakumar</cp:lastModifiedBy>
  <cp:revision>12</cp:revision>
  <dcterms:created xsi:type="dcterms:W3CDTF">2020-05-12T12:22:26Z</dcterms:created>
  <dcterms:modified xsi:type="dcterms:W3CDTF">2020-05-17T14:58:16Z</dcterms:modified>
</cp:coreProperties>
</file>