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59" r:id="rId4"/>
    <p:sldId id="262" r:id="rId5"/>
    <p:sldId id="27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BFC1-BA0C-4AAD-A48D-52B4F69941CA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969B-D8A6-46CC-B734-1AFB65B11B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BFC1-BA0C-4AAD-A48D-52B4F69941CA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969B-D8A6-46CC-B734-1AFB65B11B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BFC1-BA0C-4AAD-A48D-52B4F69941CA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969B-D8A6-46CC-B734-1AFB65B11BD5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BFC1-BA0C-4AAD-A48D-52B4F69941CA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969B-D8A6-46CC-B734-1AFB65B11BD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BFC1-BA0C-4AAD-A48D-52B4F69941CA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969B-D8A6-46CC-B734-1AFB65B11B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BFC1-BA0C-4AAD-A48D-52B4F69941CA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969B-D8A6-46CC-B734-1AFB65B11BD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BFC1-BA0C-4AAD-A48D-52B4F69941CA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969B-D8A6-46CC-B734-1AFB65B11B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BFC1-BA0C-4AAD-A48D-52B4F69941CA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969B-D8A6-46CC-B734-1AFB65B11B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BFC1-BA0C-4AAD-A48D-52B4F69941CA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969B-D8A6-46CC-B734-1AFB65B11B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BFC1-BA0C-4AAD-A48D-52B4F69941CA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969B-D8A6-46CC-B734-1AFB65B11BD5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BFC1-BA0C-4AAD-A48D-52B4F69941CA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969B-D8A6-46CC-B734-1AFB65B11BD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6F9BFC1-BA0C-4AAD-A48D-52B4F69941CA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DD3969B-D8A6-46CC-B734-1AFB65B11BD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adesaver.com/david-copperfield/study-guide/character-list#traddles" TargetMode="External"/><Relationship Id="rId2" Type="http://schemas.openxmlformats.org/officeDocument/2006/relationships/hyperlink" Target="https://www.gradesaver.com/david-copperfield/study-guide/character-list#steerforth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adesaver.com/david-copperfield/study-guide/character-list#mr-dick" TargetMode="External"/><Relationship Id="rId2" Type="http://schemas.openxmlformats.org/officeDocument/2006/relationships/hyperlink" Target="https://www.gradesaver.com/david-copperfield/study-guide/character-list#miss-betsey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adesaver.com/david-copperfield/study-guide/character-list#uriah-heep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ing.com/search?q=Dora+Spenlow&amp;filters=ufn:%22Dora+Spenlow%22+sid:%227b5f61ac-c50b-058d-8c4d-552dc3fb6bc5%22+catguid:%22146f8b19-6250-419e-31b8-5b0aba240ea8_b9e96102%22+segment:%22generic.carousel%22+qmfeed:%22W1Nwb3J0c0NvbnRhaW5lciBRdWVyeVBhcnNlcj0iQXVnbWVudGF0aW9uIiBRdWVyeVBhcnNlckRvbWFpbj0iZW50aXR5ZXhwbG9yZSIgSW50ZW50PSJPdGhlciIgRW50aXR5VHlwZT0iTGVhZ3VlIiBFbnRpdHlJbnRlbnQ9IkdlbmVyaWMiIEVudGl0eUlkPSI3YjVmNjFhYy1jNTBiLTA1OGQtOGM0ZC01NTJkYzNmYjZiYzUiIFNwb3J0PSJVbmtub3duIiBMZWFndWU9IlVua25vd24iIEZvcmNlVFA9InRydWUiIFNwZWNpZmllcnM9InByb3BlcnR5LmlkOm1zbzpib29rLmJvb2suY2hhcmFjdGVyO3NlZ21lbnQudHlwZTpCb29rO3NpZDo3YjVmNjFhYy1jNTBiLTA1OGQtOGM0ZC01NTJkYzNmYjZiYzU7cHJldmlvdXNTaWQ6MTQ2ZjhiMTktNjI1MC00MTllLTMxYjgtNWIwYWJhMjQwZWE4Il0.%22&amp;FORM=SNAPST" TargetMode="External"/><Relationship Id="rId13" Type="http://schemas.openxmlformats.org/officeDocument/2006/relationships/hyperlink" Target="https://www.bing.com/search?q=K%c3%bcnstlerroman&amp;filters=ufn:%22K%c3%bcnstlerroman%22+sid:%227fcaf670-0761-6aa9-5a96-b410ed5546a2%22+catguid:%22146f8b19-6250-419e-31b8-5b0aba240ea8_8f86310c%22+segment:%22generic.carousel%22+qmfeed:%22W1Nwb3J0c0NvbnRhaW5lciBRdWVyeVBhcnNlcj0iQXVnbWVudGF0aW9uIiBRdWVyeVBhcnNlckRvbWFpbj0iZW50aXR5ZXhwbG9yZSIgSW50ZW50PSJPdGhlciIgRW50aXR5VHlwZT0iTGVhZ3VlIiBFbnRpdHlJbnRlbnQ9IkdlbmVyaWMiIEVudGl0eUlkPSI3ZmNhZjY3MC0wNzYxLTZhYTktNWE5Ni1iNDEwZWQ1NTQ2YTIiIFNwb3J0PSJVbmtub3duIiBMZWFndWU9IlVua25vd24iIEZvcmNlVFA9InRydWUiIFNwZWNpZmllcnM9InByb3BlcnR5LmlkOm1zbzpib29rLmJvb2suZ2VucmU7c2VnbWVudC50eXBlOkJvb2s7c2lkOjdmY2FmNjcwLTA3NjEtNmFhOS01YTk2LWI0MTBlZDU1NDZhMjtwcmV2aW91c1NpZDoxNDZmOGIxOS02MjUwLTQxOWUtMzFiOC01YjBhYmEyNDBlYTgiXQ..%22&amp;FORM=SNAPST" TargetMode="External"/><Relationship Id="rId3" Type="http://schemas.openxmlformats.org/officeDocument/2006/relationships/hyperlink" Target="https://www.bing.com/search?q=Uriah+Heep+David+Copperfield&amp;filters=ufn:%22Uriah+Heep+David+Copperfield%22+sid:%22c29304f3-1c47-f4cf-b766-06b6db11fb0e%22+catguid:%22146f8b19-6250-419e-31b8-5b0aba240ea8_b9e96102%22+segment:%22generic.carousel%22+qmfeed:%22W1Nwb3J0c0NvbnRhaW5lciBRdWVyeVBhcnNlcj0iQXVnbWVudGF0aW9uIiBRdWVyeVBhcnNlckRvbWFpbj0iZW50aXR5ZXhwbG9yZSIgSW50ZW50PSJPdGhlciIgRW50aXR5VHlwZT0iTGVhZ3VlIiBFbnRpdHlJbnRlbnQ9IkdlbmVyaWMiIEVudGl0eUlkPSJjMjkzMDRmMy0xYzQ3LWY0Y2YtYjc2Ni0wNmI2ZGIxMWZiMGUiIFNwb3J0PSJVbmtub3duIiBMZWFndWU9IlVua25vd24iIEZvcmNlVFA9InRydWUiIFNwZWNpZmllcnM9InByb3BlcnR5LmlkOm1zbzpib29rLmJvb2suY2hhcmFjdGVyO3NlZ21lbnQudHlwZTpCb29rO3NpZDpjMjkzMDRmMy0xYzQ3LWY0Y2YtYjc2Ni0wNmI2ZGIxMWZiMGU7cHJldmlvdXNTaWQ6MTQ2ZjhiMTktNjI1MC00MTllLTMxYjgtNWIwYWJhMjQwZWE4Il0.%22&amp;FORM=SNAPST" TargetMode="External"/><Relationship Id="rId7" Type="http://schemas.openxmlformats.org/officeDocument/2006/relationships/hyperlink" Target="https://www.bing.com/search?q=James+Steerforth&amp;filters=ufn:%22James+Steerforth%22+sid:%2233dc36f3-b8bb-8d79-d769-1aa14ba03dce%22+catguid:%22146f8b19-6250-419e-31b8-5b0aba240ea8_b9e96102%22+segment:%22generic.carousel%22+qmfeed:%22W1Nwb3J0c0NvbnRhaW5lciBRdWVyeVBhcnNlcj0iQXVnbWVudGF0aW9uIiBRdWVyeVBhcnNlckRvbWFpbj0iZW50aXR5ZXhwbG9yZSIgSW50ZW50PSJPdGhlciIgRW50aXR5VHlwZT0iTGVhZ3VlIiBFbnRpdHlJbnRlbnQ9IkdlbmVyaWMiIEVudGl0eUlkPSIzM2RjMzZmMy1iOGJiLThkNzktZDc2OS0xYWExNGJhMDNkY2UiIFNwb3J0PSJVbmtub3duIiBMZWFndWU9IlVua25vd24iIEZvcmNlVFA9InRydWUiIFNwZWNpZmllcnM9InByb3BlcnR5LmlkOm1zbzpib29rLmJvb2suY2hhcmFjdGVyO3NlZ21lbnQudHlwZTpCb29rO3NpZDozM2RjMzZmMy1iOGJiLThkNzktZDc2OS0xYWExNGJhMDNkY2U7cHJldmlvdXNTaWQ6MTQ2ZjhiMTktNjI1MC00MTllLTMxYjgtNWIwYWJhMjQwZWE4Il0.%22&amp;FORM=SNAPST" TargetMode="External"/><Relationship Id="rId12" Type="http://schemas.openxmlformats.org/officeDocument/2006/relationships/hyperlink" Target="https://www.bing.com/search?q=Fiction&amp;filters=ufn:%22Fiction%22+sid:%22e32d7d42-d2e8-200c-94ce-8522674a6fb3%22+catguid:%22146f8b19-6250-419e-31b8-5b0aba240ea8_8f86310c%22+segment:%22generic.carousel%22+qmfeed:%22W1Nwb3J0c0NvbnRhaW5lciBRdWVyeVBhcnNlcj0iQXVnbWVudGF0aW9uIiBRdWVyeVBhcnNlckRvbWFpbj0iZW50aXR5ZXhwbG9yZSIgSW50ZW50PSJPdGhlciIgRW50aXR5VHlwZT0iTGVhZ3VlIiBFbnRpdHlJbnRlbnQ9IkdlbmVyaWMiIEVudGl0eUlkPSJlMzJkN2Q0Mi1kMmU4LTIwMGMtOTRjZS04NTIyNjc0YTZmYjMiIFNwb3J0PSJVbmtub3duIiBMZWFndWU9IlVua25vd24iIEZvcmNlVFA9InRydWUiIFNwZWNpZmllcnM9InByb3BlcnR5LmlkOm1zbzpib29rLmJvb2suZ2VucmU7c2VnbWVudC50eXBlOkJvb2s7c2lkOmUzMmQ3ZDQyLWQyZTgtMjAwYy05NGNlLTg1MjI2NzRhNmZiMztwcmV2aW91c1NpZDoxNDZmOGIxOS02MjUwLTQxOWUtMzFiOC01YjBhYmEyNDBlYTgiXQ..%22&amp;FORM=SNAPST" TargetMode="External"/><Relationship Id="rId2" Type="http://schemas.openxmlformats.org/officeDocument/2006/relationships/hyperlink" Target="https://www.bing.com/search?q=david+copperfield+charles+dickens&amp;filters=ufn:%22david+copperfield+charles+dickens%22+sid:%22302ad928-208b-9ebc-5cbd-130250ea83b9%22+qmfeed:%22W1Nwb3J0c0NvbnRhaW5lciBRdWVyeVBhcnNlcj0iQXVnbWVudGF0aW9uIiBRdWVyeVBhcnNlckRvbWFpbj0iZW50aXR5ZXhwbG9yZSIgSW50ZW50PSJPdGhlciIgRW50aXR5VHlwZT0iTGVhZ3VlIiBFbnRpdHlJbnRlbnQ9IkdlbmVyaWMiIEVudGl0eUlkPSIzMDJhZDkyOC0yMDhiLTllYmMtNWNiZC0xMzAyNTBlYTgzYjkiIFNwb3J0PSJVbmtub3duIiBMZWFndWU9IlVua25vd24iIEZvcmNlVFA9InRydWUiIFNwZWNpZmllcnM9InByb3BlcnR5LmlkOm1zbzpib29rLndyaXR0ZW4ud29yay5hdXRob3I7c2VnbWVudC50eXBlOkJvb2s7c2lkOjMwMmFkOTI4LTIwOGItOWViYy01Y2JkLTEzMDI1MGVhODNiOTtwcmV2aW91c1NpZDoxNDZmOGIxOS02MjUwLTQxOWUtMzFiOC01YjBhYmEyNDBlYTgiXQ..%22&amp;FORM=SNAPST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bing.com/search?q=David+Copperfield+character&amp;filters=ufn:%22David+Copperfield+character%22+sid:%223be3a532-4d31-f27e-6880-74f11afad304%22+catguid:%22146f8b19-6250-419e-31b8-5b0aba240ea8_b9e96102%22+segment:%22generic.carousel%22+qmfeed:%22W1Nwb3J0c0NvbnRhaW5lciBRdWVyeVBhcnNlcj0iQXVnbWVudGF0aW9uIiBRdWVyeVBhcnNlckRvbWFpbj0iZW50aXR5ZXhwbG9yZSIgSW50ZW50PSJPdGhlciIgRW50aXR5VHlwZT0iTGVhZ3VlIiBFbnRpdHlJbnRlbnQ9IkdlbmVyaWMiIEVudGl0eUlkPSIzYmUzYTUzMi00ZDMxLWYyN2UtNjg4MC03NGYxMWFmYWQzMDQiIFNwb3J0PSJVbmtub3duIiBMZWFndWU9IlVua25vd24iIEZvcmNlVFA9InRydWUiIFNwZWNpZmllcnM9InByb3BlcnR5LmlkOm1zbzpib29rLmJvb2suY2hhcmFjdGVyO3NlZ21lbnQudHlwZTpCb29rO3NpZDozYmUzYTUzMi00ZDMxLWYyN2UtNjg4MC03NGYxMWFmYWQzMDQ7cHJldmlvdXNTaWQ6MTQ2ZjhiMTktNjI1MC00MTllLTMxYjgtNWIwYWJhMjQwZWE4Il0.%22&amp;FORM=SNAPST" TargetMode="External"/><Relationship Id="rId11" Type="http://schemas.openxmlformats.org/officeDocument/2006/relationships/hyperlink" Target="https://www.bing.com/search?q=Novel&amp;filters=ufn:%22Novel%22+sid:%22b4c81052-f3ad-540d-a958-587ea5f616c8%22+catguid:%22146f8b19-6250-419e-31b8-5b0aba240ea8_8f86310c%22+segment:%22generic.carousel%22+qmfeed:%22W1Nwb3J0c0NvbnRhaW5lciBRdWVyeVBhcnNlcj0iQXVnbWVudGF0aW9uIiBRdWVyeVBhcnNlckRvbWFpbj0iZW50aXR5ZXhwbG9yZSIgSW50ZW50PSJPdGhlciIgRW50aXR5VHlwZT0iTGVhZ3VlIiBFbnRpdHlJbnRlbnQ9IkdlbmVyaWMiIEVudGl0eUlkPSJiNGM4MTA1Mi1mM2FkLTU0MGQtYTk1OC01ODdlYTVmNjE2YzgiIFNwb3J0PSJVbmtub3duIiBMZWFndWU9IlVua25vd24iIEZvcmNlVFA9InRydWUiIFNwZWNpZmllcnM9InByb3BlcnR5LmlkOm1zbzpib29rLmJvb2suZ2VucmU7c2VnbWVudC50eXBlOkJvb2s7c2lkOmI0YzgxMDUyLWYzYWQtNTQwZC1hOTU4LTU4N2VhNWY2MTZjODtwcmV2aW91c1NpZDoxNDZmOGIxOS02MjUwLTQxOWUtMzFiOC01YjBhYmEyNDBlYTgiXQ..%22&amp;FORM=SNAPST" TargetMode="External"/><Relationship Id="rId5" Type="http://schemas.openxmlformats.org/officeDocument/2006/relationships/hyperlink" Target="https://www.bing.com/search?q=Peggotty&amp;filters=ufn:%22Peggotty%22+sid:%22b2c96685-d5ba-1898-2419-e8926638de57%22+catguid:%22146f8b19-6250-419e-31b8-5b0aba240ea8_b9e96102%22+segment:%22generic.carousel%22+qmfeed:%22W1Nwb3J0c0NvbnRhaW5lciBRdWVyeVBhcnNlcj0iQXVnbWVudGF0aW9uIiBRdWVyeVBhcnNlckRvbWFpbj0iZW50aXR5ZXhwbG9yZSIgSW50ZW50PSJPdGhlciIgRW50aXR5VHlwZT0iTGVhZ3VlIiBFbnRpdHlJbnRlbnQ9IkdlbmVyaWMiIEVudGl0eUlkPSJiMmM5NjY4NS1kNWJhLTE4OTgtMjQxOS1lODkyNjYzOGRlNTciIFNwb3J0PSJVbmtub3duIiBMZWFndWU9IlVua25vd24iIEZvcmNlVFA9InRydWUiIFNwZWNpZmllcnM9InByb3BlcnR5LmlkOm1zbzpib29rLmJvb2suY2hhcmFjdGVyO3NlZ21lbnQudHlwZTpCb29rO3NpZDpiMmM5NjY4NS1kNWJhLTE4OTgtMjQxOS1lODkyNjYzOGRlNTc7cHJldmlvdXNTaWQ6MTQ2ZjhiMTktNjI1MC00MTllLTMxYjgtNWIwYWJhMjQwZWE4Il0.%22&amp;FORM=SNAPST" TargetMode="External"/><Relationship Id="rId10" Type="http://schemas.openxmlformats.org/officeDocument/2006/relationships/hyperlink" Target="https://www.bing.com/search?q=Edward+Murdstone&amp;filters=ufn:%22Edward+Murdstone%22+sid:%2230696643-1750-0838-aa4c-cd77fcc13218%22+catguid:%22146f8b19-6250-419e-31b8-5b0aba240ea8_b9e96102%22+segment:%22generic.carousel%22+qmfeed:%22W1Nwb3J0c0NvbnRhaW5lciBRdWVyeVBhcnNlcj0iQXVnbWVudGF0aW9uIiBRdWVyeVBhcnNlckRvbWFpbj0iZW50aXR5ZXhwbG9yZSIgSW50ZW50PSJPdGhlciIgRW50aXR5VHlwZT0iTGVhZ3VlIiBFbnRpdHlJbnRlbnQ9IkdlbmVyaWMiIEVudGl0eUlkPSIzMDY5NjY0My0xNzUwLTA4MzgtYWE0Yy1jZDc3ZmNjMTMyMTgiIFNwb3J0PSJVbmtub3duIiBMZWFndWU9IlVua25vd24iIEZvcmNlVFA9InRydWUiIFNwZWNpZmllcnM9InByb3BlcnR5LmlkOm1zbzpib29rLmJvb2suY2hhcmFjdGVyO3NlZ21lbnQudHlwZTpCb29rO3NpZDozMDY5NjY0My0xNzUwLTA4MzgtYWE0Yy1jZDc3ZmNjMTMyMTg7cHJldmlvdXNTaWQ6MTQ2ZjhiMTktNjI1MC00MTllLTMxYjgtNWIwYWJhMjQwZWE4Il0.%22&amp;FORM=SNAPST" TargetMode="External"/><Relationship Id="rId4" Type="http://schemas.openxmlformats.org/officeDocument/2006/relationships/hyperlink" Target="https://www.bing.com/search?q=Betsey+Trotwood&amp;filters=ufn:%22Betsey+Trotwood%22+sid:%2229fabbd9-6c4e-6c1a-0a27-8d684129f836%22+catguid:%22146f8b19-6250-419e-31b8-5b0aba240ea8_b9e96102%22+segment:%22generic.carousel%22+qmfeed:%22W1Nwb3J0c0NvbnRhaW5lciBRdWVyeVBhcnNlcj0iQXVnbWVudGF0aW9uIiBRdWVyeVBhcnNlckRvbWFpbj0iZW50aXR5ZXhwbG9yZSIgSW50ZW50PSJPdGhlciIgRW50aXR5VHlwZT0iTGVhZ3VlIiBFbnRpdHlJbnRlbnQ9IkdlbmVyaWMiIEVudGl0eUlkPSIyOWZhYmJkOS02YzRlLTZjMWEtMGEyNy04ZDY4NDEyOWY4MzYiIFNwb3J0PSJVbmtub3duIiBMZWFndWU9IlVua25vd24iIEZvcmNlVFA9InRydWUiIFNwZWNpZmllcnM9InByb3BlcnR5LmlkOm1zbzpib29rLmJvb2suY2hhcmFjdGVyO3NlZ21lbnQudHlwZTpCb29rO3NpZDoyOWZhYmJkOS02YzRlLTZjMWEtMGEyNy04ZDY4NDEyOWY4MzY7cHJldmlvdXNTaWQ6MTQ2ZjhiMTktNjI1MC00MTllLTMxYjgtNWIwYWJhMjQwZWE4Il0.%22&amp;FORM=SNAPST" TargetMode="External"/><Relationship Id="rId9" Type="http://schemas.openxmlformats.org/officeDocument/2006/relationships/hyperlink" Target="https://www.bing.com/search?q=Wilkins+Micawber&amp;filters=ufn:%22Wilkins+Micawber%22+sid:%2238456aef-0dc7-519c-a5fe-2ff0d26e05b7%22+catguid:%22146f8b19-6250-419e-31b8-5b0aba240ea8_b9e96102%22+segment:%22generic.carousel%22+qmfeed:%22W1Nwb3J0c0NvbnRhaW5lciBRdWVyeVBhcnNlcj0iQXVnbWVudGF0aW9uIiBRdWVyeVBhcnNlckRvbWFpbj0iZW50aXR5ZXhwbG9yZSIgSW50ZW50PSJPdGhlciIgRW50aXR5VHlwZT0iTGVhZ3VlIiBFbnRpdHlJbnRlbnQ9IkdlbmVyaWMiIEVudGl0eUlkPSIzODQ1NmFlZi0wZGM3LTUxOWMtYTVmZS0yZmYwZDI2ZTA1YjciIFNwb3J0PSJVbmtub3duIiBMZWFndWU9IlVua25vd24iIEZvcmNlVFA9InRydWUiIFNwZWNpZmllcnM9InByb3BlcnR5LmlkOm1zbzpib29rLmJvb2suY2hhcmFjdGVyO3NlZ21lbnQudHlwZTpCb29rO3NpZDozODQ1NmFlZi0wZGM3LTUxOWMtYTVmZS0yZmYwZDI2ZTA1Yjc7cHJldmlvdXNTaWQ6MTQ2ZjhiMTktNjI1MC00MTllLTMxYjgtNWIwYWJhMjQwZWE4Il0.%22&amp;FORM=SNAPST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adesaver.com/david-copperfield/study-guide/character-list#david-copperfield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adesaver.com/david-copperfield/study-guide/character-list#peggotty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adesaver.com/david-copperfield/study-guide/character-list#mr-barkis" TargetMode="External"/><Relationship Id="rId2" Type="http://schemas.openxmlformats.org/officeDocument/2006/relationships/hyperlink" Target="https://www.gradesaver.com/david-copperfield/study-guide/character-list#mr-murdstone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gradesaver.com/david-copperfield/study-guide/character-list#ha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LorenaCabanes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27" y="1371600"/>
            <a:ext cx="8077200" cy="510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532376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2413338"/>
            <a:ext cx="7010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When David and </a:t>
            </a:r>
            <a:r>
              <a:rPr lang="en-US" sz="2400" dirty="0" err="1"/>
              <a:t>Peggotty</a:t>
            </a:r>
            <a:r>
              <a:rPr lang="en-US" sz="2400" dirty="0"/>
              <a:t> return, however, his mother and Mr. </a:t>
            </a:r>
            <a:r>
              <a:rPr lang="en-US" sz="2400" dirty="0" err="1"/>
              <a:t>Murdstone</a:t>
            </a:r>
            <a:r>
              <a:rPr lang="en-US" sz="2400" dirty="0"/>
              <a:t> have been married, and their former life disappears forever.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Mr</a:t>
            </a:r>
            <a:r>
              <a:rPr lang="en-US" sz="2400" dirty="0"/>
              <a:t>. </a:t>
            </a:r>
            <a:r>
              <a:rPr lang="en-US" sz="2400" dirty="0" err="1"/>
              <a:t>Murdstone</a:t>
            </a:r>
            <a:r>
              <a:rPr lang="en-US" sz="2400" dirty="0"/>
              <a:t> is a very controlling man who forces the principle of firmness on Clara with the help of his sister, Miss </a:t>
            </a:r>
            <a:r>
              <a:rPr lang="en-US" sz="2400" dirty="0" err="1"/>
              <a:t>Murdstone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21884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997839"/>
            <a:ext cx="7848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After David bites Mr. </a:t>
            </a:r>
            <a:r>
              <a:rPr lang="en-US" sz="2400" dirty="0" err="1"/>
              <a:t>Murdstone</a:t>
            </a:r>
            <a:r>
              <a:rPr lang="en-US" sz="2400" dirty="0"/>
              <a:t> while being beaten by him, David is sent away to Salem House, a boarding school for boys.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There </a:t>
            </a:r>
            <a:r>
              <a:rPr lang="en-US" sz="2400" dirty="0"/>
              <a:t>he meets </a:t>
            </a:r>
            <a:r>
              <a:rPr lang="en-US" sz="2400" dirty="0" err="1">
                <a:hlinkClick r:id="rId2"/>
              </a:rPr>
              <a:t>Steerforth</a:t>
            </a:r>
            <a:r>
              <a:rPr lang="en-US" sz="2400" dirty="0"/>
              <a:t>, a handsome, cultured boy whom he admires dearly, and </a:t>
            </a:r>
            <a:r>
              <a:rPr lang="en-US" sz="2400" dirty="0" err="1">
                <a:hlinkClick r:id="rId3"/>
              </a:rPr>
              <a:t>Traddles</a:t>
            </a:r>
            <a:r>
              <a:rPr lang="en-US" sz="2400" dirty="0"/>
              <a:t>, an overweight but jovial and kind-hearted boy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 </a:t>
            </a:r>
            <a:r>
              <a:rPr lang="en-US" sz="2400" dirty="0"/>
              <a:t>He learns a lot at the school and has one more good day with his mother, but he soon receives the bad news that his mother has passed away.</a:t>
            </a:r>
          </a:p>
        </p:txBody>
      </p:sp>
    </p:spTree>
    <p:extLst>
      <p:ext uri="{BB962C8B-B14F-4D97-AF65-F5344CB8AC3E}">
        <p14:creationId xmlns:p14="http://schemas.microsoft.com/office/powerpoint/2010/main" val="1692396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551837"/>
            <a:ext cx="7696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He returns home for the funeral and never goes back to Salem House.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 smtClean="0"/>
              <a:t>Peggotty</a:t>
            </a:r>
            <a:r>
              <a:rPr lang="en-US" sz="2400" dirty="0" smtClean="0"/>
              <a:t> </a:t>
            </a:r>
            <a:r>
              <a:rPr lang="en-US" sz="2400" dirty="0"/>
              <a:t>is fired by Mr. </a:t>
            </a:r>
            <a:r>
              <a:rPr lang="en-US" sz="2400" dirty="0" err="1"/>
              <a:t>Murdstone</a:t>
            </a:r>
            <a:r>
              <a:rPr lang="en-US" sz="2400" dirty="0"/>
              <a:t> and marries Mr. </a:t>
            </a:r>
            <a:r>
              <a:rPr lang="en-US" sz="2400" dirty="0" err="1"/>
              <a:t>Barkis</a:t>
            </a:r>
            <a:r>
              <a:rPr lang="en-US" sz="2400" dirty="0"/>
              <a:t>, and although she writes to David and sees him from time to time, she can no longer be there for him the way she was before. </a:t>
            </a:r>
          </a:p>
        </p:txBody>
      </p:sp>
    </p:spTree>
    <p:extLst>
      <p:ext uri="{BB962C8B-B14F-4D97-AF65-F5344CB8AC3E}">
        <p14:creationId xmlns:p14="http://schemas.microsoft.com/office/powerpoint/2010/main" val="2567550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2551837"/>
            <a:ext cx="7086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David is constantly neglected before he is finally sent away to London to work in one of Mr. </a:t>
            </a:r>
            <a:r>
              <a:rPr lang="en-US" sz="2400" dirty="0" err="1"/>
              <a:t>Murdstone's</a:t>
            </a:r>
            <a:r>
              <a:rPr lang="en-US" sz="2400" dirty="0"/>
              <a:t> warehouses, which he does not like at all, despite the respect he earns. He does get to meet the </a:t>
            </a:r>
            <a:r>
              <a:rPr lang="en-US" sz="2400" dirty="0" err="1"/>
              <a:t>Micawbers</a:t>
            </a:r>
            <a:r>
              <a:rPr lang="en-US" sz="2400" dirty="0"/>
              <a:t>, a kind yet financially troubled family.</a:t>
            </a:r>
          </a:p>
        </p:txBody>
      </p:sp>
    </p:spTree>
    <p:extLst>
      <p:ext uri="{BB962C8B-B14F-4D97-AF65-F5344CB8AC3E}">
        <p14:creationId xmlns:p14="http://schemas.microsoft.com/office/powerpoint/2010/main" val="561317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997839"/>
            <a:ext cx="7391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They are eventually forced to move away to evade all of their debts, and once they move, David decides to leave as well and to find his aunt, </a:t>
            </a:r>
            <a:r>
              <a:rPr lang="en-US" sz="2400" dirty="0">
                <a:hlinkClick r:id="rId2"/>
              </a:rPr>
              <a:t>Miss Betsey</a:t>
            </a:r>
            <a:r>
              <a:rPr lang="en-US" sz="2400" dirty="0"/>
              <a:t>, who abandoned him and his mother at his birth because he was not a girl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 </a:t>
            </a:r>
            <a:r>
              <a:rPr lang="en-US" sz="2400" dirty="0"/>
              <a:t>After a difficult journey, he finds the home of his aunt in Dover, and after a rude encounter with the </a:t>
            </a:r>
            <a:r>
              <a:rPr lang="en-US" sz="2400" dirty="0" err="1"/>
              <a:t>Murdstones</a:t>
            </a:r>
            <a:r>
              <a:rPr lang="en-US" sz="2400" dirty="0"/>
              <a:t>, she decides to let him stay, along with her other houseguest, </a:t>
            </a:r>
            <a:r>
              <a:rPr lang="en-US" sz="2400" dirty="0">
                <a:hlinkClick r:id="rId3"/>
              </a:rPr>
              <a:t>Mr. Dick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0162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997839"/>
            <a:ext cx="8229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David begins attending school in Canterbury and does well, He quickly rises to the top of his class. He lives with family friends Mr. </a:t>
            </a:r>
            <a:r>
              <a:rPr lang="en-US" sz="2400" dirty="0" err="1"/>
              <a:t>Wickfield</a:t>
            </a:r>
            <a:r>
              <a:rPr lang="en-US" sz="2400" dirty="0"/>
              <a:t> and his daughter, Agnes.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Agnes </a:t>
            </a:r>
            <a:r>
              <a:rPr lang="en-US" sz="2400" dirty="0"/>
              <a:t>is around David's age and will continue to be a significant influence in David's life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 </a:t>
            </a:r>
            <a:r>
              <a:rPr lang="en-US" sz="2400" dirty="0"/>
              <a:t>He also meets </a:t>
            </a:r>
            <a:r>
              <a:rPr lang="en-US" sz="2400" dirty="0">
                <a:hlinkClick r:id="rId2"/>
              </a:rPr>
              <a:t>Uriah </a:t>
            </a:r>
            <a:r>
              <a:rPr lang="en-US" sz="2400" dirty="0" err="1">
                <a:hlinkClick r:id="rId2"/>
              </a:rPr>
              <a:t>Heep</a:t>
            </a:r>
            <a:r>
              <a:rPr lang="en-US" sz="2400" dirty="0"/>
              <a:t>, Mr. </a:t>
            </a:r>
            <a:r>
              <a:rPr lang="en-US" sz="2400" dirty="0" err="1"/>
              <a:t>Wickfield's</a:t>
            </a:r>
            <a:r>
              <a:rPr lang="en-US" sz="2400" dirty="0"/>
              <a:t> servant to whom David takes an immediate disliking, Dr. Strong, the master of his school, and Dr. Strong's wife Annie.</a:t>
            </a:r>
          </a:p>
        </p:txBody>
      </p:sp>
    </p:spTree>
    <p:extLst>
      <p:ext uri="{BB962C8B-B14F-4D97-AF65-F5344CB8AC3E}">
        <p14:creationId xmlns:p14="http://schemas.microsoft.com/office/powerpoint/2010/main" val="2064961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551837"/>
            <a:ext cx="7467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After conferring with his aunt, David decides to pursue the career of a proctor.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He </a:t>
            </a:r>
            <a:r>
              <a:rPr lang="en-US" sz="2400" dirty="0"/>
              <a:t>moves into Doctors' Commons in London and works at the offices of </a:t>
            </a:r>
            <a:r>
              <a:rPr lang="en-US" sz="2400" dirty="0" err="1"/>
              <a:t>Spenlow</a:t>
            </a:r>
            <a:r>
              <a:rPr lang="en-US" sz="2400" dirty="0"/>
              <a:t> and </a:t>
            </a:r>
            <a:r>
              <a:rPr lang="en-US" sz="2400" dirty="0" err="1"/>
              <a:t>Jorkins</a:t>
            </a:r>
            <a:r>
              <a:rPr lang="en-US" sz="2400" dirty="0"/>
              <a:t>. He even gets his own apartment with a landlady named Mrs. </a:t>
            </a:r>
            <a:r>
              <a:rPr lang="en-US" sz="2400" dirty="0" err="1"/>
              <a:t>Crupp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18114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997839"/>
            <a:ext cx="7467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He encounters old friends of his, including Tommy </a:t>
            </a:r>
            <a:r>
              <a:rPr lang="en-US" sz="2400" dirty="0" err="1"/>
              <a:t>Traddles</a:t>
            </a:r>
            <a:r>
              <a:rPr lang="en-US" sz="2400" dirty="0"/>
              <a:t> from Salem House, who is studying to be a lawyer and is working to save money for his wedding to his </a:t>
            </a:r>
            <a:r>
              <a:rPr lang="en-US" sz="2400" dirty="0" err="1"/>
              <a:t>fiancee</a:t>
            </a:r>
            <a:r>
              <a:rPr lang="en-US" sz="2400" dirty="0"/>
              <a:t>, and Mr. </a:t>
            </a:r>
            <a:r>
              <a:rPr lang="en-US" sz="2400" dirty="0" err="1"/>
              <a:t>Micawber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 </a:t>
            </a:r>
            <a:r>
              <a:rPr lang="en-US" sz="2400" dirty="0"/>
              <a:t>Soon, however, Mr. </a:t>
            </a:r>
            <a:r>
              <a:rPr lang="en-US" sz="2400" dirty="0" err="1"/>
              <a:t>Micawber</a:t>
            </a:r>
            <a:r>
              <a:rPr lang="en-US" sz="2400" dirty="0"/>
              <a:t> is forced to leave once again due to financial issues. David meets Mr. </a:t>
            </a:r>
            <a:r>
              <a:rPr lang="en-US" sz="2400" dirty="0" err="1"/>
              <a:t>Spenlow's</a:t>
            </a:r>
            <a:r>
              <a:rPr lang="en-US" sz="2400" dirty="0"/>
              <a:t> daughter, Dora, a very beautiful but childish girl with whom he falls completely in love.</a:t>
            </a:r>
          </a:p>
        </p:txBody>
      </p:sp>
    </p:spTree>
    <p:extLst>
      <p:ext uri="{BB962C8B-B14F-4D97-AF65-F5344CB8AC3E}">
        <p14:creationId xmlns:p14="http://schemas.microsoft.com/office/powerpoint/2010/main" val="3585015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720840"/>
            <a:ext cx="7848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Although David is poor, he is determined to work hard so that his marriage with Dora can work out.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However</a:t>
            </a:r>
            <a:r>
              <a:rPr lang="en-US" sz="2400" dirty="0"/>
              <a:t>, Mr. </a:t>
            </a:r>
            <a:r>
              <a:rPr lang="en-US" sz="2400" dirty="0" err="1"/>
              <a:t>Spenlow</a:t>
            </a:r>
            <a:r>
              <a:rPr lang="en-US" sz="2400" dirty="0"/>
              <a:t> soon finds out about the affair and forbids it, only to die in a carriage accident later that day, leaving Dora distraught and unwilling to see David.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Eventually</a:t>
            </a:r>
            <a:r>
              <a:rPr lang="en-US" sz="2400" dirty="0"/>
              <a:t>, though, the two marry and lead a happy life, although Dora is very bad at keeping house and is very childlike in many ways. Her premature death is a serious blow to David, and it is mainly Agnes' support that keeps him afloat.</a:t>
            </a:r>
          </a:p>
        </p:txBody>
      </p:sp>
    </p:spTree>
    <p:extLst>
      <p:ext uri="{BB962C8B-B14F-4D97-AF65-F5344CB8AC3E}">
        <p14:creationId xmlns:p14="http://schemas.microsoft.com/office/powerpoint/2010/main" val="14001573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2551837"/>
            <a:ext cx="7543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Meanwhile, Mr. </a:t>
            </a:r>
            <a:r>
              <a:rPr lang="en-US" sz="2400" dirty="0" err="1"/>
              <a:t>Peggotty</a:t>
            </a:r>
            <a:r>
              <a:rPr lang="en-US" sz="2400" dirty="0"/>
              <a:t> and David hear from </a:t>
            </a:r>
            <a:r>
              <a:rPr lang="en-US" sz="2400" dirty="0" err="1"/>
              <a:t>Littimer</a:t>
            </a:r>
            <a:r>
              <a:rPr lang="en-US" sz="2400" dirty="0"/>
              <a:t>, </a:t>
            </a:r>
            <a:r>
              <a:rPr lang="en-US" sz="2400" dirty="0" err="1"/>
              <a:t>Steerforth's</a:t>
            </a:r>
            <a:r>
              <a:rPr lang="en-US" sz="2400" dirty="0"/>
              <a:t> servant, that Little </a:t>
            </a:r>
            <a:r>
              <a:rPr lang="en-US" sz="2400" dirty="0" err="1"/>
              <a:t>Em'ly</a:t>
            </a:r>
            <a:r>
              <a:rPr lang="en-US" sz="2400" dirty="0"/>
              <a:t> has run away from </a:t>
            </a:r>
            <a:r>
              <a:rPr lang="en-US" sz="2400" dirty="0" err="1"/>
              <a:t>Steerforth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 </a:t>
            </a:r>
            <a:r>
              <a:rPr lang="en-US" sz="2400" dirty="0"/>
              <a:t>They ask her friend Martha for help finding her, and Martha eventually finds Little </a:t>
            </a:r>
            <a:r>
              <a:rPr lang="en-US" sz="2400" dirty="0" err="1"/>
              <a:t>Em'ly</a:t>
            </a:r>
            <a:r>
              <a:rPr lang="en-US" sz="2400" dirty="0"/>
              <a:t> and leads Mr. </a:t>
            </a:r>
            <a:r>
              <a:rPr lang="en-US" sz="2400" dirty="0" err="1"/>
              <a:t>Peggotty</a:t>
            </a:r>
            <a:r>
              <a:rPr lang="en-US" sz="2400" dirty="0"/>
              <a:t> to her</a:t>
            </a:r>
          </a:p>
        </p:txBody>
      </p:sp>
    </p:spTree>
    <p:extLst>
      <p:ext uri="{BB962C8B-B14F-4D97-AF65-F5344CB8AC3E}">
        <p14:creationId xmlns:p14="http://schemas.microsoft.com/office/powerpoint/2010/main" val="193878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997839"/>
            <a:ext cx="7391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Author: </a:t>
            </a:r>
            <a:r>
              <a:rPr lang="en-US" sz="2400" dirty="0">
                <a:hlinkClick r:id="rId2"/>
              </a:rPr>
              <a:t>Charles Dickens</a:t>
            </a:r>
            <a:endParaRPr lang="en-US" sz="2400" dirty="0"/>
          </a:p>
          <a:p>
            <a:r>
              <a:rPr lang="en-US" sz="2400" dirty="0"/>
              <a:t>First published: 1849</a:t>
            </a:r>
          </a:p>
          <a:p>
            <a:r>
              <a:rPr lang="en-US" sz="2400" dirty="0"/>
              <a:t>Number of pages: 624</a:t>
            </a:r>
          </a:p>
          <a:p>
            <a:r>
              <a:rPr lang="en-US" sz="2400" dirty="0"/>
              <a:t>Characters: </a:t>
            </a:r>
            <a:r>
              <a:rPr lang="en-US" sz="2400" dirty="0">
                <a:hlinkClick r:id="rId3"/>
              </a:rPr>
              <a:t>Uriah </a:t>
            </a:r>
            <a:r>
              <a:rPr lang="en-US" sz="2400" dirty="0" err="1">
                <a:hlinkClick r:id="rId3"/>
              </a:rPr>
              <a:t>Heep</a:t>
            </a:r>
            <a:r>
              <a:rPr lang="en-US" sz="2400" dirty="0"/>
              <a:t> · </a:t>
            </a:r>
            <a:r>
              <a:rPr lang="en-US" sz="2400" dirty="0">
                <a:hlinkClick r:id="rId4"/>
              </a:rPr>
              <a:t>Betsey Trotwood</a:t>
            </a:r>
            <a:r>
              <a:rPr lang="en-US" sz="2400" dirty="0"/>
              <a:t> · </a:t>
            </a:r>
            <a:r>
              <a:rPr lang="en-US" sz="2400" dirty="0" err="1">
                <a:hlinkClick r:id="rId5"/>
              </a:rPr>
              <a:t>Peggotty</a:t>
            </a:r>
            <a:r>
              <a:rPr lang="en-US" sz="2400" dirty="0"/>
              <a:t> · </a:t>
            </a:r>
            <a:r>
              <a:rPr lang="en-US" sz="2400" dirty="0">
                <a:hlinkClick r:id="rId6"/>
              </a:rPr>
              <a:t>David Copperfield</a:t>
            </a:r>
            <a:r>
              <a:rPr lang="en-US" sz="2400" dirty="0"/>
              <a:t> · </a:t>
            </a:r>
            <a:r>
              <a:rPr lang="en-US" sz="2400" dirty="0">
                <a:hlinkClick r:id="rId7"/>
              </a:rPr>
              <a:t>James </a:t>
            </a:r>
            <a:r>
              <a:rPr lang="en-US" sz="2400" dirty="0" err="1">
                <a:hlinkClick r:id="rId7"/>
              </a:rPr>
              <a:t>Steerforth</a:t>
            </a:r>
            <a:r>
              <a:rPr lang="en-US" sz="2400" dirty="0"/>
              <a:t> · </a:t>
            </a:r>
            <a:r>
              <a:rPr lang="en-US" sz="2400" dirty="0">
                <a:hlinkClick r:id="rId8"/>
              </a:rPr>
              <a:t>Dora </a:t>
            </a:r>
            <a:r>
              <a:rPr lang="en-US" sz="2400" dirty="0" err="1">
                <a:hlinkClick r:id="rId8"/>
              </a:rPr>
              <a:t>Spenlow</a:t>
            </a:r>
            <a:r>
              <a:rPr lang="en-US" sz="2400" dirty="0"/>
              <a:t> · </a:t>
            </a:r>
            <a:r>
              <a:rPr lang="en-US" sz="2400" dirty="0">
                <a:hlinkClick r:id="rId9"/>
              </a:rPr>
              <a:t>Wilkins </a:t>
            </a:r>
            <a:r>
              <a:rPr lang="en-US" sz="2400" dirty="0" err="1">
                <a:hlinkClick r:id="rId9"/>
              </a:rPr>
              <a:t>Micawber</a:t>
            </a:r>
            <a:r>
              <a:rPr lang="en-US" sz="2400" dirty="0"/>
              <a:t>· </a:t>
            </a:r>
            <a:r>
              <a:rPr lang="en-US" sz="2400" dirty="0">
                <a:hlinkClick r:id="rId10"/>
              </a:rPr>
              <a:t>Mr. Edward </a:t>
            </a:r>
            <a:r>
              <a:rPr lang="en-US" sz="2400" dirty="0" err="1">
                <a:hlinkClick r:id="rId10"/>
              </a:rPr>
              <a:t>Murdstone</a:t>
            </a:r>
            <a:endParaRPr lang="en-US" sz="2400" dirty="0"/>
          </a:p>
          <a:p>
            <a:r>
              <a:rPr lang="en-US" sz="2400" dirty="0"/>
              <a:t>New content will be added above the current area of focus upon selection</a:t>
            </a:r>
          </a:p>
          <a:p>
            <a:r>
              <a:rPr lang="en-US" sz="2400" dirty="0"/>
              <a:t>Genres: </a:t>
            </a:r>
            <a:r>
              <a:rPr lang="en-US" sz="2400" dirty="0">
                <a:hlinkClick r:id="rId11"/>
              </a:rPr>
              <a:t>Novel</a:t>
            </a:r>
            <a:r>
              <a:rPr lang="en-US" sz="2400" dirty="0"/>
              <a:t> · </a:t>
            </a:r>
            <a:r>
              <a:rPr lang="en-US" sz="2400" dirty="0">
                <a:hlinkClick r:id="rId12"/>
              </a:rPr>
              <a:t>Fiction</a:t>
            </a:r>
            <a:r>
              <a:rPr lang="en-US" sz="2400" dirty="0"/>
              <a:t> · </a:t>
            </a:r>
            <a:r>
              <a:rPr lang="en-US" sz="2400" dirty="0" err="1">
                <a:hlinkClick r:id="rId13"/>
              </a:rPr>
              <a:t>Künstlerroman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905411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2690336"/>
            <a:ext cx="7315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He decides to move to Australia, where Little </a:t>
            </a:r>
            <a:r>
              <a:rPr lang="en-US" sz="2400" dirty="0" err="1"/>
              <a:t>Em'ly</a:t>
            </a:r>
            <a:r>
              <a:rPr lang="en-US" sz="2400" dirty="0"/>
              <a:t> can start a new life, as does the </a:t>
            </a:r>
            <a:r>
              <a:rPr lang="en-US" sz="2400" dirty="0" err="1"/>
              <a:t>Micawber</a:t>
            </a:r>
            <a:r>
              <a:rPr lang="en-US" sz="2400" dirty="0"/>
              <a:t> family. </a:t>
            </a:r>
            <a:r>
              <a:rPr lang="en-US" sz="2400" dirty="0" err="1"/>
              <a:t>Steerforth</a:t>
            </a:r>
            <a:r>
              <a:rPr lang="en-US" sz="2400" dirty="0"/>
              <a:t> dies in a storm just outside of Yarmouth, and Ham dies trying to rescue him. </a:t>
            </a:r>
          </a:p>
        </p:txBody>
      </p:sp>
    </p:spTree>
    <p:extLst>
      <p:ext uri="{BB962C8B-B14F-4D97-AF65-F5344CB8AC3E}">
        <p14:creationId xmlns:p14="http://schemas.microsoft.com/office/powerpoint/2010/main" val="27249052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2551837"/>
            <a:ext cx="7391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David moves away to recover from all that he has been through. During this time, he discovers that he truly loves Agnes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 </a:t>
            </a:r>
            <a:r>
              <a:rPr lang="en-US" sz="2400" dirty="0"/>
              <a:t>Not long after he returns to London, the two get married and live happily with three children as well as Miss Betsey, </a:t>
            </a:r>
            <a:r>
              <a:rPr lang="en-US" sz="2400" dirty="0" err="1"/>
              <a:t>Peggotty</a:t>
            </a:r>
            <a:r>
              <a:rPr lang="en-US" sz="2400" dirty="0"/>
              <a:t>, and </a:t>
            </a:r>
            <a:r>
              <a:rPr lang="en-US" sz="2400" dirty="0" err="1"/>
              <a:t>Mr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069303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55451" y="2967335"/>
            <a:ext cx="38331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THANK YOU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9841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0705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 The novel has all of the power and resonance of Dickens'&#10;social critique of a Victorian society that had very few&#10;safegu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6084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 David Copperfield is the hero of our novel. He is also our&#10;narrator. David is looking back on the events of his own life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4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4648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 David had a difficult life from the&#10;beginning. His father died before&#10;he was born so he lived with&#10;Peggoty and his mothe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4659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413338"/>
            <a:ext cx="7696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story starts with an account of the birth and childhood of </a:t>
            </a:r>
            <a:r>
              <a:rPr lang="en-US" sz="2400" dirty="0">
                <a:hlinkClick r:id="rId2"/>
              </a:rPr>
              <a:t>David Copperfield</a:t>
            </a:r>
            <a:r>
              <a:rPr lang="en-US" sz="2400" dirty="0"/>
              <a:t> at his home, </a:t>
            </a:r>
            <a:r>
              <a:rPr lang="en-US" sz="2400" dirty="0" err="1"/>
              <a:t>Blunderstone</a:t>
            </a:r>
            <a:r>
              <a:rPr lang="en-US" sz="2400" dirty="0"/>
              <a:t> Rookery.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He </a:t>
            </a:r>
            <a:r>
              <a:rPr lang="en-US" sz="2400" dirty="0"/>
              <a:t>was born six months after the death of his father and under circumstances which one of the nurses claimed would cause him to lead an unlucky life. </a:t>
            </a:r>
          </a:p>
        </p:txBody>
      </p:sp>
    </p:spTree>
    <p:extLst>
      <p:ext uri="{BB962C8B-B14F-4D97-AF65-F5344CB8AC3E}">
        <p14:creationId xmlns:p14="http://schemas.microsoft.com/office/powerpoint/2010/main" val="4127251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2413338"/>
            <a:ext cx="7315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He is raised by his mother Clara and his nurse </a:t>
            </a:r>
            <a:r>
              <a:rPr lang="en-US" sz="2400" dirty="0" err="1">
                <a:hlinkClick r:id="rId2"/>
              </a:rPr>
              <a:t>Peggotty</a:t>
            </a:r>
            <a:r>
              <a:rPr lang="en-US" sz="2400" dirty="0"/>
              <a:t>, who give him a happy childhood.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He </a:t>
            </a:r>
            <a:r>
              <a:rPr lang="en-US" sz="2400" dirty="0"/>
              <a:t>remembers his mother as carefree and recalls the relaxed atmosphere that the three of them had together.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He </a:t>
            </a:r>
            <a:r>
              <a:rPr lang="en-US" sz="2400" dirty="0"/>
              <a:t>frequently says that this is one of the happiest times in his life.</a:t>
            </a:r>
          </a:p>
        </p:txBody>
      </p:sp>
    </p:spTree>
    <p:extLst>
      <p:ext uri="{BB962C8B-B14F-4D97-AF65-F5344CB8AC3E}">
        <p14:creationId xmlns:p14="http://schemas.microsoft.com/office/powerpoint/2010/main" val="1725442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997839"/>
            <a:ext cx="7315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Everything changes once his mother meets the dark but handsome </a:t>
            </a:r>
            <a:r>
              <a:rPr lang="en-US" sz="2400" dirty="0">
                <a:hlinkClick r:id="rId2"/>
              </a:rPr>
              <a:t>Mr. </a:t>
            </a:r>
            <a:r>
              <a:rPr lang="en-US" sz="2400" dirty="0" err="1">
                <a:hlinkClick r:id="rId2"/>
              </a:rPr>
              <a:t>Murdstone</a:t>
            </a:r>
            <a:r>
              <a:rPr lang="en-US" sz="2400" dirty="0"/>
              <a:t>. </a:t>
            </a:r>
            <a:r>
              <a:rPr lang="en-US" sz="2400" dirty="0" err="1"/>
              <a:t>Peggotty</a:t>
            </a:r>
            <a:r>
              <a:rPr lang="en-US" sz="2400" dirty="0"/>
              <a:t> immediately takes a disliking to him and often fights with Clara about him, but Clara refuses to heed her advice.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 smtClean="0"/>
              <a:t>Peggotty</a:t>
            </a:r>
            <a:r>
              <a:rPr lang="en-US" sz="2400" dirty="0" smtClean="0"/>
              <a:t> </a:t>
            </a:r>
            <a:r>
              <a:rPr lang="en-US" sz="2400" dirty="0"/>
              <a:t>and David visit Yarmouth, </a:t>
            </a:r>
            <a:r>
              <a:rPr lang="en-US" sz="2400" dirty="0" err="1"/>
              <a:t>Peggotty's</a:t>
            </a:r>
            <a:r>
              <a:rPr lang="en-US" sz="2400" dirty="0"/>
              <a:t> hometown, for a week, which is when David first meets </a:t>
            </a:r>
            <a:r>
              <a:rPr lang="en-US" sz="2400" dirty="0">
                <a:hlinkClick r:id="rId3"/>
              </a:rPr>
              <a:t>Mr. </a:t>
            </a:r>
            <a:r>
              <a:rPr lang="en-US" sz="2400" dirty="0" err="1">
                <a:hlinkClick r:id="rId3"/>
              </a:rPr>
              <a:t>Barkis</a:t>
            </a:r>
            <a:r>
              <a:rPr lang="en-US" sz="2400" dirty="0"/>
              <a:t>, the carrier driver, Mr. </a:t>
            </a:r>
            <a:r>
              <a:rPr lang="en-US" sz="2400" dirty="0" err="1"/>
              <a:t>Peggotty</a:t>
            </a:r>
            <a:r>
              <a:rPr lang="en-US" sz="2400" dirty="0"/>
              <a:t>, </a:t>
            </a:r>
            <a:r>
              <a:rPr lang="en-US" sz="2400" dirty="0" err="1"/>
              <a:t>Peggotty's</a:t>
            </a:r>
            <a:r>
              <a:rPr lang="en-US" sz="2400" dirty="0"/>
              <a:t> brother, </a:t>
            </a:r>
            <a:r>
              <a:rPr lang="en-US" sz="2400" dirty="0">
                <a:hlinkClick r:id="rId4"/>
              </a:rPr>
              <a:t>Ham</a:t>
            </a:r>
            <a:r>
              <a:rPr lang="en-US" sz="2400" dirty="0"/>
              <a:t>, and Little </a:t>
            </a:r>
            <a:r>
              <a:rPr lang="en-US" sz="2400" dirty="0" err="1"/>
              <a:t>Em'ly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344814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79</TotalTime>
  <Words>1036</Words>
  <Application>Microsoft Office PowerPoint</Application>
  <PresentationFormat>On-screen Show (4:3)</PresentationFormat>
  <Paragraphs>56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Waveform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merchant of venice</dc:title>
  <dc:creator>chandrakumar</dc:creator>
  <cp:lastModifiedBy>chandrakumar</cp:lastModifiedBy>
  <cp:revision>14</cp:revision>
  <dcterms:created xsi:type="dcterms:W3CDTF">2020-05-13T14:19:55Z</dcterms:created>
  <dcterms:modified xsi:type="dcterms:W3CDTF">2020-05-17T15:23:29Z</dcterms:modified>
</cp:coreProperties>
</file>