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69" r:id="rId15"/>
    <p:sldId id="270" r:id="rId16"/>
    <p:sldId id="271" r:id="rId17"/>
    <p:sldId id="273"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AFFB15C-8555-4C7A-9D87-E6B5EFDB8BE2}" type="datetimeFigureOut">
              <a:rPr lang="en-US" smtClean="0"/>
              <a:t>4/13/2020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67C3898-888A-412D-AF49-BF4908A51CF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AFFB15C-8555-4C7A-9D87-E6B5EFDB8BE2}" type="datetimeFigureOut">
              <a:rPr lang="en-US" smtClean="0"/>
              <a:t>4/13/2020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67C3898-888A-412D-AF49-BF4908A51CF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AFFB15C-8555-4C7A-9D87-E6B5EFDB8BE2}" type="datetimeFigureOut">
              <a:rPr lang="en-US" smtClean="0"/>
              <a:t>4/13/2020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67C3898-888A-412D-AF49-BF4908A51CF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AFFB15C-8555-4C7A-9D87-E6B5EFDB8BE2}" type="datetimeFigureOut">
              <a:rPr lang="en-US" smtClean="0"/>
              <a:t>4/13/2020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67C3898-888A-412D-AF49-BF4908A51CF2}"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AFFB15C-8555-4C7A-9D87-E6B5EFDB8BE2}" type="datetimeFigureOut">
              <a:rPr lang="en-US" smtClean="0"/>
              <a:t>4/13/2020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67C3898-888A-412D-AF49-BF4908A51CF2}"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AFFB15C-8555-4C7A-9D87-E6B5EFDB8BE2}" type="datetimeFigureOut">
              <a:rPr lang="en-US" smtClean="0"/>
              <a:t>4/13/2020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67C3898-888A-412D-AF49-BF4908A51CF2}"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AFFB15C-8555-4C7A-9D87-E6B5EFDB8BE2}" type="datetimeFigureOut">
              <a:rPr lang="en-US" smtClean="0"/>
              <a:t>4/13/2020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67C3898-888A-412D-AF49-BF4908A51CF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FAFFB15C-8555-4C7A-9D87-E6B5EFDB8BE2}" type="datetimeFigureOut">
              <a:rPr lang="en-US" smtClean="0"/>
              <a:t>4/13/2020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67C3898-888A-412D-AF49-BF4908A51CF2}"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AFFB15C-8555-4C7A-9D87-E6B5EFDB8BE2}" type="datetimeFigureOut">
              <a:rPr lang="en-US" smtClean="0"/>
              <a:t>4/13/2020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67C3898-888A-412D-AF49-BF4908A51CF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AFFB15C-8555-4C7A-9D87-E6B5EFDB8BE2}" type="datetimeFigureOut">
              <a:rPr lang="en-US" smtClean="0"/>
              <a:t>4/13/2020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67C3898-888A-412D-AF49-BF4908A51CF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AFFB15C-8555-4C7A-9D87-E6B5EFDB8BE2}" type="datetimeFigureOut">
              <a:rPr lang="en-US" smtClean="0"/>
              <a:t>4/13/2020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67C3898-888A-412D-AF49-BF4908A51CF2}"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AFFB15C-8555-4C7A-9D87-E6B5EFDB8BE2}" type="datetimeFigureOut">
              <a:rPr lang="en-US" smtClean="0"/>
              <a:t>4/13/2020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67C3898-888A-412D-AF49-BF4908A51CF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latin typeface="Times New Roman" pitchFamily="18" charset="0"/>
                <a:cs typeface="Times New Roman" pitchFamily="18" charset="0"/>
              </a:rPr>
              <a:t>MS.ACCESS</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p:txBody>
          <a:bodyPr>
            <a:normAutofit/>
          </a:bodyPr>
          <a:lstStyle/>
          <a:p>
            <a:pPr algn="ctr"/>
            <a:r>
              <a:rPr lang="en-US" sz="3200" b="1" dirty="0" smtClean="0">
                <a:latin typeface="Times New Roman" pitchFamily="18" charset="0"/>
                <a:cs typeface="Times New Roman" pitchFamily="18" charset="0"/>
              </a:rPr>
              <a:t>UNIT-I</a:t>
            </a:r>
            <a:endParaRPr lang="en-US" sz="3200" b="1"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2633472"/>
          </a:xfrm>
        </p:spPr>
        <p:txBody>
          <a:bodyPr>
            <a:normAutofit/>
          </a:bodyPr>
          <a:lstStyle/>
          <a:p>
            <a:r>
              <a:rPr lang="en-US" b="1" dirty="0" smtClean="0">
                <a:latin typeface="Times New Roman" pitchFamily="18" charset="0"/>
                <a:cs typeface="Times New Roman" pitchFamily="18" charset="0"/>
              </a:rPr>
              <a:t>Step 1)</a:t>
            </a:r>
            <a:r>
              <a:rPr lang="en-US" dirty="0" smtClean="0">
                <a:latin typeface="Times New Roman" pitchFamily="18" charset="0"/>
                <a:cs typeface="Times New Roman" pitchFamily="18" charset="0"/>
              </a:rPr>
              <a:t> Click on the 'Windows' icon. You will find the list of installed programs.</a:t>
            </a:r>
          </a:p>
          <a:p>
            <a:r>
              <a:rPr lang="en-US" b="1" dirty="0" smtClean="0">
                <a:latin typeface="Times New Roman" pitchFamily="18" charset="0"/>
                <a:cs typeface="Times New Roman" pitchFamily="18" charset="0"/>
              </a:rPr>
              <a:t>Step 2) </a:t>
            </a:r>
            <a:r>
              <a:rPr lang="en-US" dirty="0" smtClean="0">
                <a:latin typeface="Times New Roman" pitchFamily="18" charset="0"/>
                <a:cs typeface="Times New Roman" pitchFamily="18" charset="0"/>
              </a:rPr>
              <a:t>Check and click on Access Icon.</a:t>
            </a:r>
          </a:p>
          <a:p>
            <a:r>
              <a:rPr lang="en-US" b="1" dirty="0" smtClean="0">
                <a:latin typeface="Times New Roman" pitchFamily="18" charset="0"/>
                <a:cs typeface="Times New Roman" pitchFamily="18" charset="0"/>
              </a:rPr>
              <a:t>Step 3)</a:t>
            </a:r>
            <a:r>
              <a:rPr lang="en-US" dirty="0" smtClean="0">
                <a:latin typeface="Times New Roman" pitchFamily="18" charset="0"/>
                <a:cs typeface="Times New Roman" pitchFamily="18" charset="0"/>
              </a:rPr>
              <a:t> MS Access Application window will </a:t>
            </a:r>
            <a:r>
              <a:rPr lang="en-US" dirty="0" smtClean="0">
                <a:latin typeface="Times New Roman" pitchFamily="18" charset="0"/>
                <a:cs typeface="Times New Roman" pitchFamily="18" charset="0"/>
              </a:rPr>
              <a:t>appear</a:t>
            </a:r>
          </a:p>
          <a:p>
            <a:pPr>
              <a:buNone/>
            </a:pPr>
            <a:endParaRPr lang="en-US" dirty="0"/>
          </a:p>
        </p:txBody>
      </p:sp>
      <p:sp>
        <p:nvSpPr>
          <p:cNvPr id="3" name="Title 2"/>
          <p:cNvSpPr>
            <a:spLocks noGrp="1"/>
          </p:cNvSpPr>
          <p:nvPr>
            <p:ph type="title"/>
          </p:nvPr>
        </p:nvSpPr>
        <p:spPr/>
        <p:txBody>
          <a:bodyPr>
            <a:normAutofit fontScale="90000"/>
          </a:bodyPr>
          <a:lstStyle/>
          <a:p>
            <a:r>
              <a:rPr lang="en-US" dirty="0" smtClean="0"/>
              <a:t>How to Start Microsoft Access</a:t>
            </a:r>
            <a:br>
              <a:rPr lang="en-US" dirty="0" smtClean="0"/>
            </a:br>
            <a:endParaRPr lang="en-US" dirty="0"/>
          </a:p>
        </p:txBody>
      </p:sp>
      <p:pic>
        <p:nvPicPr>
          <p:cNvPr id="4" name="image3.jpeg"/>
          <p:cNvPicPr/>
          <p:nvPr/>
        </p:nvPicPr>
        <p:blipFill>
          <a:blip r:embed="rId2" cstate="print"/>
          <a:stretch>
            <a:fillRect/>
          </a:stretch>
        </p:blipFill>
        <p:spPr>
          <a:xfrm>
            <a:off x="1295400" y="3429000"/>
            <a:ext cx="5756744" cy="30480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dirty="0" smtClean="0">
                <a:latin typeface="Times New Roman" pitchFamily="18" charset="0"/>
                <a:cs typeface="Times New Roman" pitchFamily="18" charset="0"/>
              </a:rPr>
              <a:t>Create a blank database.</a:t>
            </a:r>
            <a:r>
              <a:rPr lang="en-US" dirty="0" smtClean="0">
                <a:latin typeface="Times New Roman" pitchFamily="18" charset="0"/>
                <a:cs typeface="Times New Roman" pitchFamily="18" charset="0"/>
              </a:rPr>
              <a:t> First, launch Access and choose File&gt; New</a:t>
            </a:r>
            <a:r>
              <a:rPr lang="en-US" dirty="0" smtClean="0">
                <a:latin typeface="Times New Roman" pitchFamily="18" charset="0"/>
                <a:cs typeface="Times New Roman" pitchFamily="18" charset="0"/>
              </a:rPr>
              <a:t>.</a:t>
            </a:r>
          </a:p>
          <a:p>
            <a:r>
              <a:rPr lang="en-US" b="1" dirty="0" smtClean="0">
                <a:latin typeface="Times New Roman" pitchFamily="18" charset="0"/>
                <a:cs typeface="Times New Roman" pitchFamily="18" charset="0"/>
              </a:rPr>
              <a:t>Choose a blank database since you will be building it from scratch</a:t>
            </a:r>
            <a:r>
              <a:rPr lang="en-US" b="1" dirty="0" smtClean="0">
                <a:latin typeface="Times New Roman" pitchFamily="18" charset="0"/>
                <a:cs typeface="Times New Roman" pitchFamily="18" charset="0"/>
              </a:rPr>
              <a:t>.</a:t>
            </a:r>
          </a:p>
          <a:p>
            <a:r>
              <a:rPr lang="en-US" b="1" dirty="0" smtClean="0">
                <a:latin typeface="Times New Roman" pitchFamily="18" charset="0"/>
                <a:cs typeface="Times New Roman" pitchFamily="18" charset="0"/>
              </a:rPr>
              <a:t>Table 1 will appear on the screen.</a:t>
            </a:r>
            <a:r>
              <a:rPr lang="en-US" dirty="0" smtClean="0">
                <a:latin typeface="Times New Roman" pitchFamily="18" charset="0"/>
                <a:cs typeface="Times New Roman" pitchFamily="18" charset="0"/>
              </a:rPr>
              <a:t> Click on "Click to Add</a:t>
            </a:r>
            <a:r>
              <a:rPr lang="en-US" dirty="0" smtClean="0">
                <a:latin typeface="Times New Roman" pitchFamily="18" charset="0"/>
                <a:cs typeface="Times New Roman" pitchFamily="18" charset="0"/>
              </a:rPr>
              <a:t>".</a:t>
            </a:r>
          </a:p>
          <a:p>
            <a:r>
              <a:rPr lang="en-US" b="1" dirty="0" smtClean="0">
                <a:latin typeface="Times New Roman" pitchFamily="18" charset="0"/>
                <a:cs typeface="Times New Roman" pitchFamily="18" charset="0"/>
              </a:rPr>
              <a:t>Enter details for the </a:t>
            </a:r>
            <a:r>
              <a:rPr lang="en-US" b="1" dirty="0" smtClean="0">
                <a:latin typeface="Times New Roman" pitchFamily="18" charset="0"/>
                <a:cs typeface="Times New Roman" pitchFamily="18" charset="0"/>
              </a:rPr>
              <a:t>fictional </a:t>
            </a:r>
            <a:r>
              <a:rPr lang="en-US" b="1" dirty="0" smtClean="0">
                <a:latin typeface="Times New Roman" pitchFamily="18" charset="0"/>
                <a:cs typeface="Times New Roman" pitchFamily="18" charset="0"/>
              </a:rPr>
              <a:t>employees.</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normAutofit fontScale="90000"/>
          </a:bodyPr>
          <a:lstStyle/>
          <a:p>
            <a:r>
              <a:rPr lang="en-US" b="0" dirty="0" smtClean="0">
                <a:latin typeface="Times New Roman" pitchFamily="18" charset="0"/>
                <a:cs typeface="Times New Roman" pitchFamily="18" charset="0"/>
              </a:rPr>
              <a:t>Creating a database</a:t>
            </a:r>
            <a:br>
              <a:rPr lang="en-US" b="0"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latin typeface="Times New Roman" pitchFamily="18" charset="0"/>
                <a:cs typeface="Times New Roman" pitchFamily="18" charset="0"/>
              </a:rPr>
              <a:t>Cont..</a:t>
            </a:r>
            <a:endParaRPr lang="en-US" dirty="0">
              <a:latin typeface="Times New Roman" pitchFamily="18" charset="0"/>
              <a:cs typeface="Times New Roman" pitchFamily="18" charset="0"/>
            </a:endParaRPr>
          </a:p>
        </p:txBody>
      </p:sp>
      <p:pic>
        <p:nvPicPr>
          <p:cNvPr id="4" name="image3.jpeg"/>
          <p:cNvPicPr>
            <a:picLocks noGrp="1"/>
          </p:cNvPicPr>
          <p:nvPr>
            <p:ph idx="1"/>
          </p:nvPr>
        </p:nvPicPr>
        <p:blipFill>
          <a:blip r:embed="rId2" cstate="print"/>
          <a:stretch>
            <a:fillRect/>
          </a:stretch>
        </p:blipFill>
        <p:spPr>
          <a:xfrm>
            <a:off x="685800" y="1828800"/>
            <a:ext cx="3200400" cy="2252662"/>
          </a:xfrm>
          <a:prstGeom prst="rect">
            <a:avLst/>
          </a:prstGeom>
        </p:spPr>
      </p:pic>
      <p:pic>
        <p:nvPicPr>
          <p:cNvPr id="5" name="image5.jpeg"/>
          <p:cNvPicPr/>
          <p:nvPr/>
        </p:nvPicPr>
        <p:blipFill>
          <a:blip r:embed="rId3" cstate="print"/>
          <a:stretch>
            <a:fillRect/>
          </a:stretch>
        </p:blipFill>
        <p:spPr>
          <a:xfrm>
            <a:off x="4191000" y="1981200"/>
            <a:ext cx="3973664" cy="1969273"/>
          </a:xfrm>
          <a:prstGeom prst="rect">
            <a:avLst/>
          </a:prstGeom>
        </p:spPr>
      </p:pic>
      <p:pic>
        <p:nvPicPr>
          <p:cNvPr id="6" name="image8.jpeg"/>
          <p:cNvPicPr/>
          <p:nvPr/>
        </p:nvPicPr>
        <p:blipFill>
          <a:blip r:embed="rId4" cstate="print"/>
          <a:stretch>
            <a:fillRect/>
          </a:stretch>
        </p:blipFill>
        <p:spPr>
          <a:xfrm>
            <a:off x="2819400" y="4038600"/>
            <a:ext cx="4191000" cy="2541105"/>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224272"/>
          </a:xfrm>
        </p:spPr>
        <p:txBody>
          <a:bodyPr>
            <a:normAutofit fontScale="55000" lnSpcReduction="20000"/>
          </a:bodyPr>
          <a:lstStyle/>
          <a:p>
            <a:r>
              <a:rPr lang="en-US" sz="3200" dirty="0" smtClean="0">
                <a:latin typeface="Times New Roman" pitchFamily="18" charset="0"/>
                <a:cs typeface="Times New Roman" pitchFamily="18" charset="0"/>
              </a:rPr>
              <a:t>In Datasheet view, you can enter data immediately and let Access build the table structure behind the scenes. Field names are assigned numerically (Field1, Field2, and so on), and Access automatically sets each field's data type, based on the data you enter.</a:t>
            </a:r>
          </a:p>
          <a:p>
            <a:r>
              <a:rPr lang="en-US" sz="3200" dirty="0" smtClean="0">
                <a:latin typeface="Times New Roman" pitchFamily="18" charset="0"/>
                <a:cs typeface="Times New Roman" pitchFamily="18" charset="0"/>
              </a:rPr>
              <a:t>On the </a:t>
            </a:r>
            <a:r>
              <a:rPr lang="en-US" sz="3200" b="1" dirty="0" smtClean="0">
                <a:latin typeface="Times New Roman" pitchFamily="18" charset="0"/>
                <a:cs typeface="Times New Roman" pitchFamily="18" charset="0"/>
              </a:rPr>
              <a:t>Create</a:t>
            </a:r>
            <a:r>
              <a:rPr lang="en-US" sz="3200" dirty="0" smtClean="0">
                <a:latin typeface="Times New Roman" pitchFamily="18" charset="0"/>
                <a:cs typeface="Times New Roman" pitchFamily="18" charset="0"/>
              </a:rPr>
              <a:t> tab, in the </a:t>
            </a:r>
            <a:r>
              <a:rPr lang="en-US" sz="3200" b="1" dirty="0" smtClean="0">
                <a:latin typeface="Times New Roman" pitchFamily="18" charset="0"/>
                <a:cs typeface="Times New Roman" pitchFamily="18" charset="0"/>
              </a:rPr>
              <a:t>Tables</a:t>
            </a:r>
            <a:r>
              <a:rPr lang="en-US" sz="3200" dirty="0" smtClean="0">
                <a:latin typeface="Times New Roman" pitchFamily="18" charset="0"/>
                <a:cs typeface="Times New Roman" pitchFamily="18" charset="0"/>
              </a:rPr>
              <a:t> group, click </a:t>
            </a:r>
            <a:r>
              <a:rPr lang="en-US" sz="3200" b="1" dirty="0" smtClean="0">
                <a:latin typeface="Times New Roman" pitchFamily="18" charset="0"/>
                <a:cs typeface="Times New Roman" pitchFamily="18" charset="0"/>
              </a:rPr>
              <a:t>Table</a:t>
            </a:r>
            <a:r>
              <a:rPr lang="en-US" sz="3200" dirty="0" smtClean="0">
                <a:latin typeface="Times New Roman" pitchFamily="18" charset="0"/>
                <a:cs typeface="Times New Roman" pitchFamily="18" charset="0"/>
              </a:rPr>
              <a:t>. </a:t>
            </a:r>
          </a:p>
          <a:p>
            <a:r>
              <a:rPr lang="en-US" sz="3200" dirty="0" smtClean="0">
                <a:latin typeface="Times New Roman" pitchFamily="18" charset="0"/>
                <a:cs typeface="Times New Roman" pitchFamily="18" charset="0"/>
              </a:rPr>
              <a:t>Access creates the table and selects the first empty cell in the </a:t>
            </a:r>
            <a:r>
              <a:rPr lang="en-US" sz="3200" b="1" dirty="0" smtClean="0">
                <a:latin typeface="Times New Roman" pitchFamily="18" charset="0"/>
                <a:cs typeface="Times New Roman" pitchFamily="18" charset="0"/>
              </a:rPr>
              <a:t>Click to Add</a:t>
            </a:r>
            <a:r>
              <a:rPr lang="en-US" sz="3200" dirty="0" smtClean="0">
                <a:latin typeface="Times New Roman" pitchFamily="18" charset="0"/>
                <a:cs typeface="Times New Roman" pitchFamily="18" charset="0"/>
              </a:rPr>
              <a:t> column.</a:t>
            </a:r>
          </a:p>
          <a:p>
            <a:r>
              <a:rPr lang="en-US" sz="3200" dirty="0" smtClean="0">
                <a:latin typeface="Times New Roman" pitchFamily="18" charset="0"/>
                <a:cs typeface="Times New Roman" pitchFamily="18" charset="0"/>
              </a:rPr>
              <a:t>On the </a:t>
            </a:r>
            <a:r>
              <a:rPr lang="en-US" sz="3200" b="1" dirty="0" smtClean="0">
                <a:latin typeface="Times New Roman" pitchFamily="18" charset="0"/>
                <a:cs typeface="Times New Roman" pitchFamily="18" charset="0"/>
              </a:rPr>
              <a:t>Fields</a:t>
            </a:r>
            <a:r>
              <a:rPr lang="en-US" sz="3200" dirty="0" smtClean="0">
                <a:latin typeface="Times New Roman" pitchFamily="18" charset="0"/>
                <a:cs typeface="Times New Roman" pitchFamily="18" charset="0"/>
              </a:rPr>
              <a:t> tab, in the </a:t>
            </a:r>
            <a:r>
              <a:rPr lang="en-US" sz="3200" b="1" dirty="0" smtClean="0">
                <a:latin typeface="Times New Roman" pitchFamily="18" charset="0"/>
                <a:cs typeface="Times New Roman" pitchFamily="18" charset="0"/>
              </a:rPr>
              <a:t>Add &amp; Delete</a:t>
            </a:r>
            <a:r>
              <a:rPr lang="en-US" sz="3200" dirty="0" smtClean="0">
                <a:latin typeface="Times New Roman" pitchFamily="18" charset="0"/>
                <a:cs typeface="Times New Roman" pitchFamily="18" charset="0"/>
              </a:rPr>
              <a:t> group, click the type of field that you want to add. If you don't see the type that you want, click </a:t>
            </a:r>
            <a:r>
              <a:rPr lang="en-US" sz="3200" b="1" dirty="0" smtClean="0">
                <a:latin typeface="Times New Roman" pitchFamily="18" charset="0"/>
                <a:cs typeface="Times New Roman" pitchFamily="18" charset="0"/>
              </a:rPr>
              <a:t>More Fields</a:t>
            </a:r>
            <a:r>
              <a:rPr lang="en-US" sz="3200" dirty="0" smtClean="0">
                <a:latin typeface="Times New Roman" pitchFamily="18" charset="0"/>
                <a:cs typeface="Times New Roman" pitchFamily="18" charset="0"/>
              </a:rPr>
              <a:t>  .</a:t>
            </a:r>
          </a:p>
          <a:p>
            <a:r>
              <a:rPr lang="en-US" sz="3200" dirty="0" smtClean="0">
                <a:latin typeface="Times New Roman" pitchFamily="18" charset="0"/>
                <a:cs typeface="Times New Roman" pitchFamily="18" charset="0"/>
              </a:rPr>
              <a:t>Access displays a list of commonly used field types. Click the field type that you want, and Access adds the new field to the datasheet at the insertion point.</a:t>
            </a:r>
          </a:p>
          <a:p>
            <a:r>
              <a:rPr lang="en-US" sz="3200" dirty="0" smtClean="0">
                <a:latin typeface="Times New Roman" pitchFamily="18" charset="0"/>
                <a:cs typeface="Times New Roman" pitchFamily="18" charset="0"/>
              </a:rPr>
              <a:t>You can move the field by dragging it. When you drag a field in a datasheet, a vertical insertion bar appears where the field will be placed.</a:t>
            </a:r>
          </a:p>
          <a:p>
            <a:r>
              <a:rPr lang="en-US" sz="3200" dirty="0" smtClean="0">
                <a:latin typeface="Times New Roman" pitchFamily="18" charset="0"/>
                <a:cs typeface="Times New Roman" pitchFamily="18" charset="0"/>
              </a:rPr>
              <a:t>To add data, begin typing in the first empty cell, or paste data from another source, as described in the section </a:t>
            </a:r>
            <a:r>
              <a:rPr lang="en-US" sz="3200" dirty="0" smtClean="0">
                <a:latin typeface="Times New Roman" pitchFamily="18" charset="0"/>
                <a:cs typeface="Times New Roman" pitchFamily="18" charset="0"/>
              </a:rPr>
              <a:t>.</a:t>
            </a:r>
            <a:endParaRPr lang="en-US" sz="3200" dirty="0" smtClean="0">
              <a:latin typeface="Times New Roman" pitchFamily="18" charset="0"/>
              <a:cs typeface="Times New Roman" pitchFamily="18" charset="0"/>
            </a:endParaRPr>
          </a:p>
          <a:p>
            <a:r>
              <a:rPr lang="en-US" sz="3200" dirty="0" smtClean="0">
                <a:latin typeface="Times New Roman" pitchFamily="18" charset="0"/>
                <a:cs typeface="Times New Roman" pitchFamily="18" charset="0"/>
              </a:rPr>
              <a:t>To rename a column (field), double-click the column heading, and then type the new name.</a:t>
            </a:r>
          </a:p>
          <a:p>
            <a:r>
              <a:rPr lang="en-US" sz="3200" dirty="0" smtClean="0">
                <a:latin typeface="Times New Roman" pitchFamily="18" charset="0"/>
                <a:cs typeface="Times New Roman" pitchFamily="18" charset="0"/>
              </a:rPr>
              <a:t>You should give a meaningful name to each field, so that you can tell what it contains when you see it in the </a:t>
            </a:r>
            <a:r>
              <a:rPr lang="en-US" sz="3200" b="1" dirty="0" smtClean="0">
                <a:latin typeface="Times New Roman" pitchFamily="18" charset="0"/>
                <a:cs typeface="Times New Roman" pitchFamily="18" charset="0"/>
              </a:rPr>
              <a:t>Field List</a:t>
            </a:r>
            <a:r>
              <a:rPr lang="en-US" sz="3200" dirty="0" smtClean="0">
                <a:latin typeface="Times New Roman" pitchFamily="18" charset="0"/>
                <a:cs typeface="Times New Roman" pitchFamily="18" charset="0"/>
              </a:rPr>
              <a:t> pane.</a:t>
            </a:r>
          </a:p>
          <a:p>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Create a table, starting in Datasheet view</a:t>
            </a:r>
            <a:r>
              <a:rPr lang="en-US" b="0"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95672"/>
          </a:xfrm>
        </p:spPr>
        <p:txBody>
          <a:bodyPr>
            <a:normAutofit fontScale="77500" lnSpcReduction="20000"/>
          </a:bodyPr>
          <a:lstStyle/>
          <a:p>
            <a:r>
              <a:rPr lang="en-US" sz="2800" dirty="0" smtClean="0">
                <a:latin typeface="Times New Roman" pitchFamily="18" charset="0"/>
                <a:cs typeface="Times New Roman" pitchFamily="18" charset="0"/>
              </a:rPr>
              <a:t>In Design view, you first create the table structure. You then switch to Datasheet view to enter data, or enter data by using some other method, such as pasting, or importing.</a:t>
            </a:r>
          </a:p>
          <a:p>
            <a:r>
              <a:rPr lang="en-US" sz="2800" dirty="0" smtClean="0">
                <a:latin typeface="Times New Roman" pitchFamily="18" charset="0"/>
                <a:cs typeface="Times New Roman" pitchFamily="18" charset="0"/>
              </a:rPr>
              <a:t>On the </a:t>
            </a:r>
            <a:r>
              <a:rPr lang="en-US" sz="2800" b="1" dirty="0" smtClean="0">
                <a:latin typeface="Times New Roman" pitchFamily="18" charset="0"/>
                <a:cs typeface="Times New Roman" pitchFamily="18" charset="0"/>
              </a:rPr>
              <a:t>Create</a:t>
            </a:r>
            <a:r>
              <a:rPr lang="en-US" sz="2800" dirty="0" smtClean="0">
                <a:latin typeface="Times New Roman" pitchFamily="18" charset="0"/>
                <a:cs typeface="Times New Roman" pitchFamily="18" charset="0"/>
              </a:rPr>
              <a:t> tab, in the </a:t>
            </a:r>
            <a:r>
              <a:rPr lang="en-US" sz="2800" b="1" dirty="0" smtClean="0">
                <a:latin typeface="Times New Roman" pitchFamily="18" charset="0"/>
                <a:cs typeface="Times New Roman" pitchFamily="18" charset="0"/>
              </a:rPr>
              <a:t>Tables</a:t>
            </a:r>
            <a:r>
              <a:rPr lang="en-US" sz="2800" dirty="0" smtClean="0">
                <a:latin typeface="Times New Roman" pitchFamily="18" charset="0"/>
                <a:cs typeface="Times New Roman" pitchFamily="18" charset="0"/>
              </a:rPr>
              <a:t> group, click </a:t>
            </a:r>
            <a:r>
              <a:rPr lang="en-US" sz="2800" b="1" dirty="0" smtClean="0">
                <a:latin typeface="Times New Roman" pitchFamily="18" charset="0"/>
                <a:cs typeface="Times New Roman" pitchFamily="18" charset="0"/>
              </a:rPr>
              <a:t>Table Design</a:t>
            </a:r>
            <a:r>
              <a:rPr lang="en-US" sz="2800" dirty="0" smtClean="0">
                <a:latin typeface="Times New Roman" pitchFamily="18" charset="0"/>
                <a:cs typeface="Times New Roman" pitchFamily="18" charset="0"/>
              </a:rPr>
              <a:t>. </a:t>
            </a:r>
          </a:p>
          <a:p>
            <a:r>
              <a:rPr lang="en-US" sz="2800" dirty="0" smtClean="0">
                <a:latin typeface="Times New Roman" pitchFamily="18" charset="0"/>
                <a:cs typeface="Times New Roman" pitchFamily="18" charset="0"/>
              </a:rPr>
              <a:t>For each field in your table, type a name in the </a:t>
            </a:r>
            <a:r>
              <a:rPr lang="en-US" sz="2800" b="1" dirty="0" smtClean="0">
                <a:latin typeface="Times New Roman" pitchFamily="18" charset="0"/>
                <a:cs typeface="Times New Roman" pitchFamily="18" charset="0"/>
              </a:rPr>
              <a:t>Field Name</a:t>
            </a:r>
            <a:r>
              <a:rPr lang="en-US" sz="2800" dirty="0" smtClean="0">
                <a:latin typeface="Times New Roman" pitchFamily="18" charset="0"/>
                <a:cs typeface="Times New Roman" pitchFamily="18" charset="0"/>
              </a:rPr>
              <a:t> column, and then select a data type from the </a:t>
            </a:r>
            <a:r>
              <a:rPr lang="en-US" sz="2800" b="1" dirty="0" smtClean="0">
                <a:latin typeface="Times New Roman" pitchFamily="18" charset="0"/>
                <a:cs typeface="Times New Roman" pitchFamily="18" charset="0"/>
              </a:rPr>
              <a:t>Data Type</a:t>
            </a:r>
            <a:r>
              <a:rPr lang="en-US" sz="2800" dirty="0" smtClean="0">
                <a:latin typeface="Times New Roman" pitchFamily="18" charset="0"/>
                <a:cs typeface="Times New Roman" pitchFamily="18" charset="0"/>
              </a:rPr>
              <a:t> list.</a:t>
            </a:r>
          </a:p>
          <a:p>
            <a:r>
              <a:rPr lang="en-US" sz="2800" dirty="0" smtClean="0">
                <a:latin typeface="Times New Roman" pitchFamily="18" charset="0"/>
                <a:cs typeface="Times New Roman" pitchFamily="18" charset="0"/>
              </a:rPr>
              <a:t>If you want, you can type a description for each field in the </a:t>
            </a:r>
            <a:r>
              <a:rPr lang="en-US" sz="2800" b="1" dirty="0" smtClean="0">
                <a:latin typeface="Times New Roman" pitchFamily="18" charset="0"/>
                <a:cs typeface="Times New Roman" pitchFamily="18" charset="0"/>
              </a:rPr>
              <a:t>Description</a:t>
            </a:r>
            <a:r>
              <a:rPr lang="en-US" sz="2800" dirty="0" smtClean="0">
                <a:latin typeface="Times New Roman" pitchFamily="18" charset="0"/>
                <a:cs typeface="Times New Roman" pitchFamily="18" charset="0"/>
              </a:rPr>
              <a:t> column. The description is then displayed on the status bar when the cursor is located in that field in Datasheet view. The description is also used as the status bar text for any controls in a form or report that you create by dragging the field from the </a:t>
            </a:r>
            <a:r>
              <a:rPr lang="en-US" sz="2800" b="1" dirty="0" smtClean="0">
                <a:latin typeface="Times New Roman" pitchFamily="18" charset="0"/>
                <a:cs typeface="Times New Roman" pitchFamily="18" charset="0"/>
              </a:rPr>
              <a:t>Field List</a:t>
            </a:r>
            <a:r>
              <a:rPr lang="en-US" sz="2800" dirty="0" smtClean="0">
                <a:latin typeface="Times New Roman" pitchFamily="18" charset="0"/>
                <a:cs typeface="Times New Roman" pitchFamily="18" charset="0"/>
              </a:rPr>
              <a:t> pane, and for any controls that are created for that field when you use the Form Wizard or Report Wizard.</a:t>
            </a:r>
          </a:p>
          <a:p>
            <a:r>
              <a:rPr lang="en-US" sz="2800" dirty="0" smtClean="0">
                <a:latin typeface="Times New Roman" pitchFamily="18" charset="0"/>
                <a:cs typeface="Times New Roman" pitchFamily="18" charset="0"/>
              </a:rPr>
              <a:t>After you have added all of your fields, save the table:</a:t>
            </a:r>
          </a:p>
          <a:p>
            <a:pPr lvl="1"/>
            <a:r>
              <a:rPr lang="en-US" sz="2800" dirty="0" smtClean="0">
                <a:latin typeface="Times New Roman" pitchFamily="18" charset="0"/>
                <a:cs typeface="Times New Roman" pitchFamily="18" charset="0"/>
              </a:rPr>
              <a:t>On the </a:t>
            </a:r>
            <a:r>
              <a:rPr lang="en-US" sz="2800" b="1" dirty="0" smtClean="0">
                <a:latin typeface="Times New Roman" pitchFamily="18" charset="0"/>
                <a:cs typeface="Times New Roman" pitchFamily="18" charset="0"/>
              </a:rPr>
              <a:t>File</a:t>
            </a:r>
            <a:r>
              <a:rPr lang="en-US" sz="2800" dirty="0" smtClean="0">
                <a:latin typeface="Times New Roman" pitchFamily="18" charset="0"/>
                <a:cs typeface="Times New Roman" pitchFamily="18" charset="0"/>
              </a:rPr>
              <a:t> tab, click </a:t>
            </a:r>
            <a:r>
              <a:rPr lang="en-US" sz="2800" b="1" dirty="0" smtClean="0">
                <a:latin typeface="Times New Roman" pitchFamily="18" charset="0"/>
                <a:cs typeface="Times New Roman" pitchFamily="18" charset="0"/>
              </a:rPr>
              <a:t>Save</a:t>
            </a:r>
            <a:r>
              <a:rPr lang="en-US" sz="2800" dirty="0" smtClean="0">
                <a:latin typeface="Times New Roman" pitchFamily="18" charset="0"/>
                <a:cs typeface="Times New Roman" pitchFamily="18" charset="0"/>
              </a:rPr>
              <a:t>.</a:t>
            </a:r>
          </a:p>
          <a:p>
            <a:pPr>
              <a:buNone/>
            </a:pP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3" name="Title 2"/>
          <p:cNvSpPr>
            <a:spLocks noGrp="1"/>
          </p:cNvSpPr>
          <p:nvPr>
            <p:ph type="title"/>
          </p:nvPr>
        </p:nvSpPr>
        <p:spPr/>
        <p:txBody>
          <a:bodyPr>
            <a:normAutofit fontScale="90000"/>
          </a:bodyPr>
          <a:lstStyle/>
          <a:p>
            <a:r>
              <a:rPr lang="en-US" dirty="0" smtClean="0"/>
              <a:t>Create a table, starting in Design view</a:t>
            </a:r>
            <a:r>
              <a:rPr lang="en-US" b="0" dirty="0" smtClean="0"/>
              <a:t>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latin typeface="Times New Roman" pitchFamily="18" charset="0"/>
                <a:cs typeface="Times New Roman" pitchFamily="18" charset="0"/>
              </a:rPr>
              <a:t>In a relational database (Access), the data in one table is related to the data in other tables. In general, tables can be related in one of three different ways: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one-to-one</a:t>
            </a:r>
            <a:r>
              <a:rPr lang="en-US"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one-to-many </a:t>
            </a:r>
          </a:p>
          <a:p>
            <a:r>
              <a:rPr lang="en-US" dirty="0" smtClean="0">
                <a:latin typeface="Times New Roman" pitchFamily="18" charset="0"/>
                <a:cs typeface="Times New Roman" pitchFamily="18" charset="0"/>
              </a:rPr>
              <a:t>many-to-many</a:t>
            </a:r>
            <a:r>
              <a:rPr lang="en-US"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The relationship is used to cross reference information between tables.</a:t>
            </a: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Relational database</a:t>
            </a:r>
            <a:br>
              <a:rPr lang="en-US" dirty="0" smtClean="0">
                <a:latin typeface="Times New Roman" pitchFamily="18" charset="0"/>
                <a:cs typeface="Times New Roman" pitchFamily="18" charset="0"/>
              </a:rPr>
            </a:b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smtClean="0">
                <a:latin typeface="Times New Roman" pitchFamily="18" charset="0"/>
                <a:cs typeface="Times New Roman" pitchFamily="18" charset="0"/>
              </a:rPr>
              <a:t>On the </a:t>
            </a:r>
            <a:r>
              <a:rPr lang="en-US" b="1" dirty="0" smtClean="0">
                <a:latin typeface="Times New Roman" pitchFamily="18" charset="0"/>
                <a:cs typeface="Times New Roman" pitchFamily="18" charset="0"/>
              </a:rPr>
              <a:t>Database Tools </a:t>
            </a:r>
            <a:r>
              <a:rPr lang="en-US" dirty="0" smtClean="0">
                <a:latin typeface="Times New Roman" pitchFamily="18" charset="0"/>
                <a:cs typeface="Times New Roman" pitchFamily="18" charset="0"/>
              </a:rPr>
              <a:t>tab, in the </a:t>
            </a:r>
            <a:r>
              <a:rPr lang="en-US" b="1" dirty="0" smtClean="0">
                <a:latin typeface="Times New Roman" pitchFamily="18" charset="0"/>
                <a:cs typeface="Times New Roman" pitchFamily="18" charset="0"/>
              </a:rPr>
              <a:t>Relationships</a:t>
            </a:r>
            <a:r>
              <a:rPr lang="en-US" dirty="0" smtClean="0">
                <a:latin typeface="Times New Roman" pitchFamily="18" charset="0"/>
                <a:cs typeface="Times New Roman" pitchFamily="18" charset="0"/>
              </a:rPr>
              <a:t> group, click </a:t>
            </a:r>
            <a:r>
              <a:rPr lang="en-US" b="1" dirty="0" smtClean="0">
                <a:latin typeface="Times New Roman" pitchFamily="18" charset="0"/>
                <a:cs typeface="Times New Roman" pitchFamily="18" charset="0"/>
              </a:rPr>
              <a:t>Relationships</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If you have not yet defined any relationships, the </a:t>
            </a:r>
            <a:r>
              <a:rPr lang="en-US" b="1" dirty="0" smtClean="0">
                <a:latin typeface="Times New Roman" pitchFamily="18" charset="0"/>
                <a:cs typeface="Times New Roman" pitchFamily="18" charset="0"/>
              </a:rPr>
              <a:t>Show Table</a:t>
            </a:r>
            <a:r>
              <a:rPr lang="en-US" dirty="0" smtClean="0">
                <a:latin typeface="Times New Roman" pitchFamily="18" charset="0"/>
                <a:cs typeface="Times New Roman" pitchFamily="18" charset="0"/>
              </a:rPr>
              <a:t> dialog box automatically appears. If it does not appear, on the </a:t>
            </a:r>
            <a:r>
              <a:rPr lang="en-US" b="1" dirty="0" smtClean="0">
                <a:latin typeface="Times New Roman" pitchFamily="18" charset="0"/>
                <a:cs typeface="Times New Roman" pitchFamily="18" charset="0"/>
              </a:rPr>
              <a:t>Design</a:t>
            </a:r>
            <a:r>
              <a:rPr lang="en-US" dirty="0" smtClean="0">
                <a:latin typeface="Times New Roman" pitchFamily="18" charset="0"/>
                <a:cs typeface="Times New Roman" pitchFamily="18" charset="0"/>
              </a:rPr>
              <a:t> tab, in the </a:t>
            </a:r>
            <a:r>
              <a:rPr lang="en-US" b="1" dirty="0" smtClean="0">
                <a:latin typeface="Times New Roman" pitchFamily="18" charset="0"/>
                <a:cs typeface="Times New Roman" pitchFamily="18" charset="0"/>
              </a:rPr>
              <a:t>Relationships</a:t>
            </a:r>
            <a:r>
              <a:rPr lang="en-US" dirty="0" smtClean="0">
                <a:latin typeface="Times New Roman" pitchFamily="18" charset="0"/>
                <a:cs typeface="Times New Roman" pitchFamily="18" charset="0"/>
              </a:rPr>
              <a:t> group, click </a:t>
            </a:r>
            <a:r>
              <a:rPr lang="en-US" b="1" dirty="0" smtClean="0">
                <a:latin typeface="Times New Roman" pitchFamily="18" charset="0"/>
                <a:cs typeface="Times New Roman" pitchFamily="18" charset="0"/>
              </a:rPr>
              <a:t>Show Table</a:t>
            </a:r>
            <a:r>
              <a:rPr lang="en-US" dirty="0" smtClean="0">
                <a:latin typeface="Times New Roman" pitchFamily="18" charset="0"/>
                <a:cs typeface="Times New Roman" pitchFamily="18" charset="0"/>
              </a:rPr>
              <a:t>.</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a:t>
            </a:r>
            <a:r>
              <a:rPr lang="en-US" b="1" dirty="0" smtClean="0">
                <a:latin typeface="Times New Roman" pitchFamily="18" charset="0"/>
                <a:cs typeface="Times New Roman" pitchFamily="18" charset="0"/>
              </a:rPr>
              <a:t>Show Table</a:t>
            </a:r>
            <a:r>
              <a:rPr lang="en-US" dirty="0" smtClean="0">
                <a:latin typeface="Times New Roman" pitchFamily="18" charset="0"/>
                <a:cs typeface="Times New Roman" pitchFamily="18" charset="0"/>
              </a:rPr>
              <a:t> dialog box displays all of the tables and queries in the database. To see only tables, click </a:t>
            </a:r>
            <a:r>
              <a:rPr lang="en-US" b="1" dirty="0" smtClean="0">
                <a:latin typeface="Times New Roman" pitchFamily="18" charset="0"/>
                <a:cs typeface="Times New Roman" pitchFamily="18" charset="0"/>
              </a:rPr>
              <a:t>Tables</a:t>
            </a:r>
            <a:r>
              <a:rPr lang="en-US" dirty="0" smtClean="0">
                <a:latin typeface="Times New Roman" pitchFamily="18" charset="0"/>
                <a:cs typeface="Times New Roman" pitchFamily="18" charset="0"/>
              </a:rPr>
              <a:t>. To see only queries, click </a:t>
            </a:r>
            <a:r>
              <a:rPr lang="en-US" b="1" dirty="0" smtClean="0">
                <a:latin typeface="Times New Roman" pitchFamily="18" charset="0"/>
                <a:cs typeface="Times New Roman" pitchFamily="18" charset="0"/>
              </a:rPr>
              <a:t>Queries</a:t>
            </a:r>
            <a:r>
              <a:rPr lang="en-US" dirty="0" smtClean="0">
                <a:latin typeface="Times New Roman" pitchFamily="18" charset="0"/>
                <a:cs typeface="Times New Roman" pitchFamily="18" charset="0"/>
              </a:rPr>
              <a:t>. To see both, click </a:t>
            </a:r>
            <a:r>
              <a:rPr lang="en-US" b="1" dirty="0" smtClean="0">
                <a:latin typeface="Times New Roman" pitchFamily="18" charset="0"/>
                <a:cs typeface="Times New Roman" pitchFamily="18" charset="0"/>
              </a:rPr>
              <a:t>Both</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Select one or more tables or queries and then click </a:t>
            </a:r>
            <a:r>
              <a:rPr lang="en-US" b="1" dirty="0" smtClean="0">
                <a:latin typeface="Times New Roman" pitchFamily="18" charset="0"/>
                <a:cs typeface="Times New Roman" pitchFamily="18" charset="0"/>
              </a:rPr>
              <a:t>Add</a:t>
            </a:r>
            <a:r>
              <a:rPr lang="en-US" dirty="0" smtClean="0">
                <a:latin typeface="Times New Roman" pitchFamily="18" charset="0"/>
                <a:cs typeface="Times New Roman" pitchFamily="18" charset="0"/>
              </a:rPr>
              <a:t>. After you have finished adding tables and queries to the Relationships document tab, click </a:t>
            </a:r>
            <a:r>
              <a:rPr lang="en-US" b="1" dirty="0" smtClean="0">
                <a:latin typeface="Times New Roman" pitchFamily="18" charset="0"/>
                <a:cs typeface="Times New Roman" pitchFamily="18" charset="0"/>
              </a:rPr>
              <a:t>Close</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Drag a field (typically the primary key) from one table to the common field (the foreign key) in the other table. To drag multiple fields, press the CTRL key, click each field, and then drag them.</a:t>
            </a:r>
          </a:p>
          <a:p>
            <a:endParaRPr lang="en-US" dirty="0"/>
          </a:p>
        </p:txBody>
      </p:sp>
      <p:sp>
        <p:nvSpPr>
          <p:cNvPr id="3" name="Title 2"/>
          <p:cNvSpPr>
            <a:spLocks noGrp="1"/>
          </p:cNvSpPr>
          <p:nvPr>
            <p:ph type="title"/>
          </p:nvPr>
        </p:nvSpPr>
        <p:spPr/>
        <p:txBody>
          <a:bodyPr/>
          <a:lstStyle/>
          <a:p>
            <a:r>
              <a:rPr lang="en-US" dirty="0" smtClean="0">
                <a:latin typeface="Times New Roman" pitchFamily="18" charset="0"/>
                <a:cs typeface="Times New Roman" pitchFamily="18" charset="0"/>
              </a:rPr>
              <a:t>Relationships of the tables</a:t>
            </a:r>
            <a:endParaRPr lang="en-US"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latin typeface="Times New Roman" pitchFamily="18" charset="0"/>
                <a:cs typeface="Times New Roman" pitchFamily="18" charset="0"/>
              </a:rPr>
              <a:t>Relationships of the tables</a:t>
            </a:r>
            <a:endParaRPr lang="en-US" dirty="0"/>
          </a:p>
        </p:txBody>
      </p:sp>
      <p:pic>
        <p:nvPicPr>
          <p:cNvPr id="17" name="Picture 16" descr="https://database.guide/wp-content/uploads/2016/05/create_a_relationship_in_access_2013_1.png"/>
          <p:cNvPicPr/>
          <p:nvPr/>
        </p:nvPicPr>
        <p:blipFill>
          <a:blip r:embed="rId2" cstate="print"/>
          <a:srcRect/>
          <a:stretch>
            <a:fillRect/>
          </a:stretch>
        </p:blipFill>
        <p:spPr bwMode="auto">
          <a:xfrm>
            <a:off x="381000" y="1828800"/>
            <a:ext cx="3762375" cy="1171575"/>
          </a:xfrm>
          <a:prstGeom prst="rect">
            <a:avLst/>
          </a:prstGeom>
          <a:noFill/>
          <a:ln w="9525">
            <a:noFill/>
            <a:miter lim="800000"/>
            <a:headEnd/>
            <a:tailEnd/>
          </a:ln>
        </p:spPr>
      </p:pic>
      <p:pic>
        <p:nvPicPr>
          <p:cNvPr id="18" name="Picture 17" descr="https://database.guide/wp-content/uploads/2016/05/create_a_relationship_in_access_2013_5.png"/>
          <p:cNvPicPr/>
          <p:nvPr/>
        </p:nvPicPr>
        <p:blipFill>
          <a:blip r:embed="rId3" cstate="print"/>
          <a:srcRect/>
          <a:stretch>
            <a:fillRect/>
          </a:stretch>
        </p:blipFill>
        <p:spPr bwMode="auto">
          <a:xfrm>
            <a:off x="4648200" y="3733800"/>
            <a:ext cx="2838450" cy="1847850"/>
          </a:xfrm>
          <a:prstGeom prst="rect">
            <a:avLst/>
          </a:prstGeom>
          <a:noFill/>
          <a:ln w="9525">
            <a:noFill/>
            <a:miter lim="800000"/>
            <a:headEnd/>
            <a:tailEnd/>
          </a:ln>
        </p:spPr>
      </p:pic>
      <p:pic>
        <p:nvPicPr>
          <p:cNvPr id="19" name="Picture 18" descr="https://database.guide/wp-content/uploads/2016/05/create_a_relationship_in_access_2013_4.png"/>
          <p:cNvPicPr/>
          <p:nvPr/>
        </p:nvPicPr>
        <p:blipFill>
          <a:blip r:embed="rId4" cstate="print"/>
          <a:srcRect/>
          <a:stretch>
            <a:fillRect/>
          </a:stretch>
        </p:blipFill>
        <p:spPr bwMode="auto">
          <a:xfrm>
            <a:off x="533400" y="3733800"/>
            <a:ext cx="2873375" cy="2009775"/>
          </a:xfrm>
          <a:prstGeom prst="rect">
            <a:avLst/>
          </a:prstGeom>
          <a:noFill/>
          <a:ln w="9525">
            <a:noFill/>
            <a:miter lim="800000"/>
            <a:headEnd/>
            <a:tailEnd/>
          </a:ln>
        </p:spPr>
      </p:pic>
      <p:pic>
        <p:nvPicPr>
          <p:cNvPr id="20" name="Picture 19" descr="https://database.guide/wp-content/uploads/2016/05/create_a_relationship_in_access_2013_2.png"/>
          <p:cNvPicPr/>
          <p:nvPr/>
        </p:nvPicPr>
        <p:blipFill>
          <a:blip r:embed="rId5" cstate="print"/>
          <a:srcRect/>
          <a:stretch>
            <a:fillRect/>
          </a:stretch>
        </p:blipFill>
        <p:spPr bwMode="auto">
          <a:xfrm>
            <a:off x="4648200" y="1600200"/>
            <a:ext cx="2505075" cy="2028825"/>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latin typeface="Times New Roman" pitchFamily="18" charset="0"/>
                <a:cs typeface="Times New Roman" pitchFamily="18" charset="0"/>
              </a:rPr>
              <a:t>A </a:t>
            </a:r>
            <a:r>
              <a:rPr lang="en-US" b="1" dirty="0" smtClean="0">
                <a:latin typeface="Times New Roman" pitchFamily="18" charset="0"/>
                <a:cs typeface="Times New Roman" pitchFamily="18" charset="0"/>
              </a:rPr>
              <a:t>primary key</a:t>
            </a:r>
            <a:r>
              <a:rPr lang="en-US" dirty="0" smtClean="0">
                <a:latin typeface="Times New Roman" pitchFamily="18" charset="0"/>
                <a:cs typeface="Times New Roman" pitchFamily="18" charset="0"/>
              </a:rPr>
              <a:t>, also called a </a:t>
            </a:r>
            <a:r>
              <a:rPr lang="en-US" b="1" dirty="0" smtClean="0">
                <a:latin typeface="Times New Roman" pitchFamily="18" charset="0"/>
                <a:cs typeface="Times New Roman" pitchFamily="18" charset="0"/>
              </a:rPr>
              <a:t>primary</a:t>
            </a:r>
            <a:r>
              <a:rPr lang="en-US" dirty="0" smtClean="0">
                <a:latin typeface="Times New Roman" pitchFamily="18" charset="0"/>
                <a:cs typeface="Times New Roman" pitchFamily="18" charset="0"/>
              </a:rPr>
              <a:t> keyword, is a </a:t>
            </a:r>
            <a:r>
              <a:rPr lang="en-US" b="1" dirty="0" smtClean="0">
                <a:latin typeface="Times New Roman" pitchFamily="18" charset="0"/>
                <a:cs typeface="Times New Roman" pitchFamily="18" charset="0"/>
              </a:rPr>
              <a:t>key</a:t>
            </a:r>
            <a:r>
              <a:rPr lang="en-US" dirty="0" smtClean="0">
                <a:latin typeface="Times New Roman" pitchFamily="18" charset="0"/>
                <a:cs typeface="Times New Roman" pitchFamily="18" charset="0"/>
              </a:rPr>
              <a:t> in a relational database that is unique for each record. It is a unique identifier, such as a driver license number, telephone number (including area code), or vehicle identification number (VIN). A relational database must always have one and only one </a:t>
            </a:r>
            <a:r>
              <a:rPr lang="en-US" b="1" dirty="0" smtClean="0">
                <a:latin typeface="Times New Roman" pitchFamily="18" charset="0"/>
                <a:cs typeface="Times New Roman" pitchFamily="18" charset="0"/>
              </a:rPr>
              <a:t>primary key</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dirty="0" smtClean="0">
                <a:latin typeface="Times New Roman" pitchFamily="18" charset="0"/>
                <a:cs typeface="Times New Roman" pitchFamily="18" charset="0"/>
              </a:rPr>
              <a:t>Primary key</a:t>
            </a:r>
            <a:endParaRPr lang="en-US"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sz="3200" dirty="0" smtClean="0">
                <a:latin typeface="Times New Roman" pitchFamily="18" charset="0"/>
                <a:cs typeface="Times New Roman" pitchFamily="18" charset="0"/>
              </a:rPr>
              <a:t>Definition</a:t>
            </a:r>
          </a:p>
          <a:p>
            <a:endParaRPr lang="en-US" sz="3200" dirty="0" smtClean="0"/>
          </a:p>
          <a:p>
            <a:pPr>
              <a:buNone/>
            </a:pPr>
            <a:r>
              <a:rPr lang="en-US" sz="3200" dirty="0" smtClean="0"/>
              <a:t>  </a:t>
            </a:r>
            <a:r>
              <a:rPr lang="en-US" sz="3200" dirty="0" smtClean="0">
                <a:latin typeface="Times New Roman" pitchFamily="18" charset="0"/>
                <a:cs typeface="Times New Roman" pitchFamily="18" charset="0"/>
              </a:rPr>
              <a:t>Microsoft </a:t>
            </a:r>
            <a:r>
              <a:rPr lang="en-US" sz="3200" dirty="0" smtClean="0">
                <a:latin typeface="Times New Roman" pitchFamily="18" charset="0"/>
                <a:cs typeface="Times New Roman" pitchFamily="18" charset="0"/>
              </a:rPr>
              <a:t>Access is a Database Management System (DBMS) from Microsoft that combines the relational Microsoft Jet Database Engine with a graphical user interface and software- development tools. It is a member of the Microsoft Office suite of applications, included in the professional and higher editions. </a:t>
            </a:r>
            <a:endParaRPr lang="en-US" sz="3200"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dirty="0" err="1" smtClean="0">
                <a:latin typeface="Times New Roman" pitchFamily="18" charset="0"/>
                <a:cs typeface="Times New Roman" pitchFamily="18" charset="0"/>
              </a:rPr>
              <a:t>MS.Access</a:t>
            </a:r>
            <a:endParaRPr lang="en-US"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686800" cy="4525963"/>
          </a:xfrm>
        </p:spPr>
        <p:txBody>
          <a:bodyPr>
            <a:normAutofit lnSpcReduction="10000"/>
          </a:bodyPr>
          <a:lstStyle/>
          <a:p>
            <a:pPr lvl="1" algn="just">
              <a:buFont typeface="Wingdings" pitchFamily="2" charset="2"/>
              <a:buChar char="Ø"/>
            </a:pPr>
            <a:r>
              <a:rPr lang="en-US" sz="2800" b="1" dirty="0" smtClean="0">
                <a:latin typeface="Times New Roman" pitchFamily="18" charset="0"/>
                <a:cs typeface="Times New Roman" pitchFamily="18" charset="0"/>
              </a:rPr>
              <a:t>Database Creation </a:t>
            </a:r>
            <a:r>
              <a:rPr lang="en-US" sz="2800" dirty="0" smtClean="0">
                <a:latin typeface="Times New Roman" pitchFamily="18" charset="0"/>
                <a:cs typeface="Times New Roman" pitchFamily="18" charset="0"/>
              </a:rPr>
              <a:t>- Create your Microsoft Access database and specify what kind of data you will be storing.</a:t>
            </a:r>
          </a:p>
          <a:p>
            <a:pPr algn="just">
              <a:buFont typeface="Wingdings" pitchFamily="2" charset="2"/>
              <a:buChar char="Ø"/>
            </a:pPr>
            <a:r>
              <a:rPr lang="en-US" sz="2800" b="1" dirty="0" smtClean="0">
                <a:latin typeface="Times New Roman" pitchFamily="18" charset="0"/>
                <a:cs typeface="Times New Roman" pitchFamily="18" charset="0"/>
              </a:rPr>
              <a:t>Data Input </a:t>
            </a:r>
            <a:r>
              <a:rPr lang="en-US" sz="2800" dirty="0" smtClean="0">
                <a:latin typeface="Times New Roman" pitchFamily="18" charset="0"/>
                <a:cs typeface="Times New Roman" pitchFamily="18" charset="0"/>
              </a:rPr>
              <a:t>- After your database is created, the data of every business day can be entered into the Access database.</a:t>
            </a:r>
          </a:p>
          <a:p>
            <a:pPr algn="just">
              <a:buFont typeface="Wingdings" pitchFamily="2" charset="2"/>
              <a:buChar char="Ø"/>
            </a:pPr>
            <a:r>
              <a:rPr lang="en-US" sz="2800" b="1" dirty="0" smtClean="0">
                <a:latin typeface="Times New Roman" pitchFamily="18" charset="0"/>
                <a:cs typeface="Times New Roman" pitchFamily="18" charset="0"/>
              </a:rPr>
              <a:t>Query </a:t>
            </a:r>
            <a:r>
              <a:rPr lang="en-US" sz="2800" dirty="0" smtClean="0">
                <a:latin typeface="Times New Roman" pitchFamily="18" charset="0"/>
                <a:cs typeface="Times New Roman" pitchFamily="18" charset="0"/>
              </a:rPr>
              <a:t>- This is a fancy term to basically   describe the   process of retrieving information from the database</a:t>
            </a:r>
          </a:p>
          <a:p>
            <a:pPr algn="just">
              <a:buFont typeface="Wingdings" pitchFamily="2" charset="2"/>
              <a:buChar char="Ø"/>
            </a:pPr>
            <a:r>
              <a:rPr lang="en-US" sz="2800" b="1" dirty="0" smtClean="0">
                <a:latin typeface="Times New Roman" pitchFamily="18" charset="0"/>
                <a:cs typeface="Times New Roman" pitchFamily="18" charset="0"/>
              </a:rPr>
              <a:t> Report </a:t>
            </a:r>
            <a:r>
              <a:rPr lang="en-US" sz="2800" dirty="0" smtClean="0">
                <a:latin typeface="Times New Roman" pitchFamily="18" charset="0"/>
                <a:cs typeface="Times New Roman" pitchFamily="18" charset="0"/>
              </a:rPr>
              <a:t>(optional) - Information from the database is organized in a nice presentation that can be printed in an Access Report.</a:t>
            </a:r>
          </a:p>
          <a:p>
            <a:pPr algn="just"/>
            <a:endParaRPr lang="en-US" sz="2800" dirty="0" smtClean="0">
              <a:latin typeface="Times New Roman" pitchFamily="18" charset="0"/>
              <a:cs typeface="Times New Roman" pitchFamily="18" charset="0"/>
            </a:endParaRPr>
          </a:p>
          <a:p>
            <a:pPr algn="just">
              <a:buNone/>
            </a:pP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sz="4400" dirty="0" smtClean="0">
                <a:latin typeface="Times New Roman" pitchFamily="18" charset="0"/>
                <a:cs typeface="Times New Roman" pitchFamily="18" charset="0"/>
              </a:rPr>
              <a:t>Microsoft Access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None/>
            </a:pPr>
            <a:endParaRPr lang="en-US" sz="1050" dirty="0" smtClean="0"/>
          </a:p>
          <a:p>
            <a:pPr lvl="1"/>
            <a:r>
              <a:rPr lang="en-US" sz="2600" dirty="0" smtClean="0">
                <a:latin typeface="Times New Roman" pitchFamily="18" charset="0"/>
                <a:cs typeface="Times New Roman" pitchFamily="18" charset="0"/>
              </a:rPr>
              <a:t>MS Access uses “objects" to help the user list and organize information, as well as prepare specially designed reports. When you create a database, Access offers you Tables, Queries, Forms, Reports, Macros, and Modules. </a:t>
            </a:r>
            <a:endParaRPr lang="en-US" sz="2600" dirty="0" smtClean="0">
              <a:latin typeface="Times New Roman" pitchFamily="18" charset="0"/>
              <a:cs typeface="Times New Roman" pitchFamily="18" charset="0"/>
            </a:endParaRPr>
          </a:p>
          <a:p>
            <a:pPr lvl="1"/>
            <a:r>
              <a:rPr lang="en-US" sz="2600" dirty="0" smtClean="0">
                <a:latin typeface="Times New Roman" pitchFamily="18" charset="0"/>
                <a:cs typeface="Times New Roman" pitchFamily="18" charset="0"/>
              </a:rPr>
              <a:t>Databases </a:t>
            </a:r>
            <a:r>
              <a:rPr lang="en-US" sz="2600" dirty="0" smtClean="0">
                <a:latin typeface="Times New Roman" pitchFamily="18" charset="0"/>
                <a:cs typeface="Times New Roman" pitchFamily="18" charset="0"/>
              </a:rPr>
              <a:t>in Access are composed of many objects but the following are the major objects: </a:t>
            </a:r>
            <a:endParaRPr lang="en-US" sz="2600" dirty="0" smtClean="0">
              <a:latin typeface="Times New Roman" pitchFamily="18" charset="0"/>
              <a:cs typeface="Times New Roman" pitchFamily="18" charset="0"/>
            </a:endParaRPr>
          </a:p>
          <a:p>
            <a:pPr lvl="1">
              <a:buNone/>
            </a:pPr>
            <a:r>
              <a:rPr lang="en-US" sz="2600" b="1" dirty="0" smtClean="0">
                <a:solidFill>
                  <a:srgbClr val="FF0000"/>
                </a:solidFill>
                <a:latin typeface="Times New Roman" pitchFamily="18" charset="0"/>
                <a:cs typeface="Times New Roman" pitchFamily="18" charset="0"/>
              </a:rPr>
              <a:t>Tables</a:t>
            </a:r>
            <a:endParaRPr lang="en-US" sz="2600" b="1" dirty="0" smtClean="0">
              <a:solidFill>
                <a:srgbClr val="FF0000"/>
              </a:solidFill>
              <a:latin typeface="Times New Roman" pitchFamily="18" charset="0"/>
              <a:cs typeface="Times New Roman" pitchFamily="18" charset="0"/>
            </a:endParaRPr>
          </a:p>
          <a:p>
            <a:pPr lvl="1">
              <a:buNone/>
            </a:pPr>
            <a:r>
              <a:rPr lang="en-US" sz="2600" b="1" dirty="0" smtClean="0">
                <a:solidFill>
                  <a:srgbClr val="FF0000"/>
                </a:solidFill>
                <a:latin typeface="Times New Roman" pitchFamily="18" charset="0"/>
                <a:cs typeface="Times New Roman" pitchFamily="18" charset="0"/>
              </a:rPr>
              <a:t>Queries</a:t>
            </a:r>
            <a:endParaRPr lang="en-US" sz="2600" b="1" dirty="0" smtClean="0">
              <a:solidFill>
                <a:srgbClr val="FF0000"/>
              </a:solidFill>
              <a:latin typeface="Times New Roman" pitchFamily="18" charset="0"/>
              <a:cs typeface="Times New Roman" pitchFamily="18" charset="0"/>
            </a:endParaRPr>
          </a:p>
          <a:p>
            <a:pPr lvl="1">
              <a:buNone/>
            </a:pPr>
            <a:r>
              <a:rPr lang="en-US" sz="2600" b="1" dirty="0" smtClean="0">
                <a:solidFill>
                  <a:srgbClr val="FF0000"/>
                </a:solidFill>
                <a:latin typeface="Times New Roman" pitchFamily="18" charset="0"/>
                <a:cs typeface="Times New Roman" pitchFamily="18" charset="0"/>
              </a:rPr>
              <a:t>Forms</a:t>
            </a:r>
            <a:endParaRPr lang="en-US" sz="2600" b="1" dirty="0" smtClean="0">
              <a:solidFill>
                <a:srgbClr val="FF0000"/>
              </a:solidFill>
              <a:latin typeface="Times New Roman" pitchFamily="18" charset="0"/>
              <a:cs typeface="Times New Roman" pitchFamily="18" charset="0"/>
            </a:endParaRPr>
          </a:p>
          <a:p>
            <a:pPr>
              <a:buNone/>
            </a:pPr>
            <a:r>
              <a:rPr lang="en-US" sz="2600" b="1" dirty="0" smtClean="0">
                <a:solidFill>
                  <a:srgbClr val="FF0000"/>
                </a:solidFill>
                <a:latin typeface="Times New Roman" pitchFamily="18" charset="0"/>
                <a:cs typeface="Times New Roman" pitchFamily="18" charset="0"/>
              </a:rPr>
              <a:t> </a:t>
            </a:r>
            <a:r>
              <a:rPr lang="en-US" sz="2600" b="1" dirty="0" smtClean="0">
                <a:solidFill>
                  <a:srgbClr val="FF0000"/>
                </a:solidFill>
                <a:latin typeface="Times New Roman" pitchFamily="18" charset="0"/>
                <a:cs typeface="Times New Roman" pitchFamily="18" charset="0"/>
              </a:rPr>
              <a:t>   Reports</a:t>
            </a:r>
            <a:endParaRPr lang="en-US" sz="2600" b="1" dirty="0" smtClean="0">
              <a:solidFill>
                <a:srgbClr val="FF0000"/>
              </a:solidFill>
              <a:latin typeface="Times New Roman" pitchFamily="18" charset="0"/>
              <a:cs typeface="Times New Roman" pitchFamily="18" charset="0"/>
            </a:endParaRPr>
          </a:p>
          <a:p>
            <a:endParaRPr lang="en-US" sz="2600" dirty="0"/>
          </a:p>
        </p:txBody>
      </p:sp>
      <p:sp>
        <p:nvSpPr>
          <p:cNvPr id="3" name="Title 2"/>
          <p:cNvSpPr>
            <a:spLocks noGrp="1"/>
          </p:cNvSpPr>
          <p:nvPr>
            <p:ph type="title"/>
          </p:nvPr>
        </p:nvSpPr>
        <p:spPr/>
        <p:txBody>
          <a:bodyPr/>
          <a:lstStyle/>
          <a:p>
            <a:r>
              <a:rPr lang="en-US" dirty="0" err="1" smtClean="0">
                <a:latin typeface="Times New Roman" pitchFamily="18" charset="0"/>
                <a:cs typeface="Times New Roman" pitchFamily="18" charset="0"/>
              </a:rPr>
              <a:t>MS.Access</a:t>
            </a:r>
            <a:r>
              <a:rPr lang="en-US" dirty="0" smtClean="0">
                <a:latin typeface="Times New Roman" pitchFamily="18" charset="0"/>
                <a:cs typeface="Times New Roman" pitchFamily="18" charset="0"/>
              </a:rPr>
              <a:t>-Object</a:t>
            </a:r>
            <a:endParaRPr lang="en-US"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buNone/>
            </a:pPr>
            <a:r>
              <a:rPr lang="en-US" dirty="0" smtClean="0">
                <a:latin typeface="Times New Roman" pitchFamily="18" charset="0"/>
                <a:cs typeface="Times New Roman" pitchFamily="18" charset="0"/>
              </a:rPr>
              <a:t>A Table is an object which stores data in Row &amp; Column format to store data.</a:t>
            </a:r>
          </a:p>
          <a:p>
            <a:pPr>
              <a:buNone/>
            </a:pPr>
            <a:r>
              <a:rPr lang="en-US" dirty="0" smtClean="0">
                <a:latin typeface="Times New Roman" pitchFamily="18" charset="0"/>
                <a:cs typeface="Times New Roman" pitchFamily="18" charset="0"/>
              </a:rPr>
              <a:t>A Table is usually related to other tables in the database file.</a:t>
            </a:r>
          </a:p>
          <a:p>
            <a:pPr>
              <a:buNone/>
            </a:pPr>
            <a:r>
              <a:rPr lang="en-US" dirty="0" smtClean="0">
                <a:latin typeface="Times New Roman" pitchFamily="18" charset="0"/>
                <a:cs typeface="Times New Roman" pitchFamily="18" charset="0"/>
              </a:rPr>
              <a:t>Each column must have Unique name</a:t>
            </a:r>
          </a:p>
          <a:p>
            <a:pPr>
              <a:buNone/>
            </a:pPr>
            <a:r>
              <a:rPr lang="en-US" dirty="0" smtClean="0">
                <a:latin typeface="Times New Roman" pitchFamily="18" charset="0"/>
                <a:cs typeface="Times New Roman" pitchFamily="18" charset="0"/>
              </a:rPr>
              <a:t>We can also define Primary Key in a table</a:t>
            </a:r>
            <a:r>
              <a:rPr lang="en-US" dirty="0" smtClean="0">
                <a:latin typeface="Times New Roman" pitchFamily="18" charset="0"/>
                <a:cs typeface="Times New Roman" pitchFamily="18" charset="0"/>
              </a:rPr>
              <a:t>.</a:t>
            </a:r>
          </a:p>
          <a:p>
            <a:pPr>
              <a:buNone/>
            </a:pPr>
            <a:r>
              <a:rPr lang="en-US" b="1" dirty="0" smtClean="0">
                <a:latin typeface="Times New Roman" pitchFamily="18" charset="0"/>
                <a:cs typeface="Times New Roman" pitchFamily="18" charset="0"/>
              </a:rPr>
              <a:t>Report</a:t>
            </a:r>
          </a:p>
          <a:p>
            <a:pPr>
              <a:buNone/>
            </a:pPr>
            <a:r>
              <a:rPr lang="en-US" dirty="0" smtClean="0">
                <a:latin typeface="Times New Roman" pitchFamily="18" charset="0"/>
                <a:cs typeface="Times New Roman" pitchFamily="18" charset="0"/>
              </a:rPr>
              <a:t>    A </a:t>
            </a:r>
            <a:r>
              <a:rPr lang="en-US" dirty="0" smtClean="0">
                <a:latin typeface="Times New Roman" pitchFamily="18" charset="0"/>
                <a:cs typeface="Times New Roman" pitchFamily="18" charset="0"/>
              </a:rPr>
              <a:t>report is an object in desktop databases primarily used for formatting, calculating, printing, and summarizing selected data.</a:t>
            </a:r>
          </a:p>
          <a:p>
            <a:pPr>
              <a:buNone/>
            </a:pPr>
            <a:r>
              <a:rPr lang="en-US" dirty="0" smtClean="0">
                <a:latin typeface="Times New Roman" pitchFamily="18" charset="0"/>
                <a:cs typeface="Times New Roman" pitchFamily="18" charset="0"/>
              </a:rPr>
              <a:t>    You </a:t>
            </a:r>
            <a:r>
              <a:rPr lang="en-US" dirty="0" smtClean="0">
                <a:latin typeface="Times New Roman" pitchFamily="18" charset="0"/>
                <a:cs typeface="Times New Roman" pitchFamily="18" charset="0"/>
              </a:rPr>
              <a:t>can even customize the report's look and feel.</a:t>
            </a:r>
          </a:p>
          <a:p>
            <a:pPr>
              <a:buNone/>
            </a:pPr>
            <a:r>
              <a:rPr lang="en-US" b="1" dirty="0" smtClean="0">
                <a:latin typeface="Times New Roman" pitchFamily="18" charset="0"/>
                <a:cs typeface="Times New Roman" pitchFamily="18" charset="0"/>
              </a:rPr>
              <a:t>Macros</a:t>
            </a:r>
          </a:p>
          <a:p>
            <a:pPr>
              <a:buNone/>
            </a:pPr>
            <a:r>
              <a:rPr lang="en-US" dirty="0" smtClean="0">
                <a:latin typeface="Times New Roman" pitchFamily="18" charset="0"/>
                <a:cs typeface="Times New Roman" pitchFamily="18" charset="0"/>
              </a:rPr>
              <a:t>   Macros </a:t>
            </a:r>
            <a:r>
              <a:rPr lang="en-US" dirty="0" smtClean="0">
                <a:latin typeface="Times New Roman" pitchFamily="18" charset="0"/>
                <a:cs typeface="Times New Roman" pitchFamily="18" charset="0"/>
              </a:rPr>
              <a:t>are mini computer programming constructs. They allow you to set up commands and processes in your forms, like, searching, moving to another record, or running a formula.</a:t>
            </a:r>
          </a:p>
          <a:p>
            <a:pPr>
              <a:buNone/>
            </a:pP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Table&amp;</a:t>
            </a:r>
            <a:r>
              <a:rPr lang="en-US" dirty="0" smtClean="0">
                <a:latin typeface="Times New Roman" pitchFamily="18" charset="0"/>
                <a:cs typeface="Times New Roman" pitchFamily="18" charset="0"/>
              </a:rPr>
              <a:t> R</a:t>
            </a:r>
            <a:r>
              <a:rPr lang="en-US" dirty="0" smtClean="0">
                <a:latin typeface="Times New Roman" pitchFamily="18" charset="0"/>
                <a:cs typeface="Times New Roman" pitchFamily="18" charset="0"/>
              </a:rPr>
              <a:t>eport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b="1" dirty="0" smtClean="0">
                <a:latin typeface="Times New Roman" pitchFamily="18" charset="0"/>
                <a:cs typeface="Times New Roman" pitchFamily="18" charset="0"/>
              </a:rPr>
              <a:t>Query</a:t>
            </a:r>
          </a:p>
          <a:p>
            <a:r>
              <a:rPr lang="en-US" dirty="0" smtClean="0">
                <a:latin typeface="Times New Roman" pitchFamily="18" charset="0"/>
                <a:cs typeface="Times New Roman" pitchFamily="18" charset="0"/>
              </a:rPr>
              <a:t>Queries answer a question by selecting and sorting and filtering data based on search criteria.</a:t>
            </a:r>
          </a:p>
          <a:p>
            <a:r>
              <a:rPr lang="en-US" dirty="0" smtClean="0">
                <a:latin typeface="Times New Roman" pitchFamily="18" charset="0"/>
                <a:cs typeface="Times New Roman" pitchFamily="18" charset="0"/>
              </a:rPr>
              <a:t>Queries show a selection of data based on criteria (limitations) you provide.</a:t>
            </a:r>
          </a:p>
          <a:p>
            <a:r>
              <a:rPr lang="en-US" dirty="0" smtClean="0">
                <a:latin typeface="Times New Roman" pitchFamily="18" charset="0"/>
                <a:cs typeface="Times New Roman" pitchFamily="18" charset="0"/>
              </a:rPr>
              <a:t>Queries can pull from one or more related Tables and other Queries.</a:t>
            </a:r>
          </a:p>
          <a:p>
            <a:r>
              <a:rPr lang="en-US" dirty="0" smtClean="0">
                <a:latin typeface="Times New Roman" pitchFamily="18" charset="0"/>
                <a:cs typeface="Times New Roman" pitchFamily="18" charset="0"/>
              </a:rPr>
              <a:t>Types of Query can be SELECT, INSERT, UPDATE, DELETE.</a:t>
            </a:r>
          </a:p>
          <a:p>
            <a:r>
              <a:rPr lang="en-US" b="1" dirty="0" smtClean="0">
                <a:latin typeface="Times New Roman" pitchFamily="18" charset="0"/>
                <a:cs typeface="Times New Roman" pitchFamily="18" charset="0"/>
              </a:rPr>
              <a:t>Form</a:t>
            </a:r>
          </a:p>
          <a:p>
            <a:r>
              <a:rPr lang="en-US" dirty="0" smtClean="0">
                <a:latin typeface="Times New Roman" pitchFamily="18" charset="0"/>
                <a:cs typeface="Times New Roman" pitchFamily="18" charset="0"/>
              </a:rPr>
              <a:t>A form is a database object that you can use to create a user interface for a database application.</a:t>
            </a:r>
          </a:p>
          <a:p>
            <a:r>
              <a:rPr lang="en-US" dirty="0" smtClean="0">
                <a:latin typeface="Times New Roman" pitchFamily="18" charset="0"/>
                <a:cs typeface="Times New Roman" pitchFamily="18" charset="0"/>
              </a:rPr>
              <a:t>Forms help you to display live data from the table. It mainly used to ease the process of data entry or editing.</a:t>
            </a:r>
          </a:p>
          <a:p>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noAutofit/>
          </a:bodyPr>
          <a:lstStyle/>
          <a:p>
            <a:r>
              <a:rPr lang="en-US" sz="3200" dirty="0" smtClean="0">
                <a:latin typeface="Times New Roman" pitchFamily="18" charset="0"/>
                <a:cs typeface="Times New Roman" pitchFamily="18" charset="0"/>
              </a:rPr>
              <a:t>Query&amp; </a:t>
            </a:r>
            <a:r>
              <a:rPr lang="en-US" sz="3200" dirty="0" smtClean="0">
                <a:latin typeface="Times New Roman" pitchFamily="18" charset="0"/>
                <a:cs typeface="Times New Roman" pitchFamily="18" charset="0"/>
              </a:rPr>
              <a:t>Form</a:t>
            </a:r>
            <a:br>
              <a:rPr lang="en-US" sz="3200" dirty="0" smtClean="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DATA TYPES</a:t>
            </a:r>
            <a:endParaRPr lang="en-US" dirty="0"/>
          </a:p>
        </p:txBody>
      </p:sp>
      <p:graphicFrame>
        <p:nvGraphicFramePr>
          <p:cNvPr id="1026" name="Object 2"/>
          <p:cNvGraphicFramePr>
            <a:graphicFrameLocks noChangeAspect="1"/>
          </p:cNvGraphicFramePr>
          <p:nvPr/>
        </p:nvGraphicFramePr>
        <p:xfrm>
          <a:off x="381000" y="1371600"/>
          <a:ext cx="8153400" cy="4808538"/>
        </p:xfrm>
        <a:graphic>
          <a:graphicData uri="http://schemas.openxmlformats.org/presentationml/2006/ole">
            <p:oleObj spid="_x0000_s1026" name="Document" r:id="rId3" imgW="5956245" imgH="4807787" progId="Word.Document.12">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smtClean="0">
                <a:latin typeface="Times New Roman" pitchFamily="18" charset="0"/>
                <a:cs typeface="Times New Roman" pitchFamily="18" charset="0"/>
              </a:rPr>
              <a:t>Access offers a fully functional, relational database management system in minutes.</a:t>
            </a:r>
          </a:p>
          <a:p>
            <a:r>
              <a:rPr lang="en-US" dirty="0" smtClean="0">
                <a:latin typeface="Times New Roman" pitchFamily="18" charset="0"/>
                <a:cs typeface="Times New Roman" pitchFamily="18" charset="0"/>
              </a:rPr>
              <a:t>Easy to import data from multiple sources into Access</a:t>
            </a:r>
          </a:p>
          <a:p>
            <a:r>
              <a:rPr lang="en-US" dirty="0" smtClean="0">
                <a:latin typeface="Times New Roman" pitchFamily="18" charset="0"/>
                <a:cs typeface="Times New Roman" pitchFamily="18" charset="0"/>
              </a:rPr>
              <a:t>You can easily customize Access according to personal and company needs</a:t>
            </a:r>
          </a:p>
          <a:p>
            <a:r>
              <a:rPr lang="en-US" dirty="0" smtClean="0">
                <a:latin typeface="Times New Roman" pitchFamily="18" charset="0"/>
                <a:cs typeface="Times New Roman" pitchFamily="18" charset="0"/>
              </a:rPr>
              <a:t>Access works well with many of the development languages that work on Windows OS</a:t>
            </a:r>
          </a:p>
          <a:p>
            <a:r>
              <a:rPr lang="en-US" dirty="0" smtClean="0">
                <a:latin typeface="Times New Roman" pitchFamily="18" charset="0"/>
                <a:cs typeface="Times New Roman" pitchFamily="18" charset="0"/>
              </a:rPr>
              <a:t>It is robust and flexible, and it can perform any challenging office or industrial database tasks.</a:t>
            </a:r>
          </a:p>
          <a:p>
            <a:r>
              <a:rPr lang="en-US" dirty="0" smtClean="0">
                <a:latin typeface="Times New Roman" pitchFamily="18" charset="0"/>
                <a:cs typeface="Times New Roman" pitchFamily="18" charset="0"/>
              </a:rPr>
              <a:t>MS-Access allows you to link to data in its existing location and use it for viewing, updating, querying, and reporting.</a:t>
            </a:r>
          </a:p>
          <a:p>
            <a:r>
              <a:rPr lang="en-US" dirty="0" smtClean="0">
                <a:latin typeface="Times New Roman" pitchFamily="18" charset="0"/>
                <a:cs typeface="Times New Roman" pitchFamily="18" charset="0"/>
              </a:rPr>
              <a:t>Allows you to create tables, queries, forms, and reports, and connect with the help of Macros</a:t>
            </a:r>
          </a:p>
          <a:p>
            <a:r>
              <a:rPr lang="en-US" dirty="0" smtClean="0">
                <a:latin typeface="Times New Roman" pitchFamily="18" charset="0"/>
                <a:cs typeface="Times New Roman" pitchFamily="18" charset="0"/>
              </a:rPr>
              <a:t>Macros in Access is a simple programming construct with which you can use to add functionality to your database.</a:t>
            </a:r>
          </a:p>
          <a:p>
            <a:r>
              <a:rPr lang="en-US" dirty="0" smtClean="0">
                <a:latin typeface="Times New Roman" pitchFamily="18" charset="0"/>
                <a:cs typeface="Times New Roman" pitchFamily="18" charset="0"/>
              </a:rPr>
              <a:t>It can perform heterogeneous joins between various data sets stored across different platforms</a:t>
            </a:r>
          </a:p>
          <a:p>
            <a:endParaRPr lang="en-US" dirty="0"/>
          </a:p>
        </p:txBody>
      </p:sp>
      <p:sp>
        <p:nvSpPr>
          <p:cNvPr id="3" name="Title 2"/>
          <p:cNvSpPr>
            <a:spLocks noGrp="1"/>
          </p:cNvSpPr>
          <p:nvPr>
            <p:ph type="title"/>
          </p:nvPr>
        </p:nvSpPr>
        <p:spPr/>
        <p:txBody>
          <a:bodyPr/>
          <a:lstStyle/>
          <a:p>
            <a:r>
              <a:rPr lang="en-US" dirty="0" smtClean="0">
                <a:latin typeface="Times New Roman" pitchFamily="18" charset="0"/>
                <a:cs typeface="Times New Roman" pitchFamily="18" charset="0"/>
              </a:rPr>
              <a:t>Advantages of MS ACCESS</a:t>
            </a:r>
            <a:endParaRPr lang="en-US"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latin typeface="Times New Roman" pitchFamily="18" charset="0"/>
                <a:cs typeface="Times New Roman" pitchFamily="18" charset="0"/>
              </a:rPr>
              <a:t>Microsoft Access is useful for small-to-medium business sectors. However, it is not useful for large-sized organizations</a:t>
            </a:r>
          </a:p>
          <a:p>
            <a:r>
              <a:rPr lang="en-US" dirty="0" smtClean="0">
                <a:latin typeface="Times New Roman" pitchFamily="18" charset="0"/>
                <a:cs typeface="Times New Roman" pitchFamily="18" charset="0"/>
              </a:rPr>
              <a:t>Lacks robustness compared to DBMS systems like MS SQL Server or Oracle</a:t>
            </a:r>
          </a:p>
          <a:p>
            <a:r>
              <a:rPr lang="en-US" dirty="0" smtClean="0">
                <a:latin typeface="Times New Roman" pitchFamily="18" charset="0"/>
                <a:cs typeface="Times New Roman" pitchFamily="18" charset="0"/>
              </a:rPr>
              <a:t>All the information from your database is saved into one file. This can slow down reports, queries, and forms</a:t>
            </a:r>
          </a:p>
          <a:p>
            <a:r>
              <a:rPr lang="en-US" dirty="0" smtClean="0">
                <a:latin typeface="Times New Roman" pitchFamily="18" charset="0"/>
                <a:cs typeface="Times New Roman" pitchFamily="18" charset="0"/>
              </a:rPr>
              <a:t>Technical limit is 255 concurrent users. However, the real-world limit is only 10 to 80 (depending on the type of application which you are using)</a:t>
            </a:r>
          </a:p>
          <a:p>
            <a:r>
              <a:rPr lang="en-US" dirty="0" smtClean="0">
                <a:latin typeface="Times New Roman" pitchFamily="18" charset="0"/>
                <a:cs typeface="Times New Roman" pitchFamily="18" charset="0"/>
              </a:rPr>
              <a:t>It requires a lot more learning and training compares with other Microsoft programs</a:t>
            </a:r>
          </a:p>
          <a:p>
            <a:endParaRPr lang="en-US" dirty="0"/>
          </a:p>
        </p:txBody>
      </p:sp>
      <p:sp>
        <p:nvSpPr>
          <p:cNvPr id="3" name="Title 2"/>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Disadvantages of MS-ACCESS</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91</TotalTime>
  <Words>860</Words>
  <Application>Microsoft Office PowerPoint</Application>
  <PresentationFormat>On-screen Show (4:3)</PresentationFormat>
  <Paragraphs>97</Paragraphs>
  <Slides>18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Concourse</vt:lpstr>
      <vt:lpstr>Microsoft Office Word Document</vt:lpstr>
      <vt:lpstr>MS.ACCESS</vt:lpstr>
      <vt:lpstr>MS.Access</vt:lpstr>
      <vt:lpstr>Microsoft Access</vt:lpstr>
      <vt:lpstr>MS.Access-Object</vt:lpstr>
      <vt:lpstr>Table&amp; Report  </vt:lpstr>
      <vt:lpstr>Query&amp; Form </vt:lpstr>
      <vt:lpstr>DATA TYPES</vt:lpstr>
      <vt:lpstr>Advantages of MS ACCESS</vt:lpstr>
      <vt:lpstr>Disadvantages of MS-ACCESS </vt:lpstr>
      <vt:lpstr>How to Start Microsoft Access </vt:lpstr>
      <vt:lpstr>Creating a database </vt:lpstr>
      <vt:lpstr>Cont..</vt:lpstr>
      <vt:lpstr>Create a table, starting in Datasheet view  </vt:lpstr>
      <vt:lpstr>Create a table, starting in Design view   </vt:lpstr>
      <vt:lpstr>Relational database </vt:lpstr>
      <vt:lpstr>Relationships of the tables</vt:lpstr>
      <vt:lpstr>Relationships of the tables</vt:lpstr>
      <vt:lpstr>Primary key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MS.ACCESS</dc:title>
  <dc:creator>user</dc:creator>
  <cp:lastModifiedBy>user</cp:lastModifiedBy>
  <cp:revision>1</cp:revision>
  <dcterms:created xsi:type="dcterms:W3CDTF">2020-04-13T02:50:20Z</dcterms:created>
  <dcterms:modified xsi:type="dcterms:W3CDTF">2020-04-13T04:22:19Z</dcterms:modified>
</cp:coreProperties>
</file>