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Default Extension="docx" ContentType="application/vnd.openxmlformats-officedocument.wordprocessingml.document"/>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4C22E3B2-EEE7-4F2D-9F34-C3EF1798A1E7}" type="datetimeFigureOut">
              <a:rPr lang="en-US" smtClean="0"/>
              <a:t>4/13/2020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E34447A7-B49D-4D64-921E-BB6699B532B0}"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C22E3B2-EEE7-4F2D-9F34-C3EF1798A1E7}" type="datetimeFigureOut">
              <a:rPr lang="en-US" smtClean="0"/>
              <a:t>4/13/2020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34447A7-B49D-4D64-921E-BB6699B532B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C22E3B2-EEE7-4F2D-9F34-C3EF1798A1E7}" type="datetimeFigureOut">
              <a:rPr lang="en-US" smtClean="0"/>
              <a:t>4/13/2020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34447A7-B49D-4D64-921E-BB6699B532B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C22E3B2-EEE7-4F2D-9F34-C3EF1798A1E7}" type="datetimeFigureOut">
              <a:rPr lang="en-US" smtClean="0"/>
              <a:t>4/13/2020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34447A7-B49D-4D64-921E-BB6699B532B0}"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4C22E3B2-EEE7-4F2D-9F34-C3EF1798A1E7}" type="datetimeFigureOut">
              <a:rPr lang="en-US" smtClean="0"/>
              <a:t>4/13/2020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34447A7-B49D-4D64-921E-BB6699B532B0}"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C22E3B2-EEE7-4F2D-9F34-C3EF1798A1E7}" type="datetimeFigureOut">
              <a:rPr lang="en-US" smtClean="0"/>
              <a:t>4/13/2020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34447A7-B49D-4D64-921E-BB6699B532B0}"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4C22E3B2-EEE7-4F2D-9F34-C3EF1798A1E7}" type="datetimeFigureOut">
              <a:rPr lang="en-US" smtClean="0"/>
              <a:t>4/13/2020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E34447A7-B49D-4D64-921E-BB6699B532B0}"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4C22E3B2-EEE7-4F2D-9F34-C3EF1798A1E7}" type="datetimeFigureOut">
              <a:rPr lang="en-US" smtClean="0"/>
              <a:t>4/13/2020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E34447A7-B49D-4D64-921E-BB6699B532B0}"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4C22E3B2-EEE7-4F2D-9F34-C3EF1798A1E7}" type="datetimeFigureOut">
              <a:rPr lang="en-US" smtClean="0"/>
              <a:t>4/13/2020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E34447A7-B49D-4D64-921E-BB6699B532B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4C22E3B2-EEE7-4F2D-9F34-C3EF1798A1E7}" type="datetimeFigureOut">
              <a:rPr lang="en-US" smtClean="0"/>
              <a:t>4/13/2020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34447A7-B49D-4D64-921E-BB6699B532B0}"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4C22E3B2-EEE7-4F2D-9F34-C3EF1798A1E7}" type="datetimeFigureOut">
              <a:rPr lang="en-US" smtClean="0"/>
              <a:t>4/13/2020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E34447A7-B49D-4D64-921E-BB6699B532B0}"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4C22E3B2-EEE7-4F2D-9F34-C3EF1798A1E7}" type="datetimeFigureOut">
              <a:rPr lang="en-US" smtClean="0"/>
              <a:t>4/13/2020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E34447A7-B49D-4D64-921E-BB6699B532B0}"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package" Target="../embeddings/Microsoft_Office_Word_Document1.docx"/><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t>Page Maker</a:t>
            </a:r>
            <a:endParaRPr lang="en-US" dirty="0"/>
          </a:p>
        </p:txBody>
      </p:sp>
      <p:sp>
        <p:nvSpPr>
          <p:cNvPr id="3" name="Subtitle 2"/>
          <p:cNvSpPr>
            <a:spLocks noGrp="1"/>
          </p:cNvSpPr>
          <p:nvPr>
            <p:ph type="subTitle" idx="1"/>
          </p:nvPr>
        </p:nvSpPr>
        <p:spPr/>
        <p:txBody>
          <a:bodyPr>
            <a:normAutofit/>
          </a:bodyPr>
          <a:lstStyle/>
          <a:p>
            <a:pPr algn="ctr"/>
            <a:r>
              <a:rPr lang="en-US" sz="4000" b="1" dirty="0" smtClean="0">
                <a:latin typeface="Times New Roman" pitchFamily="18" charset="0"/>
                <a:cs typeface="Times New Roman" pitchFamily="18" charset="0"/>
              </a:rPr>
              <a:t>UNIT-II</a:t>
            </a:r>
            <a:endParaRPr lang="en-US" sz="4000" b="1"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6705600" cy="5148071"/>
          </a:xfrm>
        </p:spPr>
        <p:txBody>
          <a:bodyPr>
            <a:normAutofit lnSpcReduction="10000"/>
          </a:bodyPr>
          <a:lstStyle/>
          <a:p>
            <a:r>
              <a:rPr lang="en-US" b="1" dirty="0" smtClean="0">
                <a:latin typeface="Times New Roman" pitchFamily="18" charset="0"/>
                <a:cs typeface="Times New Roman" pitchFamily="18" charset="0"/>
              </a:rPr>
              <a:t>Sort Pages: </a:t>
            </a:r>
            <a:r>
              <a:rPr lang="en-US" dirty="0" smtClean="0">
                <a:latin typeface="Times New Roman" pitchFamily="18" charset="0"/>
                <a:cs typeface="Times New Roman" pitchFamily="18" charset="0"/>
              </a:rPr>
              <a:t>When you select Sort Page command, a dialog box appears with all the pages of the publication. You can rearrange the pages in the publication graphically</a:t>
            </a:r>
            <a:r>
              <a:rPr lang="en-US" dirty="0" smtClean="0">
                <a:latin typeface="Times New Roman" pitchFamily="18" charset="0"/>
                <a:cs typeface="Times New Roman" pitchFamily="18" charset="0"/>
              </a:rPr>
              <a:t>.</a:t>
            </a:r>
            <a:endParaRPr lang="en-US"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Column Guides: </a:t>
            </a:r>
            <a:r>
              <a:rPr lang="en-US" dirty="0" smtClean="0">
                <a:latin typeface="Times New Roman" pitchFamily="18" charset="0"/>
                <a:cs typeface="Times New Roman" pitchFamily="18" charset="0"/>
              </a:rPr>
              <a:t>Column Guides lets you divide the pages of the publication into different column of equal size</a:t>
            </a:r>
            <a:r>
              <a:rPr lang="en-US" dirty="0" smtClean="0">
                <a:latin typeface="Times New Roman" pitchFamily="18" charset="0"/>
                <a:cs typeface="Times New Roman" pitchFamily="18" charset="0"/>
              </a:rPr>
              <a:t>.</a:t>
            </a:r>
            <a:endParaRPr lang="en-US"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Auto Flow: </a:t>
            </a:r>
            <a:r>
              <a:rPr lang="en-US" dirty="0" smtClean="0">
                <a:latin typeface="Times New Roman" pitchFamily="18" charset="0"/>
                <a:cs typeface="Times New Roman" pitchFamily="18" charset="0"/>
              </a:rPr>
              <a:t>Auto Flow is used to flow the text onto the pages of the publication on its own from a loaded text icon. It flows  the text into pages from columns to columns and  also adds pages on its own depending on the availability of text.</a:t>
            </a:r>
          </a:p>
          <a:p>
            <a:endParaRPr lang="en-US" dirty="0"/>
          </a:p>
        </p:txBody>
      </p:sp>
      <p:sp>
        <p:nvSpPr>
          <p:cNvPr id="3" name="Title 2"/>
          <p:cNvSpPr>
            <a:spLocks noGrp="1"/>
          </p:cNvSpPr>
          <p:nvPr>
            <p:ph type="title"/>
          </p:nvPr>
        </p:nvSpPr>
        <p:spPr/>
        <p:txBody>
          <a:bodyPr>
            <a:normAutofit fontScale="90000"/>
          </a:bodyPr>
          <a:lstStyle/>
          <a:p>
            <a:r>
              <a:rPr lang="en-US" dirty="0" smtClean="0">
                <a:latin typeface="Times New Roman" pitchFamily="18" charset="0"/>
                <a:cs typeface="Times New Roman" pitchFamily="18" charset="0"/>
              </a:rPr>
              <a:t>LAYOUT MENU</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pic>
        <p:nvPicPr>
          <p:cNvPr id="4" name="image6.png"/>
          <p:cNvPicPr/>
          <p:nvPr/>
        </p:nvPicPr>
        <p:blipFill>
          <a:blip r:embed="rId2" cstate="print"/>
          <a:stretch>
            <a:fillRect/>
          </a:stretch>
        </p:blipFill>
        <p:spPr>
          <a:xfrm>
            <a:off x="7315200" y="1219200"/>
            <a:ext cx="1474096" cy="4038600"/>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b="1" dirty="0" smtClean="0">
                <a:latin typeface="Times New Roman" pitchFamily="18" charset="0"/>
                <a:cs typeface="Times New Roman" pitchFamily="18" charset="0"/>
              </a:rPr>
              <a:t>Define Styles: </a:t>
            </a:r>
            <a:r>
              <a:rPr lang="en-US" dirty="0" smtClean="0">
                <a:latin typeface="Times New Roman" pitchFamily="18" charset="0"/>
                <a:cs typeface="Times New Roman" pitchFamily="18" charset="0"/>
              </a:rPr>
              <a:t>This option will present you a dialog box with the list of styles used in the publication. You can add, modify and delete styles from this dialog box.</a:t>
            </a:r>
          </a:p>
          <a:p>
            <a:pPr>
              <a:buNone/>
            </a:pPr>
            <a:r>
              <a:rPr lang="en-US" dirty="0" smtClean="0"/>
              <a:t/>
            </a:r>
            <a:br>
              <a:rPr lang="en-US" dirty="0" smtClean="0"/>
            </a:br>
            <a:endParaRPr lang="en-US" dirty="0" smtClean="0"/>
          </a:p>
          <a:p>
            <a:endParaRPr lang="en-US" dirty="0"/>
          </a:p>
        </p:txBody>
      </p:sp>
      <p:sp>
        <p:nvSpPr>
          <p:cNvPr id="3" name="Title 2"/>
          <p:cNvSpPr>
            <a:spLocks noGrp="1"/>
          </p:cNvSpPr>
          <p:nvPr>
            <p:ph type="title"/>
          </p:nvPr>
        </p:nvSpPr>
        <p:spPr/>
        <p:txBody>
          <a:bodyPr>
            <a:normAutofit fontScale="90000"/>
          </a:bodyPr>
          <a:lstStyle/>
          <a:p>
            <a:r>
              <a:rPr lang="en-US" dirty="0" smtClean="0">
                <a:latin typeface="Times New Roman" pitchFamily="18" charset="0"/>
                <a:cs typeface="Times New Roman" pitchFamily="18" charset="0"/>
              </a:rPr>
              <a:t>TYPE</a:t>
            </a:r>
            <a:r>
              <a:rPr lang="en-US" dirty="0" smtClean="0"/>
              <a:t> MENU</a:t>
            </a:r>
            <a:br>
              <a:rPr lang="en-US" dirty="0" smtClean="0"/>
            </a:br>
            <a:endParaRPr lang="en-US" dirty="0"/>
          </a:p>
        </p:txBody>
      </p:sp>
      <p:pic>
        <p:nvPicPr>
          <p:cNvPr id="4" name="image7.png"/>
          <p:cNvPicPr/>
          <p:nvPr/>
        </p:nvPicPr>
        <p:blipFill>
          <a:blip r:embed="rId2" cstate="print"/>
          <a:stretch>
            <a:fillRect/>
          </a:stretch>
        </p:blipFill>
        <p:spPr>
          <a:xfrm>
            <a:off x="2514600" y="3200400"/>
            <a:ext cx="3352800" cy="3048000"/>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9"/>
            <a:ext cx="6248400" cy="3624072"/>
          </a:xfrm>
        </p:spPr>
        <p:txBody>
          <a:bodyPr>
            <a:normAutofit fontScale="92500" lnSpcReduction="20000"/>
          </a:bodyPr>
          <a:lstStyle/>
          <a:p>
            <a:r>
              <a:rPr lang="en-US" b="1" dirty="0" smtClean="0">
                <a:latin typeface="Times New Roman" pitchFamily="18" charset="0"/>
                <a:cs typeface="Times New Roman" pitchFamily="18" charset="0"/>
              </a:rPr>
              <a:t>Frame: </a:t>
            </a:r>
            <a:r>
              <a:rPr lang="en-US" dirty="0" smtClean="0">
                <a:latin typeface="Times New Roman" pitchFamily="18" charset="0"/>
                <a:cs typeface="Times New Roman" pitchFamily="18" charset="0"/>
              </a:rPr>
              <a:t>Frame has options for frame alignment, position and margins.</a:t>
            </a:r>
          </a:p>
          <a:p>
            <a:r>
              <a:rPr lang="en-US"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Align </a:t>
            </a:r>
            <a:r>
              <a:rPr lang="en-US" b="1" dirty="0" smtClean="0">
                <a:latin typeface="Times New Roman" pitchFamily="18" charset="0"/>
                <a:cs typeface="Times New Roman" pitchFamily="18" charset="0"/>
              </a:rPr>
              <a:t>Objects: </a:t>
            </a:r>
            <a:r>
              <a:rPr lang="en-US" dirty="0" smtClean="0">
                <a:latin typeface="Times New Roman" pitchFamily="18" charset="0"/>
                <a:cs typeface="Times New Roman" pitchFamily="18" charset="0"/>
              </a:rPr>
              <a:t>Align Objects  lets  you  align  multiple  objects  relative  to </a:t>
            </a:r>
            <a:r>
              <a:rPr lang="en-US" dirty="0" smtClean="0">
                <a:latin typeface="Times New Roman" pitchFamily="18" charset="0"/>
                <a:cs typeface="Times New Roman" pitchFamily="18" charset="0"/>
              </a:rPr>
              <a:t>each other</a:t>
            </a:r>
            <a:endParaRPr lang="en-US"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Link </a:t>
            </a:r>
            <a:r>
              <a:rPr lang="en-US" b="1" dirty="0" smtClean="0">
                <a:latin typeface="Times New Roman" pitchFamily="18" charset="0"/>
                <a:cs typeface="Times New Roman" pitchFamily="18" charset="0"/>
              </a:rPr>
              <a:t>Options:  </a:t>
            </a:r>
            <a:r>
              <a:rPr lang="en-US" dirty="0" smtClean="0">
                <a:latin typeface="Times New Roman" pitchFamily="18" charset="0"/>
                <a:cs typeface="Times New Roman" pitchFamily="18" charset="0"/>
              </a:rPr>
              <a:t>Link Options is used to define whether the linked text or graphic</a:t>
            </a:r>
          </a:p>
          <a:p>
            <a:pPr>
              <a:buNone/>
            </a:pPr>
            <a:r>
              <a:rPr lang="en-US" dirty="0" smtClean="0">
                <a:latin typeface="Times New Roman" pitchFamily="18" charset="0"/>
                <a:cs typeface="Times New Roman" pitchFamily="18" charset="0"/>
              </a:rPr>
              <a:t>   is </a:t>
            </a:r>
            <a:r>
              <a:rPr lang="en-US" dirty="0" smtClean="0">
                <a:latin typeface="Times New Roman" pitchFamily="18" charset="0"/>
                <a:cs typeface="Times New Roman" pitchFamily="18" charset="0"/>
              </a:rPr>
              <a:t>to be updated along with the publication in use and also its frequency</a:t>
            </a:r>
            <a:r>
              <a:rPr lang="en-US" dirty="0" smtClean="0">
                <a:latin typeface="Times New Roman" pitchFamily="18" charset="0"/>
                <a:cs typeface="Times New Roman" pitchFamily="18" charset="0"/>
              </a:rPr>
              <a:t>.</a:t>
            </a:r>
            <a:r>
              <a:rPr lang="en-US" dirty="0" smtClean="0"/>
              <a:t/>
            </a:r>
            <a:br>
              <a:rPr lang="en-US" dirty="0" smtClean="0"/>
            </a:br>
            <a:endParaRPr lang="en-US" dirty="0" smtClean="0"/>
          </a:p>
          <a:p>
            <a:endParaRPr lang="en-US" dirty="0"/>
          </a:p>
        </p:txBody>
      </p:sp>
      <p:sp>
        <p:nvSpPr>
          <p:cNvPr id="3" name="Title 2"/>
          <p:cNvSpPr>
            <a:spLocks noGrp="1"/>
          </p:cNvSpPr>
          <p:nvPr>
            <p:ph type="title"/>
          </p:nvPr>
        </p:nvSpPr>
        <p:spPr/>
        <p:txBody>
          <a:bodyPr>
            <a:normAutofit fontScale="90000"/>
          </a:bodyPr>
          <a:lstStyle/>
          <a:p>
            <a:r>
              <a:rPr lang="en-US" dirty="0" smtClean="0">
                <a:latin typeface="Times New Roman" pitchFamily="18" charset="0"/>
                <a:cs typeface="Times New Roman" pitchFamily="18" charset="0"/>
              </a:rPr>
              <a:t>ELEMENT MENU</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pic>
        <p:nvPicPr>
          <p:cNvPr id="4" name="image8.png"/>
          <p:cNvPicPr/>
          <p:nvPr/>
        </p:nvPicPr>
        <p:blipFill>
          <a:blip r:embed="rId2" cstate="print"/>
          <a:stretch>
            <a:fillRect/>
          </a:stretch>
        </p:blipFill>
        <p:spPr>
          <a:xfrm>
            <a:off x="6934200" y="1295400"/>
            <a:ext cx="2209800" cy="4191000"/>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5334000" cy="2785871"/>
          </a:xfrm>
        </p:spPr>
        <p:txBody>
          <a:bodyPr>
            <a:normAutofit fontScale="92500" lnSpcReduction="10000"/>
          </a:bodyPr>
          <a:lstStyle/>
          <a:p>
            <a:r>
              <a:rPr lang="en-US" b="1" dirty="0" smtClean="0">
                <a:latin typeface="Times New Roman" pitchFamily="18" charset="0"/>
                <a:cs typeface="Times New Roman" pitchFamily="18" charset="0"/>
              </a:rPr>
              <a:t>Plug-ins: </a:t>
            </a:r>
            <a:r>
              <a:rPr lang="en-US" dirty="0" smtClean="0">
                <a:latin typeface="Times New Roman" pitchFamily="18" charset="0"/>
                <a:cs typeface="Times New Roman" pitchFamily="18" charset="0"/>
              </a:rPr>
              <a:t>Plug-ins has a list of sub commands, which lists out the various plug- ins, which have been included with PageMaker as additions.</a:t>
            </a:r>
          </a:p>
          <a:p>
            <a:pPr>
              <a:buNone/>
            </a:pPr>
            <a:r>
              <a:rPr lang="en-US" dirty="0" smtClean="0"/>
              <a:t/>
            </a:r>
            <a:br>
              <a:rPr lang="en-US" dirty="0" smtClean="0"/>
            </a:br>
            <a:endParaRPr lang="en-US" dirty="0" smtClean="0"/>
          </a:p>
          <a:p>
            <a:endParaRPr lang="en-US" dirty="0"/>
          </a:p>
        </p:txBody>
      </p:sp>
      <p:sp>
        <p:nvSpPr>
          <p:cNvPr id="3" name="Title 2"/>
          <p:cNvSpPr>
            <a:spLocks noGrp="1"/>
          </p:cNvSpPr>
          <p:nvPr>
            <p:ph type="title"/>
          </p:nvPr>
        </p:nvSpPr>
        <p:spPr/>
        <p:txBody>
          <a:bodyPr>
            <a:normAutofit fontScale="90000"/>
          </a:bodyPr>
          <a:lstStyle/>
          <a:p>
            <a:r>
              <a:rPr lang="en-US" dirty="0" smtClean="0">
                <a:latin typeface="Times New Roman" pitchFamily="18" charset="0"/>
                <a:cs typeface="Times New Roman" pitchFamily="18" charset="0"/>
              </a:rPr>
              <a:t>UTILTIES MENU</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pic>
        <p:nvPicPr>
          <p:cNvPr id="5" name="image9.png"/>
          <p:cNvPicPr/>
          <p:nvPr/>
        </p:nvPicPr>
        <p:blipFill>
          <a:blip r:embed="rId2" cstate="print"/>
          <a:stretch>
            <a:fillRect/>
          </a:stretch>
        </p:blipFill>
        <p:spPr>
          <a:xfrm>
            <a:off x="6172200" y="1219200"/>
            <a:ext cx="2743200" cy="4724400"/>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6096000" cy="4525963"/>
          </a:xfrm>
        </p:spPr>
        <p:txBody>
          <a:bodyPr/>
          <a:lstStyle/>
          <a:p>
            <a:r>
              <a:rPr lang="en-US" b="1" dirty="0" smtClean="0">
                <a:latin typeface="Times New Roman" pitchFamily="18" charset="0"/>
                <a:cs typeface="Times New Roman" pitchFamily="18" charset="0"/>
              </a:rPr>
              <a:t>Display Master Items: </a:t>
            </a:r>
            <a:r>
              <a:rPr lang="en-US" dirty="0" smtClean="0">
                <a:latin typeface="Times New Roman" pitchFamily="18" charset="0"/>
                <a:cs typeface="Times New Roman" pitchFamily="18" charset="0"/>
              </a:rPr>
              <a:t>Display Master Items toggle the display of items from the master pages to be reflected in the current page of the publication.</a:t>
            </a:r>
          </a:p>
          <a:p>
            <a:r>
              <a:rPr lang="en-US" b="1" dirty="0" smtClean="0">
                <a:latin typeface="Times New Roman" pitchFamily="18" charset="0"/>
                <a:cs typeface="Times New Roman" pitchFamily="18" charset="0"/>
              </a:rPr>
              <a:t>Display </a:t>
            </a:r>
            <a:r>
              <a:rPr lang="en-US" b="1" dirty="0" smtClean="0">
                <a:latin typeface="Times New Roman" pitchFamily="18" charset="0"/>
                <a:cs typeface="Times New Roman" pitchFamily="18" charset="0"/>
              </a:rPr>
              <a:t>Non-Printing Items: </a:t>
            </a:r>
            <a:r>
              <a:rPr lang="en-US" dirty="0" smtClean="0">
                <a:latin typeface="Times New Roman" pitchFamily="18" charset="0"/>
                <a:cs typeface="Times New Roman" pitchFamily="18" charset="0"/>
              </a:rPr>
              <a:t>Display Non-Printing items toggle the display of non-printing items.</a:t>
            </a:r>
          </a:p>
          <a:p>
            <a:endParaRPr lang="en-US" dirty="0"/>
          </a:p>
        </p:txBody>
      </p:sp>
      <p:sp>
        <p:nvSpPr>
          <p:cNvPr id="3" name="Title 2"/>
          <p:cNvSpPr>
            <a:spLocks noGrp="1"/>
          </p:cNvSpPr>
          <p:nvPr>
            <p:ph type="title"/>
          </p:nvPr>
        </p:nvSpPr>
        <p:spPr/>
        <p:txBody>
          <a:bodyPr>
            <a:normAutofit fontScale="90000"/>
          </a:bodyPr>
          <a:lstStyle/>
          <a:p>
            <a:r>
              <a:rPr lang="en-US" dirty="0" smtClean="0">
                <a:latin typeface="Times New Roman" pitchFamily="18" charset="0"/>
                <a:cs typeface="Times New Roman" pitchFamily="18" charset="0"/>
              </a:rPr>
              <a:t>VIEW MENU</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pic>
        <p:nvPicPr>
          <p:cNvPr id="4" name="image10.png"/>
          <p:cNvPicPr/>
          <p:nvPr/>
        </p:nvPicPr>
        <p:blipFill>
          <a:blip r:embed="rId2" cstate="print"/>
          <a:stretch>
            <a:fillRect/>
          </a:stretch>
        </p:blipFill>
        <p:spPr>
          <a:xfrm>
            <a:off x="7010400" y="1295400"/>
            <a:ext cx="1467552" cy="4495800"/>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914400"/>
            <a:ext cx="6858000" cy="5943600"/>
          </a:xfrm>
        </p:spPr>
        <p:txBody>
          <a:bodyPr>
            <a:noAutofit/>
          </a:bodyPr>
          <a:lstStyle/>
          <a:p>
            <a:r>
              <a:rPr lang="en-US" sz="2000" b="1" dirty="0" smtClean="0">
                <a:latin typeface="Times New Roman" pitchFamily="18" charset="0"/>
                <a:cs typeface="Times New Roman" pitchFamily="18" charset="0"/>
              </a:rPr>
              <a:t>Show Tools: </a:t>
            </a:r>
            <a:r>
              <a:rPr lang="en-US" sz="2000" dirty="0" smtClean="0">
                <a:latin typeface="Times New Roman" pitchFamily="18" charset="0"/>
                <a:cs typeface="Times New Roman" pitchFamily="18" charset="0"/>
              </a:rPr>
              <a:t>Hide/Show tools toggles the display of PageMaker toolbar.</a:t>
            </a:r>
          </a:p>
          <a:p>
            <a:r>
              <a:rPr lang="en-US" sz="2000" b="1" dirty="0" smtClean="0">
                <a:latin typeface="Times New Roman" pitchFamily="18" charset="0"/>
                <a:cs typeface="Times New Roman" pitchFamily="18" charset="0"/>
              </a:rPr>
              <a:t>Show </a:t>
            </a:r>
            <a:r>
              <a:rPr lang="en-US" sz="2000" b="1" dirty="0" smtClean="0">
                <a:latin typeface="Times New Roman" pitchFamily="18" charset="0"/>
                <a:cs typeface="Times New Roman" pitchFamily="18" charset="0"/>
              </a:rPr>
              <a:t>Control Palette: </a:t>
            </a:r>
            <a:r>
              <a:rPr lang="en-US" sz="2000" dirty="0" smtClean="0">
                <a:latin typeface="Times New Roman" pitchFamily="18" charset="0"/>
                <a:cs typeface="Times New Roman" pitchFamily="18" charset="0"/>
              </a:rPr>
              <a:t>Show/Hide Control Panel toggles the display of  control panel on the screen.</a:t>
            </a:r>
          </a:p>
          <a:p>
            <a:r>
              <a:rPr lang="en-US" sz="2000" b="1" dirty="0" smtClean="0">
                <a:latin typeface="Times New Roman" pitchFamily="18" charset="0"/>
                <a:cs typeface="Times New Roman" pitchFamily="18" charset="0"/>
              </a:rPr>
              <a:t>Show </a:t>
            </a:r>
            <a:r>
              <a:rPr lang="en-US" sz="2000" b="1" dirty="0" smtClean="0">
                <a:latin typeface="Times New Roman" pitchFamily="18" charset="0"/>
                <a:cs typeface="Times New Roman" pitchFamily="18" charset="0"/>
              </a:rPr>
              <a:t>Colors: </a:t>
            </a:r>
            <a:r>
              <a:rPr lang="en-US" sz="2000" dirty="0" smtClean="0">
                <a:latin typeface="Times New Roman" pitchFamily="18" charset="0"/>
                <a:cs typeface="Times New Roman" pitchFamily="18" charset="0"/>
              </a:rPr>
              <a:t>Show/Hide Colors Toggles the display of the Color Palette on the</a:t>
            </a:r>
          </a:p>
          <a:p>
            <a:r>
              <a:rPr lang="en-US" sz="2000" dirty="0" smtClean="0">
                <a:latin typeface="Times New Roman" pitchFamily="18" charset="0"/>
                <a:cs typeface="Times New Roman" pitchFamily="18" charset="0"/>
              </a:rPr>
              <a:t>screen.</a:t>
            </a:r>
          </a:p>
          <a:p>
            <a:r>
              <a:rPr lang="en-US" sz="2000" dirty="0" smtClean="0">
                <a:latin typeface="Times New Roman" pitchFamily="18" charset="0"/>
                <a:cs typeface="Times New Roman" pitchFamily="18" charset="0"/>
              </a:rPr>
              <a:t>screen</a:t>
            </a:r>
            <a:r>
              <a:rPr lang="en-US" sz="2000" dirty="0" smtClean="0">
                <a:latin typeface="Times New Roman" pitchFamily="18" charset="0"/>
                <a:cs typeface="Times New Roman" pitchFamily="18" charset="0"/>
              </a:rPr>
              <a:t>.</a:t>
            </a:r>
          </a:p>
          <a:p>
            <a:r>
              <a:rPr lang="en-US" sz="2000" b="1" dirty="0" smtClean="0">
                <a:latin typeface="Times New Roman" pitchFamily="18" charset="0"/>
                <a:cs typeface="Times New Roman" pitchFamily="18" charset="0"/>
              </a:rPr>
              <a:t>Show </a:t>
            </a:r>
            <a:r>
              <a:rPr lang="en-US" sz="2000" b="1" dirty="0" smtClean="0">
                <a:latin typeface="Times New Roman" pitchFamily="18" charset="0"/>
                <a:cs typeface="Times New Roman" pitchFamily="18" charset="0"/>
              </a:rPr>
              <a:t>Style: </a:t>
            </a:r>
            <a:r>
              <a:rPr lang="en-US" sz="2000" dirty="0" smtClean="0">
                <a:latin typeface="Times New Roman" pitchFamily="18" charset="0"/>
                <a:cs typeface="Times New Roman" pitchFamily="18" charset="0"/>
              </a:rPr>
              <a:t>Show/Hide Styles toggles the display of the Styles Palette on the</a:t>
            </a:r>
          </a:p>
          <a:p>
            <a:r>
              <a:rPr lang="en-US" sz="2000" b="1" dirty="0" smtClean="0">
                <a:latin typeface="Times New Roman" pitchFamily="18" charset="0"/>
                <a:cs typeface="Times New Roman" pitchFamily="18" charset="0"/>
              </a:rPr>
              <a:t>Show </a:t>
            </a:r>
            <a:r>
              <a:rPr lang="en-US" sz="2000" b="1" dirty="0" smtClean="0">
                <a:latin typeface="Times New Roman" pitchFamily="18" charset="0"/>
                <a:cs typeface="Times New Roman" pitchFamily="18" charset="0"/>
              </a:rPr>
              <a:t>Layers: </a:t>
            </a:r>
            <a:r>
              <a:rPr lang="en-US" sz="2000" dirty="0" smtClean="0">
                <a:latin typeface="Times New Roman" pitchFamily="18" charset="0"/>
                <a:cs typeface="Times New Roman" pitchFamily="18" charset="0"/>
              </a:rPr>
              <a:t>Show/Hide Layers toggles the display of the Layers Palette on the</a:t>
            </a:r>
          </a:p>
          <a:p>
            <a:r>
              <a:rPr lang="en-US" sz="2000" dirty="0" smtClean="0">
                <a:latin typeface="Times New Roman" pitchFamily="18" charset="0"/>
                <a:cs typeface="Times New Roman" pitchFamily="18" charset="0"/>
              </a:rPr>
              <a:t>screen.</a:t>
            </a:r>
          </a:p>
          <a:p>
            <a:r>
              <a:rPr lang="en-US" sz="2000"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Show </a:t>
            </a:r>
            <a:r>
              <a:rPr lang="en-US" sz="2000" b="1" dirty="0" smtClean="0">
                <a:latin typeface="Times New Roman" pitchFamily="18" charset="0"/>
                <a:cs typeface="Times New Roman" pitchFamily="18" charset="0"/>
              </a:rPr>
              <a:t>Master Pages: </a:t>
            </a:r>
            <a:r>
              <a:rPr lang="en-US" sz="2000" dirty="0" smtClean="0">
                <a:latin typeface="Times New Roman" pitchFamily="18" charset="0"/>
                <a:cs typeface="Times New Roman" pitchFamily="18" charset="0"/>
              </a:rPr>
              <a:t>Show/Hide Master Pages toggle the display of the Master Pages Palette on the screen.</a:t>
            </a:r>
          </a:p>
          <a:p>
            <a:r>
              <a:rPr lang="en-US" sz="2000"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Show </a:t>
            </a:r>
            <a:r>
              <a:rPr lang="en-US" sz="2000" b="1" dirty="0" smtClean="0">
                <a:latin typeface="Times New Roman" pitchFamily="18" charset="0"/>
                <a:cs typeface="Times New Roman" pitchFamily="18" charset="0"/>
              </a:rPr>
              <a:t>Hyperlinks: </a:t>
            </a:r>
            <a:r>
              <a:rPr lang="en-US" sz="2000" dirty="0" smtClean="0">
                <a:latin typeface="Times New Roman" pitchFamily="18" charset="0"/>
                <a:cs typeface="Times New Roman" pitchFamily="18" charset="0"/>
              </a:rPr>
              <a:t>Show/Hide Hyperlinks toggles the display of the Hyperlink Palette on the screen</a:t>
            </a:r>
          </a:p>
          <a:p>
            <a:endParaRPr lang="en-US" sz="2000" dirty="0"/>
          </a:p>
        </p:txBody>
      </p:sp>
      <p:sp>
        <p:nvSpPr>
          <p:cNvPr id="3" name="Title 2"/>
          <p:cNvSpPr>
            <a:spLocks noGrp="1"/>
          </p:cNvSpPr>
          <p:nvPr>
            <p:ph type="title"/>
          </p:nvPr>
        </p:nvSpPr>
        <p:spPr/>
        <p:txBody>
          <a:bodyPr>
            <a:normAutofit fontScale="90000"/>
          </a:bodyPr>
          <a:lstStyle/>
          <a:p>
            <a:r>
              <a:rPr lang="en-US" dirty="0" smtClean="0">
                <a:latin typeface="Times New Roman" pitchFamily="18" charset="0"/>
                <a:cs typeface="Times New Roman" pitchFamily="18" charset="0"/>
              </a:rPr>
              <a:t>WINDOW</a:t>
            </a:r>
            <a:r>
              <a:rPr lang="en-US" dirty="0" smtClean="0"/>
              <a:t> MENU</a:t>
            </a:r>
            <a:br>
              <a:rPr lang="en-US" dirty="0" smtClean="0"/>
            </a:br>
            <a:endParaRPr lang="en-US" dirty="0"/>
          </a:p>
        </p:txBody>
      </p:sp>
      <p:pic>
        <p:nvPicPr>
          <p:cNvPr id="4" name="image11.png"/>
          <p:cNvPicPr/>
          <p:nvPr/>
        </p:nvPicPr>
        <p:blipFill>
          <a:blip r:embed="rId2" cstate="print"/>
          <a:stretch>
            <a:fillRect/>
          </a:stretch>
        </p:blipFill>
        <p:spPr>
          <a:xfrm>
            <a:off x="7239000" y="609600"/>
            <a:ext cx="1665446" cy="3276600"/>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4191000" cy="4525963"/>
          </a:xfrm>
        </p:spPr>
        <p:txBody>
          <a:bodyPr/>
          <a:lstStyle/>
          <a:p>
            <a:r>
              <a:rPr lang="en-US" dirty="0" smtClean="0">
                <a:latin typeface="Times New Roman" pitchFamily="18" charset="0"/>
                <a:cs typeface="Times New Roman" pitchFamily="18" charset="0"/>
              </a:rPr>
              <a:t>Toolbox contains all the tools used to create a publication in PageMaker. Choose Window and select Show Tools to display the toolbox. The individual tools will be explained in detail later in this session.</a:t>
            </a:r>
          </a:p>
          <a:p>
            <a:endParaRPr lang="en-US" dirty="0"/>
          </a:p>
        </p:txBody>
      </p:sp>
      <p:sp>
        <p:nvSpPr>
          <p:cNvPr id="3" name="Title 2"/>
          <p:cNvSpPr>
            <a:spLocks noGrp="1"/>
          </p:cNvSpPr>
          <p:nvPr>
            <p:ph type="title"/>
          </p:nvPr>
        </p:nvSpPr>
        <p:spPr/>
        <p:txBody>
          <a:bodyPr>
            <a:normAutofit fontScale="90000"/>
          </a:bodyPr>
          <a:lstStyle/>
          <a:p>
            <a:r>
              <a:rPr lang="en-US" dirty="0" smtClean="0">
                <a:latin typeface="Times New Roman" pitchFamily="18" charset="0"/>
                <a:cs typeface="Times New Roman" pitchFamily="18" charset="0"/>
              </a:rPr>
              <a:t>PAGEMAKER TOOLS</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pic>
        <p:nvPicPr>
          <p:cNvPr id="4" name="image12.png"/>
          <p:cNvPicPr/>
          <p:nvPr/>
        </p:nvPicPr>
        <p:blipFill>
          <a:blip r:embed="rId2" cstate="print"/>
          <a:stretch>
            <a:fillRect/>
          </a:stretch>
        </p:blipFill>
        <p:spPr>
          <a:xfrm>
            <a:off x="4800600" y="1219200"/>
            <a:ext cx="4114800" cy="4953000"/>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066800"/>
            <a:ext cx="8763000" cy="2438400"/>
          </a:xfrm>
        </p:spPr>
        <p:txBody>
          <a:bodyPr>
            <a:normAutofit fontScale="92500" lnSpcReduction="20000"/>
          </a:bodyPr>
          <a:lstStyle/>
          <a:p>
            <a:pPr algn="just"/>
            <a:r>
              <a:rPr lang="en-US" dirty="0" smtClean="0">
                <a:latin typeface="Times New Roman" pitchFamily="18" charset="0"/>
                <a:cs typeface="Times New Roman" pitchFamily="18" charset="0"/>
              </a:rPr>
              <a:t>Zero Position allows you to set the zero position on the screen. Zero position is the position, where both the top and the left side rules are at zero. By Zero positioning all measurements in the pages are made relative to this point. Click it and drag  it to anywhere on  the workspace to set it as the Zero Point.</a:t>
            </a:r>
          </a:p>
          <a:p>
            <a:pPr>
              <a:buNone/>
            </a:pPr>
            <a:r>
              <a:rPr lang="en-US" dirty="0" smtClean="0"/>
              <a:t/>
            </a:r>
            <a:br>
              <a:rPr lang="en-US" dirty="0" smtClean="0"/>
            </a:br>
            <a:endParaRPr lang="en-US" dirty="0" smtClean="0"/>
          </a:p>
          <a:p>
            <a:endParaRPr lang="en-US" dirty="0"/>
          </a:p>
        </p:txBody>
      </p:sp>
      <p:sp>
        <p:nvSpPr>
          <p:cNvPr id="3" name="Title 2"/>
          <p:cNvSpPr>
            <a:spLocks noGrp="1"/>
          </p:cNvSpPr>
          <p:nvPr>
            <p:ph type="title"/>
          </p:nvPr>
        </p:nvSpPr>
        <p:spPr>
          <a:xfrm>
            <a:off x="457200" y="274638"/>
            <a:ext cx="8229600" cy="639762"/>
          </a:xfrm>
        </p:spPr>
        <p:txBody>
          <a:bodyPr>
            <a:normAutofit fontScale="90000"/>
          </a:bodyPr>
          <a:lstStyle/>
          <a:p>
            <a:r>
              <a:rPr lang="en-US" dirty="0" smtClean="0">
                <a:latin typeface="Times New Roman" pitchFamily="18" charset="0"/>
                <a:cs typeface="Times New Roman" pitchFamily="18" charset="0"/>
              </a:rPr>
              <a:t>ZERO POSITION</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pic>
        <p:nvPicPr>
          <p:cNvPr id="5" name="image13.png"/>
          <p:cNvPicPr/>
          <p:nvPr/>
        </p:nvPicPr>
        <p:blipFill>
          <a:blip r:embed="rId2" cstate="print"/>
          <a:stretch>
            <a:fillRect/>
          </a:stretch>
        </p:blipFill>
        <p:spPr>
          <a:xfrm>
            <a:off x="838200" y="2667000"/>
            <a:ext cx="7086600" cy="3581400"/>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143000"/>
            <a:ext cx="8229600" cy="5376672"/>
          </a:xfrm>
        </p:spPr>
        <p:txBody>
          <a:bodyPr>
            <a:noAutofit/>
          </a:bodyPr>
          <a:lstStyle/>
          <a:p>
            <a:r>
              <a:rPr lang="en-US" sz="2000" b="1" dirty="0" smtClean="0">
                <a:latin typeface="Times New Roman" pitchFamily="18" charset="0"/>
                <a:cs typeface="Times New Roman" pitchFamily="18" charset="0"/>
              </a:rPr>
              <a:t>POINTER TOOL</a:t>
            </a:r>
          </a:p>
          <a:p>
            <a:r>
              <a:rPr lang="en-US" sz="2000" dirty="0" smtClean="0">
                <a:latin typeface="Times New Roman" pitchFamily="18" charset="0"/>
                <a:cs typeface="Times New Roman" pitchFamily="18" charset="0"/>
              </a:rPr>
              <a:t>Pointer tool is used to pick, drag and drop graphics and text.</a:t>
            </a:r>
          </a:p>
          <a:p>
            <a:r>
              <a:rPr lang="en-US" sz="2000"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TEXT </a:t>
            </a:r>
            <a:r>
              <a:rPr lang="en-US" sz="2000" b="1" dirty="0" smtClean="0">
                <a:latin typeface="Times New Roman" pitchFamily="18" charset="0"/>
                <a:cs typeface="Times New Roman" pitchFamily="18" charset="0"/>
              </a:rPr>
              <a:t>TOOL</a:t>
            </a:r>
          </a:p>
          <a:p>
            <a:r>
              <a:rPr lang="en-US" sz="2000" dirty="0" smtClean="0">
                <a:latin typeface="Times New Roman" pitchFamily="18" charset="0"/>
                <a:cs typeface="Times New Roman" pitchFamily="18" charset="0"/>
              </a:rPr>
              <a:t>Text Tool is used to edit and select text and insert text frames. Click the text tool and click anywhere in the document and start entering text. The text tool creating a free flowing text box.</a:t>
            </a:r>
          </a:p>
          <a:p>
            <a:r>
              <a:rPr lang="en-US" sz="2000" b="1" dirty="0" smtClean="0">
                <a:latin typeface="Times New Roman" pitchFamily="18" charset="0"/>
                <a:cs typeface="Times New Roman" pitchFamily="18" charset="0"/>
              </a:rPr>
              <a:t>ROTATE </a:t>
            </a:r>
            <a:r>
              <a:rPr lang="en-US" sz="2000" b="1" dirty="0" smtClean="0">
                <a:latin typeface="Times New Roman" pitchFamily="18" charset="0"/>
                <a:cs typeface="Times New Roman" pitchFamily="18" charset="0"/>
              </a:rPr>
              <a:t>TOOL</a:t>
            </a:r>
          </a:p>
          <a:p>
            <a:r>
              <a:rPr lang="en-US" sz="2000" dirty="0" smtClean="0">
                <a:latin typeface="Times New Roman" pitchFamily="18" charset="0"/>
                <a:cs typeface="Times New Roman" pitchFamily="18" charset="0"/>
              </a:rPr>
              <a:t>Rotate too is used to rotate text and graphic objects. Click the rotate tool. Then click on the object reference point and drag to rotate the object.</a:t>
            </a:r>
          </a:p>
          <a:p>
            <a:r>
              <a:rPr lang="en-US" sz="2000" b="1" dirty="0" smtClean="0"/>
              <a:t>CROP TOOL</a:t>
            </a:r>
          </a:p>
          <a:p>
            <a:r>
              <a:rPr lang="en-US" sz="2000" dirty="0" smtClean="0">
                <a:latin typeface="Times New Roman" pitchFamily="18" charset="0"/>
                <a:cs typeface="Times New Roman" pitchFamily="18" charset="0"/>
              </a:rPr>
              <a:t>The Crop tool is used to crop imported graphic images to the required size. The crop tool only works on TIFF type of images. Click on the toll and, drag the image handles, to crop the image.</a:t>
            </a:r>
          </a:p>
          <a:p>
            <a:r>
              <a:rPr lang="en-US" sz="2000" b="1" dirty="0" smtClean="0"/>
              <a:t>OBLIQUE LINE TOOL</a:t>
            </a:r>
          </a:p>
          <a:p>
            <a:r>
              <a:rPr lang="en-US" sz="2000" b="1" dirty="0" smtClean="0"/>
              <a:t> </a:t>
            </a:r>
            <a:r>
              <a:rPr lang="en-US" sz="2000" dirty="0" smtClean="0"/>
              <a:t>Oblique </a:t>
            </a:r>
            <a:r>
              <a:rPr lang="en-US" sz="2000" dirty="0" smtClean="0"/>
              <a:t>Line is used to draw slanting lines. To draw a line, click the oblique line tool, click and drag to draw a line in any direction</a:t>
            </a:r>
            <a:r>
              <a:rPr lang="en-US" sz="2000" dirty="0" smtClean="0"/>
              <a:t>.</a:t>
            </a:r>
          </a:p>
          <a:p>
            <a:endParaRPr lang="en-US" sz="2000" dirty="0" smtClean="0"/>
          </a:p>
          <a:p>
            <a:pPr>
              <a:buNone/>
            </a:pPr>
            <a:r>
              <a:rPr lang="en-US" sz="2000" dirty="0" smtClean="0">
                <a:latin typeface="Times New Roman" pitchFamily="18" charset="0"/>
                <a:cs typeface="Times New Roman" pitchFamily="18" charset="0"/>
              </a:rPr>
              <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 </a:t>
            </a:r>
          </a:p>
          <a:p>
            <a:endParaRPr lang="en-US" sz="2000" dirty="0">
              <a:latin typeface="Times New Roman" pitchFamily="18" charset="0"/>
              <a:cs typeface="Times New Roman" pitchFamily="18" charset="0"/>
            </a:endParaRPr>
          </a:p>
        </p:txBody>
      </p:sp>
      <p:sp>
        <p:nvSpPr>
          <p:cNvPr id="3" name="Title 2"/>
          <p:cNvSpPr>
            <a:spLocks noGrp="1"/>
          </p:cNvSpPr>
          <p:nvPr>
            <p:ph type="title"/>
          </p:nvPr>
        </p:nvSpPr>
        <p:spPr/>
        <p:txBody>
          <a:bodyPr/>
          <a:lstStyle/>
          <a:p>
            <a:r>
              <a:rPr lang="en-US" dirty="0" smtClean="0">
                <a:latin typeface="Times New Roman" pitchFamily="18" charset="0"/>
                <a:cs typeface="Times New Roman" pitchFamily="18" charset="0"/>
              </a:rPr>
              <a:t>Tools</a:t>
            </a:r>
            <a:endParaRPr lang="en-US" dirty="0">
              <a:latin typeface="Times New Roman" pitchFamily="18" charset="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sz="2800" b="1" dirty="0" smtClean="0">
                <a:latin typeface="Times New Roman" pitchFamily="18" charset="0"/>
                <a:cs typeface="Times New Roman" pitchFamily="18" charset="0"/>
              </a:rPr>
              <a:t>CONSTRAINED LINE TOOL</a:t>
            </a:r>
          </a:p>
          <a:p>
            <a:r>
              <a:rPr lang="en-US" sz="2800" b="1"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Constrained Line tool will draw lines at 45 degree intervals, i.e., horizontally, vertically or diagonally.</a:t>
            </a:r>
          </a:p>
          <a:p>
            <a:r>
              <a:rPr lang="en-US" b="1" dirty="0" smtClean="0">
                <a:latin typeface="Times New Roman" pitchFamily="18" charset="0"/>
                <a:cs typeface="Times New Roman" pitchFamily="18" charset="0"/>
              </a:rPr>
              <a:t>CIRCULAR </a:t>
            </a:r>
            <a:r>
              <a:rPr lang="en-US" b="1" dirty="0" smtClean="0">
                <a:latin typeface="Times New Roman" pitchFamily="18" charset="0"/>
                <a:cs typeface="Times New Roman" pitchFamily="18" charset="0"/>
              </a:rPr>
              <a:t>FRAME</a:t>
            </a:r>
          </a:p>
          <a:p>
            <a:r>
              <a:rPr lang="en-US" dirty="0" smtClean="0">
                <a:latin typeface="Times New Roman" pitchFamily="18" charset="0"/>
                <a:cs typeface="Times New Roman" pitchFamily="18" charset="0"/>
              </a:rPr>
              <a:t>Circular Frame is used to type text inside a circle or an oval. Use the Circular  frame tool to draw the frame and then click inside with the text tool to start entering text. The entered text will be constrained to the circular frame.</a:t>
            </a:r>
          </a:p>
          <a:p>
            <a:r>
              <a:rPr lang="en-US" b="1" dirty="0" smtClean="0">
                <a:latin typeface="Times New Roman" pitchFamily="18" charset="0"/>
                <a:cs typeface="Times New Roman" pitchFamily="18" charset="0"/>
              </a:rPr>
              <a:t>POLYGON TOOL</a:t>
            </a:r>
          </a:p>
          <a:p>
            <a:r>
              <a:rPr lang="en-US" dirty="0" smtClean="0">
                <a:latin typeface="Times New Roman" pitchFamily="18" charset="0"/>
                <a:cs typeface="Times New Roman" pitchFamily="18" charset="0"/>
              </a:rPr>
              <a:t>Polygon tool is used to draw a shape with more than four sides. You can modify  the polygon by selecting Element and selecting Polygon Settings.</a:t>
            </a:r>
          </a:p>
          <a:p>
            <a:endParaRPr lang="en-US" dirty="0">
              <a:latin typeface="Times New Roman" pitchFamily="18" charset="0"/>
              <a:cs typeface="Times New Roman" pitchFamily="18" charset="0"/>
            </a:endParaRPr>
          </a:p>
        </p:txBody>
      </p:sp>
      <p:sp>
        <p:nvSpPr>
          <p:cNvPr id="3" name="Title 2"/>
          <p:cNvSpPr>
            <a:spLocks noGrp="1"/>
          </p:cNvSpPr>
          <p:nvPr>
            <p:ph type="title"/>
          </p:nvPr>
        </p:nvSpPr>
        <p:spPr/>
        <p:txBody>
          <a:bodyPr/>
          <a:lstStyle/>
          <a:p>
            <a:r>
              <a:rPr lang="en-US" dirty="0" smtClean="0"/>
              <a:t>Cont..</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b="1" dirty="0" smtClean="0">
                <a:solidFill>
                  <a:srgbClr val="FF0000"/>
                </a:solidFill>
                <a:latin typeface="Times New Roman" pitchFamily="18" charset="0"/>
                <a:cs typeface="Times New Roman" pitchFamily="18" charset="0"/>
              </a:rPr>
              <a:t>Definition</a:t>
            </a:r>
          </a:p>
          <a:p>
            <a:pPr algn="just"/>
            <a:r>
              <a:rPr lang="en-US" b="1" dirty="0" smtClean="0">
                <a:solidFill>
                  <a:srgbClr val="00B0F0"/>
                </a:solidFill>
                <a:latin typeface="Times New Roman" pitchFamily="18" charset="0"/>
                <a:cs typeface="Times New Roman" pitchFamily="18" charset="0"/>
              </a:rPr>
              <a:t>Adobe </a:t>
            </a:r>
            <a:r>
              <a:rPr lang="en-US" b="1" dirty="0" smtClean="0">
                <a:solidFill>
                  <a:srgbClr val="00B0F0"/>
                </a:solidFill>
                <a:latin typeface="Times New Roman" pitchFamily="18" charset="0"/>
                <a:cs typeface="Times New Roman" pitchFamily="18" charset="0"/>
              </a:rPr>
              <a:t>PageMaker is a discontinued desktop publishing computer program introduced in 1985 by Aldus on the Apple Macintosh. The combination of the Macintosh's graphical user interface, PageMaker publishing software, and the Apple LaserWriter laser printer marked the beginning of the desktop publishing revolution</a:t>
            </a:r>
            <a:endParaRPr lang="en-US" b="1" dirty="0">
              <a:solidFill>
                <a:srgbClr val="00B0F0"/>
              </a:solidFill>
              <a:latin typeface="Times New Roman" pitchFamily="18" charset="0"/>
              <a:cs typeface="Times New Roman" pitchFamily="18" charset="0"/>
            </a:endParaRPr>
          </a:p>
        </p:txBody>
      </p:sp>
      <p:sp>
        <p:nvSpPr>
          <p:cNvPr id="3" name="Title 2"/>
          <p:cNvSpPr>
            <a:spLocks noGrp="1"/>
          </p:cNvSpPr>
          <p:nvPr>
            <p:ph type="title"/>
          </p:nvPr>
        </p:nvSpPr>
        <p:spPr/>
        <p:txBody>
          <a:bodyPr/>
          <a:lstStyle/>
          <a:p>
            <a:r>
              <a:rPr lang="en-US" dirty="0" smtClean="0">
                <a:latin typeface="Times New Roman" pitchFamily="18" charset="0"/>
                <a:cs typeface="Times New Roman" pitchFamily="18" charset="0"/>
              </a:rPr>
              <a:t>Page Maker</a:t>
            </a:r>
            <a:endParaRPr lang="en-US" dirty="0">
              <a:latin typeface="Times New Roman" pitchFamily="18" charset="0"/>
              <a:cs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b="1" dirty="0" smtClean="0">
                <a:latin typeface="Times New Roman" pitchFamily="18" charset="0"/>
                <a:cs typeface="Times New Roman" pitchFamily="18" charset="0"/>
              </a:rPr>
              <a:t>POLYGON FRAME</a:t>
            </a:r>
          </a:p>
          <a:p>
            <a:r>
              <a:rPr lang="en-US" b="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Polygon </a:t>
            </a:r>
            <a:r>
              <a:rPr lang="en-US" dirty="0" smtClean="0">
                <a:latin typeface="Times New Roman" pitchFamily="18" charset="0"/>
                <a:cs typeface="Times New Roman" pitchFamily="18" charset="0"/>
              </a:rPr>
              <a:t>frame puts the text inside the polygon. Select the polygon frame tool,  draw a polygon then select the text tool and click inside the frame to enter the text inside the frame to enter the text inside the polygon frame.</a:t>
            </a:r>
          </a:p>
          <a:p>
            <a:pPr>
              <a:buNone/>
            </a:pPr>
            <a:r>
              <a:rPr lang="en-US" dirty="0" smtClean="0"/>
              <a:t/>
            </a:r>
            <a:br>
              <a:rPr lang="en-US" dirty="0" smtClean="0"/>
            </a:br>
            <a:endParaRPr lang="en-US" dirty="0" smtClean="0"/>
          </a:p>
          <a:p>
            <a:endParaRPr lang="en-US" dirty="0"/>
          </a:p>
        </p:txBody>
      </p:sp>
      <p:sp>
        <p:nvSpPr>
          <p:cNvPr id="3" name="Title 2"/>
          <p:cNvSpPr>
            <a:spLocks noGrp="1"/>
          </p:cNvSpPr>
          <p:nvPr>
            <p:ph type="title"/>
          </p:nvPr>
        </p:nvSpPr>
        <p:spPr/>
        <p:txBody>
          <a:bodyPr/>
          <a:lstStyle/>
          <a:p>
            <a:r>
              <a:rPr lang="en-US" dirty="0" smtClean="0"/>
              <a:t>Cont..</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5638800" cy="4525963"/>
          </a:xfrm>
        </p:spPr>
        <p:txBody>
          <a:bodyPr>
            <a:normAutofit fontScale="92500"/>
          </a:bodyPr>
          <a:lstStyle/>
          <a:p>
            <a:pPr lvl="1">
              <a:buFont typeface="Wingdings" pitchFamily="2" charset="2"/>
              <a:buChar char="Ø"/>
            </a:pPr>
            <a:r>
              <a:rPr lang="en-US" sz="2400" dirty="0" smtClean="0">
                <a:latin typeface="Times New Roman" pitchFamily="18" charset="0"/>
                <a:cs typeface="Times New Roman" pitchFamily="18" charset="0"/>
              </a:rPr>
              <a:t>Click File.</a:t>
            </a:r>
          </a:p>
          <a:p>
            <a:pPr>
              <a:buFont typeface="Wingdings" pitchFamily="2" charset="2"/>
              <a:buChar char="Ø"/>
            </a:pPr>
            <a:r>
              <a:rPr lang="en-US"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Select </a:t>
            </a:r>
            <a:r>
              <a:rPr lang="en-US" sz="2400" dirty="0" smtClean="0">
                <a:latin typeface="Times New Roman" pitchFamily="18" charset="0"/>
                <a:cs typeface="Times New Roman" pitchFamily="18" charset="0"/>
              </a:rPr>
              <a:t>New.</a:t>
            </a:r>
          </a:p>
          <a:p>
            <a:pPr>
              <a:buFont typeface="Wingdings" pitchFamily="2" charset="2"/>
              <a:buChar char="Ø"/>
            </a:pPr>
            <a:r>
              <a:rPr lang="en-US" sz="2400" dirty="0" smtClean="0">
                <a:latin typeface="Times New Roman" pitchFamily="18" charset="0"/>
                <a:cs typeface="Times New Roman" pitchFamily="18" charset="0"/>
              </a:rPr>
              <a:t>The </a:t>
            </a:r>
            <a:r>
              <a:rPr lang="en-US" sz="2400" dirty="0" smtClean="0">
                <a:latin typeface="Times New Roman" pitchFamily="18" charset="0"/>
                <a:cs typeface="Times New Roman" pitchFamily="18" charset="0"/>
              </a:rPr>
              <a:t>Document Setup dialog box appears. Enter 2 in the number of pages text box and press the TAB key</a:t>
            </a:r>
            <a:r>
              <a:rPr lang="en-US" sz="2400" dirty="0" smtClean="0">
                <a:latin typeface="Times New Roman" pitchFamily="18" charset="0"/>
                <a:cs typeface="Times New Roman" pitchFamily="18" charset="0"/>
              </a:rPr>
              <a:t>.</a:t>
            </a:r>
          </a:p>
          <a:p>
            <a:pPr lvl="1">
              <a:buFont typeface="Wingdings" pitchFamily="2" charset="2"/>
              <a:buChar char="Ø"/>
            </a:pPr>
            <a:r>
              <a:rPr lang="en-US" sz="2400" dirty="0" smtClean="0">
                <a:latin typeface="Times New Roman" pitchFamily="18" charset="0"/>
                <a:cs typeface="Times New Roman" pitchFamily="18" charset="0"/>
              </a:rPr>
              <a:t>Enter 1 inch as the inside margin and press the TAB key.</a:t>
            </a:r>
          </a:p>
          <a:p>
            <a:pPr lvl="1">
              <a:buFont typeface="Wingdings" pitchFamily="2" charset="2"/>
              <a:buChar char="Ø"/>
            </a:pPr>
            <a:r>
              <a:rPr lang="en-US" sz="2400" dirty="0" smtClean="0">
                <a:latin typeface="Times New Roman" pitchFamily="18" charset="0"/>
                <a:cs typeface="Times New Roman" pitchFamily="18" charset="0"/>
              </a:rPr>
              <a:t>Select </a:t>
            </a:r>
            <a:r>
              <a:rPr lang="en-US" sz="2400" dirty="0" smtClean="0">
                <a:latin typeface="Times New Roman" pitchFamily="18" charset="0"/>
                <a:cs typeface="Times New Roman" pitchFamily="18" charset="0"/>
              </a:rPr>
              <a:t>the printer “HP </a:t>
            </a:r>
            <a:r>
              <a:rPr lang="en-US" sz="2400" dirty="0" err="1" smtClean="0">
                <a:latin typeface="Times New Roman" pitchFamily="18" charset="0"/>
                <a:cs typeface="Times New Roman" pitchFamily="18" charset="0"/>
              </a:rPr>
              <a:t>Deskjet</a:t>
            </a:r>
            <a:r>
              <a:rPr lang="en-US" sz="2400" dirty="0" smtClean="0">
                <a:latin typeface="Times New Roman" pitchFamily="18" charset="0"/>
                <a:cs typeface="Times New Roman" pitchFamily="18" charset="0"/>
              </a:rPr>
              <a:t> on LPT1”</a:t>
            </a:r>
          </a:p>
          <a:p>
            <a:pPr>
              <a:buFont typeface="Wingdings" pitchFamily="2" charset="2"/>
              <a:buChar char="Ø"/>
            </a:pPr>
            <a:r>
              <a:rPr lang="en-US"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Click </a:t>
            </a:r>
            <a:r>
              <a:rPr lang="en-US" sz="2400" dirty="0" smtClean="0">
                <a:latin typeface="Times New Roman" pitchFamily="18" charset="0"/>
                <a:cs typeface="Times New Roman" pitchFamily="18" charset="0"/>
              </a:rPr>
              <a:t>OK.</a:t>
            </a:r>
          </a:p>
          <a:p>
            <a:pPr>
              <a:buFont typeface="Wingdings" pitchFamily="2" charset="2"/>
              <a:buChar char="Ø"/>
            </a:pPr>
            <a:r>
              <a:rPr lang="en-US" sz="2400" dirty="0" smtClean="0">
                <a:latin typeface="Times New Roman" pitchFamily="18" charset="0"/>
                <a:cs typeface="Times New Roman" pitchFamily="18" charset="0"/>
              </a:rPr>
              <a:t>A </a:t>
            </a:r>
            <a:r>
              <a:rPr lang="en-US" sz="2400" dirty="0" smtClean="0">
                <a:latin typeface="Times New Roman" pitchFamily="18" charset="0"/>
                <a:cs typeface="Times New Roman" pitchFamily="18" charset="0"/>
              </a:rPr>
              <a:t>new document is opened with the required margins and the first page of the selected document is display</a:t>
            </a:r>
          </a:p>
          <a:p>
            <a:pPr>
              <a:buNone/>
            </a:pPr>
            <a:endParaRPr lang="en-US" sz="2400" dirty="0" smtClean="0"/>
          </a:p>
          <a:p>
            <a:pPr>
              <a:buFont typeface="Wingdings" pitchFamily="2" charset="2"/>
              <a:buChar char="Ø"/>
            </a:pPr>
            <a:endParaRPr lang="en-US" sz="2800" dirty="0" smtClean="0"/>
          </a:p>
          <a:p>
            <a:pPr>
              <a:buFont typeface="Wingdings" pitchFamily="2" charset="2"/>
              <a:buChar char="Ø"/>
            </a:pPr>
            <a:endParaRPr lang="en-US" sz="4400" dirty="0" smtClean="0"/>
          </a:p>
          <a:p>
            <a:endParaRPr lang="en-US" dirty="0"/>
          </a:p>
        </p:txBody>
      </p:sp>
      <p:sp>
        <p:nvSpPr>
          <p:cNvPr id="3" name="Title 2"/>
          <p:cNvSpPr>
            <a:spLocks noGrp="1"/>
          </p:cNvSpPr>
          <p:nvPr>
            <p:ph type="title"/>
          </p:nvPr>
        </p:nvSpPr>
        <p:spPr/>
        <p:txBody>
          <a:bodyPr/>
          <a:lstStyle/>
          <a:p>
            <a:r>
              <a:rPr lang="en-US" dirty="0" smtClean="0">
                <a:latin typeface="Times New Roman" pitchFamily="18" charset="0"/>
                <a:cs typeface="Times New Roman" pitchFamily="18" charset="0"/>
              </a:rPr>
              <a:t>Opening A New Publication</a:t>
            </a:r>
            <a:endParaRPr lang="en-US" dirty="0">
              <a:latin typeface="Times New Roman" pitchFamily="18" charset="0"/>
              <a:cs typeface="Times New Roman" pitchFamily="18" charset="0"/>
            </a:endParaRPr>
          </a:p>
        </p:txBody>
      </p:sp>
      <p:pic>
        <p:nvPicPr>
          <p:cNvPr id="4" name="image26.png"/>
          <p:cNvPicPr/>
          <p:nvPr/>
        </p:nvPicPr>
        <p:blipFill>
          <a:blip r:embed="rId2" cstate="print"/>
          <a:stretch>
            <a:fillRect/>
          </a:stretch>
        </p:blipFill>
        <p:spPr>
          <a:xfrm>
            <a:off x="6321950" y="1066800"/>
            <a:ext cx="2822050" cy="2759103"/>
          </a:xfrm>
          <a:prstGeom prst="rect">
            <a:avLst/>
          </a:prstGeom>
        </p:spPr>
      </p:pic>
      <p:pic>
        <p:nvPicPr>
          <p:cNvPr id="6" name="image27.png"/>
          <p:cNvPicPr/>
          <p:nvPr/>
        </p:nvPicPr>
        <p:blipFill>
          <a:blip r:embed="rId3" cstate="print"/>
          <a:stretch>
            <a:fillRect/>
          </a:stretch>
        </p:blipFill>
        <p:spPr>
          <a:xfrm>
            <a:off x="6248400" y="3810000"/>
            <a:ext cx="2895600" cy="2615979"/>
          </a:xfrm>
          <a:prstGeom prst="rect">
            <a:avLst/>
          </a:prstGeo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5638800" cy="4525963"/>
          </a:xfrm>
        </p:spPr>
        <p:txBody>
          <a:bodyPr>
            <a:normAutofit fontScale="92500" lnSpcReduction="10000"/>
          </a:bodyPr>
          <a:lstStyle/>
          <a:p>
            <a:r>
              <a:rPr lang="en-US" sz="2800" dirty="0" smtClean="0">
                <a:latin typeface="Times New Roman" pitchFamily="18" charset="0"/>
                <a:cs typeface="Times New Roman" pitchFamily="18" charset="0"/>
              </a:rPr>
              <a:t>PageMaker allows you to divide any page into columns. In this exercise we shall split a page into Columns. Click on the Layout menu.</a:t>
            </a:r>
          </a:p>
          <a:p>
            <a:r>
              <a:rPr lang="en-US" sz="28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Select </a:t>
            </a:r>
            <a:r>
              <a:rPr lang="en-US" sz="2400" dirty="0" smtClean="0">
                <a:latin typeface="Times New Roman" pitchFamily="18" charset="0"/>
                <a:cs typeface="Times New Roman" pitchFamily="18" charset="0"/>
              </a:rPr>
              <a:t>Column Guides.</a:t>
            </a:r>
            <a:endParaRPr lang="en-US" sz="1800"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A </a:t>
            </a:r>
            <a:r>
              <a:rPr lang="en-US" sz="2800" dirty="0" smtClean="0">
                <a:latin typeface="Times New Roman" pitchFamily="18" charset="0"/>
                <a:cs typeface="Times New Roman" pitchFamily="18" charset="0"/>
              </a:rPr>
              <a:t>Columns Guide dialog box appears. In the Number of columns dialog box, type</a:t>
            </a:r>
          </a:p>
          <a:p>
            <a:pPr lvl="1"/>
            <a:r>
              <a:rPr lang="en-US" sz="2400" dirty="0" smtClean="0">
                <a:latin typeface="Times New Roman" pitchFamily="18" charset="0"/>
                <a:cs typeface="Times New Roman" pitchFamily="18" charset="0"/>
              </a:rPr>
              <a:t>Click OK to close the dialog box.</a:t>
            </a:r>
            <a:endParaRPr lang="en-US" sz="1800"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We </a:t>
            </a:r>
            <a:r>
              <a:rPr lang="en-US" sz="2800" dirty="0" smtClean="0">
                <a:latin typeface="Times New Roman" pitchFamily="18" charset="0"/>
                <a:cs typeface="Times New Roman" pitchFamily="18" charset="0"/>
              </a:rPr>
              <a:t>can now see the pages split into columns.</a:t>
            </a:r>
          </a:p>
          <a:p>
            <a:endParaRPr lang="en-US" sz="2800" dirty="0" smtClean="0">
              <a:latin typeface="Times New Roman" pitchFamily="18" charset="0"/>
              <a:cs typeface="Times New Roman" pitchFamily="18" charset="0"/>
            </a:endParaRPr>
          </a:p>
          <a:p>
            <a:endParaRPr lang="en-US" dirty="0"/>
          </a:p>
        </p:txBody>
      </p:sp>
      <p:sp>
        <p:nvSpPr>
          <p:cNvPr id="3" name="Title 2"/>
          <p:cNvSpPr>
            <a:spLocks noGrp="1"/>
          </p:cNvSpPr>
          <p:nvPr>
            <p:ph type="title"/>
          </p:nvPr>
        </p:nvSpPr>
        <p:spPr/>
        <p:txBody>
          <a:bodyPr>
            <a:normAutofit fontScale="90000"/>
          </a:bodyPr>
          <a:lstStyle/>
          <a:p>
            <a:r>
              <a:rPr lang="en-US" dirty="0" smtClean="0">
                <a:latin typeface="Times New Roman" pitchFamily="18" charset="0"/>
                <a:cs typeface="Times New Roman" pitchFamily="18" charset="0"/>
              </a:rPr>
              <a:t>WORKING</a:t>
            </a:r>
            <a:r>
              <a:rPr lang="en-US" dirty="0" smtClean="0"/>
              <a:t> WITH COLUMNS</a:t>
            </a:r>
            <a:br>
              <a:rPr lang="en-US" dirty="0" smtClean="0"/>
            </a:br>
            <a:endParaRPr lang="en-US" dirty="0"/>
          </a:p>
        </p:txBody>
      </p:sp>
      <p:pic>
        <p:nvPicPr>
          <p:cNvPr id="4" name="image67.png"/>
          <p:cNvPicPr/>
          <p:nvPr/>
        </p:nvPicPr>
        <p:blipFill>
          <a:blip r:embed="rId2" cstate="print"/>
          <a:stretch>
            <a:fillRect/>
          </a:stretch>
        </p:blipFill>
        <p:spPr>
          <a:xfrm>
            <a:off x="6019800" y="1524000"/>
            <a:ext cx="2923429" cy="3962400"/>
          </a:xfrm>
          <a:prstGeom prst="rect">
            <a:avLst/>
          </a:prstGeo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dirty="0" smtClean="0">
                <a:latin typeface="Times New Roman" pitchFamily="18" charset="0"/>
                <a:cs typeface="Times New Roman" pitchFamily="18" charset="0"/>
              </a:rPr>
              <a:t>Indents and tabs are powerful tools for positioning text. Indents move text inward from the right and left edges of a text object, and tabs position text at specific locations in a text object. You can create left and right aligned tabs; center tabs, which center text around the tab; and decimal tabs, which align characters at a decimal point. You can also apply a leader of any style to any tab. A leader is a repeated pattern, such as a series of dots or dashes, between the tab and the preceding text.</a:t>
            </a:r>
          </a:p>
          <a:p>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3" name="Title 2"/>
          <p:cNvSpPr>
            <a:spLocks noGrp="1"/>
          </p:cNvSpPr>
          <p:nvPr>
            <p:ph type="title"/>
          </p:nvPr>
        </p:nvSpPr>
        <p:spPr/>
        <p:txBody>
          <a:bodyPr/>
          <a:lstStyle/>
          <a:p>
            <a:r>
              <a:rPr lang="en-US" dirty="0" smtClean="0">
                <a:latin typeface="Times New Roman" pitchFamily="18" charset="0"/>
                <a:cs typeface="Times New Roman" pitchFamily="18" charset="0"/>
              </a:rPr>
              <a:t>Indent</a:t>
            </a:r>
            <a:endParaRPr lang="en-US" dirty="0">
              <a:latin typeface="Times New Roman" pitchFamily="18" charset="0"/>
              <a:cs typeface="Times New Roman"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3000"/>
            <a:ext cx="6400800" cy="4864291"/>
          </a:xfrm>
        </p:spPr>
        <p:txBody>
          <a:bodyPr>
            <a:normAutofit fontScale="92500" lnSpcReduction="20000"/>
          </a:bodyPr>
          <a:lstStyle/>
          <a:p>
            <a:r>
              <a:rPr lang="en-US" b="1" dirty="0" smtClean="0">
                <a:latin typeface="Times New Roman" pitchFamily="18" charset="0"/>
                <a:cs typeface="Times New Roman" pitchFamily="18" charset="0"/>
              </a:rPr>
              <a:t>Setting Indents:</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Following are the ways in which indents can be set:</a:t>
            </a:r>
          </a:p>
          <a:p>
            <a:r>
              <a:rPr lang="en-US" dirty="0" smtClean="0">
                <a:latin typeface="Times New Roman" pitchFamily="18" charset="0"/>
                <a:cs typeface="Times New Roman" pitchFamily="18" charset="0"/>
              </a:rPr>
              <a:t>1.Move indent </a:t>
            </a:r>
            <a:r>
              <a:rPr lang="en-US" u="sng" dirty="0" smtClean="0">
                <a:latin typeface="Times New Roman" pitchFamily="18" charset="0"/>
                <a:cs typeface="Times New Roman" pitchFamily="18" charset="0"/>
              </a:rPr>
              <a:t>markers</a:t>
            </a:r>
            <a:r>
              <a:rPr lang="en-US" dirty="0" smtClean="0">
                <a:latin typeface="Times New Roman" pitchFamily="18" charset="0"/>
                <a:cs typeface="Times New Roman" pitchFamily="18" charset="0"/>
              </a:rPr>
              <a:t> in the Indents or Tabs </a:t>
            </a:r>
            <a:r>
              <a:rPr lang="en-US" u="sng" dirty="0" smtClean="0">
                <a:latin typeface="Times New Roman" pitchFamily="18" charset="0"/>
                <a:cs typeface="Times New Roman" pitchFamily="18" charset="0"/>
              </a:rPr>
              <a:t>dialog box</a:t>
            </a:r>
            <a:r>
              <a:rPr lang="en-US" dirty="0" smtClean="0">
                <a:latin typeface="Times New Roman" pitchFamily="18" charset="0"/>
                <a:cs typeface="Times New Roman" pitchFamily="18" charset="0"/>
              </a:rPr>
              <a:t>.</a:t>
            </a:r>
          </a:p>
          <a:p>
            <a:r>
              <a:rPr lang="en-US" dirty="0" smtClean="0">
                <a:latin typeface="Times New Roman" pitchFamily="18" charset="0"/>
                <a:cs typeface="Times New Roman" pitchFamily="18" charset="0"/>
              </a:rPr>
              <a:t>2.Type indent values in the Paragraph Specifications dialog box.</a:t>
            </a:r>
          </a:p>
          <a:p>
            <a:r>
              <a:rPr lang="en-US" dirty="0" smtClean="0">
                <a:latin typeface="Times New Roman" pitchFamily="18" charset="0"/>
                <a:cs typeface="Times New Roman" pitchFamily="18" charset="0"/>
              </a:rPr>
              <a:t>3.Type indent values on the Control palette in paragraph view.</a:t>
            </a:r>
          </a:p>
          <a:p>
            <a:r>
              <a:rPr lang="en-US" b="1" dirty="0" smtClean="0">
                <a:latin typeface="Times New Roman" pitchFamily="18" charset="0"/>
                <a:cs typeface="Times New Roman" pitchFamily="18" charset="0"/>
              </a:rPr>
              <a:t>1</a:t>
            </a:r>
            <a:r>
              <a:rPr lang="en-US" b="1" dirty="0" smtClean="0">
                <a:latin typeface="Times New Roman" pitchFamily="18" charset="0"/>
                <a:cs typeface="Times New Roman" pitchFamily="18" charset="0"/>
              </a:rPr>
              <a:t>. To set indent using the Indents or Tab ruler:</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(a) In </a:t>
            </a:r>
            <a:r>
              <a:rPr lang="en-US" u="sng" dirty="0" smtClean="0">
                <a:latin typeface="Times New Roman" pitchFamily="18" charset="0"/>
                <a:cs typeface="Times New Roman" pitchFamily="18" charset="0"/>
              </a:rPr>
              <a:t>layout</a:t>
            </a:r>
            <a:r>
              <a:rPr lang="en-US" dirty="0" smtClean="0">
                <a:latin typeface="Times New Roman" pitchFamily="18" charset="0"/>
                <a:cs typeface="Times New Roman" pitchFamily="18" charset="0"/>
              </a:rPr>
              <a:t> view, click an insertion point in a paragraph or group of paragraphs.</a:t>
            </a:r>
          </a:p>
          <a:p>
            <a:r>
              <a:rPr lang="en-US" dirty="0" smtClean="0">
                <a:latin typeface="Times New Roman" pitchFamily="18" charset="0"/>
                <a:cs typeface="Times New Roman" pitchFamily="18" charset="0"/>
              </a:rPr>
              <a:t>(b) Choose Type &gt; Indents / Tabs</a:t>
            </a:r>
          </a:p>
          <a:p>
            <a:endParaRPr lang="en-US" dirty="0"/>
          </a:p>
        </p:txBody>
      </p:sp>
      <p:sp>
        <p:nvSpPr>
          <p:cNvPr id="3" name="Title 2"/>
          <p:cNvSpPr>
            <a:spLocks noGrp="1"/>
          </p:cNvSpPr>
          <p:nvPr>
            <p:ph type="title"/>
          </p:nvPr>
        </p:nvSpPr>
        <p:spPr/>
        <p:txBody>
          <a:bodyPr/>
          <a:lstStyle/>
          <a:p>
            <a:r>
              <a:rPr lang="en-US" dirty="0" smtClean="0">
                <a:latin typeface="Times New Roman" pitchFamily="18" charset="0"/>
                <a:cs typeface="Times New Roman" pitchFamily="18" charset="0"/>
              </a:rPr>
              <a:t>Indent</a:t>
            </a:r>
            <a:endParaRPr lang="en-US" dirty="0">
              <a:latin typeface="Times New Roman" pitchFamily="18" charset="0"/>
              <a:cs typeface="Times New Roman" pitchFamily="18" charset="0"/>
            </a:endParaRPr>
          </a:p>
        </p:txBody>
      </p:sp>
      <p:pic>
        <p:nvPicPr>
          <p:cNvPr id="4" name="Picture 2"/>
          <p:cNvPicPr>
            <a:picLocks noChangeAspect="1" noChangeArrowheads="1"/>
          </p:cNvPicPr>
          <p:nvPr/>
        </p:nvPicPr>
        <p:blipFill>
          <a:blip r:embed="rId2" cstate="print"/>
          <a:srcRect/>
          <a:stretch>
            <a:fillRect/>
          </a:stretch>
        </p:blipFill>
        <p:spPr bwMode="auto">
          <a:xfrm>
            <a:off x="7315200" y="1295400"/>
            <a:ext cx="1590505" cy="487680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9"/>
            <a:ext cx="8458200" cy="1871471"/>
          </a:xfrm>
        </p:spPr>
        <p:txBody>
          <a:bodyPr>
            <a:normAutofit/>
          </a:bodyPr>
          <a:lstStyle/>
          <a:p>
            <a:pPr lvl="0"/>
            <a:r>
              <a:rPr lang="en-US" dirty="0" smtClean="0">
                <a:latin typeface="Times New Roman" pitchFamily="18" charset="0"/>
                <a:cs typeface="Times New Roman" pitchFamily="18" charset="0"/>
              </a:rPr>
              <a:t>Go to START</a:t>
            </a:r>
          </a:p>
          <a:p>
            <a:pPr lvl="0"/>
            <a:r>
              <a:rPr lang="en-US" dirty="0" smtClean="0">
                <a:latin typeface="Times New Roman" pitchFamily="18" charset="0"/>
                <a:cs typeface="Times New Roman" pitchFamily="18" charset="0"/>
              </a:rPr>
              <a:t>Select program</a:t>
            </a:r>
          </a:p>
          <a:p>
            <a:pPr lvl="0"/>
            <a:r>
              <a:rPr lang="en-US" dirty="0" smtClean="0">
                <a:latin typeface="Times New Roman" pitchFamily="18" charset="0"/>
                <a:cs typeface="Times New Roman" pitchFamily="18" charset="0"/>
              </a:rPr>
              <a:t>Select </a:t>
            </a:r>
            <a:r>
              <a:rPr lang="en-US" b="1" dirty="0" smtClean="0">
                <a:latin typeface="Times New Roman" pitchFamily="18" charset="0"/>
                <a:cs typeface="Times New Roman" pitchFamily="18" charset="0"/>
              </a:rPr>
              <a:t>Adobe </a:t>
            </a:r>
            <a:r>
              <a:rPr lang="en-US" dirty="0" smtClean="0">
                <a:latin typeface="Times New Roman" pitchFamily="18" charset="0"/>
                <a:cs typeface="Times New Roman" pitchFamily="18" charset="0"/>
              </a:rPr>
              <a:t>and click on Adobe PageMaker </a:t>
            </a:r>
            <a:r>
              <a:rPr lang="en-US" dirty="0" smtClean="0">
                <a:latin typeface="Times New Roman" pitchFamily="18" charset="0"/>
                <a:cs typeface="Times New Roman" pitchFamily="18" charset="0"/>
              </a:rPr>
              <a:t>70</a:t>
            </a:r>
          </a:p>
          <a:p>
            <a:pPr lvl="0"/>
            <a:endParaRPr lang="en-US" dirty="0" smtClean="0">
              <a:latin typeface="Times New Roman" pitchFamily="18" charset="0"/>
              <a:cs typeface="Times New Roman" pitchFamily="18" charset="0"/>
            </a:endParaRPr>
          </a:p>
          <a:p>
            <a:endParaRPr lang="en-US" dirty="0"/>
          </a:p>
        </p:txBody>
      </p:sp>
      <p:sp>
        <p:nvSpPr>
          <p:cNvPr id="3" name="Title 2"/>
          <p:cNvSpPr>
            <a:spLocks noGrp="1"/>
          </p:cNvSpPr>
          <p:nvPr>
            <p:ph type="title"/>
          </p:nvPr>
        </p:nvSpPr>
        <p:spPr/>
        <p:txBody>
          <a:bodyPr>
            <a:normAutofit fontScale="90000"/>
          </a:bodyPr>
          <a:lstStyle/>
          <a:p>
            <a:r>
              <a:rPr lang="en-US" dirty="0" smtClean="0">
                <a:latin typeface="Times New Roman" pitchFamily="18" charset="0"/>
                <a:cs typeface="Times New Roman" pitchFamily="18" charset="0"/>
              </a:rPr>
              <a:t>How </a:t>
            </a:r>
            <a:r>
              <a:rPr lang="en-US" dirty="0" smtClean="0">
                <a:latin typeface="Times New Roman" pitchFamily="18" charset="0"/>
                <a:cs typeface="Times New Roman" pitchFamily="18" charset="0"/>
              </a:rPr>
              <a:t>To open </a:t>
            </a:r>
            <a:r>
              <a:rPr lang="en-US" dirty="0" smtClean="0">
                <a:latin typeface="Times New Roman" pitchFamily="18" charset="0"/>
                <a:cs typeface="Times New Roman" pitchFamily="18" charset="0"/>
              </a:rPr>
              <a:t>Adobe </a:t>
            </a:r>
            <a:r>
              <a:rPr lang="en-US" dirty="0" smtClean="0">
                <a:latin typeface="Times New Roman" pitchFamily="18" charset="0"/>
                <a:cs typeface="Times New Roman" pitchFamily="18" charset="0"/>
              </a:rPr>
              <a:t>PageMaker</a:t>
            </a:r>
            <a:r>
              <a:rPr lang="en-US" u="sng" dirty="0" smtClean="0"/>
              <a:t/>
            </a:r>
            <a:br>
              <a:rPr lang="en-US" u="sng" dirty="0" smtClean="0"/>
            </a:br>
            <a:endParaRPr lang="en-US" dirty="0"/>
          </a:p>
        </p:txBody>
      </p:sp>
      <p:grpSp>
        <p:nvGrpSpPr>
          <p:cNvPr id="1026" name="Group 2"/>
          <p:cNvGrpSpPr>
            <a:grpSpLocks/>
          </p:cNvGrpSpPr>
          <p:nvPr/>
        </p:nvGrpSpPr>
        <p:grpSpPr bwMode="auto">
          <a:xfrm>
            <a:off x="1524000" y="3048000"/>
            <a:ext cx="5113337" cy="3124200"/>
            <a:chOff x="1577" y="321"/>
            <a:chExt cx="8052" cy="6682"/>
          </a:xfrm>
        </p:grpSpPr>
        <p:pic>
          <p:nvPicPr>
            <p:cNvPr id="1027" name="Picture 3"/>
            <p:cNvPicPr>
              <a:picLocks noChangeAspect="1" noChangeArrowheads="1"/>
            </p:cNvPicPr>
            <p:nvPr/>
          </p:nvPicPr>
          <p:blipFill>
            <a:blip r:embed="rId2" cstate="print"/>
            <a:srcRect/>
            <a:stretch>
              <a:fillRect/>
            </a:stretch>
          </p:blipFill>
          <p:spPr bwMode="auto">
            <a:xfrm>
              <a:off x="1576" y="321"/>
              <a:ext cx="8052" cy="6682"/>
            </a:xfrm>
            <a:prstGeom prst="rect">
              <a:avLst/>
            </a:prstGeom>
            <a:noFill/>
            <a:ln w="9525">
              <a:noFill/>
              <a:miter lim="800000"/>
              <a:headEnd/>
              <a:tailEnd/>
            </a:ln>
          </p:spPr>
        </p:pic>
        <p:pic>
          <p:nvPicPr>
            <p:cNvPr id="1028" name="Picture 4"/>
            <p:cNvPicPr>
              <a:picLocks noChangeAspect="1" noChangeArrowheads="1"/>
            </p:cNvPicPr>
            <p:nvPr/>
          </p:nvPicPr>
          <p:blipFill>
            <a:blip r:embed="rId3" cstate="print"/>
            <a:srcRect/>
            <a:stretch>
              <a:fillRect/>
            </a:stretch>
          </p:blipFill>
          <p:spPr bwMode="auto">
            <a:xfrm>
              <a:off x="5222" y="2349"/>
              <a:ext cx="3524" cy="2021"/>
            </a:xfrm>
            <a:prstGeom prst="rect">
              <a:avLst/>
            </a:prstGeom>
            <a:noFill/>
            <a:ln w="9525">
              <a:noFill/>
              <a:miter lim="800000"/>
              <a:headEnd/>
              <a:tailEnd/>
            </a:ln>
          </p:spPr>
        </p:pic>
        <p:sp>
          <p:nvSpPr>
            <p:cNvPr id="1029" name="Text Box 5"/>
            <p:cNvSpPr txBox="1">
              <a:spLocks noChangeArrowheads="1"/>
            </p:cNvSpPr>
            <p:nvPr/>
          </p:nvSpPr>
          <p:spPr bwMode="auto">
            <a:xfrm>
              <a:off x="5220" y="4628"/>
              <a:ext cx="3190" cy="803"/>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457200" marR="0" lvl="1" indent="0" algn="l" defTabSz="914400" rtl="0" eaLnBrk="1" fontAlgn="base" latinLnBrk="0" hangingPunct="1">
                <a:lnSpc>
                  <a:spcPct val="104000"/>
                </a:lnSpc>
                <a:spcBef>
                  <a:spcPct val="0"/>
                </a:spcBef>
                <a:spcAft>
                  <a:spcPct val="0"/>
                </a:spcAft>
                <a:buClrTx/>
                <a:buSzTx/>
                <a:buFont typeface="Wingdings" pitchFamily="2" charset="2"/>
                <a:buChar char="Ø"/>
                <a:tabLst/>
              </a:pPr>
              <a:r>
                <a:rPr kumimoji="0" lang="en-US" sz="1100" b="0" i="0" u="none" strike="noStrike" cap="none" normalizeH="0" baseline="0" smtClean="0">
                  <a:ln>
                    <a:noFill/>
                  </a:ln>
                  <a:solidFill>
                    <a:schemeClr val="tx1"/>
                  </a:solidFill>
                  <a:effectLst/>
                  <a:latin typeface="Calibri" pitchFamily="34" charset="0"/>
                  <a:cs typeface="Arial" pitchFamily="34" charset="0"/>
                </a:rPr>
                <a:t>Go to START</a:t>
              </a:r>
            </a:p>
            <a:p>
              <a:pPr marL="457200" marR="0" lvl="1" indent="0" algn="l" defTabSz="914400" rtl="0" eaLnBrk="1" fontAlgn="base" latinLnBrk="0" hangingPunct="1">
                <a:lnSpc>
                  <a:spcPct val="100000"/>
                </a:lnSpc>
                <a:spcBef>
                  <a:spcPts val="13"/>
                </a:spcBef>
                <a:spcAft>
                  <a:spcPct val="0"/>
                </a:spcAft>
                <a:buClrTx/>
                <a:buSzTx/>
                <a:buFont typeface="Wingdings" pitchFamily="2" charset="2"/>
                <a:buChar char="Ø"/>
                <a:tabLst/>
              </a:pPr>
              <a:r>
                <a:rPr kumimoji="0" lang="en-US" sz="1100" b="0" i="0" u="none" strike="noStrike" cap="none" normalizeH="0" baseline="0" smtClean="0">
                  <a:ln>
                    <a:noFill/>
                  </a:ln>
                  <a:solidFill>
                    <a:schemeClr val="tx1"/>
                  </a:solidFill>
                  <a:effectLst/>
                  <a:latin typeface="Calibri" pitchFamily="34" charset="0"/>
                  <a:cs typeface="Arial" pitchFamily="34" charset="0"/>
                </a:rPr>
                <a:t>Click on RUN</a:t>
              </a:r>
            </a:p>
            <a:p>
              <a:pPr marL="457200" marR="0" lvl="1" indent="0" algn="l" defTabSz="914400" rtl="0" eaLnBrk="1" fontAlgn="base" latinLnBrk="0" hangingPunct="1">
                <a:lnSpc>
                  <a:spcPct val="100000"/>
                </a:lnSpc>
                <a:spcBef>
                  <a:spcPts val="38"/>
                </a:spcBef>
                <a:spcAft>
                  <a:spcPct val="0"/>
                </a:spcAft>
                <a:buClrTx/>
                <a:buSzTx/>
                <a:buFont typeface="Wingdings" pitchFamily="2" charset="2"/>
                <a:buChar char="Ø"/>
                <a:tabLst/>
              </a:pPr>
              <a:r>
                <a:rPr kumimoji="0" lang="en-US" sz="1100" b="0" i="0" u="none" strike="noStrike" cap="none" normalizeH="0" baseline="0" smtClean="0">
                  <a:ln>
                    <a:noFill/>
                  </a:ln>
                  <a:solidFill>
                    <a:schemeClr val="tx1"/>
                  </a:solidFill>
                  <a:effectLst/>
                  <a:latin typeface="Calibri" pitchFamily="34" charset="0"/>
                  <a:cs typeface="Arial" pitchFamily="34" charset="0"/>
                </a:rPr>
                <a:t>Type "pm70" then click on ok</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err="1" smtClean="0"/>
              <a:t>Adope</a:t>
            </a:r>
            <a:r>
              <a:rPr lang="en-US" dirty="0" smtClean="0"/>
              <a:t> Page Maker Window</a:t>
            </a:r>
            <a:endParaRPr lang="en-US" dirty="0"/>
          </a:p>
        </p:txBody>
      </p:sp>
      <p:graphicFrame>
        <p:nvGraphicFramePr>
          <p:cNvPr id="2050" name="Object 2"/>
          <p:cNvGraphicFramePr>
            <a:graphicFrameLocks noChangeAspect="1"/>
          </p:cNvGraphicFramePr>
          <p:nvPr/>
        </p:nvGraphicFramePr>
        <p:xfrm>
          <a:off x="457200" y="1414463"/>
          <a:ext cx="8686800" cy="4986337"/>
        </p:xfrm>
        <a:graphic>
          <a:graphicData uri="http://schemas.openxmlformats.org/presentationml/2006/ole">
            <p:oleObj spid="_x0000_s2050" name="Document" r:id="rId3" imgW="6807369" imgH="4029029" progId="Word.Document.12">
              <p:embed/>
            </p:oleObj>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066800"/>
            <a:ext cx="8229600" cy="5791200"/>
          </a:xfrm>
        </p:spPr>
        <p:txBody>
          <a:bodyPr>
            <a:noAutofit/>
          </a:bodyPr>
          <a:lstStyle/>
          <a:p>
            <a:r>
              <a:rPr lang="en-US" sz="2400" b="1" dirty="0" smtClean="0">
                <a:latin typeface="Times New Roman" pitchFamily="18" charset="0"/>
                <a:cs typeface="Times New Roman" pitchFamily="18" charset="0"/>
              </a:rPr>
              <a:t>Menu Bar:</a:t>
            </a:r>
          </a:p>
          <a:p>
            <a:r>
              <a:rPr lang="en-US" sz="2400" dirty="0" smtClean="0">
                <a:latin typeface="Times New Roman" pitchFamily="18" charset="0"/>
                <a:cs typeface="Times New Roman" pitchFamily="18" charset="0"/>
              </a:rPr>
              <a:t>The </a:t>
            </a:r>
            <a:r>
              <a:rPr lang="en-US" sz="2400" dirty="0" smtClean="0">
                <a:latin typeface="Times New Roman" pitchFamily="18" charset="0"/>
                <a:cs typeface="Times New Roman" pitchFamily="18" charset="0"/>
              </a:rPr>
              <a:t>standard menu bar contains all the main menus for File, Layout, Element and other utilities</a:t>
            </a:r>
            <a:r>
              <a:rPr lang="en-US" sz="2400"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r>
              <a:rPr lang="en-US" sz="2400" b="1" dirty="0" smtClean="0">
                <a:latin typeface="Times New Roman" pitchFamily="18" charset="0"/>
                <a:cs typeface="Times New Roman" pitchFamily="18" charset="0"/>
              </a:rPr>
              <a:t>Ruler:</a:t>
            </a:r>
          </a:p>
          <a:p>
            <a:r>
              <a:rPr lang="en-US" sz="2400" b="1"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The </a:t>
            </a:r>
            <a:r>
              <a:rPr lang="en-US" sz="2400" dirty="0" smtClean="0">
                <a:latin typeface="Times New Roman" pitchFamily="18" charset="0"/>
                <a:cs typeface="Times New Roman" pitchFamily="18" charset="0"/>
              </a:rPr>
              <a:t>top and left ruler bars helps you to precisely position the cursor, text, and graphics in the page. The Current Cursor location is shown by two dotted lines in the rulers. The view the rulers select View &gt; Show Rulers.</a:t>
            </a:r>
          </a:p>
          <a:p>
            <a:r>
              <a:rPr lang="en-US" sz="2400"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Master </a:t>
            </a:r>
            <a:r>
              <a:rPr lang="en-US" sz="2400" b="1" dirty="0" smtClean="0">
                <a:latin typeface="Times New Roman" pitchFamily="18" charset="0"/>
                <a:cs typeface="Times New Roman" pitchFamily="18" charset="0"/>
              </a:rPr>
              <a:t>Page Icon:</a:t>
            </a:r>
          </a:p>
          <a:p>
            <a:r>
              <a:rPr lang="en-US" sz="2400" b="1"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The </a:t>
            </a:r>
            <a:r>
              <a:rPr lang="en-US" sz="2400" dirty="0" smtClean="0">
                <a:latin typeface="Times New Roman" pitchFamily="18" charset="0"/>
                <a:cs typeface="Times New Roman" pitchFamily="18" charset="0"/>
              </a:rPr>
              <a:t>Master Page icon showed the position of the master Pages. Clicking it will display the Master Page. Master Pages contain text, graphics, layout and settings, which are common, thought the publication.</a:t>
            </a:r>
          </a:p>
          <a:p>
            <a:endParaRPr lang="en-US" sz="2400" dirty="0">
              <a:latin typeface="Times New Roman" pitchFamily="18" charset="0"/>
              <a:cs typeface="Times New Roman" pitchFamily="18" charset="0"/>
            </a:endParaRPr>
          </a:p>
        </p:txBody>
      </p:sp>
      <p:sp>
        <p:nvSpPr>
          <p:cNvPr id="3" name="Title 2"/>
          <p:cNvSpPr>
            <a:spLocks noGrp="1"/>
          </p:cNvSpPr>
          <p:nvPr>
            <p:ph type="title"/>
          </p:nvPr>
        </p:nvSpPr>
        <p:spPr>
          <a:xfrm>
            <a:off x="457200" y="274638"/>
            <a:ext cx="8229600" cy="868362"/>
          </a:xfrm>
        </p:spPr>
        <p:txBody>
          <a:bodyPr>
            <a:normAutofit fontScale="90000"/>
          </a:bodyPr>
          <a:lstStyle/>
          <a:p>
            <a:r>
              <a:rPr lang="en-US" dirty="0" smtClean="0"/>
              <a:t>PAGEMAKER ENVIRONMENT</a:t>
            </a:r>
            <a:br>
              <a:rPr lang="en-US" dirty="0" smtClean="0"/>
            </a:b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990600"/>
            <a:ext cx="8229600" cy="4525963"/>
          </a:xfrm>
        </p:spPr>
        <p:txBody>
          <a:bodyPr>
            <a:normAutofit fontScale="85000" lnSpcReduction="20000"/>
          </a:bodyPr>
          <a:lstStyle/>
          <a:p>
            <a:r>
              <a:rPr lang="en-US" sz="3200" b="1" dirty="0" smtClean="0">
                <a:latin typeface="Times New Roman" pitchFamily="18" charset="0"/>
                <a:cs typeface="Times New Roman" pitchFamily="18" charset="0"/>
              </a:rPr>
              <a:t>Page Icon:</a:t>
            </a:r>
          </a:p>
          <a:p>
            <a:r>
              <a:rPr lang="en-US" sz="3200" b="1" dirty="0" smtClean="0">
                <a:latin typeface="Times New Roman" pitchFamily="18" charset="0"/>
                <a:cs typeface="Times New Roman" pitchFamily="18" charset="0"/>
              </a:rPr>
              <a:t> </a:t>
            </a:r>
            <a:r>
              <a:rPr lang="en-US" sz="3200" dirty="0" smtClean="0">
                <a:latin typeface="Times New Roman" pitchFamily="18" charset="0"/>
                <a:cs typeface="Times New Roman" pitchFamily="18" charset="0"/>
              </a:rPr>
              <a:t>The Page icon shows the list of pages in the publication with the currently selected pages in black. Clicking a particular page icon will display the selected page. </a:t>
            </a:r>
          </a:p>
          <a:p>
            <a:r>
              <a:rPr lang="en-US" sz="3200" b="1" dirty="0" smtClean="0">
                <a:latin typeface="Times New Roman" pitchFamily="18" charset="0"/>
                <a:cs typeface="Times New Roman" pitchFamily="18" charset="0"/>
              </a:rPr>
              <a:t>Plasterboard</a:t>
            </a:r>
            <a:r>
              <a:rPr lang="en-US" sz="3200" b="1" dirty="0" smtClean="0">
                <a:latin typeface="Times New Roman" pitchFamily="18" charset="0"/>
                <a:cs typeface="Times New Roman" pitchFamily="18" charset="0"/>
              </a:rPr>
              <a:t>:</a:t>
            </a:r>
          </a:p>
          <a:p>
            <a:r>
              <a:rPr lang="en-US" sz="3200" b="1" dirty="0" smtClean="0">
                <a:latin typeface="Times New Roman" pitchFamily="18" charset="0"/>
                <a:cs typeface="Times New Roman" pitchFamily="18" charset="0"/>
              </a:rPr>
              <a:t> </a:t>
            </a:r>
            <a:r>
              <a:rPr lang="en-US" sz="3200" dirty="0" smtClean="0">
                <a:latin typeface="Times New Roman" pitchFamily="18" charset="0"/>
                <a:cs typeface="Times New Roman" pitchFamily="18" charset="0"/>
              </a:rPr>
              <a:t>Surrounding </a:t>
            </a:r>
            <a:r>
              <a:rPr lang="en-US" sz="3200" dirty="0" smtClean="0">
                <a:latin typeface="Times New Roman" pitchFamily="18" charset="0"/>
                <a:cs typeface="Times New Roman" pitchFamily="18" charset="0"/>
              </a:rPr>
              <a:t>the page is an area of white space called the Plasterboard. It is used to store graphics and texts as you work. Items you place on the plasterboard are visible from any page and can be selected and moved regardless of the page you are currently working on.</a:t>
            </a:r>
          </a:p>
          <a:p>
            <a:pPr>
              <a:buNone/>
            </a:pP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endParaRPr lang="en-US" sz="2800" dirty="0" smtClean="0">
              <a:latin typeface="Times New Roman" pitchFamily="18" charset="0"/>
              <a:cs typeface="Times New Roman" pitchFamily="18" charset="0"/>
            </a:endParaRPr>
          </a:p>
          <a:p>
            <a:endParaRPr lang="en-US" dirty="0"/>
          </a:p>
        </p:txBody>
      </p:sp>
      <p:sp>
        <p:nvSpPr>
          <p:cNvPr id="3" name="Title 2"/>
          <p:cNvSpPr>
            <a:spLocks noGrp="1"/>
          </p:cNvSpPr>
          <p:nvPr>
            <p:ph type="title"/>
          </p:nvPr>
        </p:nvSpPr>
        <p:spPr>
          <a:xfrm>
            <a:off x="457200" y="274638"/>
            <a:ext cx="8229600" cy="715962"/>
          </a:xfrm>
        </p:spPr>
        <p:txBody>
          <a:bodyPr>
            <a:normAutofit fontScale="90000"/>
          </a:bodyPr>
          <a:lstStyle/>
          <a:p>
            <a:r>
              <a:rPr lang="en-US" dirty="0" smtClean="0"/>
              <a:t>PAGEMAKER ENVIRONMENT</a:t>
            </a:r>
            <a:br>
              <a:rPr lang="en-US" dirty="0" smtClean="0"/>
            </a:b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914400"/>
            <a:ext cx="8915400" cy="8229600"/>
          </a:xfrm>
        </p:spPr>
        <p:txBody>
          <a:bodyPr>
            <a:noAutofit/>
          </a:bodyPr>
          <a:lstStyle/>
          <a:p>
            <a:r>
              <a:rPr lang="en-US" sz="2400" b="1" dirty="0" smtClean="0">
                <a:latin typeface="Times New Roman" pitchFamily="18" charset="0"/>
                <a:cs typeface="Times New Roman" pitchFamily="18" charset="0"/>
              </a:rPr>
              <a:t>New: </a:t>
            </a:r>
            <a:r>
              <a:rPr lang="en-US" sz="2400" dirty="0" smtClean="0">
                <a:latin typeface="Times New Roman" pitchFamily="18" charset="0"/>
                <a:cs typeface="Times New Roman" pitchFamily="18" charset="0"/>
              </a:rPr>
              <a:t>New command is used to create a new publication. This command gives  rise to a dialog box where you define the various options before opening a new page of the publication.</a:t>
            </a:r>
          </a:p>
          <a:p>
            <a:r>
              <a:rPr lang="en-US" sz="2400" b="1" dirty="0" smtClean="0">
                <a:latin typeface="Times New Roman" pitchFamily="18" charset="0"/>
                <a:cs typeface="Times New Roman" pitchFamily="18" charset="0"/>
              </a:rPr>
              <a:t>Open</a:t>
            </a:r>
            <a:r>
              <a:rPr lang="en-US" sz="2400" b="1"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Open allow you to open an existing PageMaker file.</a:t>
            </a:r>
          </a:p>
          <a:p>
            <a:r>
              <a:rPr lang="en-US" sz="2400" b="1" dirty="0" smtClean="0">
                <a:latin typeface="Times New Roman" pitchFamily="18" charset="0"/>
                <a:cs typeface="Times New Roman" pitchFamily="18" charset="0"/>
              </a:rPr>
              <a:t>Save</a:t>
            </a:r>
            <a:r>
              <a:rPr lang="en-US" sz="2400" b="1"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Save </a:t>
            </a:r>
            <a:r>
              <a:rPr lang="en-US" sz="2000" dirty="0" smtClean="0">
                <a:latin typeface="Times New Roman" pitchFamily="18" charset="0"/>
                <a:cs typeface="Times New Roman" pitchFamily="18" charset="0"/>
              </a:rPr>
              <a:t>command</a:t>
            </a:r>
            <a:r>
              <a:rPr lang="en-US" sz="2400" dirty="0" smtClean="0">
                <a:latin typeface="Times New Roman" pitchFamily="18" charset="0"/>
                <a:cs typeface="Times New Roman" pitchFamily="18" charset="0"/>
              </a:rPr>
              <a:t> saves the current publication. To save all the open files, press the shift key while choosing the Save option.</a:t>
            </a:r>
          </a:p>
          <a:p>
            <a:r>
              <a:rPr lang="en-US" sz="2400" b="1" dirty="0" smtClean="0">
                <a:latin typeface="Times New Roman" pitchFamily="18" charset="0"/>
                <a:cs typeface="Times New Roman" pitchFamily="18" charset="0"/>
              </a:rPr>
              <a:t>Revert</a:t>
            </a:r>
            <a:r>
              <a:rPr lang="en-US" sz="2400" b="1"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Revert command rolls back all the changes made since the last save. It is the same as closing the publishing without saving and opening it again.</a:t>
            </a:r>
          </a:p>
          <a:p>
            <a:r>
              <a:rPr lang="en-US" sz="2400" b="1" dirty="0" smtClean="0">
                <a:latin typeface="Times New Roman" pitchFamily="18" charset="0"/>
                <a:cs typeface="Times New Roman" pitchFamily="18" charset="0"/>
              </a:rPr>
              <a:t>Place</a:t>
            </a:r>
            <a:r>
              <a:rPr lang="en-US" sz="2400" b="1"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Place command is used to place text and graphics into the publication</a:t>
            </a:r>
            <a:r>
              <a:rPr lang="en-US" sz="2400"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p:txBody>
      </p:sp>
      <p:sp>
        <p:nvSpPr>
          <p:cNvPr id="3" name="Title 2"/>
          <p:cNvSpPr>
            <a:spLocks noGrp="1"/>
          </p:cNvSpPr>
          <p:nvPr>
            <p:ph type="title"/>
          </p:nvPr>
        </p:nvSpPr>
        <p:spPr/>
        <p:txBody>
          <a:bodyPr>
            <a:normAutofit fontScale="90000"/>
          </a:bodyPr>
          <a:lstStyle/>
          <a:p>
            <a:r>
              <a:rPr lang="en-US" dirty="0" smtClean="0">
                <a:latin typeface="Times New Roman" pitchFamily="18" charset="0"/>
                <a:cs typeface="Times New Roman" pitchFamily="18" charset="0"/>
              </a:rPr>
              <a:t>FILE MENU</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9"/>
            <a:ext cx="8229600" cy="2176271"/>
          </a:xfrm>
        </p:spPr>
        <p:txBody>
          <a:bodyPr>
            <a:normAutofit fontScale="77500" lnSpcReduction="20000"/>
          </a:bodyPr>
          <a:lstStyle/>
          <a:p>
            <a:r>
              <a:rPr lang="en-US" sz="2800" b="1" dirty="0" smtClean="0">
                <a:latin typeface="Times New Roman" pitchFamily="18" charset="0"/>
                <a:cs typeface="Times New Roman" pitchFamily="18" charset="0"/>
              </a:rPr>
              <a:t>Acquire: </a:t>
            </a:r>
            <a:r>
              <a:rPr lang="en-US" sz="2800" dirty="0" smtClean="0">
                <a:latin typeface="Times New Roman" pitchFamily="18" charset="0"/>
                <a:cs typeface="Times New Roman" pitchFamily="18" charset="0"/>
              </a:rPr>
              <a:t>The Acquire command is used to scan an image into your publication.</a:t>
            </a:r>
          </a:p>
          <a:p>
            <a:r>
              <a:rPr lang="en-US" sz="2800" b="1" dirty="0" smtClean="0">
                <a:latin typeface="Times New Roman" pitchFamily="18" charset="0"/>
                <a:cs typeface="Times New Roman" pitchFamily="18" charset="0"/>
              </a:rPr>
              <a:t>Export: </a:t>
            </a:r>
            <a:r>
              <a:rPr lang="en-US" sz="2800" dirty="0" smtClean="0">
                <a:latin typeface="Times New Roman" pitchFamily="18" charset="0"/>
                <a:cs typeface="Times New Roman" pitchFamily="18" charset="0"/>
              </a:rPr>
              <a:t>Export command lets you export you publications into the format you</a:t>
            </a:r>
          </a:p>
          <a:p>
            <a:r>
              <a:rPr lang="en-US" sz="2800" dirty="0" smtClean="0">
                <a:latin typeface="Times New Roman" pitchFamily="18" charset="0"/>
                <a:cs typeface="Times New Roman" pitchFamily="18" charset="0"/>
              </a:rPr>
              <a:t>select.</a:t>
            </a:r>
          </a:p>
          <a:p>
            <a:pPr>
              <a:buNone/>
            </a:pPr>
            <a:r>
              <a:rPr lang="en-US" sz="2800" dirty="0" smtClean="0"/>
              <a:t/>
            </a:r>
            <a:br>
              <a:rPr lang="en-US" sz="2800" dirty="0" smtClean="0"/>
            </a:br>
            <a:endParaRPr lang="en-US" sz="2800" dirty="0" smtClean="0"/>
          </a:p>
          <a:p>
            <a:endParaRPr lang="en-US" sz="2800" dirty="0" smtClean="0"/>
          </a:p>
          <a:p>
            <a:endParaRPr lang="en-US" dirty="0"/>
          </a:p>
        </p:txBody>
      </p:sp>
      <p:sp>
        <p:nvSpPr>
          <p:cNvPr id="3" name="Title 2"/>
          <p:cNvSpPr>
            <a:spLocks noGrp="1"/>
          </p:cNvSpPr>
          <p:nvPr>
            <p:ph type="title"/>
          </p:nvPr>
        </p:nvSpPr>
        <p:spPr/>
        <p:txBody>
          <a:bodyPr/>
          <a:lstStyle/>
          <a:p>
            <a:endParaRPr lang="en-US"/>
          </a:p>
        </p:txBody>
      </p:sp>
      <p:pic>
        <p:nvPicPr>
          <p:cNvPr id="4" name="image4.png"/>
          <p:cNvPicPr/>
          <p:nvPr/>
        </p:nvPicPr>
        <p:blipFill>
          <a:blip r:embed="rId2" cstate="print"/>
          <a:stretch>
            <a:fillRect/>
          </a:stretch>
        </p:blipFill>
        <p:spPr>
          <a:xfrm>
            <a:off x="3048000" y="3581400"/>
            <a:ext cx="3276600" cy="3048000"/>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295400"/>
            <a:ext cx="6324600" cy="3657600"/>
          </a:xfrm>
        </p:spPr>
        <p:txBody>
          <a:bodyPr>
            <a:normAutofit fontScale="55000" lnSpcReduction="20000"/>
          </a:bodyPr>
          <a:lstStyle/>
          <a:p>
            <a:r>
              <a:rPr lang="en-US" sz="4000" b="1" dirty="0" smtClean="0">
                <a:latin typeface="Times New Roman" pitchFamily="18" charset="0"/>
                <a:cs typeface="Times New Roman" pitchFamily="18" charset="0"/>
              </a:rPr>
              <a:t>Paste Multiple: </a:t>
            </a:r>
            <a:r>
              <a:rPr lang="en-US" sz="4000" dirty="0" smtClean="0">
                <a:latin typeface="Times New Roman" pitchFamily="18" charset="0"/>
                <a:cs typeface="Times New Roman" pitchFamily="18" charset="0"/>
              </a:rPr>
              <a:t>Paste Multiple lets you paste multiple copies of text </a:t>
            </a:r>
            <a:r>
              <a:rPr lang="en-US" sz="4000" dirty="0" smtClean="0">
                <a:latin typeface="Times New Roman" pitchFamily="18" charset="0"/>
                <a:cs typeface="Times New Roman" pitchFamily="18" charset="0"/>
              </a:rPr>
              <a:t>or graphics</a:t>
            </a:r>
            <a:r>
              <a:rPr lang="en-US" sz="4000" dirty="0" smtClean="0">
                <a:latin typeface="Times New Roman" pitchFamily="18" charset="0"/>
                <a:cs typeface="Times New Roman" pitchFamily="18" charset="0"/>
              </a:rPr>
              <a:t>.</a:t>
            </a:r>
          </a:p>
          <a:p>
            <a:r>
              <a:rPr lang="en-US" sz="4000" b="1" dirty="0" smtClean="0">
                <a:latin typeface="Times New Roman" pitchFamily="18" charset="0"/>
                <a:cs typeface="Times New Roman" pitchFamily="18" charset="0"/>
              </a:rPr>
              <a:t>Paste </a:t>
            </a:r>
            <a:r>
              <a:rPr lang="en-US" sz="4000" b="1" dirty="0" smtClean="0">
                <a:latin typeface="Times New Roman" pitchFamily="18" charset="0"/>
                <a:cs typeface="Times New Roman" pitchFamily="18" charset="0"/>
              </a:rPr>
              <a:t>Special: </a:t>
            </a:r>
            <a:r>
              <a:rPr lang="en-US" sz="4000" dirty="0" smtClean="0">
                <a:latin typeface="Times New Roman" pitchFamily="18" charset="0"/>
                <a:cs typeface="Times New Roman" pitchFamily="18" charset="0"/>
              </a:rPr>
              <a:t>Paste Special is used to specify the format to use when you paste</a:t>
            </a:r>
          </a:p>
          <a:p>
            <a:r>
              <a:rPr lang="en-US" sz="4000" dirty="0" smtClean="0">
                <a:latin typeface="Times New Roman" pitchFamily="18" charset="0"/>
                <a:cs typeface="Times New Roman" pitchFamily="18" charset="0"/>
              </a:rPr>
              <a:t>an </a:t>
            </a:r>
            <a:r>
              <a:rPr lang="en-US" sz="4000" dirty="0" smtClean="0">
                <a:latin typeface="Times New Roman" pitchFamily="18" charset="0"/>
                <a:cs typeface="Times New Roman" pitchFamily="18" charset="0"/>
              </a:rPr>
              <a:t>object into your publication.</a:t>
            </a:r>
          </a:p>
          <a:p>
            <a:r>
              <a:rPr lang="en-US" sz="4000" b="1" dirty="0" smtClean="0">
                <a:latin typeface="Times New Roman" pitchFamily="18" charset="0"/>
                <a:cs typeface="Times New Roman" pitchFamily="18" charset="0"/>
              </a:rPr>
              <a:t>Insert </a:t>
            </a:r>
            <a:r>
              <a:rPr lang="en-US" sz="4000" b="1" dirty="0" smtClean="0">
                <a:latin typeface="Times New Roman" pitchFamily="18" charset="0"/>
                <a:cs typeface="Times New Roman" pitchFamily="18" charset="0"/>
              </a:rPr>
              <a:t>Object: </a:t>
            </a:r>
            <a:r>
              <a:rPr lang="en-US" sz="4000" dirty="0" smtClean="0">
                <a:latin typeface="Times New Roman" pitchFamily="18" charset="0"/>
                <a:cs typeface="Times New Roman" pitchFamily="18" charset="0"/>
              </a:rPr>
              <a:t>Insert Object is used to specify the format to be used to insert an OLE embedded object within a PageMaker publication.</a:t>
            </a:r>
          </a:p>
          <a:p>
            <a:r>
              <a:rPr lang="en-US" sz="4000" b="1" dirty="0" smtClean="0">
                <a:latin typeface="Times New Roman" pitchFamily="18" charset="0"/>
                <a:cs typeface="Times New Roman" pitchFamily="18" charset="0"/>
              </a:rPr>
              <a:t>Edit </a:t>
            </a:r>
            <a:r>
              <a:rPr lang="en-US" sz="4000" b="1" dirty="0" smtClean="0">
                <a:latin typeface="Times New Roman" pitchFamily="18" charset="0"/>
                <a:cs typeface="Times New Roman" pitchFamily="18" charset="0"/>
              </a:rPr>
              <a:t>Story: </a:t>
            </a:r>
            <a:r>
              <a:rPr lang="en-US" sz="4000" dirty="0" smtClean="0">
                <a:latin typeface="Times New Roman" pitchFamily="18" charset="0"/>
                <a:cs typeface="Times New Roman" pitchFamily="18" charset="0"/>
              </a:rPr>
              <a:t>Edit Story is used to toggle between the word processing mode and the layout mode.</a:t>
            </a:r>
          </a:p>
          <a:p>
            <a:pPr>
              <a:buNone/>
            </a:pPr>
            <a:r>
              <a:rPr lang="en-US" sz="4000" dirty="0" smtClean="0">
                <a:latin typeface="Times New Roman" pitchFamily="18" charset="0"/>
                <a:cs typeface="Times New Roman" pitchFamily="18" charset="0"/>
              </a:rPr>
              <a:t/>
            </a:r>
            <a:br>
              <a:rPr lang="en-US" sz="4000" dirty="0" smtClean="0">
                <a:latin typeface="Times New Roman" pitchFamily="18" charset="0"/>
                <a:cs typeface="Times New Roman" pitchFamily="18" charset="0"/>
              </a:rPr>
            </a:br>
            <a:endParaRPr lang="en-US" sz="4000" dirty="0" smtClean="0">
              <a:latin typeface="Times New Roman" pitchFamily="18" charset="0"/>
              <a:cs typeface="Times New Roman" pitchFamily="18" charset="0"/>
            </a:endParaRPr>
          </a:p>
          <a:p>
            <a:endParaRPr lang="en-US" dirty="0"/>
          </a:p>
        </p:txBody>
      </p:sp>
      <p:sp>
        <p:nvSpPr>
          <p:cNvPr id="3" name="Title 2"/>
          <p:cNvSpPr>
            <a:spLocks noGrp="1"/>
          </p:cNvSpPr>
          <p:nvPr>
            <p:ph type="title"/>
          </p:nvPr>
        </p:nvSpPr>
        <p:spPr/>
        <p:txBody>
          <a:bodyPr>
            <a:normAutofit fontScale="90000"/>
          </a:bodyPr>
          <a:lstStyle/>
          <a:p>
            <a:r>
              <a:rPr lang="en-US" dirty="0" smtClean="0">
                <a:latin typeface="Times New Roman" pitchFamily="18" charset="0"/>
                <a:cs typeface="Times New Roman" pitchFamily="18" charset="0"/>
              </a:rPr>
              <a:t>EDIT MENU</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pic>
        <p:nvPicPr>
          <p:cNvPr id="4" name="image5.png"/>
          <p:cNvPicPr/>
          <p:nvPr/>
        </p:nvPicPr>
        <p:blipFill>
          <a:blip r:embed="rId2" cstate="print"/>
          <a:stretch>
            <a:fillRect/>
          </a:stretch>
        </p:blipFill>
        <p:spPr>
          <a:xfrm>
            <a:off x="6629400" y="1143000"/>
            <a:ext cx="2286000" cy="4038600"/>
          </a:xfrm>
          <a:prstGeom prst="rect">
            <a:avLst/>
          </a:prstGeo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66</TotalTime>
  <Words>950</Words>
  <Application>Microsoft Office PowerPoint</Application>
  <PresentationFormat>On-screen Show (4:3)</PresentationFormat>
  <Paragraphs>129</Paragraphs>
  <Slides>24</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26" baseType="lpstr">
      <vt:lpstr>Concourse</vt:lpstr>
      <vt:lpstr>Microsoft Office Word Document</vt:lpstr>
      <vt:lpstr>Page Maker</vt:lpstr>
      <vt:lpstr>Page Maker</vt:lpstr>
      <vt:lpstr>How To open Adobe PageMaker </vt:lpstr>
      <vt:lpstr>Adope Page Maker Window</vt:lpstr>
      <vt:lpstr>PAGEMAKER ENVIRONMENT </vt:lpstr>
      <vt:lpstr>PAGEMAKER ENVIRONMENT </vt:lpstr>
      <vt:lpstr>FILE MENU </vt:lpstr>
      <vt:lpstr>Slide 8</vt:lpstr>
      <vt:lpstr>EDIT MENU </vt:lpstr>
      <vt:lpstr>LAYOUT MENU </vt:lpstr>
      <vt:lpstr>TYPE MENU </vt:lpstr>
      <vt:lpstr>ELEMENT MENU </vt:lpstr>
      <vt:lpstr>UTILTIES MENU </vt:lpstr>
      <vt:lpstr>VIEW MENU </vt:lpstr>
      <vt:lpstr>WINDOW MENU </vt:lpstr>
      <vt:lpstr>PAGEMAKER TOOLS </vt:lpstr>
      <vt:lpstr>ZERO POSITION </vt:lpstr>
      <vt:lpstr>Tools</vt:lpstr>
      <vt:lpstr>Cont..</vt:lpstr>
      <vt:lpstr>Cont..</vt:lpstr>
      <vt:lpstr>Opening A New Publication</vt:lpstr>
      <vt:lpstr>WORKING WITH COLUMNS </vt:lpstr>
      <vt:lpstr>Indent</vt:lpstr>
      <vt:lpstr>Indent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Page Maker</dc:title>
  <dc:creator>user</dc:creator>
  <cp:lastModifiedBy>user</cp:lastModifiedBy>
  <cp:revision>1</cp:revision>
  <dcterms:created xsi:type="dcterms:W3CDTF">2020-04-13T06:35:15Z</dcterms:created>
  <dcterms:modified xsi:type="dcterms:W3CDTF">2020-04-13T07:42:14Z</dcterms:modified>
</cp:coreProperties>
</file>