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4" r:id="rId28"/>
    <p:sldId id="282" r:id="rId29"/>
    <p:sldId id="285" r:id="rId30"/>
    <p:sldId id="286" r:id="rId31"/>
    <p:sldId id="28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E823F9A-473A-4AFD-A9DA-5B4A5B6992DA}" type="datetimeFigureOut">
              <a:rPr lang="en-US" smtClean="0"/>
              <a:t>4/13/2020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BF8A3AE-83EE-4BDF-981B-FE462183584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E823F9A-473A-4AFD-A9DA-5B4A5B6992DA}" type="datetimeFigureOut">
              <a:rPr lang="en-US" smtClean="0"/>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BF8A3AE-83EE-4BDF-981B-FE462183584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E823F9A-473A-4AFD-A9DA-5B4A5B6992DA}" type="datetimeFigureOut">
              <a:rPr lang="en-US" smtClean="0"/>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BF8A3AE-83EE-4BDF-981B-FE462183584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E823F9A-473A-4AFD-A9DA-5B4A5B6992DA}" type="datetimeFigureOut">
              <a:rPr lang="en-US" smtClean="0"/>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BF8A3AE-83EE-4BDF-981B-FE462183584A}"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E823F9A-473A-4AFD-A9DA-5B4A5B6992DA}" type="datetimeFigureOut">
              <a:rPr lang="en-US" smtClean="0"/>
              <a:t>4/13/2020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BF8A3AE-83EE-4BDF-981B-FE462183584A}"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E823F9A-473A-4AFD-A9DA-5B4A5B6992DA}" type="datetimeFigureOut">
              <a:rPr lang="en-US" smtClean="0"/>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BF8A3AE-83EE-4BDF-981B-FE462183584A}"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E823F9A-473A-4AFD-A9DA-5B4A5B6992DA}" type="datetimeFigureOut">
              <a:rPr lang="en-US" smtClean="0"/>
              <a:t>4/13/2020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BF8A3AE-83EE-4BDF-981B-FE462183584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E823F9A-473A-4AFD-A9DA-5B4A5B6992DA}" type="datetimeFigureOut">
              <a:rPr lang="en-US" smtClean="0"/>
              <a:t>4/13/2020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BF8A3AE-83EE-4BDF-981B-FE462183584A}"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E823F9A-473A-4AFD-A9DA-5B4A5B6992DA}" type="datetimeFigureOut">
              <a:rPr lang="en-US" smtClean="0"/>
              <a:t>4/13/2020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BF8A3AE-83EE-4BDF-981B-FE462183584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E823F9A-473A-4AFD-A9DA-5B4A5B6992DA}" type="datetimeFigureOut">
              <a:rPr lang="en-US" smtClean="0"/>
              <a:t>4/13/2020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BF8A3AE-83EE-4BDF-981B-FE462183584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E823F9A-473A-4AFD-A9DA-5B4A5B6992DA}" type="datetimeFigureOut">
              <a:rPr lang="en-US" smtClean="0"/>
              <a:t>4/13/2020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BF8A3AE-83EE-4BDF-981B-FE462183584A}"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E823F9A-473A-4AFD-A9DA-5B4A5B6992DA}" type="datetimeFigureOut">
              <a:rPr lang="en-US" smtClean="0"/>
              <a:t>4/13/2020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BF8A3AE-83EE-4BDF-981B-FE462183584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imes New Roman" pitchFamily="18" charset="0"/>
                <a:cs typeface="Times New Roman" pitchFamily="18" charset="0"/>
              </a:rPr>
              <a:t>ADOBE PHOTOSHOP</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b="1" dirty="0" smtClean="0">
                <a:solidFill>
                  <a:schemeClr val="tx1"/>
                </a:solidFill>
                <a:latin typeface="Times New Roman" pitchFamily="18" charset="0"/>
                <a:cs typeface="Times New Roman" pitchFamily="18" charset="0"/>
              </a:rPr>
              <a:t>UNIT-III</a:t>
            </a:r>
            <a:endParaRPr lang="en-US" b="1"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sz="2800" b="1" dirty="0" smtClean="0">
                <a:latin typeface="Times New Roman" pitchFamily="18" charset="0"/>
                <a:cs typeface="Times New Roman" pitchFamily="18" charset="0"/>
              </a:rPr>
              <a:t>The blur tool </a:t>
            </a:r>
            <a:r>
              <a:rPr lang="en-US" sz="2800" dirty="0" smtClean="0">
                <a:latin typeface="Times New Roman" pitchFamily="18" charset="0"/>
                <a:cs typeface="Times New Roman" pitchFamily="18" charset="0"/>
              </a:rPr>
              <a:t>blurs hard edges in an image.</a:t>
            </a:r>
          </a:p>
          <a:p>
            <a:r>
              <a:rPr lang="en-US" sz="2800" b="1" dirty="0" smtClean="0">
                <a:latin typeface="Times New Roman" pitchFamily="18" charset="0"/>
                <a:cs typeface="Times New Roman" pitchFamily="18" charset="0"/>
              </a:rPr>
              <a:t>The sharpen tool </a:t>
            </a:r>
            <a:r>
              <a:rPr lang="en-US" sz="2800" dirty="0" smtClean="0">
                <a:latin typeface="Times New Roman" pitchFamily="18" charset="0"/>
                <a:cs typeface="Times New Roman" pitchFamily="18" charset="0"/>
              </a:rPr>
              <a:t>sharpens soft edges in an image.</a:t>
            </a:r>
          </a:p>
          <a:p>
            <a:r>
              <a:rPr lang="en-US" sz="2800" b="1" dirty="0" smtClean="0">
                <a:latin typeface="Times New Roman" pitchFamily="18" charset="0"/>
                <a:cs typeface="Times New Roman" pitchFamily="18" charset="0"/>
              </a:rPr>
              <a:t>The smudge tool </a:t>
            </a:r>
            <a:r>
              <a:rPr lang="en-US" sz="2800" dirty="0" smtClean="0">
                <a:latin typeface="Times New Roman" pitchFamily="18" charset="0"/>
                <a:cs typeface="Times New Roman" pitchFamily="18" charset="0"/>
              </a:rPr>
              <a:t>smudges data in an image.</a:t>
            </a:r>
          </a:p>
          <a:p>
            <a:pPr>
              <a:buNone/>
            </a:pPr>
            <a:r>
              <a:rPr lang="en-US" sz="2800" b="1" dirty="0" smtClean="0">
                <a:latin typeface="Times New Roman" pitchFamily="18" charset="0"/>
                <a:cs typeface="Times New Roman" pitchFamily="18" charset="0"/>
              </a:rPr>
              <a:t>     The </a:t>
            </a:r>
            <a:r>
              <a:rPr lang="en-US" sz="2800" b="1" dirty="0" smtClean="0">
                <a:latin typeface="Times New Roman" pitchFamily="18" charset="0"/>
                <a:cs typeface="Times New Roman" pitchFamily="18" charset="0"/>
              </a:rPr>
              <a:t>dodge tool </a:t>
            </a:r>
            <a:r>
              <a:rPr lang="en-US" sz="2800" dirty="0" smtClean="0">
                <a:latin typeface="Times New Roman" pitchFamily="18" charset="0"/>
                <a:cs typeface="Times New Roman" pitchFamily="18" charset="0"/>
              </a:rPr>
              <a:t>lightens areas in an image.</a:t>
            </a:r>
          </a:p>
          <a:p>
            <a:r>
              <a:rPr lang="en-US" b="1"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burn tool </a:t>
            </a:r>
            <a:r>
              <a:rPr lang="en-US" dirty="0" smtClean="0">
                <a:latin typeface="Times New Roman" pitchFamily="18" charset="0"/>
                <a:cs typeface="Times New Roman" pitchFamily="18" charset="0"/>
              </a:rPr>
              <a:t>darkens areas in an image.</a:t>
            </a:r>
          </a:p>
          <a:p>
            <a:r>
              <a:rPr lang="en-US" b="1" dirty="0" smtClean="0">
                <a:latin typeface="Times New Roman" pitchFamily="18" charset="0"/>
                <a:cs typeface="Times New Roman" pitchFamily="18" charset="0"/>
              </a:rPr>
              <a:t>The sponge tool </a:t>
            </a:r>
            <a:r>
              <a:rPr lang="en-US" dirty="0" smtClean="0">
                <a:latin typeface="Times New Roman" pitchFamily="18" charset="0"/>
                <a:cs typeface="Times New Roman" pitchFamily="18" charset="0"/>
              </a:rPr>
              <a:t>changes the color saturation of an area.</a:t>
            </a:r>
          </a:p>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path selection tools </a:t>
            </a:r>
            <a:r>
              <a:rPr lang="en-US" dirty="0" smtClean="0">
                <a:latin typeface="Times New Roman" pitchFamily="18" charset="0"/>
                <a:cs typeface="Times New Roman" pitchFamily="18" charset="0"/>
              </a:rPr>
              <a:t>make shape or segment selections showing anchor points, direction lines, and direction points</a:t>
            </a:r>
            <a:r>
              <a:rPr lang="en-US" i="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The type tool </a:t>
            </a:r>
            <a:r>
              <a:rPr lang="en-US" dirty="0" smtClean="0">
                <a:latin typeface="Times New Roman" pitchFamily="18" charset="0"/>
                <a:cs typeface="Times New Roman" pitchFamily="18" charset="0"/>
              </a:rPr>
              <a:t>creates type on an image, or selections in the shape of type.</a:t>
            </a:r>
          </a:p>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The pen tools </a:t>
            </a:r>
            <a:r>
              <a:rPr lang="en-US" dirty="0" smtClean="0">
                <a:latin typeface="Times New Roman" pitchFamily="18" charset="0"/>
                <a:cs typeface="Times New Roman" pitchFamily="18" charset="0"/>
              </a:rPr>
              <a:t>let you draw smooth-edged paths.</a:t>
            </a:r>
          </a:p>
          <a:p>
            <a:r>
              <a:rPr lang="en-US" b="1" dirty="0" smtClean="0">
                <a:latin typeface="Times New Roman" pitchFamily="18" charset="0"/>
                <a:cs typeface="Times New Roman" pitchFamily="18" charset="0"/>
              </a:rPr>
              <a:t>The custom shape tool </a:t>
            </a:r>
            <a:r>
              <a:rPr lang="en-US" dirty="0" smtClean="0">
                <a:latin typeface="Times New Roman" pitchFamily="18" charset="0"/>
                <a:cs typeface="Times New Roman" pitchFamily="18" charset="0"/>
              </a:rPr>
              <a:t>makes customized shapes selected from a custom shape list.</a:t>
            </a:r>
          </a:p>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The annotations tool </a:t>
            </a:r>
            <a:r>
              <a:rPr lang="en-US" dirty="0" smtClean="0">
                <a:latin typeface="Times New Roman" pitchFamily="18" charset="0"/>
                <a:cs typeface="Times New Roman" pitchFamily="18" charset="0"/>
              </a:rPr>
              <a:t>makes notes and voice annotations that can be attached to an image</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TOOLS</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smtClean="0"/>
          </a:p>
          <a:p>
            <a:r>
              <a:rPr lang="en-US" b="1" dirty="0" smtClean="0">
                <a:latin typeface="Times New Roman" pitchFamily="18" charset="0"/>
                <a:cs typeface="Times New Roman" pitchFamily="18" charset="0"/>
              </a:rPr>
              <a:t>The eyedropper tool </a:t>
            </a:r>
            <a:r>
              <a:rPr lang="en-US" dirty="0" smtClean="0">
                <a:latin typeface="Times New Roman" pitchFamily="18" charset="0"/>
                <a:cs typeface="Times New Roman" pitchFamily="18" charset="0"/>
              </a:rPr>
              <a:t>samples any color in an image and sets the foreground (drawing) color to it.</a:t>
            </a:r>
          </a:p>
          <a:p>
            <a:r>
              <a:rPr lang="en-US" b="1" dirty="0" smtClean="0">
                <a:latin typeface="Times New Roman" pitchFamily="18" charset="0"/>
                <a:cs typeface="Times New Roman" pitchFamily="18" charset="0"/>
              </a:rPr>
              <a:t>The color sampler tool </a:t>
            </a:r>
            <a:r>
              <a:rPr lang="en-US" dirty="0" smtClean="0">
                <a:latin typeface="Times New Roman" pitchFamily="18" charset="0"/>
                <a:cs typeface="Times New Roman" pitchFamily="18" charset="0"/>
              </a:rPr>
              <a:t>samples colors in an image and records them for reference.</a:t>
            </a:r>
          </a:p>
          <a:p>
            <a:r>
              <a:rPr lang="en-US" b="1" dirty="0" smtClean="0">
                <a:latin typeface="Times New Roman" pitchFamily="18" charset="0"/>
                <a:cs typeface="Times New Roman" pitchFamily="18" charset="0"/>
              </a:rPr>
              <a:t>The measure tool </a:t>
            </a:r>
            <a:r>
              <a:rPr lang="en-US" dirty="0" smtClean="0">
                <a:latin typeface="Times New Roman" pitchFamily="18" charset="0"/>
                <a:cs typeface="Times New Roman" pitchFamily="18" charset="0"/>
              </a:rPr>
              <a:t>measures distances, locations, and angles.</a:t>
            </a:r>
          </a:p>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hand tool </a:t>
            </a:r>
            <a:r>
              <a:rPr lang="en-US" dirty="0" smtClean="0">
                <a:latin typeface="Times New Roman" pitchFamily="18" charset="0"/>
                <a:cs typeface="Times New Roman" pitchFamily="18" charset="0"/>
              </a:rPr>
              <a:t>moves an image within its window.</a:t>
            </a:r>
          </a:p>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The zoom tool </a:t>
            </a:r>
            <a:r>
              <a:rPr lang="en-US" dirty="0" smtClean="0">
                <a:latin typeface="Times New Roman" pitchFamily="18" charset="0"/>
                <a:cs typeface="Times New Roman" pitchFamily="18" charset="0"/>
              </a:rPr>
              <a:t>magnifies and reduces the view of an image.</a:t>
            </a:r>
          </a:p>
          <a:p>
            <a:endParaRPr lang="en-US" dirty="0" smtClean="0">
              <a:latin typeface="Times New Roman" pitchFamily="18" charset="0"/>
              <a:cs typeface="Times New Roman" pitchFamily="18" charset="0"/>
            </a:endParaRPr>
          </a:p>
          <a:p>
            <a:endParaRPr lang="en-US" dirty="0"/>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TOOLS</a:t>
            </a: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Tools Image</a:t>
            </a:r>
            <a:endParaRPr lang="en-US" dirty="0">
              <a:latin typeface="Times New Roman" pitchFamily="18" charset="0"/>
              <a:cs typeface="Times New Roman" pitchFamily="18" charset="0"/>
            </a:endParaRPr>
          </a:p>
        </p:txBody>
      </p:sp>
      <p:pic>
        <p:nvPicPr>
          <p:cNvPr id="4" name="image2.png"/>
          <p:cNvPicPr>
            <a:picLocks noGrp="1"/>
          </p:cNvPicPr>
          <p:nvPr>
            <p:ph idx="1"/>
          </p:nvPr>
        </p:nvPicPr>
        <p:blipFill>
          <a:blip r:embed="rId2" cstate="print"/>
          <a:stretch>
            <a:fillRect/>
          </a:stretch>
        </p:blipFill>
        <p:spPr>
          <a:xfrm>
            <a:off x="3505200" y="228600"/>
            <a:ext cx="2286000" cy="63246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562600"/>
          </a:xfrm>
        </p:spPr>
        <p:txBody>
          <a:bodyPr>
            <a:normAutofit fontScale="62500" lnSpcReduction="20000"/>
          </a:bodyPr>
          <a:lstStyle/>
          <a:p>
            <a:r>
              <a:rPr lang="en-US" sz="3400" dirty="0" smtClean="0">
                <a:latin typeface="Times New Roman" pitchFamily="18" charset="0"/>
                <a:cs typeface="Times New Roman" pitchFamily="18" charset="0"/>
              </a:rPr>
              <a:t>Choose </a:t>
            </a:r>
            <a:r>
              <a:rPr lang="en-US" sz="3400" b="1" dirty="0" smtClean="0">
                <a:latin typeface="Times New Roman" pitchFamily="18" charset="0"/>
                <a:cs typeface="Times New Roman" pitchFamily="18" charset="0"/>
              </a:rPr>
              <a:t>Window &gt; Color</a:t>
            </a:r>
            <a:r>
              <a:rPr lang="en-US" sz="3400" dirty="0" smtClean="0">
                <a:latin typeface="Times New Roman" pitchFamily="18" charset="0"/>
                <a:cs typeface="Times New Roman" pitchFamily="18" charset="0"/>
              </a:rPr>
              <a:t>, or click the Color palette tab. To select the foreground or background color:</a:t>
            </a:r>
          </a:p>
          <a:p>
            <a:r>
              <a:rPr lang="en-US" sz="3400" dirty="0" smtClean="0">
                <a:latin typeface="Times New Roman" pitchFamily="18" charset="0"/>
                <a:cs typeface="Times New Roman" pitchFamily="18" charset="0"/>
              </a:rPr>
              <a:t>From the Color palette menu, choose the color model you want to use for color readout values.</a:t>
            </a:r>
          </a:p>
          <a:p>
            <a:r>
              <a:rPr lang="en-US" sz="3400" dirty="0" smtClean="0">
                <a:latin typeface="Times New Roman" pitchFamily="18" charset="0"/>
                <a:cs typeface="Times New Roman" pitchFamily="18" charset="0"/>
              </a:rPr>
              <a:t>To edit the foreground or background color, make sure that its color selection box is active or outlined. To make the foreground or background color selection box active, click the box.</a:t>
            </a:r>
          </a:p>
          <a:p>
            <a:r>
              <a:rPr lang="en-US" sz="3400" dirty="0" smtClean="0">
                <a:latin typeface="Times New Roman" pitchFamily="18" charset="0"/>
                <a:cs typeface="Times New Roman" pitchFamily="18" charset="0"/>
              </a:rPr>
              <a:t>To specify a new color, do one of the following:</a:t>
            </a:r>
          </a:p>
          <a:p>
            <a:pPr lvl="0"/>
            <a:r>
              <a:rPr lang="en-US" sz="3400" dirty="0" smtClean="0">
                <a:latin typeface="Times New Roman" pitchFamily="18" charset="0"/>
                <a:cs typeface="Times New Roman" pitchFamily="18" charset="0"/>
              </a:rPr>
              <a:t>Drag the color sliders.</a:t>
            </a:r>
          </a:p>
          <a:p>
            <a:pPr lvl="0"/>
            <a:r>
              <a:rPr lang="en-US" sz="3400" dirty="0" smtClean="0">
                <a:latin typeface="Times New Roman" pitchFamily="18" charset="0"/>
                <a:cs typeface="Times New Roman" pitchFamily="18" charset="0"/>
              </a:rPr>
              <a:t>Drag through the color bar along the bottom. If you want to turn off the dynamically changing color sliders preview feature to improve performance, choose </a:t>
            </a:r>
            <a:r>
              <a:rPr lang="en-US" sz="3400" b="1" dirty="0" smtClean="0">
                <a:latin typeface="Times New Roman" pitchFamily="18" charset="0"/>
                <a:cs typeface="Times New Roman" pitchFamily="18" charset="0"/>
              </a:rPr>
              <a:t>Edit &gt; Preferences &gt; General </a:t>
            </a:r>
            <a:r>
              <a:rPr lang="en-US" sz="3400" dirty="0" smtClean="0">
                <a:latin typeface="Times New Roman" pitchFamily="18" charset="0"/>
                <a:cs typeface="Times New Roman" pitchFamily="18" charset="0"/>
              </a:rPr>
              <a:t>and deselect </a:t>
            </a:r>
            <a:r>
              <a:rPr lang="en-US" sz="3400" b="1" dirty="0" smtClean="0">
                <a:latin typeface="Times New Roman" pitchFamily="18" charset="0"/>
                <a:cs typeface="Times New Roman" pitchFamily="18" charset="0"/>
              </a:rPr>
              <a:t>Dynamic Color Sliders</a:t>
            </a:r>
            <a:r>
              <a:rPr lang="en-US" sz="3400" dirty="0" smtClean="0">
                <a:latin typeface="Times New Roman" pitchFamily="18" charset="0"/>
                <a:cs typeface="Times New Roman" pitchFamily="18" charset="0"/>
              </a:rPr>
              <a:t>.</a:t>
            </a:r>
          </a:p>
          <a:p>
            <a:pPr lvl="0"/>
            <a:r>
              <a:rPr lang="en-US" sz="3400" dirty="0" smtClean="0">
                <a:latin typeface="Times New Roman" pitchFamily="18" charset="0"/>
                <a:cs typeface="Times New Roman" pitchFamily="18" charset="0"/>
              </a:rPr>
              <a:t>Enter values next to the color sliders.</a:t>
            </a:r>
          </a:p>
          <a:p>
            <a:pPr lvl="0"/>
            <a:r>
              <a:rPr lang="en-US" sz="3400" dirty="0" smtClean="0">
                <a:latin typeface="Times New Roman" pitchFamily="18" charset="0"/>
                <a:cs typeface="Times New Roman" pitchFamily="18" charset="0"/>
              </a:rPr>
              <a:t>Click the color selection box, choose a color in the color picker, and click OK.</a:t>
            </a:r>
          </a:p>
          <a:p>
            <a:r>
              <a:rPr lang="en-US" sz="3400" dirty="0" smtClean="0">
                <a:latin typeface="Times New Roman" pitchFamily="18" charset="0"/>
                <a:cs typeface="Times New Roman" pitchFamily="18" charset="0"/>
              </a:rPr>
              <a:t/>
            </a:r>
            <a:br>
              <a:rPr lang="en-US" sz="3400" dirty="0" smtClean="0">
                <a:latin typeface="Times New Roman" pitchFamily="18" charset="0"/>
                <a:cs typeface="Times New Roman" pitchFamily="18" charset="0"/>
              </a:rPr>
            </a:br>
            <a:r>
              <a:rPr lang="en-US" sz="3400" dirty="0" smtClean="0">
                <a:latin typeface="Times New Roman" pitchFamily="18" charset="0"/>
                <a:cs typeface="Times New Roman" pitchFamily="18" charset="0"/>
              </a:rPr>
              <a:t> </a:t>
            </a:r>
          </a:p>
          <a:p>
            <a:endParaRPr lang="en-US"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Color </a:t>
            </a:r>
            <a:r>
              <a:rPr lang="en-US" dirty="0" smtClean="0">
                <a:latin typeface="Times New Roman" pitchFamily="18" charset="0"/>
                <a:cs typeface="Times New Roman" pitchFamily="18" charset="0"/>
              </a:rPr>
              <a:t>palette:</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Color Palette</a:t>
            </a:r>
            <a:endParaRPr lang="en-US" dirty="0">
              <a:latin typeface="Times New Roman" pitchFamily="18" charset="0"/>
              <a:cs typeface="Times New Roman" pitchFamily="18" charset="0"/>
            </a:endParaRPr>
          </a:p>
        </p:txBody>
      </p:sp>
      <p:pic>
        <p:nvPicPr>
          <p:cNvPr id="4" name="image33.png"/>
          <p:cNvPicPr>
            <a:picLocks noGrp="1"/>
          </p:cNvPicPr>
          <p:nvPr>
            <p:ph idx="1"/>
          </p:nvPr>
        </p:nvPicPr>
        <p:blipFill>
          <a:blip r:embed="rId2" cstate="print"/>
          <a:stretch>
            <a:fillRect/>
          </a:stretch>
        </p:blipFill>
        <p:spPr>
          <a:xfrm>
            <a:off x="990600" y="1752600"/>
            <a:ext cx="2323810" cy="2667000"/>
          </a:xfrm>
          <a:prstGeom prst="rect">
            <a:avLst/>
          </a:prstGeom>
        </p:spPr>
      </p:pic>
      <p:pic>
        <p:nvPicPr>
          <p:cNvPr id="5" name="image34.png"/>
          <p:cNvPicPr/>
          <p:nvPr/>
        </p:nvPicPr>
        <p:blipFill>
          <a:blip r:embed="rId3" cstate="print"/>
          <a:stretch>
            <a:fillRect/>
          </a:stretch>
        </p:blipFill>
        <p:spPr>
          <a:xfrm>
            <a:off x="3657600" y="1524000"/>
            <a:ext cx="3873334" cy="273367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5410200" cy="4843271"/>
          </a:xfrm>
        </p:spPr>
        <p:txBody>
          <a:bodyPr>
            <a:normAutofit fontScale="92500" lnSpcReduction="10000"/>
          </a:bodyPr>
          <a:lstStyle/>
          <a:p>
            <a:r>
              <a:rPr lang="en-US" dirty="0" smtClean="0">
                <a:latin typeface="Times New Roman" pitchFamily="18" charset="0"/>
                <a:cs typeface="Times New Roman" pitchFamily="18" charset="0"/>
              </a:rPr>
              <a:t>Layers let you organize your work into distinct levels that can be edited and viewed as individual units. Every Photoshop CS3 document contains at least one layer. Creating multiple layers lets you easily control how your artwork is printed, displayed, and edited. You will use the </a:t>
            </a:r>
            <a:r>
              <a:rPr lang="en-US" b="1" dirty="0" smtClean="0">
                <a:latin typeface="Times New Roman" pitchFamily="18" charset="0"/>
                <a:cs typeface="Times New Roman" pitchFamily="18" charset="0"/>
              </a:rPr>
              <a:t>Layers </a:t>
            </a:r>
            <a:r>
              <a:rPr lang="en-US" dirty="0" smtClean="0">
                <a:latin typeface="Times New Roman" pitchFamily="18" charset="0"/>
                <a:cs typeface="Times New Roman" pitchFamily="18" charset="0"/>
              </a:rPr>
              <a:t>palette </a:t>
            </a:r>
            <a:r>
              <a:rPr lang="en-US" dirty="0" smtClean="0">
                <a:latin typeface="Times New Roman" pitchFamily="18" charset="0"/>
                <a:cs typeface="Times New Roman" pitchFamily="18" charset="0"/>
              </a:rPr>
              <a:t>often </a:t>
            </a:r>
            <a:r>
              <a:rPr lang="en-US" dirty="0" smtClean="0">
                <a:latin typeface="Times New Roman" pitchFamily="18" charset="0"/>
                <a:cs typeface="Times New Roman" pitchFamily="18" charset="0"/>
              </a:rPr>
              <a:t>while creating a document, so it is crucial to understand what it does and how to use it.</a:t>
            </a:r>
          </a:p>
          <a:p>
            <a:r>
              <a:rPr lang="en-US" dirty="0" smtClean="0">
                <a:latin typeface="Times New Roman" pitchFamily="18" charset="0"/>
                <a:cs typeface="Times New Roman" pitchFamily="18" charset="0"/>
              </a:rPr>
              <a:t> </a:t>
            </a:r>
          </a:p>
          <a:p>
            <a:endParaRPr lang="en-US" dirty="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LAYERS</a:t>
            </a:r>
            <a:r>
              <a:rPr lang="en-US" dirty="0" smtClean="0"/>
              <a:t/>
            </a:r>
            <a:br>
              <a:rPr lang="en-US" dirty="0" smtClean="0"/>
            </a:br>
            <a:endParaRPr lang="en-US" dirty="0"/>
          </a:p>
        </p:txBody>
      </p:sp>
      <p:pic>
        <p:nvPicPr>
          <p:cNvPr id="7" name="image10.jpeg"/>
          <p:cNvPicPr/>
          <p:nvPr/>
        </p:nvPicPr>
        <p:blipFill>
          <a:blip r:embed="rId2" cstate="print"/>
          <a:stretch>
            <a:fillRect/>
          </a:stretch>
        </p:blipFill>
        <p:spPr>
          <a:xfrm>
            <a:off x="6172200" y="1447800"/>
            <a:ext cx="2667000" cy="39624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Autofit/>
          </a:bodyPr>
          <a:lstStyle/>
          <a:p>
            <a:pPr lvl="0"/>
            <a:r>
              <a:rPr lang="en-US" sz="2400" b="1" dirty="0" smtClean="0">
                <a:latin typeface="Times New Roman" pitchFamily="18" charset="0"/>
                <a:cs typeface="Times New Roman" pitchFamily="18" charset="0"/>
              </a:rPr>
              <a:t>Layer Visibility </a:t>
            </a:r>
            <a:r>
              <a:rPr lang="en-US" sz="2400" dirty="0" smtClean="0">
                <a:latin typeface="Times New Roman" pitchFamily="18" charset="0"/>
                <a:cs typeface="Times New Roman" pitchFamily="18" charset="0"/>
              </a:rPr>
              <a:t>- The eye shows that the selected layer is visible. Click on or off to see or to hide a layer.</a:t>
            </a:r>
          </a:p>
          <a:p>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Layer </a:t>
            </a:r>
            <a:r>
              <a:rPr lang="en-US" sz="2400" b="1" dirty="0" smtClean="0">
                <a:latin typeface="Times New Roman" pitchFamily="18" charset="0"/>
                <a:cs typeface="Times New Roman" pitchFamily="18" charset="0"/>
              </a:rPr>
              <a:t>Locking Options </a:t>
            </a:r>
            <a:r>
              <a:rPr lang="en-US" sz="2400" dirty="0" smtClean="0">
                <a:latin typeface="Times New Roman" pitchFamily="18" charset="0"/>
                <a:cs typeface="Times New Roman" pitchFamily="18" charset="0"/>
              </a:rPr>
              <a:t>- Click the checkered square icon to lock </a:t>
            </a:r>
            <a:r>
              <a:rPr lang="en-US" sz="2400" b="1" dirty="0" smtClean="0">
                <a:latin typeface="Times New Roman" pitchFamily="18" charset="0"/>
                <a:cs typeface="Times New Roman" pitchFamily="18" charset="0"/>
              </a:rPr>
              <a:t>Transparency</a:t>
            </a:r>
            <a:r>
              <a:rPr lang="en-US" sz="2400" dirty="0" smtClean="0">
                <a:latin typeface="Times New Roman" pitchFamily="18" charset="0"/>
                <a:cs typeface="Times New Roman" pitchFamily="18" charset="0"/>
              </a:rPr>
              <a:t>; click the brush icon to lock the </a:t>
            </a:r>
            <a:r>
              <a:rPr lang="en-US" sz="2400" b="1" dirty="0" smtClean="0">
                <a:latin typeface="Times New Roman" pitchFamily="18" charset="0"/>
                <a:cs typeface="Times New Roman" pitchFamily="18" charset="0"/>
              </a:rPr>
              <a:t>Image</a:t>
            </a:r>
            <a:r>
              <a:rPr lang="en-US" sz="2400" dirty="0" smtClean="0">
                <a:latin typeface="Times New Roman" pitchFamily="18" charset="0"/>
                <a:cs typeface="Times New Roman" pitchFamily="18" charset="0"/>
              </a:rPr>
              <a:t>; click the arrow icon to lock the </a:t>
            </a:r>
            <a:r>
              <a:rPr lang="en-US" sz="2400" b="1" dirty="0" smtClean="0">
                <a:latin typeface="Times New Roman" pitchFamily="18" charset="0"/>
                <a:cs typeface="Times New Roman" pitchFamily="18" charset="0"/>
              </a:rPr>
              <a:t>Position</a:t>
            </a:r>
            <a:r>
              <a:rPr lang="en-US" sz="2400" dirty="0" smtClean="0">
                <a:latin typeface="Times New Roman" pitchFamily="18" charset="0"/>
                <a:cs typeface="Times New Roman" pitchFamily="18" charset="0"/>
              </a:rPr>
              <a:t>; click the lock icon to lock all options.</a:t>
            </a:r>
          </a:p>
          <a:p>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Layer </a:t>
            </a:r>
            <a:r>
              <a:rPr lang="en-US" sz="2400" b="1" dirty="0" smtClean="0">
                <a:latin typeface="Times New Roman" pitchFamily="18" charset="0"/>
                <a:cs typeface="Times New Roman" pitchFamily="18" charset="0"/>
              </a:rPr>
              <a:t>Blending Mode </a:t>
            </a:r>
            <a:r>
              <a:rPr lang="en-US" sz="2400" dirty="0" smtClean="0">
                <a:latin typeface="Times New Roman" pitchFamily="18" charset="0"/>
                <a:cs typeface="Times New Roman" pitchFamily="18" charset="0"/>
              </a:rPr>
              <a:t>- Defines how the layer's pixels blend with underlying pixels in the image. By choosing a particular blending mode from the dropdown menu you can create a variety of special effects.</a:t>
            </a:r>
          </a:p>
          <a:p>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Fill </a:t>
            </a:r>
            <a:r>
              <a:rPr lang="en-US" sz="2400" dirty="0" smtClean="0">
                <a:latin typeface="Times New Roman" pitchFamily="18" charset="0"/>
                <a:cs typeface="Times New Roman" pitchFamily="18" charset="0"/>
              </a:rPr>
              <a:t>- By typing in a value or dragging the slider you can specify the transparency of the</a:t>
            </a:r>
          </a:p>
          <a:p>
            <a:pPr lvl="0"/>
            <a:r>
              <a:rPr lang="en-US" sz="2400" b="1" dirty="0" smtClean="0">
                <a:latin typeface="Times New Roman" pitchFamily="18" charset="0"/>
                <a:cs typeface="Times New Roman" pitchFamily="18" charset="0"/>
              </a:rPr>
              <a:t>Opacity </a:t>
            </a:r>
            <a:r>
              <a:rPr lang="en-US" sz="2400" dirty="0" smtClean="0">
                <a:latin typeface="Times New Roman" pitchFamily="18" charset="0"/>
                <a:cs typeface="Times New Roman" pitchFamily="18" charset="0"/>
              </a:rPr>
              <a:t>- By typing in a value or dragging a slider you can specify the transparency of the entire layer.</a:t>
            </a:r>
          </a:p>
          <a:p>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Layer </a:t>
            </a:r>
            <a:r>
              <a:rPr lang="en-US" sz="2400" b="1" dirty="0" smtClean="0">
                <a:latin typeface="Times New Roman" pitchFamily="18" charset="0"/>
                <a:cs typeface="Times New Roman" pitchFamily="18" charset="0"/>
              </a:rPr>
              <a:t>Lock </a:t>
            </a:r>
            <a:r>
              <a:rPr lang="en-US" sz="2400" dirty="0" smtClean="0">
                <a:latin typeface="Times New Roman" pitchFamily="18" charset="0"/>
                <a:cs typeface="Times New Roman" pitchFamily="18" charset="0"/>
              </a:rPr>
              <a:t>- The icon shows when the layer is locked and disappears when it is unlocked. Double-click the icon to unlock the layer.</a:t>
            </a:r>
          </a:p>
          <a:p>
            <a:pPr>
              <a:buNone/>
            </a:pPr>
            <a:endParaRPr lang="en-US" sz="2400" dirty="0" smtClean="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Autofit/>
          </a:bodyPr>
          <a:lstStyle/>
          <a:p>
            <a:pPr lvl="0"/>
            <a:r>
              <a:rPr lang="en-US" sz="2000" b="1" dirty="0" smtClean="0">
                <a:latin typeface="Times New Roman" pitchFamily="18" charset="0"/>
                <a:cs typeface="Times New Roman" pitchFamily="18" charset="0"/>
              </a:rPr>
              <a:t>Layer Options Menu </a:t>
            </a:r>
            <a:r>
              <a:rPr lang="en-US" sz="2000" dirty="0" smtClean="0">
                <a:latin typeface="Times New Roman" pitchFamily="18" charset="0"/>
                <a:cs typeface="Times New Roman" pitchFamily="18" charset="0"/>
              </a:rPr>
              <a:t>- Click the black triangle to see the following options: </a:t>
            </a:r>
            <a:r>
              <a:rPr lang="en-US" sz="2000" b="1" dirty="0" smtClean="0">
                <a:latin typeface="Times New Roman" pitchFamily="18" charset="0"/>
                <a:cs typeface="Times New Roman" pitchFamily="18" charset="0"/>
              </a:rPr>
              <a:t>New Layer</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Duplicate Layer</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Delete Layer, Layer Properties</a:t>
            </a:r>
            <a:r>
              <a:rPr lang="en-US" sz="2000" dirty="0" smtClean="0">
                <a:latin typeface="Times New Roman" pitchFamily="18" charset="0"/>
                <a:cs typeface="Times New Roman" pitchFamily="18" charset="0"/>
              </a:rPr>
              <a:t>, etc. Some of the options are presented as icons at the bottom of the </a:t>
            </a:r>
            <a:r>
              <a:rPr lang="en-US" sz="2000" b="1" dirty="0" smtClean="0">
                <a:latin typeface="Times New Roman" pitchFamily="18" charset="0"/>
                <a:cs typeface="Times New Roman" pitchFamily="18" charset="0"/>
              </a:rPr>
              <a:t>Layers </a:t>
            </a:r>
            <a:r>
              <a:rPr lang="en-US" sz="2000" dirty="0" smtClean="0">
                <a:latin typeface="Times New Roman" pitchFamily="18" charset="0"/>
                <a:cs typeface="Times New Roman" pitchFamily="18" charset="0"/>
              </a:rPr>
              <a:t>palette. </a:t>
            </a:r>
            <a:r>
              <a:rPr lang="en-US" sz="2000" b="1" dirty="0" smtClean="0">
                <a:latin typeface="Times New Roman" pitchFamily="18" charset="0"/>
                <a:cs typeface="Times New Roman" pitchFamily="18" charset="0"/>
              </a:rPr>
              <a:t>Link </a:t>
            </a:r>
            <a:r>
              <a:rPr lang="en-US" sz="2000" b="1" dirty="0" smtClean="0">
                <a:latin typeface="Times New Roman" pitchFamily="18" charset="0"/>
                <a:cs typeface="Times New Roman" pitchFamily="18" charset="0"/>
              </a:rPr>
              <a:t>Layers </a:t>
            </a:r>
            <a:r>
              <a:rPr lang="en-US" sz="2000" dirty="0" smtClean="0">
                <a:latin typeface="Times New Roman" pitchFamily="18" charset="0"/>
                <a:cs typeface="Times New Roman" pitchFamily="18" charset="0"/>
              </a:rPr>
              <a:t>– Can be used to link layers together.</a:t>
            </a:r>
          </a:p>
          <a:p>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Layer </a:t>
            </a:r>
            <a:r>
              <a:rPr lang="en-US" sz="2000" b="1" dirty="0" smtClean="0">
                <a:latin typeface="Times New Roman" pitchFamily="18" charset="0"/>
                <a:cs typeface="Times New Roman" pitchFamily="18" charset="0"/>
              </a:rPr>
              <a:t>Styles </a:t>
            </a:r>
            <a:r>
              <a:rPr lang="en-US" sz="2000" dirty="0" smtClean="0">
                <a:latin typeface="Times New Roman" pitchFamily="18" charset="0"/>
                <a:cs typeface="Times New Roman" pitchFamily="18" charset="0"/>
              </a:rPr>
              <a:t>- If a layer has a style, an "F" icon shows at the bottom of the </a:t>
            </a:r>
            <a:r>
              <a:rPr lang="en-US" sz="2000" b="1" dirty="0" smtClean="0">
                <a:latin typeface="Times New Roman" pitchFamily="18" charset="0"/>
                <a:cs typeface="Times New Roman" pitchFamily="18" charset="0"/>
              </a:rPr>
              <a:t>Layers </a:t>
            </a:r>
            <a:r>
              <a:rPr lang="en-US" sz="2000" dirty="0" smtClean="0">
                <a:latin typeface="Times New Roman" pitchFamily="18" charset="0"/>
                <a:cs typeface="Times New Roman" pitchFamily="18" charset="0"/>
              </a:rPr>
              <a:t>palette. Click the little black triangle to see style options.</a:t>
            </a:r>
          </a:p>
          <a:p>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Layer </a:t>
            </a:r>
            <a:r>
              <a:rPr lang="en-US" sz="2000" b="1" dirty="0" smtClean="0">
                <a:latin typeface="Times New Roman" pitchFamily="18" charset="0"/>
                <a:cs typeface="Times New Roman" pitchFamily="18" charset="0"/>
              </a:rPr>
              <a:t>Mask </a:t>
            </a:r>
            <a:r>
              <a:rPr lang="en-US" sz="2000" dirty="0" smtClean="0">
                <a:latin typeface="Times New Roman" pitchFamily="18" charset="0"/>
                <a:cs typeface="Times New Roman" pitchFamily="18" charset="0"/>
              </a:rPr>
              <a:t>- A grayscale image, with parts painted in black hidden, parts painted in white showing, and parts painted in gray shades showing in various levels of transparency.</a:t>
            </a:r>
          </a:p>
          <a:p>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Layer </a:t>
            </a:r>
            <a:r>
              <a:rPr lang="en-US" sz="2000" b="1" dirty="0" smtClean="0">
                <a:latin typeface="Times New Roman" pitchFamily="18" charset="0"/>
                <a:cs typeface="Times New Roman" pitchFamily="18" charset="0"/>
              </a:rPr>
              <a:t>Set </a:t>
            </a:r>
            <a:r>
              <a:rPr lang="en-US" sz="2000" dirty="0" smtClean="0">
                <a:latin typeface="Times New Roman" pitchFamily="18" charset="0"/>
                <a:cs typeface="Times New Roman" pitchFamily="18" charset="0"/>
              </a:rPr>
              <a:t>- This option helps to organize images with multiple layers. Click the icon to create a folder for several layers.</a:t>
            </a:r>
          </a:p>
          <a:p>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Create </a:t>
            </a:r>
            <a:r>
              <a:rPr lang="en-US" sz="2000" b="1" dirty="0" smtClean="0">
                <a:latin typeface="Times New Roman" pitchFamily="18" charset="0"/>
                <a:cs typeface="Times New Roman" pitchFamily="18" charset="0"/>
              </a:rPr>
              <a:t>New Fill or Adjustment Layer </a:t>
            </a:r>
            <a:r>
              <a:rPr lang="en-US" sz="2000" dirty="0" smtClean="0">
                <a:latin typeface="Times New Roman" pitchFamily="18" charset="0"/>
                <a:cs typeface="Times New Roman" pitchFamily="18" charset="0"/>
              </a:rPr>
              <a:t>- Have the same opacity and blending mode options as image layers and can be rearranged, deleted, hidden, and duplicated in the same manner as image layers. Click the icon and select an option to create a new fill or adjustment layer.</a:t>
            </a:r>
          </a:p>
          <a:p>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Create </a:t>
            </a:r>
            <a:r>
              <a:rPr lang="en-US" sz="2000" b="1" dirty="0" smtClean="0">
                <a:latin typeface="Times New Roman" pitchFamily="18" charset="0"/>
                <a:cs typeface="Times New Roman" pitchFamily="18" charset="0"/>
              </a:rPr>
              <a:t>New Layer </a:t>
            </a:r>
            <a:r>
              <a:rPr lang="en-US" sz="2000" dirty="0" smtClean="0">
                <a:latin typeface="Times New Roman" pitchFamily="18" charset="0"/>
                <a:cs typeface="Times New Roman" pitchFamily="18" charset="0"/>
              </a:rPr>
              <a:t>- Click this icon to create a new layer.</a:t>
            </a:r>
          </a:p>
          <a:p>
            <a:pPr lvl="0"/>
            <a:r>
              <a:rPr lang="en-US" sz="2000" b="1" dirty="0" smtClean="0">
                <a:latin typeface="Times New Roman" pitchFamily="18" charset="0"/>
                <a:cs typeface="Times New Roman" pitchFamily="18" charset="0"/>
              </a:rPr>
              <a:t>Delete Layer </a:t>
            </a:r>
            <a:r>
              <a:rPr lang="en-US" sz="2000" dirty="0" smtClean="0">
                <a:latin typeface="Times New Roman" pitchFamily="18" charset="0"/>
                <a:cs typeface="Times New Roman" pitchFamily="18" charset="0"/>
              </a:rPr>
              <a:t>- To delete a layer, select a layer in the </a:t>
            </a:r>
            <a:r>
              <a:rPr lang="en-US" sz="2000" b="1" dirty="0" smtClean="0">
                <a:latin typeface="Times New Roman" pitchFamily="18" charset="0"/>
                <a:cs typeface="Times New Roman" pitchFamily="18" charset="0"/>
              </a:rPr>
              <a:t>Layers </a:t>
            </a:r>
            <a:r>
              <a:rPr lang="en-US" sz="2000" dirty="0" smtClean="0">
                <a:latin typeface="Times New Roman" pitchFamily="18" charset="0"/>
                <a:cs typeface="Times New Roman" pitchFamily="18" charset="0"/>
              </a:rPr>
              <a:t>palette and drag it to the trash can icon; or, select a layer and click the icon.</a:t>
            </a: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5715000" cy="4525963"/>
          </a:xfrm>
        </p:spPr>
        <p:txBody>
          <a:bodyPr>
            <a:normAutofit fontScale="85000" lnSpcReduction="20000"/>
          </a:bodyPr>
          <a:lstStyle/>
          <a:p>
            <a:pPr lvl="0"/>
            <a:r>
              <a:rPr lang="en-US" dirty="0" smtClean="0">
                <a:latin typeface="Times New Roman" pitchFamily="18" charset="0"/>
                <a:cs typeface="Times New Roman" pitchFamily="18" charset="0"/>
              </a:rPr>
              <a:t>Click </a:t>
            </a:r>
            <a:r>
              <a:rPr lang="en-US" b="1" dirty="0" smtClean="0">
                <a:latin typeface="Times New Roman" pitchFamily="18" charset="0"/>
                <a:cs typeface="Times New Roman" pitchFamily="18" charset="0"/>
              </a:rPr>
              <a:t>File &gt; Save</a:t>
            </a:r>
            <a:r>
              <a:rPr lang="en-US" dirty="0" smtClean="0">
                <a:latin typeface="Times New Roman" pitchFamily="18" charset="0"/>
                <a:cs typeface="Times New Roman" pitchFamily="18" charset="0"/>
              </a:rPr>
              <a:t>.</a:t>
            </a:r>
          </a:p>
          <a:p>
            <a:pPr lvl="0"/>
            <a:r>
              <a:rPr lang="en-US" dirty="0" smtClean="0">
                <a:latin typeface="Times New Roman" pitchFamily="18" charset="0"/>
                <a:cs typeface="Times New Roman" pitchFamily="18" charset="0"/>
              </a:rPr>
              <a:t>Navigate to the place you would like your document to be saved by using the dropdown menu and the navigation window.</a:t>
            </a:r>
          </a:p>
          <a:p>
            <a:pPr lvl="0"/>
            <a:r>
              <a:rPr lang="en-US" dirty="0" smtClean="0">
                <a:latin typeface="Times New Roman" pitchFamily="18" charset="0"/>
                <a:cs typeface="Times New Roman" pitchFamily="18" charset="0"/>
              </a:rPr>
              <a:t>Enter the name of your document in the </a:t>
            </a:r>
            <a:r>
              <a:rPr lang="en-US" b="1" dirty="0" smtClean="0">
                <a:latin typeface="Times New Roman" pitchFamily="18" charset="0"/>
                <a:cs typeface="Times New Roman" pitchFamily="18" charset="0"/>
              </a:rPr>
              <a:t>Save As </a:t>
            </a:r>
            <a:r>
              <a:rPr lang="en-US" dirty="0" smtClean="0">
                <a:latin typeface="Times New Roman" pitchFamily="18" charset="0"/>
                <a:cs typeface="Times New Roman" pitchFamily="18" charset="0"/>
              </a:rPr>
              <a:t>text field.</a:t>
            </a:r>
          </a:p>
          <a:p>
            <a:pPr lvl="0"/>
            <a:r>
              <a:rPr lang="en-US" dirty="0" smtClean="0">
                <a:latin typeface="Times New Roman" pitchFamily="18" charset="0"/>
                <a:cs typeface="Times New Roman" pitchFamily="18" charset="0"/>
              </a:rPr>
              <a:t>Choose a format to save your project in from the </a:t>
            </a:r>
            <a:r>
              <a:rPr lang="en-US" b="1" dirty="0" smtClean="0">
                <a:latin typeface="Times New Roman" pitchFamily="18" charset="0"/>
                <a:cs typeface="Times New Roman" pitchFamily="18" charset="0"/>
              </a:rPr>
              <a:t>Format </a:t>
            </a:r>
            <a:r>
              <a:rPr lang="en-US" dirty="0" smtClean="0">
                <a:latin typeface="Times New Roman" pitchFamily="18" charset="0"/>
                <a:cs typeface="Times New Roman" pitchFamily="18" charset="0"/>
              </a:rPr>
              <a:t>dropdown menu. (Fig. 1)</a:t>
            </a:r>
          </a:p>
          <a:p>
            <a:pPr lvl="0"/>
            <a:r>
              <a:rPr lang="en-US" dirty="0" smtClean="0">
                <a:latin typeface="Times New Roman" pitchFamily="18" charset="0"/>
                <a:cs typeface="Times New Roman" pitchFamily="18" charset="0"/>
              </a:rPr>
              <a:t>Click the </a:t>
            </a:r>
            <a:r>
              <a:rPr lang="en-US" b="1" dirty="0" smtClean="0">
                <a:latin typeface="Times New Roman" pitchFamily="18" charset="0"/>
                <a:cs typeface="Times New Roman" pitchFamily="18" charset="0"/>
              </a:rPr>
              <a:t>Save </a:t>
            </a:r>
            <a:r>
              <a:rPr lang="en-US" dirty="0" smtClean="0">
                <a:latin typeface="Times New Roman" pitchFamily="18" charset="0"/>
                <a:cs typeface="Times New Roman" pitchFamily="18" charset="0"/>
              </a:rPr>
              <a:t>button in the bottom right corner of the dialogue box.</a:t>
            </a:r>
          </a:p>
          <a:p>
            <a:pPr lvl="0"/>
            <a:r>
              <a:rPr lang="en-US" dirty="0" smtClean="0">
                <a:latin typeface="Times New Roman" pitchFamily="18" charset="0"/>
                <a:cs typeface="Times New Roman" pitchFamily="18" charset="0"/>
              </a:rPr>
              <a:t>Check to make sure that your document is saved in the place you intended.</a:t>
            </a:r>
          </a:p>
          <a:p>
            <a:r>
              <a:rPr lang="en-US" dirty="0" smtClean="0">
                <a:latin typeface="Times New Roman" pitchFamily="18" charset="0"/>
                <a:cs typeface="Times New Roman" pitchFamily="18" charset="0"/>
              </a:rPr>
              <a:t> </a:t>
            </a:r>
          </a:p>
          <a:p>
            <a:endParaRPr lang="en-US" dirty="0"/>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How to save the Photoshop</a:t>
            </a:r>
            <a:endParaRPr lang="en-US" dirty="0">
              <a:latin typeface="Times New Roman" pitchFamily="18" charset="0"/>
              <a:cs typeface="Times New Roman" pitchFamily="18" charset="0"/>
            </a:endParaRPr>
          </a:p>
        </p:txBody>
      </p:sp>
      <p:pic>
        <p:nvPicPr>
          <p:cNvPr id="4" name="image68.jpeg"/>
          <p:cNvPicPr/>
          <p:nvPr/>
        </p:nvPicPr>
        <p:blipFill>
          <a:blip r:embed="rId2" cstate="print"/>
          <a:stretch>
            <a:fillRect/>
          </a:stretch>
        </p:blipFill>
        <p:spPr>
          <a:xfrm>
            <a:off x="6172201" y="1219200"/>
            <a:ext cx="2971800" cy="4810539"/>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Cropping is one of the most basic editing techniques that can improve your images. Cropping helps to bring out the most important features in your image and focus the viewers' attention on these features. Cropping also allows you to make your image a standard photo size.</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There </a:t>
            </a:r>
            <a:r>
              <a:rPr lang="en-US" dirty="0" smtClean="0">
                <a:latin typeface="Times New Roman" pitchFamily="18" charset="0"/>
                <a:cs typeface="Times New Roman" pitchFamily="18" charset="0"/>
              </a:rPr>
              <a:t>are several ways to crop images in Adobe Photoshop:</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Cropping </a:t>
            </a:r>
            <a:r>
              <a:rPr lang="en-US" dirty="0" smtClean="0">
                <a:latin typeface="Times New Roman" pitchFamily="18" charset="0"/>
                <a:cs typeface="Times New Roman" pitchFamily="18" charset="0"/>
              </a:rPr>
              <a:t>with the </a:t>
            </a:r>
            <a:r>
              <a:rPr lang="en-US" b="1" dirty="0" smtClean="0">
                <a:latin typeface="Times New Roman" pitchFamily="18" charset="0"/>
                <a:cs typeface="Times New Roman" pitchFamily="18" charset="0"/>
              </a:rPr>
              <a:t>Crop Tool</a:t>
            </a: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Cropping </a:t>
            </a:r>
            <a:r>
              <a:rPr lang="en-US" dirty="0" smtClean="0">
                <a:latin typeface="Times New Roman" pitchFamily="18" charset="0"/>
                <a:cs typeface="Times New Roman" pitchFamily="18" charset="0"/>
              </a:rPr>
              <a:t>to a specific size</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Cropping </a:t>
            </a:r>
            <a:r>
              <a:rPr lang="en-US" dirty="0" smtClean="0">
                <a:latin typeface="Times New Roman" pitchFamily="18" charset="0"/>
                <a:cs typeface="Times New Roman" pitchFamily="18" charset="0"/>
              </a:rPr>
              <a:t>with the </a:t>
            </a:r>
            <a:r>
              <a:rPr lang="en-US" b="1" dirty="0" smtClean="0">
                <a:latin typeface="Times New Roman" pitchFamily="18" charset="0"/>
                <a:cs typeface="Times New Roman" pitchFamily="18" charset="0"/>
              </a:rPr>
              <a:t>Marquee Tool</a:t>
            </a:r>
            <a:endParaRPr lang="en-US" dirty="0" smtClean="0">
              <a:latin typeface="Times New Roman" pitchFamily="18" charset="0"/>
              <a:cs typeface="Times New Roman" pitchFamily="18" charset="0"/>
            </a:endParaRPr>
          </a:p>
          <a:p>
            <a:endParaRPr lang="en-US" dirty="0"/>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Cropping Images</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Definition</a:t>
            </a:r>
          </a:p>
          <a:p>
            <a:pPr algn="just"/>
            <a:r>
              <a:rPr lang="en-US" dirty="0" smtClean="0">
                <a:latin typeface="Times New Roman" pitchFamily="18" charset="0"/>
                <a:cs typeface="Times New Roman" pitchFamily="18" charset="0"/>
              </a:rPr>
              <a:t>Photoshop is the industry-standard image rendering software. You can use Photoshop to create customized graphics, edit photographs and make flyers and images for print as well as for the web. This handout provides a simple how-to guide to familiarizing yourself with the Photoshop environment.</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Adobe Photoshop</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Crop Tool </a:t>
            </a:r>
            <a:r>
              <a:rPr lang="en-US" dirty="0" smtClean="0">
                <a:latin typeface="Times New Roman" pitchFamily="18" charset="0"/>
                <a:cs typeface="Times New Roman" pitchFamily="18" charset="0"/>
              </a:rPr>
              <a:t>allows you to make a precise selection of an image you wish to edit. To crop with the </a:t>
            </a:r>
            <a:r>
              <a:rPr lang="en-US" b="1" dirty="0" smtClean="0">
                <a:latin typeface="Times New Roman" pitchFamily="18" charset="0"/>
                <a:cs typeface="Times New Roman" pitchFamily="18" charset="0"/>
              </a:rPr>
              <a:t>Crop Tool</a:t>
            </a:r>
            <a:r>
              <a:rPr lang="en-US" dirty="0" smtClean="0">
                <a:latin typeface="Times New Roman" pitchFamily="18" charset="0"/>
                <a:cs typeface="Times New Roman" pitchFamily="18" charset="0"/>
              </a:rPr>
              <a:t>, follow these steps:</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Open </a:t>
            </a:r>
            <a:r>
              <a:rPr lang="en-US" dirty="0" smtClean="0">
                <a:latin typeface="Times New Roman" pitchFamily="18" charset="0"/>
                <a:cs typeface="Times New Roman" pitchFamily="18" charset="0"/>
              </a:rPr>
              <a:t>the image you wish to crop (see </a:t>
            </a:r>
            <a:r>
              <a:rPr lang="en-US" b="1" dirty="0" smtClean="0">
                <a:latin typeface="Times New Roman" pitchFamily="18" charset="0"/>
                <a:cs typeface="Times New Roman" pitchFamily="18" charset="0"/>
              </a:rPr>
              <a:t>Getting Started </a:t>
            </a:r>
            <a:r>
              <a:rPr lang="en-US" dirty="0" smtClean="0">
                <a:latin typeface="Times New Roman" pitchFamily="18" charset="0"/>
                <a:cs typeface="Times New Roman" pitchFamily="18" charset="0"/>
              </a:rPr>
              <a:t>for detailed instructions).</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Select </a:t>
            </a:r>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Crop Tool </a:t>
            </a:r>
            <a:r>
              <a:rPr lang="en-US" dirty="0" smtClean="0">
                <a:latin typeface="Times New Roman" pitchFamily="18" charset="0"/>
                <a:cs typeface="Times New Roman" pitchFamily="18" charset="0"/>
              </a:rPr>
              <a:t>from the </a:t>
            </a:r>
            <a:r>
              <a:rPr lang="en-US" b="1" dirty="0" smtClean="0">
                <a:latin typeface="Times New Roman" pitchFamily="18" charset="0"/>
                <a:cs typeface="Times New Roman" pitchFamily="18" charset="0"/>
              </a:rPr>
              <a:t>Toolbox </a:t>
            </a:r>
            <a:r>
              <a:rPr lang="en-US" dirty="0" smtClean="0">
                <a:latin typeface="Times New Roman" pitchFamily="18" charset="0"/>
                <a:cs typeface="Times New Roman" pitchFamily="18" charset="0"/>
              </a:rPr>
              <a:t>(see </a:t>
            </a:r>
            <a:r>
              <a:rPr lang="en-US" b="1" dirty="0" smtClean="0">
                <a:latin typeface="Times New Roman" pitchFamily="18" charset="0"/>
                <a:cs typeface="Times New Roman" pitchFamily="18" charset="0"/>
              </a:rPr>
              <a:t>Selection Tools </a:t>
            </a:r>
            <a:r>
              <a:rPr lang="en-US" dirty="0" smtClean="0">
                <a:latin typeface="Times New Roman" pitchFamily="18" charset="0"/>
                <a:cs typeface="Times New Roman" pitchFamily="18" charset="0"/>
              </a:rPr>
              <a:t>for location and description).</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Click </a:t>
            </a:r>
            <a:r>
              <a:rPr lang="en-US" dirty="0" smtClean="0">
                <a:latin typeface="Times New Roman" pitchFamily="18" charset="0"/>
                <a:cs typeface="Times New Roman" pitchFamily="18" charset="0"/>
              </a:rPr>
              <a:t>on your image once and drag the mouse out to make a cropping border</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CROPPING WITH THE CROP TOOL</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700272"/>
          </a:xfrm>
        </p:spPr>
        <p:txBody>
          <a:bodyPr>
            <a:normAutofit fontScale="85000" lnSpcReduction="20000"/>
          </a:bodyPr>
          <a:lstStyle/>
          <a:p>
            <a:r>
              <a:rPr lang="en-US" dirty="0" smtClean="0">
                <a:latin typeface="Times New Roman" pitchFamily="18" charset="0"/>
                <a:cs typeface="Times New Roman" pitchFamily="18" charset="0"/>
              </a:rPr>
              <a:t>If you wish to print your digital photos or other images on standard size photo paper, you will have to crop your images to a specific size, such as 8x10. To crop an image to a specific size, do the following:</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Open </a:t>
            </a:r>
            <a:r>
              <a:rPr lang="en-US" dirty="0" smtClean="0">
                <a:latin typeface="Times New Roman" pitchFamily="18" charset="0"/>
                <a:cs typeface="Times New Roman" pitchFamily="18" charset="0"/>
              </a:rPr>
              <a:t>the image you wish to crop.</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Select </a:t>
            </a:r>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Crop Tool </a:t>
            </a:r>
            <a:r>
              <a:rPr lang="en-US" dirty="0" smtClean="0">
                <a:latin typeface="Times New Roman" pitchFamily="18" charset="0"/>
                <a:cs typeface="Times New Roman" pitchFamily="18" charset="0"/>
              </a:rPr>
              <a:t>from the </a:t>
            </a:r>
            <a:r>
              <a:rPr lang="en-US" b="1" dirty="0" smtClean="0">
                <a:latin typeface="Times New Roman" pitchFamily="18" charset="0"/>
                <a:cs typeface="Times New Roman" pitchFamily="18" charset="0"/>
              </a:rPr>
              <a:t>Toolbox</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 </a:t>
            </a:r>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Options </a:t>
            </a:r>
            <a:r>
              <a:rPr lang="en-US" dirty="0" smtClean="0">
                <a:latin typeface="Times New Roman" pitchFamily="18" charset="0"/>
                <a:cs typeface="Times New Roman" pitchFamily="18" charset="0"/>
              </a:rPr>
              <a:t>bar, specify the values for </a:t>
            </a:r>
            <a:r>
              <a:rPr lang="en-US" b="1" dirty="0" smtClean="0">
                <a:latin typeface="Times New Roman" pitchFamily="18" charset="0"/>
                <a:cs typeface="Times New Roman" pitchFamily="18" charset="0"/>
              </a:rPr>
              <a:t>Width </a:t>
            </a:r>
            <a:r>
              <a:rPr lang="en-US" dirty="0" smtClean="0">
                <a:latin typeface="Times New Roman" pitchFamily="18" charset="0"/>
                <a:cs typeface="Times New Roman" pitchFamily="18" charset="0"/>
              </a:rPr>
              <a:t>and </a:t>
            </a:r>
            <a:r>
              <a:rPr lang="en-US" b="1" dirty="0" smtClean="0">
                <a:latin typeface="Times New Roman" pitchFamily="18" charset="0"/>
                <a:cs typeface="Times New Roman" pitchFamily="18" charset="0"/>
              </a:rPr>
              <a:t>Height </a:t>
            </a: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Click </a:t>
            </a:r>
            <a:r>
              <a:rPr lang="en-US" dirty="0" smtClean="0">
                <a:latin typeface="Times New Roman" pitchFamily="18" charset="0"/>
                <a:cs typeface="Times New Roman" pitchFamily="18" charset="0"/>
              </a:rPr>
              <a:t>in your image and drag the cropping border. Notice that the border is constrained - you cannot make it wider or longer than the specified values (Figure 4). For example, if you entered 8 for </a:t>
            </a:r>
            <a:r>
              <a:rPr lang="en-US" b="1" dirty="0" smtClean="0">
                <a:latin typeface="Times New Roman" pitchFamily="18" charset="0"/>
                <a:cs typeface="Times New Roman" pitchFamily="18" charset="0"/>
              </a:rPr>
              <a:t>Width </a:t>
            </a:r>
            <a:r>
              <a:rPr lang="en-US" dirty="0" smtClean="0">
                <a:latin typeface="Times New Roman" pitchFamily="18" charset="0"/>
                <a:cs typeface="Times New Roman" pitchFamily="18" charset="0"/>
              </a:rPr>
              <a:t>and 10 for </a:t>
            </a:r>
            <a:r>
              <a:rPr lang="en-US" b="1" dirty="0" smtClean="0">
                <a:latin typeface="Times New Roman" pitchFamily="18" charset="0"/>
                <a:cs typeface="Times New Roman" pitchFamily="18" charset="0"/>
              </a:rPr>
              <a:t>Height</a:t>
            </a:r>
            <a:r>
              <a:rPr lang="en-US" dirty="0" smtClean="0">
                <a:latin typeface="Times New Roman" pitchFamily="18" charset="0"/>
                <a:cs typeface="Times New Roman" pitchFamily="18" charset="0"/>
              </a:rPr>
              <a:t>, whatever size you make the border, the area within it will fit on an 8x10 photo.</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CROPPING</a:t>
            </a:r>
            <a:r>
              <a:rPr lang="en-US" dirty="0" smtClean="0"/>
              <a:t> TO A SPECIFIC SIZE</a:t>
            </a:r>
            <a:br>
              <a:rPr lang="en-US" dirty="0" smtClean="0"/>
            </a:br>
            <a:endParaRPr lang="en-US" dirty="0"/>
          </a:p>
        </p:txBody>
      </p:sp>
      <p:pic>
        <p:nvPicPr>
          <p:cNvPr id="5" name="image42.jpeg"/>
          <p:cNvPicPr/>
          <p:nvPr/>
        </p:nvPicPr>
        <p:blipFill>
          <a:blip r:embed="rId2" cstate="print"/>
          <a:stretch>
            <a:fillRect/>
          </a:stretch>
        </p:blipFill>
        <p:spPr>
          <a:xfrm>
            <a:off x="685800" y="5486400"/>
            <a:ext cx="7848600" cy="6858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6019800" cy="4525963"/>
          </a:xfrm>
        </p:spPr>
        <p:txBody>
          <a:bodyPr>
            <a:normAutofit fontScale="85000" lnSpcReduction="20000"/>
          </a:bodyPr>
          <a:lstStyle/>
          <a:p>
            <a:r>
              <a:rPr lang="en-US" dirty="0" smtClean="0">
                <a:latin typeface="Times New Roman" pitchFamily="18" charset="0"/>
                <a:cs typeface="Times New Roman" pitchFamily="18" charset="0"/>
              </a:rPr>
              <a:t>If you are in a hurry and need just a simple crop, you can use the </a:t>
            </a:r>
            <a:r>
              <a:rPr lang="en-US" b="1" dirty="0" smtClean="0">
                <a:latin typeface="Times New Roman" pitchFamily="18" charset="0"/>
                <a:cs typeface="Times New Roman" pitchFamily="18" charset="0"/>
              </a:rPr>
              <a:t>Marquee Tool </a:t>
            </a:r>
            <a:r>
              <a:rPr lang="en-US" dirty="0" smtClean="0">
                <a:latin typeface="Times New Roman" pitchFamily="18" charset="0"/>
                <a:cs typeface="Times New Roman" pitchFamily="18" charset="0"/>
              </a:rPr>
              <a:t>and a menu command. To crop with the </a:t>
            </a:r>
            <a:r>
              <a:rPr lang="en-US" b="1" dirty="0" smtClean="0">
                <a:latin typeface="Times New Roman" pitchFamily="18" charset="0"/>
                <a:cs typeface="Times New Roman" pitchFamily="18" charset="0"/>
              </a:rPr>
              <a:t>Marquee Tool</a:t>
            </a:r>
            <a:r>
              <a:rPr lang="en-US" dirty="0" smtClean="0">
                <a:latin typeface="Times New Roman" pitchFamily="18" charset="0"/>
                <a:cs typeface="Times New Roman" pitchFamily="18" charset="0"/>
              </a:rPr>
              <a:t>, follow the steps below:</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Open </a:t>
            </a:r>
            <a:r>
              <a:rPr lang="en-US" dirty="0" smtClean="0">
                <a:latin typeface="Times New Roman" pitchFamily="18" charset="0"/>
                <a:cs typeface="Times New Roman" pitchFamily="18" charset="0"/>
              </a:rPr>
              <a:t>the image you wish to crop.</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Select </a:t>
            </a:r>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Rectangular Marquee Tool </a:t>
            </a:r>
            <a:r>
              <a:rPr lang="en-US" dirty="0" smtClean="0">
                <a:latin typeface="Times New Roman" pitchFamily="18" charset="0"/>
                <a:cs typeface="Times New Roman" pitchFamily="18" charset="0"/>
              </a:rPr>
              <a:t>from the </a:t>
            </a:r>
            <a:r>
              <a:rPr lang="en-US" b="1" dirty="0" smtClean="0">
                <a:latin typeface="Times New Roman" pitchFamily="18" charset="0"/>
                <a:cs typeface="Times New Roman" pitchFamily="18" charset="0"/>
              </a:rPr>
              <a:t>Toolbox </a:t>
            </a:r>
            <a:r>
              <a:rPr lang="en-US" dirty="0" smtClean="0">
                <a:latin typeface="Times New Roman" pitchFamily="18" charset="0"/>
                <a:cs typeface="Times New Roman" pitchFamily="18" charset="0"/>
              </a:rPr>
              <a:t>(see </a:t>
            </a:r>
            <a:r>
              <a:rPr lang="en-US" b="1" dirty="0" smtClean="0">
                <a:latin typeface="Times New Roman" pitchFamily="18" charset="0"/>
                <a:cs typeface="Times New Roman" pitchFamily="18" charset="0"/>
              </a:rPr>
              <a:t>Selection Tools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Click </a:t>
            </a:r>
            <a:r>
              <a:rPr lang="en-US" dirty="0" smtClean="0">
                <a:latin typeface="Times New Roman" pitchFamily="18" charset="0"/>
                <a:cs typeface="Times New Roman" pitchFamily="18" charset="0"/>
              </a:rPr>
              <a:t>in your image and drag the mouse to draw a marquee around the area you wish to crop </a:t>
            </a: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In the main menu, go to </a:t>
            </a:r>
            <a:r>
              <a:rPr lang="en-US" b="1" dirty="0" smtClean="0">
                <a:latin typeface="Times New Roman" pitchFamily="18" charset="0"/>
                <a:cs typeface="Times New Roman" pitchFamily="18" charset="0"/>
              </a:rPr>
              <a:t>Image &gt; Crop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image will be immediately cropped.</a:t>
            </a:r>
          </a:p>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3200" dirty="0" smtClean="0">
                <a:latin typeface="Times New Roman" pitchFamily="18" charset="0"/>
                <a:cs typeface="Times New Roman" pitchFamily="18" charset="0"/>
              </a:rPr>
              <a:t>CROPPING WITH THE MARQUEE TOOL</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pic>
        <p:nvPicPr>
          <p:cNvPr id="5" name="image45.jpeg"/>
          <p:cNvPicPr/>
          <p:nvPr/>
        </p:nvPicPr>
        <p:blipFill>
          <a:blip r:embed="rId2" cstate="print"/>
          <a:stretch>
            <a:fillRect/>
          </a:stretch>
        </p:blipFill>
        <p:spPr>
          <a:xfrm>
            <a:off x="6934200" y="1600200"/>
            <a:ext cx="1725433" cy="44958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a:r>
              <a:rPr lang="en-US" dirty="0" smtClean="0">
                <a:latin typeface="Times New Roman" pitchFamily="18" charset="0"/>
                <a:cs typeface="Times New Roman" pitchFamily="18" charset="0"/>
              </a:rPr>
              <a:t>In the main menu, go to </a:t>
            </a:r>
            <a:r>
              <a:rPr lang="en-US" b="1" dirty="0" smtClean="0">
                <a:latin typeface="Times New Roman" pitchFamily="18" charset="0"/>
                <a:cs typeface="Times New Roman" pitchFamily="18" charset="0"/>
              </a:rPr>
              <a:t>File &gt; New</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 </a:t>
            </a:r>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New </a:t>
            </a:r>
            <a:r>
              <a:rPr lang="en-US" dirty="0" smtClean="0">
                <a:latin typeface="Times New Roman" pitchFamily="18" charset="0"/>
                <a:cs typeface="Times New Roman" pitchFamily="18" charset="0"/>
              </a:rPr>
              <a:t>dialog box, click on the </a:t>
            </a:r>
            <a:r>
              <a:rPr lang="en-US" b="1" dirty="0" smtClean="0">
                <a:latin typeface="Times New Roman" pitchFamily="18" charset="0"/>
                <a:cs typeface="Times New Roman" pitchFamily="18" charset="0"/>
              </a:rPr>
              <a:t>Preset </a:t>
            </a:r>
            <a:r>
              <a:rPr lang="en-US" dirty="0" smtClean="0">
                <a:latin typeface="Times New Roman" pitchFamily="18" charset="0"/>
                <a:cs typeface="Times New Roman" pitchFamily="18" charset="0"/>
              </a:rPr>
              <a:t>dropdown menu. You will see several preset sizes, such as 2x3, 4x6, 5x7, 8x10 with the preset resolution of 300 </a:t>
            </a:r>
            <a:r>
              <a:rPr lang="en-US" dirty="0" err="1" smtClean="0">
                <a:latin typeface="Times New Roman" pitchFamily="18" charset="0"/>
                <a:cs typeface="Times New Roman" pitchFamily="18" charset="0"/>
              </a:rPr>
              <a:t>ppi</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Choose </a:t>
            </a:r>
            <a:r>
              <a:rPr lang="en-US" dirty="0" smtClean="0">
                <a:latin typeface="Times New Roman" pitchFamily="18" charset="0"/>
                <a:cs typeface="Times New Roman" pitchFamily="18" charset="0"/>
              </a:rPr>
              <a:t>the size that you wish and click </a:t>
            </a:r>
            <a:r>
              <a:rPr lang="en-US" b="1" dirty="0" smtClean="0">
                <a:latin typeface="Times New Roman" pitchFamily="18" charset="0"/>
                <a:cs typeface="Times New Roman" pitchFamily="18" charset="0"/>
              </a:rPr>
              <a:t>OK</a:t>
            </a:r>
            <a:r>
              <a:rPr lang="en-US" dirty="0" smtClean="0">
                <a:latin typeface="Times New Roman" pitchFamily="18" charset="0"/>
                <a:cs typeface="Times New Roman" pitchFamily="18" charset="0"/>
              </a:rPr>
              <a:t>.</a:t>
            </a:r>
          </a:p>
          <a:p>
            <a:r>
              <a:rPr lang="en-US" b="1" dirty="0" smtClean="0">
                <a:latin typeface="Times New Roman" pitchFamily="18" charset="0"/>
                <a:cs typeface="Times New Roman" pitchFamily="18" charset="0"/>
              </a:rPr>
              <a:t>NOTE</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All the preset sizes are in portrait orientation. If you wish to resize an image with the landscape orientation, you need to create your own preset. To create your own size, do the following:</a:t>
            </a:r>
          </a:p>
          <a:p>
            <a:pPr lvl="0"/>
            <a:r>
              <a:rPr lang="en-US" dirty="0" smtClean="0">
                <a:latin typeface="Times New Roman" pitchFamily="18" charset="0"/>
                <a:cs typeface="Times New Roman" pitchFamily="18" charset="0"/>
              </a:rPr>
              <a:t>Type </a:t>
            </a:r>
            <a:r>
              <a:rPr lang="en-US" dirty="0" smtClean="0">
                <a:latin typeface="Times New Roman" pitchFamily="18" charset="0"/>
                <a:cs typeface="Times New Roman" pitchFamily="18" charset="0"/>
              </a:rPr>
              <a:t>in the values for </a:t>
            </a:r>
            <a:r>
              <a:rPr lang="en-US" b="1" dirty="0" smtClean="0">
                <a:latin typeface="Times New Roman" pitchFamily="18" charset="0"/>
                <a:cs typeface="Times New Roman" pitchFamily="18" charset="0"/>
              </a:rPr>
              <a:t>Width </a:t>
            </a:r>
            <a:r>
              <a:rPr lang="en-US" dirty="0" smtClean="0">
                <a:latin typeface="Times New Roman" pitchFamily="18" charset="0"/>
                <a:cs typeface="Times New Roman" pitchFamily="18" charset="0"/>
              </a:rPr>
              <a:t>and </a:t>
            </a:r>
            <a:r>
              <a:rPr lang="en-US" b="1" dirty="0" smtClean="0">
                <a:latin typeface="Times New Roman" pitchFamily="18" charset="0"/>
                <a:cs typeface="Times New Roman" pitchFamily="18" charset="0"/>
              </a:rPr>
              <a:t>Height</a:t>
            </a:r>
            <a:r>
              <a:rPr lang="en-US" dirty="0" smtClean="0">
                <a:latin typeface="Times New Roman" pitchFamily="18" charset="0"/>
                <a:cs typeface="Times New Roman" pitchFamily="18" charset="0"/>
              </a:rPr>
              <a:t>, for example 7x5.</a:t>
            </a:r>
          </a:p>
          <a:p>
            <a:pPr lvl="0"/>
            <a:r>
              <a:rPr lang="en-US" dirty="0" smtClean="0">
                <a:latin typeface="Times New Roman" pitchFamily="18" charset="0"/>
                <a:cs typeface="Times New Roman" pitchFamily="18" charset="0"/>
              </a:rPr>
              <a:t>Type </a:t>
            </a:r>
            <a:r>
              <a:rPr lang="en-US" dirty="0" smtClean="0">
                <a:latin typeface="Times New Roman" pitchFamily="18" charset="0"/>
                <a:cs typeface="Times New Roman" pitchFamily="18" charset="0"/>
              </a:rPr>
              <a:t>in your desired resolution (150 </a:t>
            </a:r>
            <a:r>
              <a:rPr lang="en-US" dirty="0" err="1" smtClean="0">
                <a:latin typeface="Times New Roman" pitchFamily="18" charset="0"/>
                <a:cs typeface="Times New Roman" pitchFamily="18" charset="0"/>
              </a:rPr>
              <a:t>ppi</a:t>
            </a:r>
            <a:r>
              <a:rPr lang="en-US" dirty="0" smtClean="0">
                <a:latin typeface="Times New Roman" pitchFamily="18" charset="0"/>
                <a:cs typeface="Times New Roman" pitchFamily="18" charset="0"/>
              </a:rPr>
              <a:t> is enough for high quality printing, and 72 </a:t>
            </a:r>
            <a:r>
              <a:rPr lang="en-US" dirty="0" err="1" smtClean="0">
                <a:latin typeface="Times New Roman" pitchFamily="18" charset="0"/>
                <a:cs typeface="Times New Roman" pitchFamily="18" charset="0"/>
              </a:rPr>
              <a:t>ppi</a:t>
            </a:r>
            <a:r>
              <a:rPr lang="en-US" dirty="0" smtClean="0">
                <a:latin typeface="Times New Roman" pitchFamily="18" charset="0"/>
                <a:cs typeface="Times New Roman" pitchFamily="18" charset="0"/>
              </a:rPr>
              <a:t> is good for the web images).</a:t>
            </a:r>
          </a:p>
          <a:p>
            <a:pPr lvl="0"/>
            <a:r>
              <a:rPr lang="en-US" dirty="0" smtClean="0">
                <a:latin typeface="Times New Roman" pitchFamily="18" charset="0"/>
                <a:cs typeface="Times New Roman" pitchFamily="18" charset="0"/>
              </a:rPr>
              <a:t>Click </a:t>
            </a:r>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Save Preset </a:t>
            </a:r>
            <a:r>
              <a:rPr lang="en-US" dirty="0" smtClean="0">
                <a:latin typeface="Times New Roman" pitchFamily="18" charset="0"/>
                <a:cs typeface="Times New Roman" pitchFamily="18" charset="0"/>
              </a:rPr>
              <a:t>button</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RESIZING TO A SPECIFIC SIZE</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3.jpeg"/>
          <p:cNvPicPr>
            <a:picLocks noGrp="1"/>
          </p:cNvPicPr>
          <p:nvPr>
            <p:ph idx="1"/>
          </p:nvPr>
        </p:nvPicPr>
        <p:blipFill>
          <a:blip r:embed="rId2" cstate="print"/>
          <a:stretch>
            <a:fillRect/>
          </a:stretch>
        </p:blipFill>
        <p:spPr>
          <a:xfrm>
            <a:off x="990600" y="609600"/>
            <a:ext cx="7086600" cy="52578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547872"/>
          </a:xfrm>
        </p:spPr>
        <p:txBody>
          <a:bodyPr/>
          <a:lstStyle/>
          <a:p>
            <a:r>
              <a:rPr lang="en-US" dirty="0" smtClean="0">
                <a:latin typeface="Times New Roman" pitchFamily="18" charset="0"/>
                <a:cs typeface="Times New Roman" pitchFamily="18" charset="0"/>
              </a:rPr>
              <a:t>Open </a:t>
            </a:r>
            <a:r>
              <a:rPr lang="en-US" b="1" dirty="0" smtClean="0">
                <a:latin typeface="Times New Roman" pitchFamily="18" charset="0"/>
                <a:cs typeface="Times New Roman" pitchFamily="18" charset="0"/>
              </a:rPr>
              <a:t>Photoshop</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Choose Edit &gt; Presets &gt; Presets Manager.</a:t>
            </a:r>
          </a:p>
          <a:p>
            <a:r>
              <a:rPr lang="en-US" dirty="0" smtClean="0">
                <a:latin typeface="Times New Roman" pitchFamily="18" charset="0"/>
                <a:cs typeface="Times New Roman" pitchFamily="18" charset="0"/>
              </a:rPr>
              <a:t>Choose the desired </a:t>
            </a:r>
            <a:r>
              <a:rPr lang="en-US" b="1" dirty="0" smtClean="0">
                <a:latin typeface="Times New Roman" pitchFamily="18" charset="0"/>
                <a:cs typeface="Times New Roman" pitchFamily="18" charset="0"/>
              </a:rPr>
              <a:t>option</a:t>
            </a:r>
            <a:r>
              <a:rPr lang="en-US" dirty="0" smtClean="0">
                <a:latin typeface="Times New Roman" pitchFamily="18" charset="0"/>
                <a:cs typeface="Times New Roman" pitchFamily="18" charset="0"/>
              </a:rPr>
              <a:t> from the Preset Type drop-down menu. For example, choose Brushes.</a:t>
            </a:r>
          </a:p>
          <a:p>
            <a:r>
              <a:rPr lang="en-US" dirty="0" smtClean="0">
                <a:latin typeface="Times New Roman" pitchFamily="18" charset="0"/>
                <a:cs typeface="Times New Roman" pitchFamily="18" charset="0"/>
              </a:rPr>
              <a:t>Select the desired presets. For example, select the brushes that you want to migrate.</a:t>
            </a:r>
          </a:p>
          <a:p>
            <a:r>
              <a:rPr lang="en-US" dirty="0" smtClean="0">
                <a:latin typeface="Times New Roman" pitchFamily="18" charset="0"/>
                <a:cs typeface="Times New Roman" pitchFamily="18" charset="0"/>
              </a:rPr>
              <a:t>Click </a:t>
            </a:r>
            <a:r>
              <a:rPr lang="en-US" b="1" dirty="0" smtClean="0">
                <a:latin typeface="Times New Roman" pitchFamily="18" charset="0"/>
                <a:cs typeface="Times New Roman" pitchFamily="18" charset="0"/>
              </a:rPr>
              <a:t>Save Set</a:t>
            </a:r>
            <a:r>
              <a:rPr lang="en-US" dirty="0" smtClean="0">
                <a:latin typeface="Times New Roman" pitchFamily="18" charset="0"/>
                <a:cs typeface="Times New Roman" pitchFamily="18" charset="0"/>
              </a:rPr>
              <a:t> and then</a:t>
            </a:r>
            <a:r>
              <a:rPr lang="en-US" dirty="0" smtClean="0"/>
              <a:t>, </a:t>
            </a:r>
            <a:r>
              <a:rPr lang="en-US" dirty="0" smtClean="0">
                <a:latin typeface="Times New Roman" pitchFamily="18" charset="0"/>
                <a:cs typeface="Times New Roman" pitchFamily="18" charset="0"/>
              </a:rPr>
              <a:t>click </a:t>
            </a:r>
            <a:r>
              <a:rPr lang="en-US" b="1" dirty="0" smtClean="0">
                <a:latin typeface="Times New Roman" pitchFamily="18" charset="0"/>
                <a:cs typeface="Times New Roman" pitchFamily="18" charset="0"/>
              </a:rPr>
              <a:t>Save</a:t>
            </a:r>
            <a:r>
              <a:rPr lang="en-US" dirty="0" smtClean="0">
                <a:latin typeface="Times New Roman" pitchFamily="18" charset="0"/>
                <a:cs typeface="Times New Roman" pitchFamily="18" charset="0"/>
              </a:rPr>
              <a:t>.</a:t>
            </a:r>
          </a:p>
          <a:p>
            <a:endParaRPr lang="en-US" dirty="0"/>
          </a:p>
        </p:txBody>
      </p:sp>
      <p:sp>
        <p:nvSpPr>
          <p:cNvPr id="3" name="Title 2"/>
          <p:cNvSpPr>
            <a:spLocks noGrp="1"/>
          </p:cNvSpPr>
          <p:nvPr>
            <p:ph type="title"/>
          </p:nvPr>
        </p:nvSpPr>
        <p:spPr/>
        <p:txBody>
          <a:bodyPr>
            <a:normAutofit fontScale="90000"/>
          </a:bodyPr>
          <a:lstStyle/>
          <a:p>
            <a:r>
              <a:rPr lang="en-US" dirty="0" smtClean="0"/>
              <a:t>Saving and loading custom setting</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latin typeface="Times New Roman" pitchFamily="18" charset="0"/>
                <a:cs typeface="Times New Roman" pitchFamily="18" charset="0"/>
              </a:rPr>
              <a:t>Channels</a:t>
            </a:r>
          </a:p>
          <a:p>
            <a:r>
              <a:rPr lang="en-US" i="1" dirty="0" smtClean="0">
                <a:latin typeface="Times New Roman" pitchFamily="18" charset="0"/>
                <a:cs typeface="Times New Roman" pitchFamily="18" charset="0"/>
              </a:rPr>
              <a:t>Color information channels</a:t>
            </a:r>
            <a:r>
              <a:rPr lang="en-US" dirty="0" smtClean="0">
                <a:latin typeface="Times New Roman" pitchFamily="18" charset="0"/>
                <a:cs typeface="Times New Roman" pitchFamily="18" charset="0"/>
              </a:rPr>
              <a:t> are created automatically when you open a new image. The image’s color mode determines the number of color channels created. For example, an RGB image has a channel for each color (red, green, and blue) plus a composite channel used for editing the image.</a:t>
            </a:r>
          </a:p>
          <a:p>
            <a:r>
              <a:rPr lang="en-US" i="1" dirty="0" smtClean="0">
                <a:latin typeface="Times New Roman" pitchFamily="18" charset="0"/>
                <a:cs typeface="Times New Roman" pitchFamily="18" charset="0"/>
              </a:rPr>
              <a:t>Alpha channels</a:t>
            </a:r>
            <a:r>
              <a:rPr lang="en-US" dirty="0" smtClean="0">
                <a:latin typeface="Times New Roman" pitchFamily="18" charset="0"/>
                <a:cs typeface="Times New Roman" pitchFamily="18" charset="0"/>
              </a:rPr>
              <a:t> store selections as grayscale images. You can add alpha channels to create and store masks, which let you manipulate or protect parts of an image. </a:t>
            </a:r>
          </a:p>
          <a:p>
            <a:r>
              <a:rPr lang="en-US" i="1" dirty="0" smtClean="0">
                <a:latin typeface="Times New Roman" pitchFamily="18" charset="0"/>
                <a:cs typeface="Times New Roman" pitchFamily="18" charset="0"/>
              </a:rPr>
              <a:t>Spot color channels</a:t>
            </a:r>
            <a:r>
              <a:rPr lang="en-US" dirty="0" smtClean="0">
                <a:latin typeface="Times New Roman" pitchFamily="18" charset="0"/>
                <a:cs typeface="Times New Roman" pitchFamily="18" charset="0"/>
              </a:rPr>
              <a:t> specify additional plates for printing with spot color inks. </a:t>
            </a:r>
          </a:p>
          <a:p>
            <a:r>
              <a:rPr lang="en-US" dirty="0" smtClean="0">
                <a:latin typeface="Times New Roman" pitchFamily="18" charset="0"/>
                <a:cs typeface="Times New Roman" pitchFamily="18" charset="0"/>
              </a:rPr>
              <a:t>An image can have up to 56 channels. All new channels have the same dimensions and number of pixels as the original image.</a:t>
            </a:r>
          </a:p>
          <a:p>
            <a:r>
              <a:rPr lang="en-US" dirty="0" smtClean="0">
                <a:latin typeface="Times New Roman" pitchFamily="18" charset="0"/>
                <a:cs typeface="Times New Roman" pitchFamily="18" charset="0"/>
              </a:rPr>
              <a:t>The file size required for a channel depends on the pixel information in the channel. Certain file formats, including TIFF and Photoshop formats, compress channel information and can save space. The size of an uncompressed file, including alpha channels and layers, appears as the right-most value in the status bar at the bottom of the window when you choose Document Sizes from the pop‑up menu.</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Channels and mask</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7620000" cy="2938272"/>
          </a:xfrm>
        </p:spPr>
        <p:txBody>
          <a:bodyPr/>
          <a:lstStyle/>
          <a:p>
            <a:r>
              <a:rPr lang="en-US" dirty="0" smtClean="0">
                <a:latin typeface="Times New Roman" pitchFamily="18" charset="0"/>
                <a:cs typeface="Times New Roman" pitchFamily="18" charset="0"/>
              </a:rPr>
              <a:t>Layer Mask is a very important part of </a:t>
            </a:r>
            <a:r>
              <a:rPr lang="en-US" dirty="0" err="1" smtClean="0">
                <a:latin typeface="Times New Roman" pitchFamily="18" charset="0"/>
                <a:cs typeface="Times New Roman" pitchFamily="18" charset="0"/>
              </a:rPr>
              <a:t>photoshop</a:t>
            </a:r>
            <a:r>
              <a:rPr lang="en-US" dirty="0" smtClean="0">
                <a:latin typeface="Times New Roman" pitchFamily="18" charset="0"/>
                <a:cs typeface="Times New Roman" pitchFamily="18" charset="0"/>
              </a:rPr>
              <a:t> tools that gives the ability to hide and reveal parts of the layer without deleting them.</a:t>
            </a:r>
          </a:p>
          <a:p>
            <a:r>
              <a:rPr lang="en-US" dirty="0" smtClean="0">
                <a:latin typeface="Times New Roman" pitchFamily="18" charset="0"/>
                <a:cs typeface="Times New Roman" pitchFamily="18" charset="0"/>
              </a:rPr>
              <a:t>This is very efficient and non-destructive way of working. And it helps designers to become more efficient and more creative.</a:t>
            </a:r>
          </a:p>
          <a:p>
            <a:endParaRPr lang="en-US" dirty="0"/>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Mask</a:t>
            </a:r>
            <a:endParaRPr lang="en-US"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latin typeface="Times New Roman" pitchFamily="18" charset="0"/>
                <a:cs typeface="Times New Roman" pitchFamily="18" charset="0"/>
              </a:rPr>
              <a:t>Open an image and choose </a:t>
            </a:r>
            <a:r>
              <a:rPr lang="en-US" dirty="0" err="1" smtClean="0">
                <a:latin typeface="Times New Roman" pitchFamily="18" charset="0"/>
                <a:cs typeface="Times New Roman" pitchFamily="18" charset="0"/>
              </a:rPr>
              <a:t>Image→Adjustments→Levels</a:t>
            </a:r>
            <a:r>
              <a:rPr lang="en-US" dirty="0" smtClean="0">
                <a:latin typeface="Times New Roman" pitchFamily="18" charset="0"/>
                <a:cs typeface="Times New Roman" pitchFamily="18" charset="0"/>
              </a:rPr>
              <a:t> or press </a:t>
            </a:r>
            <a:r>
              <a:rPr lang="en-US" dirty="0" err="1" smtClean="0">
                <a:latin typeface="Times New Roman" pitchFamily="18" charset="0"/>
                <a:cs typeface="Times New Roman" pitchFamily="18" charset="0"/>
              </a:rPr>
              <a:t>Ctrl+L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Command+L</a:t>
            </a:r>
            <a:r>
              <a:rPr lang="en-US" dirty="0" smtClean="0">
                <a:latin typeface="Times New Roman" pitchFamily="18" charset="0"/>
                <a:cs typeface="Times New Roman" pitchFamily="18" charset="0"/>
              </a:rPr>
              <a:t> on the Mac).</a:t>
            </a:r>
          </a:p>
          <a:p>
            <a:r>
              <a:rPr lang="en-US" dirty="0" smtClean="0">
                <a:latin typeface="Times New Roman" pitchFamily="18" charset="0"/>
                <a:cs typeface="Times New Roman" pitchFamily="18" charset="0"/>
              </a:rPr>
              <a:t>You can also use the Curves command by pressing </a:t>
            </a:r>
            <a:r>
              <a:rPr lang="en-US" dirty="0" err="1" smtClean="0">
                <a:latin typeface="Times New Roman" pitchFamily="18" charset="0"/>
                <a:cs typeface="Times New Roman" pitchFamily="18" charset="0"/>
              </a:rPr>
              <a:t>Ctrl+M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Command+M</a:t>
            </a:r>
            <a:r>
              <a:rPr lang="en-US" dirty="0" smtClean="0">
                <a:latin typeface="Times New Roman" pitchFamily="18" charset="0"/>
                <a:cs typeface="Times New Roman" pitchFamily="18" charset="0"/>
              </a:rPr>
              <a:t> on the Mac).</a:t>
            </a:r>
          </a:p>
          <a:p>
            <a:r>
              <a:rPr lang="en-US" dirty="0" smtClean="0">
                <a:latin typeface="Times New Roman" pitchFamily="18" charset="0"/>
                <a:cs typeface="Times New Roman" pitchFamily="18" charset="0"/>
              </a:rPr>
              <a:t>Click the Options button in the dialog box to access the Auto Color Correction Options dialog box.</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err="1" smtClean="0"/>
              <a:t>Colour</a:t>
            </a:r>
            <a:r>
              <a:rPr lang="en-US" dirty="0" smtClean="0"/>
              <a:t> correction techniques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6172200"/>
          </a:xfrm>
        </p:spPr>
        <p:txBody>
          <a:bodyPr>
            <a:noAutofit/>
          </a:bodyPr>
          <a:lstStyle/>
          <a:p>
            <a:pPr lvl="1"/>
            <a:r>
              <a:rPr lang="en-US" sz="1800" i="1" dirty="0" smtClean="0">
                <a:latin typeface="Times New Roman" pitchFamily="18" charset="0"/>
                <a:cs typeface="Times New Roman" pitchFamily="18" charset="0"/>
              </a:rPr>
              <a:t>Enhance </a:t>
            </a:r>
            <a:r>
              <a:rPr lang="en-US" sz="1800" i="1" dirty="0" smtClean="0">
                <a:latin typeface="Times New Roman" pitchFamily="18" charset="0"/>
                <a:cs typeface="Times New Roman" pitchFamily="18" charset="0"/>
              </a:rPr>
              <a:t>Monochromatic Contrast:</a:t>
            </a:r>
            <a:r>
              <a:rPr lang="en-US" sz="1800" dirty="0" smtClean="0">
                <a:latin typeface="Times New Roman" pitchFamily="18" charset="0"/>
                <a:cs typeface="Times New Roman" pitchFamily="18" charset="0"/>
              </a:rPr>
              <a:t> This option applies the same changes to the Red, Green, and Blue channels, making brighter areas appear lighter and shadow areas appear darker, with no changes made to the colors.</a:t>
            </a:r>
          </a:p>
          <a:p>
            <a:pPr lvl="1"/>
            <a:r>
              <a:rPr lang="en-US" sz="1800" i="1" dirty="0" smtClean="0">
                <a:latin typeface="Times New Roman" pitchFamily="18" charset="0"/>
                <a:cs typeface="Times New Roman" pitchFamily="18" charset="0"/>
              </a:rPr>
              <a:t>Enhance Per Channel Contrast:</a:t>
            </a:r>
            <a:r>
              <a:rPr lang="en-US" sz="1800" dirty="0" smtClean="0">
                <a:latin typeface="Times New Roman" pitchFamily="18" charset="0"/>
                <a:cs typeface="Times New Roman" pitchFamily="18" charset="0"/>
              </a:rPr>
              <a:t> This option individually adjusts the red, green, and blue colors so that each has its own best balance of light and dark tones, even if the color balance changes a bit.</a:t>
            </a:r>
          </a:p>
          <a:p>
            <a:pPr lvl="1"/>
            <a:r>
              <a:rPr lang="en-US" sz="1800" i="1" dirty="0" smtClean="0">
                <a:latin typeface="Times New Roman" pitchFamily="18" charset="0"/>
                <a:cs typeface="Times New Roman" pitchFamily="18" charset="0"/>
              </a:rPr>
              <a:t>Find Dark &amp; Light Colors:</a:t>
            </a:r>
            <a:r>
              <a:rPr lang="en-US" sz="1800" dirty="0" smtClean="0">
                <a:latin typeface="Times New Roman" pitchFamily="18" charset="0"/>
                <a:cs typeface="Times New Roman" pitchFamily="18" charset="0"/>
              </a:rPr>
              <a:t> This option locates the average lightest and darkest pixels, and uses their values to maximize the contrast of the image.</a:t>
            </a:r>
          </a:p>
          <a:p>
            <a:pPr lvl="1"/>
            <a:r>
              <a:rPr lang="en-US" sz="1800" i="1" dirty="0" smtClean="0">
                <a:latin typeface="Times New Roman" pitchFamily="18" charset="0"/>
                <a:cs typeface="Times New Roman" pitchFamily="18" charset="0"/>
              </a:rPr>
              <a:t>Enhance Brightness and Contrast:</a:t>
            </a:r>
            <a:r>
              <a:rPr lang="en-US" sz="1800" dirty="0" smtClean="0">
                <a:latin typeface="Times New Roman" pitchFamily="18" charset="0"/>
                <a:cs typeface="Times New Roman" pitchFamily="18" charset="0"/>
              </a:rPr>
              <a:t> This newest algorithm analyzes the pixels in your image and does a content-aware monochromatic enhancement. This option seems to do a better job of adjusting without introducing new issues of color casts or gaps in your histogram, so don’t be too quick to change from this new default. Create a couple duplicates of your image and try a couple different settings first.</a:t>
            </a:r>
          </a:p>
          <a:p>
            <a:pPr>
              <a:buNone/>
            </a:pP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endParaRPr lang="en-US" sz="1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On a PC, click </a:t>
            </a:r>
            <a:r>
              <a:rPr lang="en-US" b="1" dirty="0" smtClean="0">
                <a:latin typeface="Times New Roman" pitchFamily="18" charset="0"/>
                <a:cs typeface="Times New Roman" pitchFamily="18" charset="0"/>
              </a:rPr>
              <a:t>Start &gt; Programs &gt; Adobe &gt; Photoshop CS3</a:t>
            </a:r>
            <a:r>
              <a:rPr lang="en-US" dirty="0" smtClean="0">
                <a:latin typeface="Times New Roman" pitchFamily="18" charset="0"/>
                <a:cs typeface="Times New Roman" pitchFamily="18" charset="0"/>
              </a:rPr>
              <a:t>, or click on the shortcut on the desktop</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On a Mac, click </a:t>
            </a:r>
            <a:r>
              <a:rPr lang="en-US" b="1" dirty="0" smtClean="0">
                <a:latin typeface="Times New Roman" pitchFamily="18" charset="0"/>
                <a:cs typeface="Times New Roman" pitchFamily="18" charset="0"/>
              </a:rPr>
              <a:t>Macintosh HD &gt; Applications &gt; Adobe Photoshop CS3 &gt; Photoshop CS3 </a:t>
            </a:r>
            <a:r>
              <a:rPr lang="en-US" dirty="0" smtClean="0">
                <a:latin typeface="Times New Roman" pitchFamily="18" charset="0"/>
                <a:cs typeface="Times New Roman" pitchFamily="18" charset="0"/>
              </a:rPr>
              <a:t>shown in Figure 1, or click the icon in the Dock.</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How to start the </a:t>
            </a:r>
            <a:r>
              <a:rPr lang="en-US"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hotoshop</a:t>
            </a:r>
            <a:endParaRPr lang="en-US"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fontScale="70000" lnSpcReduction="20000"/>
          </a:bodyPr>
          <a:lstStyle/>
          <a:p>
            <a:r>
              <a:rPr lang="en-US" sz="3400" dirty="0" smtClean="0">
                <a:latin typeface="Times New Roman" pitchFamily="18" charset="0"/>
                <a:cs typeface="Times New Roman" pitchFamily="18" charset="0"/>
              </a:rPr>
              <a:t>Select the Snap Neutral </a:t>
            </a:r>
            <a:r>
              <a:rPr lang="en-US" sz="3400" dirty="0" err="1" smtClean="0">
                <a:latin typeface="Times New Roman" pitchFamily="18" charset="0"/>
                <a:cs typeface="Times New Roman" pitchFamily="18" charset="0"/>
              </a:rPr>
              <a:t>Midtones</a:t>
            </a:r>
            <a:r>
              <a:rPr lang="en-US" sz="3400" dirty="0" smtClean="0">
                <a:latin typeface="Times New Roman" pitchFamily="18" charset="0"/>
                <a:cs typeface="Times New Roman" pitchFamily="18" charset="0"/>
              </a:rPr>
              <a:t> check box if you want Photoshop to base its gamma, or </a:t>
            </a:r>
            <a:r>
              <a:rPr lang="en-US" sz="3400" dirty="0" err="1" smtClean="0">
                <a:latin typeface="Times New Roman" pitchFamily="18" charset="0"/>
                <a:cs typeface="Times New Roman" pitchFamily="18" charset="0"/>
              </a:rPr>
              <a:t>midtone</a:t>
            </a:r>
            <a:r>
              <a:rPr lang="en-US" sz="3400" dirty="0" smtClean="0">
                <a:latin typeface="Times New Roman" pitchFamily="18" charset="0"/>
                <a:cs typeface="Times New Roman" pitchFamily="18" charset="0"/>
              </a:rPr>
              <a:t>, correction values around a neutral color located in the image.</a:t>
            </a:r>
          </a:p>
          <a:p>
            <a:r>
              <a:rPr lang="en-US" sz="3400" dirty="0" smtClean="0">
                <a:latin typeface="Times New Roman" pitchFamily="18" charset="0"/>
                <a:cs typeface="Times New Roman" pitchFamily="18" charset="0"/>
              </a:rPr>
              <a:t>In the Target Colors &amp; Clipping area, enter a value in each of the Clip text boxes.</a:t>
            </a:r>
          </a:p>
          <a:p>
            <a:r>
              <a:rPr lang="en-US" sz="3400" dirty="0" smtClean="0">
                <a:latin typeface="Times New Roman" pitchFamily="18" charset="0"/>
                <a:cs typeface="Times New Roman" pitchFamily="18" charset="0"/>
              </a:rPr>
              <a:t>Setting clipping values between 0.5% and 1% eliminates the too-dark and too-light pixels.</a:t>
            </a:r>
          </a:p>
          <a:p>
            <a:r>
              <a:rPr lang="en-US" sz="3400" dirty="0" smtClean="0">
                <a:latin typeface="Times New Roman" pitchFamily="18" charset="0"/>
                <a:cs typeface="Times New Roman" pitchFamily="18" charset="0"/>
              </a:rPr>
              <a:t>These values adjust the percentage of black and white pixels that Photoshop removes from the darkest and lightest areas of the image. This option is useful because every image includes some very dark pixels that contain no real image information, as well as some very light pixels that are completely washed out.</a:t>
            </a:r>
          </a:p>
          <a:p>
            <a:r>
              <a:rPr lang="en-US" sz="3400" dirty="0" smtClean="0">
                <a:latin typeface="Times New Roman" pitchFamily="18" charset="0"/>
                <a:cs typeface="Times New Roman" pitchFamily="18" charset="0"/>
              </a:rPr>
              <a:t>Factoring in these two kinds of pixels when you adjust tonal values is a waste. By setting the clipping values between 0.5% and 1%, you leave these no-good pixels out of the picture.</a:t>
            </a:r>
          </a:p>
          <a:p>
            <a:r>
              <a:rPr lang="en-US" sz="3400" dirty="0" smtClean="0">
                <a:latin typeface="Times New Roman" pitchFamily="18" charset="0"/>
                <a:cs typeface="Times New Roman" pitchFamily="18" charset="0"/>
              </a:rPr>
              <a:t>Click the Shadows, </a:t>
            </a:r>
            <a:r>
              <a:rPr lang="en-US" sz="3400" dirty="0" err="1" smtClean="0">
                <a:latin typeface="Times New Roman" pitchFamily="18" charset="0"/>
                <a:cs typeface="Times New Roman" pitchFamily="18" charset="0"/>
              </a:rPr>
              <a:t>Midtones</a:t>
            </a:r>
            <a:r>
              <a:rPr lang="en-US" sz="3400" dirty="0" smtClean="0">
                <a:latin typeface="Times New Roman" pitchFamily="18" charset="0"/>
                <a:cs typeface="Times New Roman" pitchFamily="18" charset="0"/>
              </a:rPr>
              <a:t>, or Highlights swatch</a:t>
            </a:r>
            <a:r>
              <a:rPr lang="en-US" sz="3400" dirty="0" smtClean="0">
                <a:latin typeface="Times New Roman" pitchFamily="18" charset="0"/>
                <a:cs typeface="Times New Roman" pitchFamily="18" charset="0"/>
              </a:rPr>
              <a:t>.</a:t>
            </a:r>
            <a:endParaRPr lang="en-US" sz="3400" dirty="0" smtClean="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328672"/>
          </a:xfrm>
        </p:spPr>
        <p:txBody>
          <a:bodyPr/>
          <a:lstStyle/>
          <a:p>
            <a:r>
              <a:rPr lang="en-US" dirty="0" smtClean="0">
                <a:latin typeface="Times New Roman" pitchFamily="18" charset="0"/>
                <a:cs typeface="Times New Roman" pitchFamily="18" charset="0"/>
              </a:rPr>
              <a:t>Animation is a method in which pictures are manipulated to appear as moving images. In traditional animation, images are drawn or painted by hand on transparent celluloid sheets to be photographed and exhibited on film.</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nimation</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Photoshop Screen</a:t>
            </a:r>
            <a:endParaRPr lang="en-US" dirty="0">
              <a:latin typeface="Times New Roman" pitchFamily="18" charset="0"/>
              <a:cs typeface="Times New Roman" pitchFamily="18" charset="0"/>
            </a:endParaRPr>
          </a:p>
        </p:txBody>
      </p:sp>
      <p:pic>
        <p:nvPicPr>
          <p:cNvPr id="4" name="image4.jpeg"/>
          <p:cNvPicPr>
            <a:picLocks noGrp="1"/>
          </p:cNvPicPr>
          <p:nvPr>
            <p:ph idx="1"/>
          </p:nvPr>
        </p:nvPicPr>
        <p:blipFill>
          <a:blip r:embed="rId2" cstate="print"/>
          <a:stretch>
            <a:fillRect/>
          </a:stretch>
        </p:blipFill>
        <p:spPr>
          <a:xfrm>
            <a:off x="736361" y="1481138"/>
            <a:ext cx="7671277" cy="452596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953000"/>
          </a:xfrm>
        </p:spPr>
        <p:txBody>
          <a:bodyPr>
            <a:noAutofit/>
          </a:bodyPr>
          <a:lstStyle/>
          <a:p>
            <a:r>
              <a:rPr lang="en-US" sz="1800" b="1" dirty="0" smtClean="0">
                <a:latin typeface="Times New Roman" pitchFamily="18" charset="0"/>
                <a:cs typeface="Times New Roman" pitchFamily="18" charset="0"/>
              </a:rPr>
              <a:t>Menu Bar</a:t>
            </a:r>
          </a:p>
          <a:p>
            <a:r>
              <a:rPr lang="en-US" sz="1800" dirty="0" smtClean="0">
                <a:latin typeface="Times New Roman" pitchFamily="18" charset="0"/>
                <a:cs typeface="Times New Roman" pitchFamily="18" charset="0"/>
              </a:rPr>
              <a:t>If you look at the top of the screen you will see the Menu bar which contains all the main functions of Photoshop, such as </a:t>
            </a:r>
            <a:r>
              <a:rPr lang="en-US" sz="1800" b="1" dirty="0" smtClean="0">
                <a:latin typeface="Times New Roman" pitchFamily="18" charset="0"/>
                <a:cs typeface="Times New Roman" pitchFamily="18" charset="0"/>
              </a:rPr>
              <a:t>File</a:t>
            </a: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Edit</a:t>
            </a: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Image</a:t>
            </a: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Layer</a:t>
            </a: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Select</a:t>
            </a: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Filter</a:t>
            </a: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View</a:t>
            </a: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Window</a:t>
            </a:r>
            <a:r>
              <a:rPr lang="en-US" sz="1800" dirty="0" smtClean="0">
                <a:latin typeface="Times New Roman" pitchFamily="18" charset="0"/>
                <a:cs typeface="Times New Roman" pitchFamily="18" charset="0"/>
              </a:rPr>
              <a:t>, and </a:t>
            </a:r>
            <a:r>
              <a:rPr lang="en-US" sz="1800" b="1" dirty="0" smtClean="0">
                <a:latin typeface="Times New Roman" pitchFamily="18" charset="0"/>
                <a:cs typeface="Times New Roman" pitchFamily="18" charset="0"/>
              </a:rPr>
              <a:t>Help</a:t>
            </a:r>
            <a:r>
              <a:rPr lang="en-US" sz="1800" dirty="0" smtClean="0">
                <a:latin typeface="Times New Roman" pitchFamily="18" charset="0"/>
                <a:cs typeface="Times New Roman" pitchFamily="18" charset="0"/>
              </a:rPr>
              <a:t>.</a:t>
            </a:r>
          </a:p>
          <a:p>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Tool </a:t>
            </a:r>
            <a:r>
              <a:rPr lang="en-US" sz="1800" b="1" dirty="0" smtClean="0">
                <a:latin typeface="Times New Roman" pitchFamily="18" charset="0"/>
                <a:cs typeface="Times New Roman" pitchFamily="18" charset="0"/>
              </a:rPr>
              <a:t>Bar</a:t>
            </a:r>
          </a:p>
          <a:p>
            <a:r>
              <a:rPr lang="en-US" sz="1800" dirty="0" smtClean="0">
                <a:latin typeface="Times New Roman" pitchFamily="18" charset="0"/>
                <a:cs typeface="Times New Roman" pitchFamily="18" charset="0"/>
              </a:rPr>
              <a:t>Most of the major tools are located in the </a:t>
            </a:r>
            <a:r>
              <a:rPr lang="en-US" sz="1800" b="1" dirty="0" smtClean="0">
                <a:latin typeface="Times New Roman" pitchFamily="18" charset="0"/>
                <a:cs typeface="Times New Roman" pitchFamily="18" charset="0"/>
              </a:rPr>
              <a:t>Tool </a:t>
            </a:r>
            <a:r>
              <a:rPr lang="en-US" sz="1800" dirty="0" smtClean="0">
                <a:latin typeface="Times New Roman" pitchFamily="18" charset="0"/>
                <a:cs typeface="Times New Roman" pitchFamily="18" charset="0"/>
              </a:rPr>
              <a:t>bar for easy access.</a:t>
            </a:r>
          </a:p>
          <a:p>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The </a:t>
            </a:r>
            <a:r>
              <a:rPr lang="en-US" sz="1800" b="1" dirty="0" smtClean="0">
                <a:latin typeface="Times New Roman" pitchFamily="18" charset="0"/>
                <a:cs typeface="Times New Roman" pitchFamily="18" charset="0"/>
              </a:rPr>
              <a:t>Image</a:t>
            </a:r>
          </a:p>
          <a:p>
            <a:r>
              <a:rPr lang="en-US" sz="1800" dirty="0" smtClean="0">
                <a:latin typeface="Times New Roman" pitchFamily="18" charset="0"/>
                <a:cs typeface="Times New Roman" pitchFamily="18" charset="0"/>
              </a:rPr>
              <a:t>The image will appear in its own window once you open a file.</a:t>
            </a:r>
          </a:p>
          <a:p>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Image </a:t>
            </a:r>
            <a:r>
              <a:rPr lang="en-US" sz="1800" b="1" dirty="0" smtClean="0">
                <a:latin typeface="Times New Roman" pitchFamily="18" charset="0"/>
                <a:cs typeface="Times New Roman" pitchFamily="18" charset="0"/>
              </a:rPr>
              <a:t>Name</a:t>
            </a:r>
          </a:p>
          <a:p>
            <a:r>
              <a:rPr lang="en-US" sz="1800" dirty="0" smtClean="0">
                <a:latin typeface="Times New Roman" pitchFamily="18" charset="0"/>
                <a:cs typeface="Times New Roman" pitchFamily="18" charset="0"/>
              </a:rPr>
              <a:t>The name of any image that you open will be at the top of the image window as shown above</a:t>
            </a:r>
            <a:r>
              <a:rPr lang="en-US" sz="1800" dirty="0" smtClean="0">
                <a:latin typeface="Times New Roman" pitchFamily="18" charset="0"/>
                <a:cs typeface="Times New Roman" pitchFamily="18" charset="0"/>
              </a:rPr>
              <a:t>.</a:t>
            </a:r>
          </a:p>
          <a:p>
            <a:r>
              <a:rPr lang="en-US" sz="1800" b="1" dirty="0" smtClean="0">
                <a:latin typeface="Times New Roman" pitchFamily="18" charset="0"/>
                <a:cs typeface="Times New Roman" pitchFamily="18" charset="0"/>
              </a:rPr>
              <a:t>Palettes</a:t>
            </a:r>
          </a:p>
          <a:p>
            <a:r>
              <a:rPr lang="en-US" sz="1800" dirty="0" smtClean="0">
                <a:latin typeface="Times New Roman" pitchFamily="18" charset="0"/>
                <a:cs typeface="Times New Roman" pitchFamily="18" charset="0"/>
              </a:rPr>
              <a:t>Palettes contain functions that help you monitor and modify images. By default, palettes are stacked together in groups. These are the palettes that are usually visible: </a:t>
            </a:r>
            <a:r>
              <a:rPr lang="en-US" sz="1800" b="1" dirty="0" smtClean="0">
                <a:latin typeface="Times New Roman" pitchFamily="18" charset="0"/>
                <a:cs typeface="Times New Roman" pitchFamily="18" charset="0"/>
              </a:rPr>
              <a:t>Navigator</a:t>
            </a: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Color</a:t>
            </a: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Histogram</a:t>
            </a: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Layer</a:t>
            </a:r>
            <a:r>
              <a:rPr lang="en-US" sz="1800" dirty="0" smtClean="0">
                <a:latin typeface="Times New Roman" pitchFamily="18" charset="0"/>
                <a:cs typeface="Times New Roman" pitchFamily="18" charset="0"/>
              </a:rPr>
              <a:t>. If none of the palettes are visible, go to </a:t>
            </a:r>
            <a:r>
              <a:rPr lang="en-US" sz="1800" b="1" dirty="0" smtClean="0">
                <a:latin typeface="Times New Roman" pitchFamily="18" charset="0"/>
                <a:cs typeface="Times New Roman" pitchFamily="18" charset="0"/>
              </a:rPr>
              <a:t>Window </a:t>
            </a:r>
            <a:r>
              <a:rPr lang="en-US" sz="1800" dirty="0" smtClean="0">
                <a:latin typeface="Times New Roman" pitchFamily="18" charset="0"/>
                <a:cs typeface="Times New Roman" pitchFamily="18" charset="0"/>
              </a:rPr>
              <a:t>in the </a:t>
            </a:r>
            <a:r>
              <a:rPr lang="en-US" sz="1800" b="1" dirty="0" smtClean="0">
                <a:latin typeface="Times New Roman" pitchFamily="18" charset="0"/>
                <a:cs typeface="Times New Roman" pitchFamily="18" charset="0"/>
              </a:rPr>
              <a:t>Menu </a:t>
            </a:r>
            <a:r>
              <a:rPr lang="en-US" sz="1800" dirty="0" smtClean="0">
                <a:latin typeface="Times New Roman" pitchFamily="18" charset="0"/>
                <a:cs typeface="Times New Roman" pitchFamily="18" charset="0"/>
              </a:rPr>
              <a:t>bar and choose palettes you need to work with.</a:t>
            </a:r>
          </a:p>
          <a:p>
            <a:endParaRPr lang="en-US" sz="1800" dirty="0" smtClean="0">
              <a:latin typeface="Times New Roman" pitchFamily="18" charset="0"/>
              <a:cs typeface="Times New Roman" pitchFamily="18" charset="0"/>
            </a:endParaRPr>
          </a:p>
          <a:p>
            <a:pPr>
              <a:buNone/>
            </a:pPr>
            <a:endParaRPr lang="en-US" sz="18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Photoshop Environment</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PALETTES </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Below </a:t>
            </a:r>
            <a:r>
              <a:rPr lang="en-US" sz="2800" dirty="0" smtClean="0">
                <a:latin typeface="Times New Roman" pitchFamily="18" charset="0"/>
                <a:cs typeface="Times New Roman" pitchFamily="18" charset="0"/>
              </a:rPr>
              <a:t>is the description of the most commonly used palettes in Adobe Photoshop CS3. Palettes used for more advanced image editing will be covered in the Adobe Photoshop CS3 Tutorial - Intermediate.</a:t>
            </a:r>
          </a:p>
          <a:p>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NAVIGATOR</a:t>
            </a:r>
            <a:endParaRPr lang="en-US" sz="2800" b="1"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 </a:t>
            </a:r>
            <a:r>
              <a:rPr lang="en-US" sz="2800" b="1" dirty="0" smtClean="0">
                <a:latin typeface="Times New Roman" pitchFamily="18" charset="0"/>
                <a:cs typeface="Times New Roman" pitchFamily="18" charset="0"/>
              </a:rPr>
              <a:t>Navigator </a:t>
            </a:r>
            <a:r>
              <a:rPr lang="en-US" sz="2800" dirty="0" smtClean="0">
                <a:latin typeface="Times New Roman" pitchFamily="18" charset="0"/>
                <a:cs typeface="Times New Roman" pitchFamily="18" charset="0"/>
              </a:rPr>
              <a:t>palette (Fig. 1) allows you to resize and move around within the image. Drag the slider, click on the </a:t>
            </a:r>
            <a:r>
              <a:rPr lang="en-US" sz="2800" b="1" dirty="0" smtClean="0">
                <a:latin typeface="Times New Roman" pitchFamily="18" charset="0"/>
                <a:cs typeface="Times New Roman" pitchFamily="18" charset="0"/>
              </a:rPr>
              <a:t>Zoom In </a:t>
            </a:r>
            <a:r>
              <a:rPr lang="en-US" sz="2800" dirty="0" smtClean="0">
                <a:latin typeface="Times New Roman" pitchFamily="18" charset="0"/>
                <a:cs typeface="Times New Roman" pitchFamily="18" charset="0"/>
              </a:rPr>
              <a:t>and </a:t>
            </a:r>
            <a:r>
              <a:rPr lang="en-US" sz="2800" b="1" dirty="0" smtClean="0">
                <a:latin typeface="Times New Roman" pitchFamily="18" charset="0"/>
                <a:cs typeface="Times New Roman" pitchFamily="18" charset="0"/>
              </a:rPr>
              <a:t>Zoom Out </a:t>
            </a:r>
            <a:r>
              <a:rPr lang="en-US" sz="2800" dirty="0" smtClean="0">
                <a:latin typeface="Times New Roman" pitchFamily="18" charset="0"/>
                <a:cs typeface="Times New Roman" pitchFamily="18" charset="0"/>
              </a:rPr>
              <a:t>icons, or specify the percentage to navigate in the image.</a:t>
            </a:r>
          </a:p>
          <a:p>
            <a:endParaRPr lang="en-US" dirty="0"/>
          </a:p>
        </p:txBody>
      </p:sp>
      <p:sp>
        <p:nvSpPr>
          <p:cNvPr id="3" name="Title 2"/>
          <p:cNvSpPr>
            <a:spLocks noGrp="1"/>
          </p:cNvSpPr>
          <p:nvPr>
            <p:ph type="title"/>
          </p:nvPr>
        </p:nvSpPr>
        <p:spPr/>
        <p:txBody>
          <a:bodyPr/>
          <a:lstStyle/>
          <a:p>
            <a:r>
              <a:rPr lang="en-US" dirty="0" smtClean="0"/>
              <a:t>Cont..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410200"/>
          </a:xfrm>
        </p:spPr>
        <p:txBody>
          <a:bodyPr>
            <a:normAutofit fontScale="55000" lnSpcReduction="20000"/>
          </a:bodyPr>
          <a:lstStyle/>
          <a:p>
            <a:r>
              <a:rPr lang="en-US" sz="3800" b="1" dirty="0" smtClean="0">
                <a:latin typeface="Times New Roman" pitchFamily="18" charset="0"/>
                <a:cs typeface="Times New Roman" pitchFamily="18" charset="0"/>
              </a:rPr>
              <a:t>The marquee tools </a:t>
            </a:r>
            <a:r>
              <a:rPr lang="en-US" sz="3800" dirty="0" smtClean="0">
                <a:latin typeface="Times New Roman" pitchFamily="18" charset="0"/>
                <a:cs typeface="Times New Roman" pitchFamily="18" charset="0"/>
              </a:rPr>
              <a:t>make rectangular, elliptical, single row, and single column selections.</a:t>
            </a:r>
          </a:p>
          <a:p>
            <a:r>
              <a:rPr lang="en-US" sz="3800" b="1" dirty="0" smtClean="0">
                <a:latin typeface="Times New Roman" pitchFamily="18" charset="0"/>
                <a:cs typeface="Times New Roman" pitchFamily="18" charset="0"/>
              </a:rPr>
              <a:t>The </a:t>
            </a:r>
            <a:r>
              <a:rPr lang="en-US" sz="3800" b="1" dirty="0" smtClean="0">
                <a:latin typeface="Times New Roman" pitchFamily="18" charset="0"/>
                <a:cs typeface="Times New Roman" pitchFamily="18" charset="0"/>
              </a:rPr>
              <a:t>move tool </a:t>
            </a:r>
            <a:r>
              <a:rPr lang="en-US" sz="3800" dirty="0" smtClean="0">
                <a:latin typeface="Times New Roman" pitchFamily="18" charset="0"/>
                <a:cs typeface="Times New Roman" pitchFamily="18" charset="0"/>
              </a:rPr>
              <a:t>moves selections, layers, and guides.</a:t>
            </a:r>
          </a:p>
          <a:p>
            <a:r>
              <a:rPr lang="en-US" sz="3800" b="1" dirty="0" smtClean="0">
                <a:latin typeface="Times New Roman" pitchFamily="18" charset="0"/>
                <a:cs typeface="Times New Roman" pitchFamily="18" charset="0"/>
              </a:rPr>
              <a:t>The </a:t>
            </a:r>
            <a:r>
              <a:rPr lang="en-US" sz="3800" b="1" dirty="0" smtClean="0">
                <a:latin typeface="Times New Roman" pitchFamily="18" charset="0"/>
                <a:cs typeface="Times New Roman" pitchFamily="18" charset="0"/>
              </a:rPr>
              <a:t>lasso tools </a:t>
            </a:r>
            <a:r>
              <a:rPr lang="en-US" sz="3800" dirty="0" smtClean="0">
                <a:latin typeface="Times New Roman" pitchFamily="18" charset="0"/>
                <a:cs typeface="Times New Roman" pitchFamily="18" charset="0"/>
              </a:rPr>
              <a:t>make freehand, polygonal (straight-edged), and magnetic (snap-to) selections.</a:t>
            </a:r>
          </a:p>
          <a:p>
            <a:r>
              <a:rPr lang="en-US" sz="3800" b="1" dirty="0" smtClean="0">
                <a:latin typeface="Times New Roman" pitchFamily="18" charset="0"/>
                <a:cs typeface="Times New Roman" pitchFamily="18" charset="0"/>
              </a:rPr>
              <a:t>The </a:t>
            </a:r>
            <a:r>
              <a:rPr lang="en-US" sz="3800" b="1" dirty="0" smtClean="0">
                <a:latin typeface="Times New Roman" pitchFamily="18" charset="0"/>
                <a:cs typeface="Times New Roman" pitchFamily="18" charset="0"/>
              </a:rPr>
              <a:t>magic wand tool </a:t>
            </a:r>
            <a:r>
              <a:rPr lang="en-US" sz="3800" dirty="0" smtClean="0">
                <a:latin typeface="Times New Roman" pitchFamily="18" charset="0"/>
                <a:cs typeface="Times New Roman" pitchFamily="18" charset="0"/>
              </a:rPr>
              <a:t>selects similarly colored areas.</a:t>
            </a:r>
          </a:p>
          <a:p>
            <a:r>
              <a:rPr lang="en-US" sz="3800" dirty="0" smtClean="0">
                <a:latin typeface="Times New Roman" pitchFamily="18" charset="0"/>
                <a:cs typeface="Times New Roman" pitchFamily="18" charset="0"/>
              </a:rPr>
              <a:t> </a:t>
            </a:r>
            <a:r>
              <a:rPr lang="en-US" sz="3800" b="1" dirty="0" smtClean="0">
                <a:latin typeface="Times New Roman" pitchFamily="18" charset="0"/>
                <a:cs typeface="Times New Roman" pitchFamily="18" charset="0"/>
              </a:rPr>
              <a:t>The crop tool </a:t>
            </a:r>
            <a:r>
              <a:rPr lang="en-US" sz="3800" dirty="0" smtClean="0">
                <a:latin typeface="Times New Roman" pitchFamily="18" charset="0"/>
                <a:cs typeface="Times New Roman" pitchFamily="18" charset="0"/>
              </a:rPr>
              <a:t>trims images.</a:t>
            </a:r>
          </a:p>
          <a:p>
            <a:r>
              <a:rPr lang="en-US" sz="3800" dirty="0" smtClean="0">
                <a:latin typeface="Times New Roman" pitchFamily="18" charset="0"/>
                <a:cs typeface="Times New Roman" pitchFamily="18" charset="0"/>
              </a:rPr>
              <a:t> </a:t>
            </a:r>
            <a:r>
              <a:rPr lang="en-US" sz="3800" b="1" dirty="0" smtClean="0">
                <a:latin typeface="Times New Roman" pitchFamily="18" charset="0"/>
                <a:cs typeface="Times New Roman" pitchFamily="18" charset="0"/>
              </a:rPr>
              <a:t>The slice tool </a:t>
            </a:r>
            <a:r>
              <a:rPr lang="en-US" sz="3800" dirty="0" smtClean="0">
                <a:latin typeface="Times New Roman" pitchFamily="18" charset="0"/>
                <a:cs typeface="Times New Roman" pitchFamily="18" charset="0"/>
              </a:rPr>
              <a:t>creates slices. (Slices are what allow you to actually split up a larger image in Photoshop so it loads faster on the internet.)</a:t>
            </a:r>
          </a:p>
          <a:p>
            <a:r>
              <a:rPr lang="en-US" sz="3800" b="1" dirty="0" smtClean="0">
                <a:latin typeface="Times New Roman" pitchFamily="18" charset="0"/>
                <a:cs typeface="Times New Roman" pitchFamily="18" charset="0"/>
              </a:rPr>
              <a:t>The </a:t>
            </a:r>
            <a:r>
              <a:rPr lang="en-US" sz="3800" b="1" dirty="0" smtClean="0">
                <a:latin typeface="Times New Roman" pitchFamily="18" charset="0"/>
                <a:cs typeface="Times New Roman" pitchFamily="18" charset="0"/>
              </a:rPr>
              <a:t>spot healing brush tool </a:t>
            </a:r>
            <a:r>
              <a:rPr lang="en-US" sz="3800" dirty="0" smtClean="0">
                <a:latin typeface="Times New Roman" pitchFamily="18" charset="0"/>
                <a:cs typeface="Times New Roman" pitchFamily="18" charset="0"/>
              </a:rPr>
              <a:t>removes blemishes and other imperfections in your photos by sampling pixels from around the retouched area.</a:t>
            </a:r>
          </a:p>
          <a:p>
            <a:r>
              <a:rPr lang="en-US" sz="3800" b="1" dirty="0" smtClean="0">
                <a:latin typeface="Times New Roman" pitchFamily="18" charset="0"/>
                <a:cs typeface="Times New Roman" pitchFamily="18" charset="0"/>
              </a:rPr>
              <a:t>The healing brush tool </a:t>
            </a:r>
            <a:r>
              <a:rPr lang="en-US" sz="3800" dirty="0" smtClean="0">
                <a:latin typeface="Times New Roman" pitchFamily="18" charset="0"/>
                <a:cs typeface="Times New Roman" pitchFamily="18" charset="0"/>
              </a:rPr>
              <a:t>repairs imperfections in a selected area of an image using a selected sample or pattern.</a:t>
            </a:r>
          </a:p>
          <a:p>
            <a:r>
              <a:rPr lang="en-US" sz="3800" b="1" dirty="0" smtClean="0">
                <a:latin typeface="Times New Roman" pitchFamily="18" charset="0"/>
                <a:cs typeface="Times New Roman" pitchFamily="18" charset="0"/>
              </a:rPr>
              <a:t>The patch tool</a:t>
            </a:r>
            <a:r>
              <a:rPr lang="en-US" sz="3800" dirty="0" smtClean="0">
                <a:latin typeface="Times New Roman" pitchFamily="18" charset="0"/>
                <a:cs typeface="Times New Roman" pitchFamily="18" charset="0"/>
              </a:rPr>
              <a:t>, like the healing brush tool, matches the texture, lighting, and shading of the sampled pixels to the source pixels. You can also use the patch tool to clone isolated areas of an image</a:t>
            </a:r>
            <a:r>
              <a:rPr lang="en-US" sz="3800" dirty="0" smtClean="0">
                <a:latin typeface="Times New Roman" pitchFamily="18" charset="0"/>
                <a:cs typeface="Times New Roman" pitchFamily="18" charset="0"/>
              </a:rPr>
              <a:t>.</a:t>
            </a:r>
            <a:endParaRPr lang="en-US" sz="3800" dirty="0" smtClean="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Photoshop Toolbox</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b="1" dirty="0" smtClean="0">
                <a:latin typeface="Times New Roman" pitchFamily="18" charset="0"/>
                <a:cs typeface="Times New Roman" pitchFamily="18" charset="0"/>
              </a:rPr>
              <a:t>The red eye tool </a:t>
            </a:r>
            <a:r>
              <a:rPr lang="en-US" sz="2800" dirty="0" smtClean="0">
                <a:latin typeface="Times New Roman" pitchFamily="18" charset="0"/>
                <a:cs typeface="Times New Roman" pitchFamily="18" charset="0"/>
              </a:rPr>
              <a:t>fixes red eyes with one click. Set options to adjust pupil size and darkening amount.</a:t>
            </a:r>
          </a:p>
          <a:p>
            <a:r>
              <a:rPr lang="en-US" sz="2800" b="1" dirty="0" smtClean="0">
                <a:latin typeface="Times New Roman" pitchFamily="18" charset="0"/>
                <a:cs typeface="Times New Roman" pitchFamily="18" charset="0"/>
              </a:rPr>
              <a:t>The brush tool </a:t>
            </a:r>
            <a:r>
              <a:rPr lang="en-US" sz="2800" dirty="0" smtClean="0">
                <a:latin typeface="Times New Roman" pitchFamily="18" charset="0"/>
                <a:cs typeface="Times New Roman" pitchFamily="18" charset="0"/>
              </a:rPr>
              <a:t>paints brush strokes.</a:t>
            </a:r>
          </a:p>
          <a:p>
            <a:r>
              <a:rPr lang="en-US" sz="2800" b="1" dirty="0" smtClean="0">
                <a:latin typeface="Times New Roman" pitchFamily="18" charset="0"/>
                <a:cs typeface="Times New Roman" pitchFamily="18" charset="0"/>
              </a:rPr>
              <a:t>The pencil tool </a:t>
            </a:r>
            <a:r>
              <a:rPr lang="en-US" sz="2800" dirty="0" smtClean="0">
                <a:latin typeface="Times New Roman" pitchFamily="18" charset="0"/>
                <a:cs typeface="Times New Roman" pitchFamily="18" charset="0"/>
              </a:rPr>
              <a:t>paints hard-edged strokes.</a:t>
            </a:r>
          </a:p>
          <a:p>
            <a:r>
              <a:rPr lang="en-US" sz="2800" b="1" dirty="0" smtClean="0">
                <a:latin typeface="Times New Roman" pitchFamily="18" charset="0"/>
                <a:cs typeface="Times New Roman" pitchFamily="18" charset="0"/>
              </a:rPr>
              <a:t>Color replacement tool </a:t>
            </a:r>
            <a:r>
              <a:rPr lang="en-US" sz="2800" dirty="0" smtClean="0">
                <a:latin typeface="Times New Roman" pitchFamily="18" charset="0"/>
                <a:cs typeface="Times New Roman" pitchFamily="18" charset="0"/>
              </a:rPr>
              <a:t>replaces specific colors in your</a:t>
            </a:r>
          </a:p>
          <a:p>
            <a:r>
              <a:rPr lang="en-US" sz="2800" dirty="0" smtClean="0">
                <a:latin typeface="Times New Roman" pitchFamily="18" charset="0"/>
                <a:cs typeface="Times New Roman" pitchFamily="18" charset="0"/>
              </a:rPr>
              <a:t>image. You can paint over a targeted color with a corrective color.</a:t>
            </a:r>
          </a:p>
          <a:p>
            <a:r>
              <a:rPr lang="en-US" sz="2800" dirty="0" smtClean="0">
                <a:latin typeface="Times New Roman" pitchFamily="18" charset="0"/>
                <a:cs typeface="Times New Roman" pitchFamily="18" charset="0"/>
              </a:rPr>
              <a:t> </a:t>
            </a: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000" b="1" dirty="0" smtClean="0">
                <a:latin typeface="Times New Roman" pitchFamily="18" charset="0"/>
                <a:cs typeface="Times New Roman" pitchFamily="18" charset="0"/>
              </a:rPr>
              <a:t>The clone stamp tool </a:t>
            </a:r>
            <a:r>
              <a:rPr lang="en-US" sz="2000" dirty="0" smtClean="0">
                <a:latin typeface="Times New Roman" pitchFamily="18" charset="0"/>
                <a:cs typeface="Times New Roman" pitchFamily="18" charset="0"/>
              </a:rPr>
              <a:t>paints with a sample of an image.</a:t>
            </a:r>
          </a:p>
          <a:p>
            <a:r>
              <a:rPr lang="en-US" sz="2000" b="1" dirty="0" smtClean="0">
                <a:latin typeface="Times New Roman" pitchFamily="18" charset="0"/>
                <a:cs typeface="Times New Roman" pitchFamily="18" charset="0"/>
              </a:rPr>
              <a:t>The pattern stamp tool </a:t>
            </a:r>
            <a:r>
              <a:rPr lang="en-US" sz="2000" dirty="0" smtClean="0">
                <a:latin typeface="Times New Roman" pitchFamily="18" charset="0"/>
                <a:cs typeface="Times New Roman" pitchFamily="18" charset="0"/>
              </a:rPr>
              <a:t>paints using part of an image as a pattern.</a:t>
            </a:r>
          </a:p>
          <a:p>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The </a:t>
            </a:r>
            <a:r>
              <a:rPr lang="en-US" sz="2000" b="1" dirty="0" smtClean="0">
                <a:latin typeface="Times New Roman" pitchFamily="18" charset="0"/>
                <a:cs typeface="Times New Roman" pitchFamily="18" charset="0"/>
              </a:rPr>
              <a:t>history brush tool </a:t>
            </a:r>
            <a:r>
              <a:rPr lang="en-US" sz="2000" dirty="0" smtClean="0">
                <a:latin typeface="Times New Roman" pitchFamily="18" charset="0"/>
                <a:cs typeface="Times New Roman" pitchFamily="18" charset="0"/>
              </a:rPr>
              <a:t>paints a copy of the selected state or snapshot into the current image window.</a:t>
            </a:r>
          </a:p>
          <a:p>
            <a:r>
              <a:rPr lang="en-US" sz="2000" b="1" dirty="0" smtClean="0">
                <a:latin typeface="Times New Roman" pitchFamily="18" charset="0"/>
                <a:cs typeface="Times New Roman" pitchFamily="18" charset="0"/>
              </a:rPr>
              <a:t>The art history brush tool </a:t>
            </a:r>
            <a:r>
              <a:rPr lang="en-US" sz="2000" dirty="0" smtClean="0">
                <a:latin typeface="Times New Roman" pitchFamily="18" charset="0"/>
                <a:cs typeface="Times New Roman" pitchFamily="18" charset="0"/>
              </a:rPr>
              <a:t>paints with stylized strokes that simulate the look of different paint styles, using a selected state or snapshot.</a:t>
            </a:r>
          </a:p>
          <a:p>
            <a:r>
              <a:rPr lang="en-US" sz="2000" b="1" dirty="0" smtClean="0">
                <a:latin typeface="Times New Roman" pitchFamily="18" charset="0"/>
                <a:cs typeface="Times New Roman" pitchFamily="18" charset="0"/>
              </a:rPr>
              <a:t>The eraser tool </a:t>
            </a:r>
            <a:r>
              <a:rPr lang="en-US" sz="2000" dirty="0" smtClean="0">
                <a:latin typeface="Times New Roman" pitchFamily="18" charset="0"/>
                <a:cs typeface="Times New Roman" pitchFamily="18" charset="0"/>
              </a:rPr>
              <a:t>erases pixels and restores parts of an image to a previously saved state.</a:t>
            </a:r>
          </a:p>
          <a:p>
            <a:r>
              <a:rPr lang="en-US" sz="2000" b="1" dirty="0" smtClean="0">
                <a:latin typeface="Times New Roman" pitchFamily="18" charset="0"/>
                <a:cs typeface="Times New Roman" pitchFamily="18" charset="0"/>
              </a:rPr>
              <a:t>The background eraser tool </a:t>
            </a:r>
            <a:r>
              <a:rPr lang="en-US" sz="2000" dirty="0" smtClean="0">
                <a:latin typeface="Times New Roman" pitchFamily="18" charset="0"/>
                <a:cs typeface="Times New Roman" pitchFamily="18" charset="0"/>
              </a:rPr>
              <a:t>erases areas to transparency</a:t>
            </a:r>
          </a:p>
          <a:p>
            <a:r>
              <a:rPr lang="en-US" sz="2000" b="1" dirty="0" smtClean="0">
                <a:latin typeface="Times New Roman" pitchFamily="18" charset="0"/>
                <a:cs typeface="Times New Roman" pitchFamily="18" charset="0"/>
              </a:rPr>
              <a:t>The magic eraser tool </a:t>
            </a:r>
            <a:r>
              <a:rPr lang="en-US" sz="2000" dirty="0" smtClean="0">
                <a:latin typeface="Times New Roman" pitchFamily="18" charset="0"/>
                <a:cs typeface="Times New Roman" pitchFamily="18" charset="0"/>
              </a:rPr>
              <a:t>erases solid-colored areas to transparency with a single click.</a:t>
            </a:r>
          </a:p>
          <a:p>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The </a:t>
            </a:r>
            <a:r>
              <a:rPr lang="en-US" sz="2000" b="1" dirty="0" smtClean="0">
                <a:latin typeface="Times New Roman" pitchFamily="18" charset="0"/>
                <a:cs typeface="Times New Roman" pitchFamily="18" charset="0"/>
              </a:rPr>
              <a:t>gradient tools </a:t>
            </a:r>
            <a:r>
              <a:rPr lang="en-US" sz="2000" dirty="0" smtClean="0">
                <a:latin typeface="Times New Roman" pitchFamily="18" charset="0"/>
                <a:cs typeface="Times New Roman" pitchFamily="18" charset="0"/>
              </a:rPr>
              <a:t>create straight-line, radial, angle, reflected, and diamond blends between colors.</a:t>
            </a:r>
          </a:p>
          <a:p>
            <a:r>
              <a:rPr lang="en-US" sz="2000" b="1" dirty="0" smtClean="0">
                <a:latin typeface="Times New Roman" pitchFamily="18" charset="0"/>
                <a:cs typeface="Times New Roman" pitchFamily="18" charset="0"/>
              </a:rPr>
              <a:t>The paint bucket tool </a:t>
            </a:r>
            <a:r>
              <a:rPr lang="en-US" sz="2000" dirty="0" smtClean="0">
                <a:latin typeface="Times New Roman" pitchFamily="18" charset="0"/>
                <a:cs typeface="Times New Roman" pitchFamily="18" charset="0"/>
              </a:rPr>
              <a:t>fills similarly colored areas with the foreground color.</a:t>
            </a:r>
          </a:p>
          <a:p>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 </a:t>
            </a:r>
          </a:p>
        </p:txBody>
      </p:sp>
      <p:sp>
        <p:nvSpPr>
          <p:cNvPr id="3" name="Title 2"/>
          <p:cNvSpPr>
            <a:spLocks noGrp="1"/>
          </p:cNvSpPr>
          <p:nvPr>
            <p:ph type="title"/>
          </p:nvPr>
        </p:nvSpPr>
        <p:spPr/>
        <p:txBody>
          <a:bodyPr/>
          <a:lstStyle/>
          <a:p>
            <a:r>
              <a:rPr lang="en-US" dirty="0" smtClean="0">
                <a:latin typeface="Times New Roman" pitchFamily="18" charset="0"/>
                <a:cs typeface="Times New Roman" pitchFamily="18" charset="0"/>
              </a:rPr>
              <a:t>Tools</a:t>
            </a:r>
            <a:endParaRPr lang="en-US"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103</TotalTime>
  <Words>1463</Words>
  <Application>Microsoft Office PowerPoint</Application>
  <PresentationFormat>On-screen Show (4:3)</PresentationFormat>
  <Paragraphs>173</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Concourse</vt:lpstr>
      <vt:lpstr>ADOBE PHOTOSHOP</vt:lpstr>
      <vt:lpstr>Adobe Photoshop</vt:lpstr>
      <vt:lpstr>How to start the Photoshop</vt:lpstr>
      <vt:lpstr>Photoshop Screen</vt:lpstr>
      <vt:lpstr>Photoshop Environment</vt:lpstr>
      <vt:lpstr>Cont..</vt:lpstr>
      <vt:lpstr>Photoshop Toolbox </vt:lpstr>
      <vt:lpstr>Slide 8</vt:lpstr>
      <vt:lpstr>Tools</vt:lpstr>
      <vt:lpstr>TOOLS</vt:lpstr>
      <vt:lpstr>TOOLS</vt:lpstr>
      <vt:lpstr>Tools Image</vt:lpstr>
      <vt:lpstr>Color palette: </vt:lpstr>
      <vt:lpstr>Color Palette</vt:lpstr>
      <vt:lpstr>LAYERS </vt:lpstr>
      <vt:lpstr>Slide 16</vt:lpstr>
      <vt:lpstr>Slide 17</vt:lpstr>
      <vt:lpstr>How to save the Photoshop</vt:lpstr>
      <vt:lpstr>Cropping Images</vt:lpstr>
      <vt:lpstr>CROPPING WITH THE CROP TOOL </vt:lpstr>
      <vt:lpstr>CROPPING TO A SPECIFIC SIZE </vt:lpstr>
      <vt:lpstr>CROPPING WITH THE MARQUEE TOOL </vt:lpstr>
      <vt:lpstr>RESIZING TO A SPECIFIC SIZE </vt:lpstr>
      <vt:lpstr>Slide 24</vt:lpstr>
      <vt:lpstr>Saving and loading custom setting</vt:lpstr>
      <vt:lpstr>Channels and mask</vt:lpstr>
      <vt:lpstr>Mask</vt:lpstr>
      <vt:lpstr>Colour correction techniques</vt:lpstr>
      <vt:lpstr>Slide 29</vt:lpstr>
      <vt:lpstr>Slide 30</vt:lpstr>
      <vt:lpstr>Animation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ADOBE PHOTOSHOP</dc:title>
  <dc:creator>user</dc:creator>
  <cp:lastModifiedBy>user</cp:lastModifiedBy>
  <cp:revision>1</cp:revision>
  <dcterms:created xsi:type="dcterms:W3CDTF">2020-04-13T07:42:51Z</dcterms:created>
  <dcterms:modified xsi:type="dcterms:W3CDTF">2020-04-13T09:26:06Z</dcterms:modified>
</cp:coreProperties>
</file>