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82" d="100"/>
          <a:sy n="82" d="100"/>
        </p:scale>
        <p:origin x="1502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8036" y="1843532"/>
            <a:ext cx="6327927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E5FF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20823" y="3873500"/>
            <a:ext cx="5102352" cy="1001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109220">
              <a:lnSpc>
                <a:spcPts val="1375"/>
              </a:lnSpc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70C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109220">
              <a:lnSpc>
                <a:spcPts val="1375"/>
              </a:lnSpc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109220">
              <a:lnSpc>
                <a:spcPts val="1375"/>
              </a:lnSpc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109220">
              <a:lnSpc>
                <a:spcPts val="1375"/>
              </a:lnSpc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109220">
              <a:lnSpc>
                <a:spcPts val="1375"/>
              </a:lnSpc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6626" y="328828"/>
            <a:ext cx="89090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554" y="1496814"/>
            <a:ext cx="3874770" cy="1818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70C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4827" y="6352199"/>
            <a:ext cx="2513965" cy="379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2480" y="6391252"/>
            <a:ext cx="219709" cy="249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109220">
              <a:lnSpc>
                <a:spcPts val="1375"/>
              </a:lnSpc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3511" y="6330689"/>
            <a:ext cx="342900" cy="403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82076" y="637057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6988" y="1667255"/>
            <a:ext cx="7092950" cy="2072639"/>
            <a:chOff x="1046988" y="1667255"/>
            <a:chExt cx="7092950" cy="2072639"/>
          </a:xfrm>
        </p:grpSpPr>
        <p:sp>
          <p:nvSpPr>
            <p:cNvPr id="5" name="object 5"/>
            <p:cNvSpPr/>
            <p:nvPr/>
          </p:nvSpPr>
          <p:spPr>
            <a:xfrm>
              <a:off x="1484376" y="1667255"/>
              <a:ext cx="6577571" cy="1341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6988" y="2398775"/>
              <a:ext cx="7092696" cy="1341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75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Law of Demand &amp;  Elasticity of</a:t>
            </a:r>
            <a:r>
              <a:rPr spc="-25" dirty="0"/>
              <a:t> </a:t>
            </a:r>
            <a:r>
              <a:rPr spc="-5" dirty="0"/>
              <a:t>Demand</a:t>
            </a:r>
          </a:p>
        </p:txBody>
      </p:sp>
      <p:sp>
        <p:nvSpPr>
          <p:cNvPr id="8" name="object 8"/>
          <p:cNvSpPr/>
          <p:nvPr/>
        </p:nvSpPr>
        <p:spPr>
          <a:xfrm>
            <a:off x="3177539" y="4399788"/>
            <a:ext cx="2887980" cy="56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22472" y="4438903"/>
            <a:ext cx="2575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10" dirty="0">
                <a:solidFill>
                  <a:srgbClr val="FFFFFF"/>
                </a:solidFill>
                <a:latin typeface="Georgia"/>
                <a:cs typeface="Georgia"/>
              </a:rPr>
              <a:t>General</a:t>
            </a:r>
            <a:r>
              <a:rPr sz="2000" b="1" i="1" spc="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i="1" spc="-20" dirty="0">
                <a:solidFill>
                  <a:srgbClr val="FFFFFF"/>
                </a:solidFill>
                <a:latin typeface="Georgia"/>
                <a:cs typeface="Georgia"/>
              </a:rPr>
              <a:t>Economics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10</a:t>
            </a:fld>
            <a:endParaRPr spc="-40" dirty="0"/>
          </a:p>
        </p:txBody>
      </p:sp>
      <p:sp>
        <p:nvSpPr>
          <p:cNvPr id="8" name="object 8"/>
          <p:cNvSpPr txBox="1"/>
          <p:nvPr/>
        </p:nvSpPr>
        <p:spPr>
          <a:xfrm>
            <a:off x="3919854" y="6535079"/>
            <a:ext cx="130302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</a:pP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Elasticity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</a:t>
            </a:r>
            <a:r>
              <a:rPr sz="1200" spc="13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Demand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39" y="76201"/>
            <a:ext cx="1017016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 </a:t>
            </a:r>
            <a:r>
              <a:rPr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439" y="1447800"/>
            <a:ext cx="8798561" cy="4644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177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93700" algn="l"/>
              </a:tabLst>
            </a:pPr>
            <a:r>
              <a:rPr sz="2400" b="1" spc="-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sz="24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demand holds </a:t>
            </a:r>
            <a:r>
              <a:rPr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sz="24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sz="2400" b="1" spc="-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“Other </a:t>
            </a:r>
            <a:r>
              <a:rPr sz="24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 </a:t>
            </a:r>
            <a:r>
              <a:rPr sz="2400" b="1" spc="-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 </a:t>
            </a:r>
            <a:r>
              <a:rPr sz="24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Same” meaning </a:t>
            </a:r>
            <a:r>
              <a:rPr sz="2400" b="1" spc="-3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thereby, </a:t>
            </a:r>
            <a:r>
              <a:rPr sz="24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b="1" spc="-2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 </a:t>
            </a:r>
            <a:r>
              <a:rPr sz="2400" b="1" spc="-1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affecting </a:t>
            </a:r>
            <a:r>
              <a:rPr sz="24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,other then price, </a:t>
            </a:r>
            <a:r>
              <a:rPr sz="2400" b="1" spc="-2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4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assumed </a:t>
            </a:r>
            <a:r>
              <a:rPr sz="2400" b="1" spc="-2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24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marR="1863089" indent="-342900">
              <a:lnSpc>
                <a:spcPts val="3460"/>
              </a:lnSpc>
              <a:buClr>
                <a:srgbClr val="000000"/>
              </a:buClr>
              <a:buFont typeface="Arial"/>
              <a:buChar char="•"/>
              <a:tabLst>
                <a:tab pos="393700" algn="l"/>
                <a:tab pos="394335" algn="l"/>
                <a:tab pos="1878964" algn="l"/>
              </a:tabLst>
            </a:pPr>
            <a:r>
              <a:rPr sz="24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Function: </a:t>
            </a:r>
            <a:r>
              <a:rPr sz="2400" b="1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b="1" spc="7" baseline="-2116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b="1" spc="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b="1" spc="-1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sz="2400" b="1" spc="-1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b="1" spc="-22" baseline="-21164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b="1" spc="-1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b="1" spc="-75" baseline="-211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b="1" spc="-5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spc="-1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400" b="1" spc="-1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spc="-15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b="1" spc="-15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spc="-5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4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where,	</a:t>
            </a:r>
            <a:r>
              <a:rPr sz="2400" b="1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b="1" spc="7" baseline="-2116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z="24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400" b="1" spc="-2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9600">
              <a:lnSpc>
                <a:spcPts val="3210"/>
              </a:lnSpc>
            </a:pPr>
            <a:r>
              <a:rPr sz="2400" b="1" spc="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b="1" spc="7" baseline="-21164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Price of </a:t>
            </a:r>
            <a:r>
              <a:rPr sz="24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</a:t>
            </a:r>
            <a:r>
              <a:rPr sz="2400" b="1" spc="-29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8964">
              <a:lnSpc>
                <a:spcPts val="3454"/>
              </a:lnSpc>
            </a:pP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b="1" spc="7" baseline="-211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Price of Other</a:t>
            </a:r>
            <a:r>
              <a:rPr sz="2400" b="1"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9600" marR="1762760" indent="-635">
              <a:lnSpc>
                <a:spcPts val="3460"/>
              </a:lnSpc>
              <a:spcBef>
                <a:spcPts val="240"/>
              </a:spcBef>
              <a:tabLst>
                <a:tab pos="2265045" algn="l"/>
                <a:tab pos="2367280" algn="l"/>
              </a:tabLst>
            </a:pP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		=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</a:t>
            </a:r>
            <a:r>
              <a:rPr sz="2400" b="1" spc="-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 </a:t>
            </a:r>
            <a:r>
              <a:rPr lang="en-US" sz="24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sz="2400" b="1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= </a:t>
            </a:r>
            <a:r>
              <a:rPr sz="2400" b="1" spc="-55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Tastes</a:t>
            </a:r>
            <a:endParaRPr lang="en-US" sz="2400" b="1" spc="-55" dirty="0" smtClean="0">
              <a:solidFill>
                <a:srgbClr val="9848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9600" marR="1762760" indent="-635">
              <a:lnSpc>
                <a:spcPts val="3460"/>
              </a:lnSpc>
              <a:spcBef>
                <a:spcPts val="240"/>
              </a:spcBef>
              <a:tabLst>
                <a:tab pos="2265045" algn="l"/>
                <a:tab pos="2367280" algn="l"/>
              </a:tabLst>
            </a:pPr>
            <a:r>
              <a:rPr lang="en-US" sz="2400" b="1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  = Expectation of the consumer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497" y="152400"/>
            <a:ext cx="606648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329944"/>
            <a:ext cx="791527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</a:t>
            </a:r>
            <a:r>
              <a:rPr sz="2800" b="1" spc="-2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Demand, </a:t>
            </a:r>
            <a:r>
              <a:rPr sz="28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Ceteris</a:t>
            </a:r>
            <a:r>
              <a:rPr sz="2800" b="1" spc="-5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Paribus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682" y="3478783"/>
            <a:ext cx="8682990" cy="30785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080" indent="-251460" algn="just">
              <a:lnSpc>
                <a:spcPct val="90000"/>
              </a:lnSpc>
              <a:spcBef>
                <a:spcPts val="530"/>
              </a:spcBef>
            </a:pPr>
            <a:r>
              <a:rPr lang="en-US" sz="2800" b="1" spc="-4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b="1" spc="-4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sz="2800" b="1" spc="-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sz="2800" b="1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Proportional,  meaning </a:t>
            </a:r>
            <a:r>
              <a:rPr sz="28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thereby that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 </a:t>
            </a:r>
            <a:r>
              <a:rPr sz="28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Price </a:t>
            </a:r>
            <a:r>
              <a:rPr sz="2800" b="1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Falls </a:t>
            </a:r>
            <a:r>
              <a:rPr sz="2800" b="1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½,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z="2800" b="1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  <a:r>
              <a:rPr sz="2800" b="1" spc="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Doubled</a:t>
            </a:r>
            <a:r>
              <a:rPr sz="2800" b="1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spc="-5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251460" algn="just">
              <a:lnSpc>
                <a:spcPct val="90000"/>
              </a:lnSpc>
              <a:spcBef>
                <a:spcPts val="530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434"/>
              </a:spcBef>
            </a:pP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sz="2800" b="1" spc="2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simply</a:t>
            </a:r>
            <a:r>
              <a:rPr sz="2800" b="1" spc="22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indicates</a:t>
            </a:r>
            <a:r>
              <a:rPr sz="2800" b="1" spc="22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b="1" spc="204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sz="2800" b="1" spc="21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b="1" spc="229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n-US" sz="2800" b="1" spc="-1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" dirty="0">
                <a:solidFill>
                  <a:srgbClr val="003300"/>
                </a:solidFill>
                <a:latin typeface="Carlito"/>
                <a:cs typeface="Carlito"/>
              </a:rPr>
              <a:t>i</a:t>
            </a:r>
            <a:r>
              <a:rPr lang="en-US" sz="2800" b="1" dirty="0">
                <a:solidFill>
                  <a:srgbClr val="003300"/>
                </a:solidFill>
                <a:latin typeface="Carlito"/>
                <a:cs typeface="Carlito"/>
              </a:rPr>
              <a:t>n </a:t>
            </a:r>
            <a:r>
              <a:rPr lang="en-US" sz="2800" b="1" spc="-5" dirty="0">
                <a:solidFill>
                  <a:srgbClr val="003300"/>
                </a:solidFill>
                <a:latin typeface="Carlito"/>
                <a:cs typeface="Carlito"/>
              </a:rPr>
              <a:t>Dema</a:t>
            </a:r>
            <a:r>
              <a:rPr lang="en-US" sz="2800" b="1" dirty="0">
                <a:solidFill>
                  <a:srgbClr val="003300"/>
                </a:solidFill>
                <a:latin typeface="Carlito"/>
                <a:cs typeface="Carlito"/>
              </a:rPr>
              <a:t>nd</a:t>
            </a:r>
            <a:r>
              <a:rPr lang="en-US" sz="2800" b="1" spc="15" dirty="0">
                <a:solidFill>
                  <a:srgbClr val="003300"/>
                </a:solidFill>
                <a:latin typeface="Carlito"/>
                <a:cs typeface="Carlito"/>
              </a:rPr>
              <a:t> </a:t>
            </a:r>
            <a:r>
              <a:rPr lang="en-US" sz="2800" b="1" spc="-5" dirty="0">
                <a:solidFill>
                  <a:srgbClr val="003300"/>
                </a:solidFill>
                <a:latin typeface="Carlito"/>
                <a:cs typeface="Carlito"/>
              </a:rPr>
              <a:t>a</a:t>
            </a:r>
            <a:r>
              <a:rPr lang="en-US" sz="2800" b="1" dirty="0">
                <a:solidFill>
                  <a:srgbClr val="003300"/>
                </a:solidFill>
                <a:latin typeface="Carlito"/>
                <a:cs typeface="Carlito"/>
              </a:rPr>
              <a:t>s</a:t>
            </a:r>
            <a:r>
              <a:rPr lang="en-US" sz="2800" b="1" spc="-10" dirty="0">
                <a:solidFill>
                  <a:srgbClr val="003300"/>
                </a:solidFill>
                <a:latin typeface="Carlito"/>
                <a:cs typeface="Carlito"/>
              </a:rPr>
              <a:t> </a:t>
            </a:r>
            <a:r>
              <a:rPr lang="en-US" sz="2800" b="1" spc="-1330" dirty="0" smtClean="0">
                <a:solidFill>
                  <a:srgbClr val="003300"/>
                </a:solidFill>
                <a:latin typeface="Carlito"/>
                <a:cs typeface="Carlito"/>
              </a:rPr>
              <a:t>a   </a:t>
            </a:r>
            <a:r>
              <a:rPr lang="en-US" sz="1400" spc="75" baseline="11574" dirty="0" err="1" smtClean="0">
                <a:solidFill>
                  <a:srgbClr val="8A8A8A"/>
                </a:solidFill>
                <a:latin typeface="Times New Roman"/>
                <a:cs typeface="Times New Roman"/>
              </a:rPr>
              <a:t>G</a:t>
            </a:r>
            <a:r>
              <a:rPr lang="en-US" sz="1400" spc="-52" baseline="11574" dirty="0" err="1" smtClean="0">
                <a:solidFill>
                  <a:srgbClr val="8A8A8A"/>
                </a:solidFill>
                <a:latin typeface="Times New Roman"/>
                <a:cs typeface="Times New Roman"/>
              </a:rPr>
              <a:t>e</a:t>
            </a:r>
            <a:r>
              <a:rPr lang="en-US" sz="1400" spc="7" baseline="11574" dirty="0" err="1" smtClean="0">
                <a:solidFill>
                  <a:srgbClr val="8A8A8A"/>
                </a:solidFill>
                <a:latin typeface="Times New Roman"/>
                <a:cs typeface="Times New Roman"/>
              </a:rPr>
              <a:t>n</a:t>
            </a:r>
            <a:r>
              <a:rPr lang="en-US" sz="1400" spc="-652" baseline="11574" dirty="0" err="1" smtClean="0">
                <a:solidFill>
                  <a:srgbClr val="8A8A8A"/>
                </a:solidFill>
                <a:latin typeface="Times New Roman"/>
                <a:cs typeface="Times New Roman"/>
              </a:rPr>
              <a:t>e</a:t>
            </a:r>
            <a:r>
              <a:rPr lang="en-US" sz="2800" b="1" spc="-880" dirty="0" err="1" smtClean="0">
                <a:solidFill>
                  <a:srgbClr val="003300"/>
                </a:solidFill>
                <a:latin typeface="Carlito"/>
                <a:cs typeface="Carlito"/>
              </a:rPr>
              <a:t>r</a:t>
            </a:r>
            <a:r>
              <a:rPr lang="en-US" sz="2800" b="1" spc="-880" dirty="0" smtClean="0">
                <a:solidFill>
                  <a:srgbClr val="003300"/>
                </a:solidFill>
                <a:latin typeface="Carlito"/>
                <a:cs typeface="Carlito"/>
              </a:rPr>
              <a:t>                                            </a:t>
            </a:r>
            <a:r>
              <a:rPr lang="en-US" sz="1400" spc="-7" baseline="11574" dirty="0" err="1" smtClean="0">
                <a:solidFill>
                  <a:srgbClr val="8A8A8A"/>
                </a:solidFill>
                <a:latin typeface="Times New Roman"/>
                <a:cs typeface="Times New Roman"/>
              </a:rPr>
              <a:t>r</a:t>
            </a:r>
            <a:r>
              <a:rPr lang="en-US" sz="1400" spc="-135" baseline="11574" dirty="0" err="1" smtClean="0">
                <a:solidFill>
                  <a:srgbClr val="8A8A8A"/>
                </a:solidFill>
                <a:latin typeface="Times New Roman"/>
                <a:cs typeface="Times New Roman"/>
              </a:rPr>
              <a:t>a</a:t>
            </a:r>
            <a:r>
              <a:rPr lang="en-US" sz="2800" b="1" spc="-1775" dirty="0" err="1" smtClean="0">
                <a:solidFill>
                  <a:srgbClr val="003300"/>
                </a:solidFill>
                <a:latin typeface="Carlito"/>
                <a:cs typeface="Carlito"/>
              </a:rPr>
              <a:t>e</a:t>
            </a:r>
            <a:r>
              <a:rPr lang="en-US" sz="1400" spc="-89" baseline="11574" dirty="0" err="1" smtClean="0">
                <a:solidFill>
                  <a:srgbClr val="8A8A8A"/>
                </a:solidFill>
                <a:latin typeface="Times New Roman"/>
                <a:cs typeface="Times New Roman"/>
              </a:rPr>
              <a:t>l</a:t>
            </a:r>
            <a:r>
              <a:rPr lang="en-US" sz="1400" spc="-22" baseline="11574" dirty="0" smtClean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lang="en-US" sz="1400" spc="15" baseline="11574" dirty="0" err="1">
                <a:solidFill>
                  <a:srgbClr val="8A8A8A"/>
                </a:solidFill>
                <a:latin typeface="Times New Roman"/>
                <a:cs typeface="Times New Roman"/>
              </a:rPr>
              <a:t>E</a:t>
            </a:r>
            <a:r>
              <a:rPr lang="en-US" sz="1400" spc="-120" baseline="11574" dirty="0" err="1">
                <a:solidFill>
                  <a:srgbClr val="8A8A8A"/>
                </a:solidFill>
                <a:latin typeface="Times New Roman"/>
                <a:cs typeface="Times New Roman"/>
              </a:rPr>
              <a:t>c</a:t>
            </a:r>
            <a:r>
              <a:rPr lang="en-US" sz="2800" b="1" spc="-1350" dirty="0" err="1">
                <a:solidFill>
                  <a:srgbClr val="003300"/>
                </a:solidFill>
                <a:latin typeface="Carlito"/>
                <a:cs typeface="Carlito"/>
              </a:rPr>
              <a:t>s</a:t>
            </a:r>
            <a:r>
              <a:rPr lang="en-US" sz="1400" spc="7" baseline="11574" dirty="0" err="1">
                <a:solidFill>
                  <a:srgbClr val="8A8A8A"/>
                </a:solidFill>
                <a:latin typeface="Times New Roman"/>
                <a:cs typeface="Times New Roman"/>
              </a:rPr>
              <a:t>on</a:t>
            </a:r>
            <a:r>
              <a:rPr lang="en-US" sz="1400" spc="-719" baseline="11574" dirty="0" err="1">
                <a:solidFill>
                  <a:srgbClr val="8A8A8A"/>
                </a:solidFill>
                <a:latin typeface="Times New Roman"/>
                <a:cs typeface="Times New Roman"/>
              </a:rPr>
              <a:t>o</a:t>
            </a:r>
            <a:r>
              <a:rPr lang="en-US" sz="2800" b="1" spc="-1450" dirty="0" err="1">
                <a:solidFill>
                  <a:srgbClr val="003300"/>
                </a:solidFill>
                <a:latin typeface="Carlito"/>
                <a:cs typeface="Carlito"/>
              </a:rPr>
              <a:t>u</a:t>
            </a:r>
            <a:r>
              <a:rPr lang="en-US" sz="1400" spc="-22" baseline="11574" dirty="0" err="1">
                <a:solidFill>
                  <a:srgbClr val="8A8A8A"/>
                </a:solidFill>
                <a:latin typeface="Times New Roman"/>
                <a:cs typeface="Times New Roman"/>
              </a:rPr>
              <a:t>m</a:t>
            </a:r>
            <a:r>
              <a:rPr lang="en-US" sz="1400" spc="-89" baseline="11574" dirty="0" err="1">
                <a:solidFill>
                  <a:srgbClr val="8A8A8A"/>
                </a:solidFill>
                <a:latin typeface="Times New Roman"/>
                <a:cs typeface="Times New Roman"/>
              </a:rPr>
              <a:t>i</a:t>
            </a:r>
            <a:r>
              <a:rPr lang="en-US" sz="1400" spc="-434" baseline="11574" dirty="0" err="1">
                <a:solidFill>
                  <a:srgbClr val="8A8A8A"/>
                </a:solidFill>
                <a:latin typeface="Times New Roman"/>
                <a:cs typeface="Times New Roman"/>
              </a:rPr>
              <a:t>c</a:t>
            </a:r>
            <a:r>
              <a:rPr lang="en-US" sz="2800" b="1" spc="-630" dirty="0" err="1">
                <a:solidFill>
                  <a:srgbClr val="003300"/>
                </a:solidFill>
                <a:latin typeface="Carlito"/>
                <a:cs typeface="Carlito"/>
              </a:rPr>
              <a:t>l</a:t>
            </a:r>
            <a:r>
              <a:rPr lang="en-US" sz="1400" spc="-60" baseline="11574" dirty="0" err="1">
                <a:solidFill>
                  <a:srgbClr val="8A8A8A"/>
                </a:solidFill>
                <a:latin typeface="Times New Roman"/>
                <a:cs typeface="Times New Roman"/>
              </a:rPr>
              <a:t>s</a:t>
            </a:r>
            <a:r>
              <a:rPr lang="en-US" sz="1400" spc="-209" baseline="11574" dirty="0" err="1">
                <a:solidFill>
                  <a:srgbClr val="8A8A8A"/>
                </a:solidFill>
                <a:latin typeface="Times New Roman"/>
                <a:cs typeface="Times New Roman"/>
              </a:rPr>
              <a:t>:</a:t>
            </a:r>
            <a:r>
              <a:rPr lang="en-US" sz="2800" b="1" spc="-885" dirty="0" err="1">
                <a:solidFill>
                  <a:srgbClr val="003300"/>
                </a:solidFill>
                <a:latin typeface="Carlito"/>
                <a:cs typeface="Carlito"/>
              </a:rPr>
              <a:t>t</a:t>
            </a:r>
            <a:r>
              <a:rPr lang="en-US" sz="1400" spc="-82" baseline="11574" dirty="0" err="1">
                <a:solidFill>
                  <a:srgbClr val="8A8A8A"/>
                </a:solidFill>
                <a:latin typeface="Times New Roman"/>
                <a:cs typeface="Times New Roman"/>
              </a:rPr>
              <a:t>L</a:t>
            </a:r>
            <a:r>
              <a:rPr lang="en-US" sz="1400" spc="-89" baseline="11574" dirty="0" err="1">
                <a:solidFill>
                  <a:srgbClr val="8A8A8A"/>
                </a:solidFill>
                <a:latin typeface="Times New Roman"/>
                <a:cs typeface="Times New Roman"/>
              </a:rPr>
              <a:t>a</a:t>
            </a:r>
            <a:r>
              <a:rPr lang="en-US" sz="1400" spc="-525" baseline="11574" dirty="0" err="1">
                <a:solidFill>
                  <a:srgbClr val="8A8A8A"/>
                </a:solidFill>
                <a:latin typeface="Times New Roman"/>
                <a:cs typeface="Times New Roman"/>
              </a:rPr>
              <a:t>w</a:t>
            </a:r>
            <a:r>
              <a:rPr lang="en-US" sz="2800" b="1" spc="-1370" dirty="0" err="1">
                <a:solidFill>
                  <a:srgbClr val="003300"/>
                </a:solidFill>
                <a:latin typeface="Carlito"/>
                <a:cs typeface="Carlito"/>
              </a:rPr>
              <a:t>o</a:t>
            </a:r>
            <a:r>
              <a:rPr lang="en-US" sz="1400" spc="7" baseline="11574" dirty="0" err="1">
                <a:solidFill>
                  <a:srgbClr val="8A8A8A"/>
                </a:solidFill>
                <a:latin typeface="Times New Roman"/>
                <a:cs typeface="Times New Roman"/>
              </a:rPr>
              <a:t>o</a:t>
            </a:r>
            <a:r>
              <a:rPr lang="en-US" sz="1400" spc="-22" baseline="11574" dirty="0" err="1">
                <a:solidFill>
                  <a:srgbClr val="8A8A8A"/>
                </a:solidFill>
                <a:latin typeface="Times New Roman"/>
                <a:cs typeface="Times New Roman"/>
              </a:rPr>
              <a:t>f</a:t>
            </a:r>
            <a:r>
              <a:rPr lang="en-US" sz="1400" spc="89" baseline="11574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1055" dirty="0" err="1" smtClean="0">
                <a:solidFill>
                  <a:srgbClr val="003300"/>
                </a:solidFill>
                <a:latin typeface="Carlito"/>
                <a:cs typeface="Carlito"/>
              </a:rPr>
              <a:t>f</a:t>
            </a:r>
            <a:r>
              <a:rPr lang="en-US" sz="1400" spc="75" baseline="11574" dirty="0" err="1" smtClean="0">
                <a:solidFill>
                  <a:srgbClr val="8A8A8A"/>
                </a:solidFill>
                <a:latin typeface="Times New Roman"/>
                <a:cs typeface="Times New Roman"/>
              </a:rPr>
              <a:t>D</a:t>
            </a:r>
            <a:r>
              <a:rPr lang="en-US" sz="1400" spc="-52" baseline="11574" dirty="0" err="1" smtClean="0">
                <a:solidFill>
                  <a:srgbClr val="8A8A8A"/>
                </a:solidFill>
                <a:latin typeface="Times New Roman"/>
                <a:cs typeface="Times New Roman"/>
              </a:rPr>
              <a:t>e</a:t>
            </a:r>
            <a:r>
              <a:rPr lang="en-US" sz="1400" spc="-750" baseline="11574" dirty="0" err="1" smtClean="0">
                <a:solidFill>
                  <a:srgbClr val="8A8A8A"/>
                </a:solidFill>
                <a:latin typeface="Times New Roman"/>
                <a:cs typeface="Times New Roman"/>
              </a:rPr>
              <a:t>m</a:t>
            </a:r>
            <a:r>
              <a:rPr lang="en-US" sz="2800" b="1" spc="-1425" dirty="0" err="1" smtClean="0">
                <a:solidFill>
                  <a:srgbClr val="003300"/>
                </a:solidFill>
                <a:latin typeface="Carlito"/>
                <a:cs typeface="Carlito"/>
              </a:rPr>
              <a:t>C</a:t>
            </a:r>
            <a:r>
              <a:rPr lang="en-US" sz="1400" spc="-30" baseline="11574" dirty="0" err="1" smtClean="0">
                <a:solidFill>
                  <a:srgbClr val="8A8A8A"/>
                </a:solidFill>
                <a:latin typeface="Times New Roman"/>
                <a:cs typeface="Times New Roman"/>
              </a:rPr>
              <a:t>a</a:t>
            </a:r>
            <a:r>
              <a:rPr lang="en-US" sz="1400" spc="-37" baseline="11574" dirty="0" err="1" smtClean="0">
                <a:solidFill>
                  <a:srgbClr val="8A8A8A"/>
                </a:solidFill>
                <a:latin typeface="Times New Roman"/>
                <a:cs typeface="Times New Roman"/>
              </a:rPr>
              <a:t>n</a:t>
            </a:r>
            <a:r>
              <a:rPr lang="en-US" sz="1400" spc="-427" baseline="11574" dirty="0" err="1" smtClean="0">
                <a:solidFill>
                  <a:srgbClr val="8A8A8A"/>
                </a:solidFill>
                <a:latin typeface="Times New Roman"/>
                <a:cs typeface="Times New Roman"/>
              </a:rPr>
              <a:t>d</a:t>
            </a:r>
            <a:r>
              <a:rPr lang="en-US" sz="2800" b="1" spc="-1355" dirty="0" err="1" smtClean="0">
                <a:solidFill>
                  <a:srgbClr val="003300"/>
                </a:solidFill>
                <a:latin typeface="Carlito"/>
                <a:cs typeface="Carlito"/>
              </a:rPr>
              <a:t>h</a:t>
            </a:r>
            <a:r>
              <a:rPr lang="en-US" sz="1400" spc="-30" baseline="11574" dirty="0" err="1" smtClean="0">
                <a:solidFill>
                  <a:srgbClr val="8A8A8A"/>
                </a:solidFill>
                <a:latin typeface="Times New Roman"/>
                <a:cs typeface="Times New Roman"/>
              </a:rPr>
              <a:t>an</a:t>
            </a:r>
            <a:r>
              <a:rPr lang="en-US" sz="1400" spc="-532" baseline="11574" dirty="0" err="1" smtClean="0">
                <a:solidFill>
                  <a:srgbClr val="8A8A8A"/>
                </a:solidFill>
                <a:latin typeface="Times New Roman"/>
                <a:cs typeface="Times New Roman"/>
              </a:rPr>
              <a:t>d</a:t>
            </a:r>
            <a:r>
              <a:rPr lang="en-US" sz="2800" b="1" spc="-5" dirty="0" err="1" smtClean="0">
                <a:solidFill>
                  <a:srgbClr val="003300"/>
                </a:solidFill>
                <a:latin typeface="Carlito"/>
                <a:cs typeface="Carlito"/>
              </a:rPr>
              <a:t>a</a:t>
            </a:r>
            <a:r>
              <a:rPr lang="en-US" sz="2800" b="1" dirty="0" err="1" smtClean="0">
                <a:solidFill>
                  <a:srgbClr val="003300"/>
                </a:solidFill>
                <a:latin typeface="Carlito"/>
                <a:cs typeface="Carlito"/>
              </a:rPr>
              <a:t>n</a:t>
            </a:r>
            <a:r>
              <a:rPr lang="en-US" sz="2800" b="1" spc="-40" dirty="0" err="1" smtClean="0">
                <a:solidFill>
                  <a:srgbClr val="003300"/>
                </a:solidFill>
                <a:latin typeface="Carlito"/>
                <a:cs typeface="Carlito"/>
              </a:rPr>
              <a:t>g</a:t>
            </a:r>
            <a:r>
              <a:rPr lang="en-US" sz="2800" b="1" dirty="0" err="1" smtClean="0">
                <a:solidFill>
                  <a:srgbClr val="003300"/>
                </a:solidFill>
                <a:latin typeface="Carlito"/>
                <a:cs typeface="Carlito"/>
              </a:rPr>
              <a:t>e</a:t>
            </a:r>
            <a:r>
              <a:rPr lang="en-US" sz="2800" b="1" dirty="0" smtClean="0">
                <a:solidFill>
                  <a:srgbClr val="003300"/>
                </a:solidFill>
                <a:latin typeface="Carlito"/>
                <a:cs typeface="Carlito"/>
              </a:rPr>
              <a:t> </a:t>
            </a:r>
            <a:r>
              <a:rPr lang="en-US" sz="2800" b="1" spc="5" dirty="0" smtClean="0">
                <a:solidFill>
                  <a:srgbClr val="003300"/>
                </a:solidFill>
                <a:latin typeface="Carlito"/>
                <a:cs typeface="Carlito"/>
              </a:rPr>
              <a:t>i</a:t>
            </a:r>
            <a:r>
              <a:rPr lang="en-US" sz="2800" b="1" dirty="0" smtClean="0">
                <a:solidFill>
                  <a:srgbClr val="003300"/>
                </a:solidFill>
                <a:latin typeface="Carlito"/>
                <a:cs typeface="Carlito"/>
              </a:rPr>
              <a:t>n</a:t>
            </a:r>
            <a:r>
              <a:rPr lang="en-US" sz="2800" b="1" spc="10" dirty="0" smtClean="0">
                <a:solidFill>
                  <a:srgbClr val="003300"/>
                </a:solidFill>
                <a:latin typeface="Carlito"/>
                <a:cs typeface="Carlito"/>
              </a:rPr>
              <a:t> </a:t>
            </a:r>
            <a:r>
              <a:rPr lang="en-US" sz="2800" b="1" dirty="0">
                <a:solidFill>
                  <a:srgbClr val="003300"/>
                </a:solidFill>
                <a:latin typeface="Carlito"/>
                <a:cs typeface="Carlito"/>
              </a:rPr>
              <a:t>P</a:t>
            </a:r>
            <a:r>
              <a:rPr lang="en-US" sz="2800" b="1" spc="5" dirty="0">
                <a:solidFill>
                  <a:srgbClr val="003300"/>
                </a:solidFill>
                <a:latin typeface="Carlito"/>
                <a:cs typeface="Carlito"/>
              </a:rPr>
              <a:t>ric</a:t>
            </a:r>
            <a:r>
              <a:rPr lang="en-US" sz="2800" b="1" spc="-10" dirty="0">
                <a:solidFill>
                  <a:srgbClr val="003300"/>
                </a:solidFill>
                <a:latin typeface="Carlito"/>
                <a:cs typeface="Carlito"/>
              </a:rPr>
              <a:t>e</a:t>
            </a:r>
            <a:r>
              <a:rPr lang="en-US" sz="2800" b="1" dirty="0">
                <a:solidFill>
                  <a:srgbClr val="003300"/>
                </a:solidFill>
                <a:latin typeface="Carlito"/>
                <a:cs typeface="Carlito"/>
              </a:rPr>
              <a:t>.</a:t>
            </a:r>
            <a:endParaRPr lang="en-US" sz="2800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434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41514" y="2807174"/>
            <a:ext cx="1433195" cy="0"/>
          </a:xfrm>
          <a:custGeom>
            <a:avLst/>
            <a:gdLst/>
            <a:ahLst/>
            <a:cxnLst/>
            <a:rect l="l" t="t" r="r" b="b"/>
            <a:pathLst>
              <a:path w="1433195">
                <a:moveTo>
                  <a:pt x="0" y="0"/>
                </a:moveTo>
                <a:lnTo>
                  <a:pt x="1433173" y="0"/>
                </a:lnTo>
              </a:path>
            </a:pathLst>
          </a:custGeom>
          <a:ln w="25809">
            <a:solidFill>
              <a:srgbClr val="0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80211" y="1939465"/>
            <a:ext cx="35623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175" dirty="0">
                <a:solidFill>
                  <a:srgbClr val="003F00"/>
                </a:solidFill>
                <a:latin typeface="Times New Roman"/>
                <a:cs typeface="Times New Roman"/>
              </a:rPr>
              <a:t>1</a:t>
            </a:r>
            <a:endParaRPr sz="48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11</a:t>
            </a:fld>
            <a:endParaRPr spc="-40" dirty="0"/>
          </a:p>
        </p:txBody>
      </p:sp>
      <p:sp>
        <p:nvSpPr>
          <p:cNvPr id="11" name="object 11"/>
          <p:cNvSpPr txBox="1"/>
          <p:nvPr/>
        </p:nvSpPr>
        <p:spPr>
          <a:xfrm>
            <a:off x="3919854" y="6535079"/>
            <a:ext cx="130302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</a:pP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Elasticity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</a:t>
            </a:r>
            <a:r>
              <a:rPr sz="1200" spc="13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Demand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500" y="2329707"/>
            <a:ext cx="596519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150" dirty="0">
                <a:solidFill>
                  <a:srgbClr val="003F00"/>
                </a:solidFill>
                <a:latin typeface="Times New Roman"/>
                <a:cs typeface="Times New Roman"/>
              </a:rPr>
              <a:t>Quantity </a:t>
            </a:r>
            <a:r>
              <a:rPr sz="4850" spc="165" dirty="0">
                <a:solidFill>
                  <a:srgbClr val="003F00"/>
                </a:solidFill>
                <a:latin typeface="Times New Roman"/>
                <a:cs typeface="Times New Roman"/>
              </a:rPr>
              <a:t>Demanded</a:t>
            </a:r>
            <a:r>
              <a:rPr sz="4850" spc="-160" dirty="0">
                <a:solidFill>
                  <a:srgbClr val="003F00"/>
                </a:solidFill>
                <a:latin typeface="Times New Roman"/>
                <a:cs typeface="Times New Roman"/>
              </a:rPr>
              <a:t> </a:t>
            </a:r>
            <a:r>
              <a:rPr sz="4850" spc="254" dirty="0">
                <a:solidFill>
                  <a:srgbClr val="003F00"/>
                </a:solidFill>
                <a:latin typeface="Symbol"/>
                <a:cs typeface="Symbol"/>
              </a:rPr>
              <a:t></a:t>
            </a:r>
            <a:endParaRPr sz="4850" dirty="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4178" y="2813484"/>
            <a:ext cx="138303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225" dirty="0">
                <a:solidFill>
                  <a:srgbClr val="003F00"/>
                </a:solidFill>
                <a:latin typeface="Times New Roman"/>
                <a:cs typeface="Times New Roman"/>
              </a:rPr>
              <a:t>P</a:t>
            </a:r>
            <a:r>
              <a:rPr sz="4850" spc="85" dirty="0">
                <a:solidFill>
                  <a:srgbClr val="003F00"/>
                </a:solidFill>
                <a:latin typeface="Times New Roman"/>
                <a:cs typeface="Times New Roman"/>
              </a:rPr>
              <a:t>r</a:t>
            </a:r>
            <a:r>
              <a:rPr sz="4850" spc="110" dirty="0">
                <a:solidFill>
                  <a:srgbClr val="003F00"/>
                </a:solidFill>
                <a:latin typeface="Times New Roman"/>
                <a:cs typeface="Times New Roman"/>
              </a:rPr>
              <a:t>i</a:t>
            </a:r>
            <a:r>
              <a:rPr sz="4850" spc="114" dirty="0">
                <a:solidFill>
                  <a:srgbClr val="003F00"/>
                </a:solidFill>
                <a:latin typeface="Times New Roman"/>
                <a:cs typeface="Times New Roman"/>
              </a:rPr>
              <a:t>c</a:t>
            </a:r>
            <a:r>
              <a:rPr sz="4850" spc="155" dirty="0">
                <a:solidFill>
                  <a:srgbClr val="003F00"/>
                </a:solidFill>
                <a:latin typeface="Times New Roman"/>
                <a:cs typeface="Times New Roman"/>
              </a:rPr>
              <a:t>e</a:t>
            </a:r>
            <a:endParaRPr sz="4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14801" y="6299812"/>
            <a:ext cx="251396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z="1200" spc="-20" dirty="0">
                <a:solidFill>
                  <a:srgbClr val="8A8A8A"/>
                </a:solidFill>
                <a:latin typeface="Times New Roman"/>
                <a:cs typeface="Times New Roman"/>
              </a:rPr>
              <a:t>General Economics: </a:t>
            </a:r>
            <a:r>
              <a:rPr sz="1200" spc="-60" dirty="0">
                <a:solidFill>
                  <a:srgbClr val="8A8A8A"/>
                </a:solidFill>
                <a:latin typeface="Times New Roman"/>
                <a:cs typeface="Times New Roman"/>
              </a:rPr>
              <a:t>Law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 Demand</a:t>
            </a:r>
            <a:r>
              <a:rPr sz="1200" spc="-9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8A8A8A"/>
                </a:solidFill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Elasticity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</a:t>
            </a:r>
            <a:r>
              <a:rPr sz="1200" spc="175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Demand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12</a:t>
            </a:fld>
            <a:endParaRPr spc="-4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23745"/>
            <a:ext cx="7315199" cy="93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sz="6000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51864"/>
            <a:ext cx="8299450" cy="4480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is a </a:t>
            </a:r>
            <a:r>
              <a:rPr sz="28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of  Quantities </a:t>
            </a:r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Consumer </a:t>
            </a:r>
            <a:r>
              <a:rPr sz="2800"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</a:t>
            </a:r>
            <a:r>
              <a:rPr sz="2800" b="1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sz="2800" b="1" spc="-3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28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</a:t>
            </a:r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unit </a:t>
            </a:r>
            <a:r>
              <a:rPr sz="28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sz="2800"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Different </a:t>
            </a:r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>
              <a:lnSpc>
                <a:spcPct val="100000"/>
              </a:lnSpc>
              <a:spcBef>
                <a:spcPts val="930"/>
              </a:spcBef>
              <a:buFont typeface="Arial"/>
              <a:buChar char="•"/>
              <a:tabLst>
                <a:tab pos="356235" algn="l"/>
              </a:tabLst>
            </a:pPr>
            <a:r>
              <a:rPr sz="2800" b="1" spc="-6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sz="2800" b="1" spc="-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Aspects of Demand</a:t>
            </a:r>
            <a:r>
              <a:rPr sz="2800" b="1" spc="6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endParaRPr lang="en-US" sz="2800" b="1" spc="-5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>
              <a:lnSpc>
                <a:spcPct val="100000"/>
              </a:lnSpc>
              <a:spcBef>
                <a:spcPts val="930"/>
              </a:spcBef>
              <a:tabLst>
                <a:tab pos="356235" algn="l"/>
              </a:tabLst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>
              <a:lnSpc>
                <a:spcPct val="100000"/>
              </a:lnSpc>
              <a:spcBef>
                <a:spcPts val="890"/>
              </a:spcBef>
            </a:pPr>
            <a:r>
              <a:rPr sz="2800" spc="2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800" b="1" spc="2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sz="28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sz="28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endParaRPr lang="en-US" sz="2800" b="1" dirty="0" smtClean="0">
              <a:solidFill>
                <a:srgbClr val="9848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>
              <a:lnSpc>
                <a:spcPct val="100000"/>
              </a:lnSpc>
              <a:spcBef>
                <a:spcPts val="890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>
              <a:lnSpc>
                <a:spcPct val="100000"/>
              </a:lnSpc>
              <a:spcBef>
                <a:spcPts val="865"/>
              </a:spcBef>
            </a:pPr>
            <a:r>
              <a:rPr sz="2800" spc="1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800" b="1" spc="1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sz="28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sz="2800" b="1" spc="-2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314801" y="6299812"/>
            <a:ext cx="251396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z="1200" spc="-20" dirty="0">
                <a:solidFill>
                  <a:srgbClr val="8A8A8A"/>
                </a:solidFill>
                <a:latin typeface="Times New Roman"/>
                <a:cs typeface="Times New Roman"/>
              </a:rPr>
              <a:t>General Economics: </a:t>
            </a:r>
            <a:r>
              <a:rPr sz="1200" spc="-60" dirty="0">
                <a:solidFill>
                  <a:srgbClr val="8A8A8A"/>
                </a:solidFill>
                <a:latin typeface="Times New Roman"/>
                <a:cs typeface="Times New Roman"/>
              </a:rPr>
              <a:t>Law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 Demand</a:t>
            </a:r>
            <a:r>
              <a:rPr sz="1200" spc="-9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8A8A8A"/>
                </a:solidFill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Elasticity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</a:t>
            </a:r>
            <a:r>
              <a:rPr sz="1200" spc="175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Demand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13</a:t>
            </a:fld>
            <a:endParaRPr spc="-4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1" y="228600"/>
            <a:ext cx="860806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Demand</a:t>
            </a:r>
            <a:r>
              <a:rPr sz="5400" spc="-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75664"/>
            <a:ext cx="4110354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as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sz="3200" b="1" spc="-5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sz="32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 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Quantities of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sz="32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 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sz="3200" b="1" spc="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 Consumer will buy  </a:t>
            </a:r>
            <a:r>
              <a:rPr sz="3200" b="1" spc="-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sz="32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 </a:t>
            </a:r>
            <a:r>
              <a:rPr sz="3200" b="1" spc="-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2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111394"/>
              </p:ext>
            </p:extLst>
          </p:nvPr>
        </p:nvGraphicFramePr>
        <p:xfrm>
          <a:off x="4633912" y="1433512"/>
          <a:ext cx="4343400" cy="4870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9958">
                <a:tc>
                  <a:txBody>
                    <a:bodyPr/>
                    <a:lstStyle/>
                    <a:p>
                      <a:pPr marL="576580" marR="87630" indent="-4819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 </a:t>
                      </a:r>
                      <a:r>
                        <a:rPr sz="2800" b="1" spc="-1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 unit  </a:t>
                      </a:r>
                      <a:r>
                        <a:rPr sz="2800" b="1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</a:t>
                      </a:r>
                      <a:r>
                        <a:rPr sz="2800" b="1" spc="-1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Rs.)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 marR="271145" indent="254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  </a:t>
                      </a:r>
                      <a:r>
                        <a:rPr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2800" b="1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sz="2800" b="1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nde</a:t>
                      </a:r>
                      <a:r>
                        <a:rPr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 </a:t>
                      </a:r>
                      <a:r>
                        <a:rPr sz="2800" b="1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(Units)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4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48411" y="5879084"/>
            <a:ext cx="518096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83585" marR="5080" indent="-605155">
              <a:lnSpc>
                <a:spcPct val="100000"/>
              </a:lnSpc>
              <a:spcBef>
                <a:spcPts val="140"/>
              </a:spcBef>
            </a:pPr>
            <a:r>
              <a:rPr sz="1200" spc="-20" dirty="0" smtClean="0">
                <a:solidFill>
                  <a:srgbClr val="8A8A8A"/>
                </a:solidFill>
                <a:latin typeface="Times New Roman"/>
                <a:cs typeface="Times New Roman"/>
              </a:rPr>
              <a:t>General </a:t>
            </a:r>
            <a:r>
              <a:rPr sz="1200" spc="-20" dirty="0">
                <a:solidFill>
                  <a:srgbClr val="8A8A8A"/>
                </a:solidFill>
                <a:latin typeface="Times New Roman"/>
                <a:cs typeface="Times New Roman"/>
              </a:rPr>
              <a:t>Economics: </a:t>
            </a:r>
            <a:r>
              <a:rPr sz="1200" spc="-60" dirty="0">
                <a:solidFill>
                  <a:srgbClr val="8A8A8A"/>
                </a:solidFill>
                <a:latin typeface="Times New Roman"/>
                <a:cs typeface="Times New Roman"/>
              </a:rPr>
              <a:t>Law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 Demand </a:t>
            </a:r>
            <a:r>
              <a:rPr sz="1200" spc="-15" dirty="0">
                <a:solidFill>
                  <a:srgbClr val="8A8A8A"/>
                </a:solidFill>
                <a:latin typeface="Times New Roman"/>
                <a:cs typeface="Times New Roman"/>
              </a:rPr>
              <a:t>and  </a:t>
            </a: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Elasticity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</a:t>
            </a:r>
            <a:r>
              <a:rPr sz="1200" spc="175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Demand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14</a:t>
            </a:fld>
            <a:endParaRPr spc="-4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52401"/>
            <a:ext cx="860805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sz="6000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20800"/>
            <a:ext cx="8453120" cy="461228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2425" marR="5080" indent="-340360" algn="just">
              <a:lnSpc>
                <a:spcPts val="3890"/>
              </a:lnSpc>
              <a:spcBef>
                <a:spcPts val="58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as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Quantities of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b="1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all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Consumers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buy  </a:t>
            </a:r>
            <a:r>
              <a:rPr sz="2800" b="1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sz="28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 </a:t>
            </a:r>
            <a:r>
              <a:rPr sz="2800" b="1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Moment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Time. In </a:t>
            </a:r>
            <a:r>
              <a:rPr sz="2800" b="1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sz="28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sz="2800" b="1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800" b="1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Consumers of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</a:t>
            </a:r>
            <a:r>
              <a:rPr sz="2800" b="1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Commodity.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Schedule is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 </a:t>
            </a:r>
            <a:r>
              <a:rPr sz="28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 there </a:t>
            </a:r>
            <a:r>
              <a:rPr sz="2800" b="1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all,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Consumers </a:t>
            </a:r>
            <a:r>
              <a:rPr sz="2800" b="1" spc="-15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‘A’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‘B’ of  Commodity </a:t>
            </a:r>
            <a:r>
              <a:rPr sz="2800" b="1" spc="-9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‘X’. </a:t>
            </a:r>
            <a:r>
              <a:rPr sz="2800" b="1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800" b="1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aggregating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 Individual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Demand, </a:t>
            </a: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b="1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sz="2800" b="1" spc="1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en-US" sz="2800" b="1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>
                <a:solidFill>
                  <a:srgbClr val="0070C0"/>
                </a:solidFill>
                <a:latin typeface="Carlito"/>
                <a:cs typeface="Carlito"/>
              </a:rPr>
              <a:t>Schedule is</a:t>
            </a:r>
            <a:r>
              <a:rPr lang="en-SG" sz="2800" b="1" spc="-25" dirty="0">
                <a:solidFill>
                  <a:srgbClr val="0070C0"/>
                </a:solidFill>
                <a:latin typeface="Carlito"/>
                <a:cs typeface="Carlito"/>
              </a:rPr>
              <a:t> </a:t>
            </a:r>
            <a:r>
              <a:rPr lang="en-SG" sz="2800" b="1" spc="-10" dirty="0">
                <a:solidFill>
                  <a:srgbClr val="0070C0"/>
                </a:solidFill>
                <a:latin typeface="Carlito"/>
                <a:cs typeface="Carlito"/>
              </a:rPr>
              <a:t>constructed.</a:t>
            </a:r>
            <a:endParaRPr lang="en-SG" sz="2800" dirty="0">
              <a:latin typeface="Carlito"/>
              <a:cs typeface="Carlito"/>
            </a:endParaRPr>
          </a:p>
          <a:p>
            <a:pPr marL="12065" marR="5080" algn="just">
              <a:lnSpc>
                <a:spcPts val="3890"/>
              </a:lnSpc>
              <a:spcBef>
                <a:spcPts val="585"/>
              </a:spcBef>
              <a:tabLst>
                <a:tab pos="355600" algn="l"/>
              </a:tabLst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15</a:t>
            </a:fld>
            <a:endParaRPr spc="-40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4312" y="442912"/>
          <a:ext cx="8609329" cy="3894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3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6944">
                <a:tc>
                  <a:txBody>
                    <a:bodyPr/>
                    <a:lstStyle/>
                    <a:p>
                      <a:pPr marL="127635" marR="121920" indent="-55244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30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Price </a:t>
                      </a:r>
                      <a:r>
                        <a:rPr sz="2800" b="1" spc="-25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2800" b="1" spc="-15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Commodity</a:t>
                      </a:r>
                      <a:r>
                        <a:rPr sz="2800" b="1" spc="-80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95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‘X’  </a:t>
                      </a:r>
                      <a:r>
                        <a:rPr sz="2800" b="1" spc="10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(in</a:t>
                      </a:r>
                      <a:r>
                        <a:rPr sz="2800" b="1" spc="-15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20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Rs.)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5980" marR="147320" indent="-7543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25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Demand</a:t>
                      </a:r>
                      <a:r>
                        <a:rPr sz="2800" b="1" spc="-65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2800" b="1" spc="-190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5505" marR="161290" indent="-7518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25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Demand</a:t>
                      </a:r>
                      <a:r>
                        <a:rPr sz="2800" b="1" spc="-65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2800" b="1" spc="25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0" marR="407670" indent="1123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90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Market  </a:t>
                      </a:r>
                      <a:r>
                        <a:rPr sz="2800" b="1" spc="-5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2800" b="1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800" b="1" spc="5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b="1" spc="30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(Units)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24">
                <a:tc>
                  <a:txBody>
                    <a:bodyPr/>
                    <a:lstStyle/>
                    <a:p>
                      <a:pPr marL="12045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dirty="0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22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4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4+5=9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49">
                <a:tc>
                  <a:txBody>
                    <a:bodyPr/>
                    <a:lstStyle/>
                    <a:p>
                      <a:pPr marL="11925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dirty="0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22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4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3+4=7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1925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dirty="0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22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4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2+3=5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874">
                <a:tc>
                  <a:txBody>
                    <a:bodyPr/>
                    <a:lstStyle/>
                    <a:p>
                      <a:pPr marL="11925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dirty="0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296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1+2=3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4802" y="4441952"/>
            <a:ext cx="8435340" cy="2200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indicates that when price </a:t>
            </a: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‘X’ </a:t>
            </a: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 </a:t>
            </a: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1.00  per unit, Demand </a:t>
            </a: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b="1" spc="-5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‘A’ </a:t>
            </a: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4 units </a:t>
            </a:r>
            <a:r>
              <a:rPr sz="2800" b="1" spc="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 </a:t>
            </a: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‘B’ </a:t>
            </a: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units. Thus </a:t>
            </a: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Market Demand  is 9 </a:t>
            </a: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units. As the </a:t>
            </a: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Increases,</a:t>
            </a:r>
            <a:r>
              <a:rPr sz="2800" b="1" spc="18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en-US" sz="2800" b="1" spc="-5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spc="-5" dirty="0">
                <a:solidFill>
                  <a:srgbClr val="003300"/>
                </a:solidFill>
                <a:latin typeface="Arial"/>
                <a:cs typeface="Arial"/>
              </a:rPr>
              <a:t>Decreases.</a:t>
            </a:r>
            <a:endParaRPr lang="en-SG" sz="28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16</a:t>
            </a:fld>
            <a:endParaRPr spc="-4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483" y="393279"/>
            <a:ext cx="615335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sz="6000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482" y="1604264"/>
            <a:ext cx="8070850" cy="319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6350" indent="-34226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2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 is a Locus </a:t>
            </a:r>
            <a:r>
              <a:rPr sz="32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200" b="1" spc="-2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  </a:t>
            </a:r>
            <a:r>
              <a:rPr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showing </a:t>
            </a:r>
            <a:r>
              <a:rPr sz="3200" b="1" spc="-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sz="3200" b="1" spc="-1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</a:t>
            </a:r>
            <a:r>
              <a:rPr sz="32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Price-  Quantity</a:t>
            </a:r>
            <a:r>
              <a:rPr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Combinations.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32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 </a:t>
            </a: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2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 </a:t>
            </a:r>
            <a:r>
              <a:rPr sz="32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 between </a:t>
            </a: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&amp; </a:t>
            </a:r>
            <a:r>
              <a:rPr sz="32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</a:t>
            </a:r>
            <a:r>
              <a:rPr sz="32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Demanded.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Slopes </a:t>
            </a:r>
            <a:r>
              <a:rPr sz="3200" b="1" spc="-1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Downwards </a:t>
            </a:r>
            <a:r>
              <a:rPr sz="3200" b="1" spc="-2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3200" b="1" spc="4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41820"/>
            <a:ext cx="868172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Demand</a:t>
            </a:r>
            <a:r>
              <a:rPr sz="6000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2514600"/>
            <a:ext cx="2286000" cy="2971800"/>
          </a:xfrm>
          <a:custGeom>
            <a:avLst/>
            <a:gdLst/>
            <a:ahLst/>
            <a:cxnLst/>
            <a:rect l="l" t="t" r="r" b="b"/>
            <a:pathLst>
              <a:path w="2286000" h="2971800">
                <a:moveTo>
                  <a:pt x="0" y="0"/>
                </a:moveTo>
                <a:lnTo>
                  <a:pt x="2286000" y="2971800"/>
                </a:lnTo>
              </a:path>
            </a:pathLst>
          </a:custGeom>
          <a:ln w="50800">
            <a:solidFill>
              <a:srgbClr val="9848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2032190"/>
            <a:ext cx="3194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4139" y="5232522"/>
            <a:ext cx="3194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1850" y="1828800"/>
            <a:ext cx="3435350" cy="4121150"/>
            <a:chOff x="831850" y="1828800"/>
            <a:chExt cx="3435350" cy="4121150"/>
          </a:xfrm>
        </p:grpSpPr>
        <p:sp>
          <p:nvSpPr>
            <p:cNvPr id="7" name="object 7"/>
            <p:cNvSpPr/>
            <p:nvPr/>
          </p:nvSpPr>
          <p:spPr>
            <a:xfrm>
              <a:off x="2226005" y="3315131"/>
              <a:ext cx="986515" cy="12827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0600" y="1892300"/>
              <a:ext cx="0" cy="4051300"/>
            </a:xfrm>
            <a:custGeom>
              <a:avLst/>
              <a:gdLst/>
              <a:ahLst/>
              <a:cxnLst/>
              <a:rect l="l" t="t" r="r" b="b"/>
              <a:pathLst>
                <a:path h="4051300">
                  <a:moveTo>
                    <a:pt x="0" y="4051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505" y="18288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8200" y="5791200"/>
              <a:ext cx="3365500" cy="0"/>
            </a:xfrm>
            <a:custGeom>
              <a:avLst/>
              <a:gdLst/>
              <a:ahLst/>
              <a:cxnLst/>
              <a:rect l="l" t="t" r="r" b="b"/>
              <a:pathLst>
                <a:path w="3365500">
                  <a:moveTo>
                    <a:pt x="0" y="0"/>
                  </a:moveTo>
                  <a:lnTo>
                    <a:pt x="33655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1000" y="57530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8665" y="2984499"/>
            <a:ext cx="1809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70C0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8665" y="3594157"/>
            <a:ext cx="1809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70C0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8665" y="4203815"/>
            <a:ext cx="1809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70C0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9421" y="4902440"/>
            <a:ext cx="1809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70C0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0729" y="5618355"/>
            <a:ext cx="1809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0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9766" y="5893064"/>
            <a:ext cx="162813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4190" algn="l"/>
                <a:tab pos="926465" algn="l"/>
                <a:tab pos="1459865" algn="l"/>
              </a:tabLst>
            </a:pPr>
            <a:r>
              <a:rPr sz="2200" b="1" spc="-5" dirty="0">
                <a:solidFill>
                  <a:srgbClr val="FF0066"/>
                </a:solidFill>
                <a:latin typeface="Arial"/>
                <a:cs typeface="Arial"/>
              </a:rPr>
              <a:t>1	2	3	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465" y="1408302"/>
            <a:ext cx="2971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X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54764" y="1468525"/>
            <a:ext cx="3929379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Axis 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(Rs.)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5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Axis </a:t>
            </a:r>
            <a:r>
              <a:rPr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sz="3200" b="1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26940" y="3603752"/>
            <a:ext cx="4262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925" algn="l"/>
                <a:tab pos="3168650" algn="l"/>
              </a:tabLst>
            </a:pP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	D</a:t>
            </a: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0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	Cu</a:t>
            </a:r>
            <a:r>
              <a:rPr sz="30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26940" y="4060952"/>
            <a:ext cx="42621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74445" algn="l"/>
                <a:tab pos="2107565" algn="l"/>
                <a:tab pos="2389505" algn="l"/>
                <a:tab pos="3165475" algn="l"/>
              </a:tabLst>
            </a:pP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0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</a:t>
            </a: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sz="30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0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30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0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0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fr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0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		</a:t>
            </a: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	R</a:t>
            </a:r>
            <a:r>
              <a:rPr sz="30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30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30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04760" y="5863844"/>
            <a:ext cx="19754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aseline="15625" dirty="0">
                <a:latin typeface="Arial"/>
                <a:cs typeface="Arial"/>
              </a:rPr>
              <a:t>Y</a:t>
            </a:r>
            <a:r>
              <a:rPr sz="4800" spc="52" baseline="15625" dirty="0"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C00000"/>
                </a:solidFill>
                <a:latin typeface="Arial"/>
                <a:cs typeface="Arial"/>
              </a:rPr>
              <a:t>Demand</a:t>
            </a:r>
            <a:endParaRPr sz="3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26940" y="5432552"/>
            <a:ext cx="32575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4775" algn="l"/>
                <a:tab pos="2693035" algn="l"/>
              </a:tabLst>
            </a:pPr>
            <a:r>
              <a:rPr sz="3000" b="1" spc="-5" dirty="0">
                <a:solidFill>
                  <a:srgbClr val="C00000"/>
                </a:solidFill>
                <a:latin typeface="Arial"/>
                <a:cs typeface="Arial"/>
              </a:rPr>
              <a:t>when	Price	</a:t>
            </a:r>
            <a:r>
              <a:rPr sz="3000" b="1" spc="5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endParaRPr sz="3000" dirty="0">
              <a:latin typeface="Arial"/>
              <a:cs typeface="Arial"/>
            </a:endParaRPr>
          </a:p>
          <a:p>
            <a:pPr marL="1838325">
              <a:lnSpc>
                <a:spcPct val="100000"/>
              </a:lnSpc>
              <a:tabLst>
                <a:tab pos="2479675" algn="l"/>
              </a:tabLst>
            </a:pPr>
            <a:r>
              <a:rPr sz="30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s	L</a:t>
            </a:r>
            <a:r>
              <a:rPr sz="3000" b="1" spc="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26940" y="4975352"/>
            <a:ext cx="425958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863725" algn="l"/>
                <a:tab pos="3535045" algn="l"/>
              </a:tabLst>
            </a:pPr>
            <a:r>
              <a:rPr sz="30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ean</a:t>
            </a:r>
            <a:r>
              <a:rPr sz="30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	</a:t>
            </a: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0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065" marR="5715" indent="-169545" algn="r">
              <a:lnSpc>
                <a:spcPct val="100000"/>
              </a:lnSpc>
            </a:pP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30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  and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85837" y="3195637"/>
            <a:ext cx="2297430" cy="2602230"/>
            <a:chOff x="985837" y="3195637"/>
            <a:chExt cx="2297430" cy="2602230"/>
          </a:xfrm>
        </p:grpSpPr>
        <p:sp>
          <p:nvSpPr>
            <p:cNvPr id="26" name="object 26"/>
            <p:cNvSpPr/>
            <p:nvPr/>
          </p:nvSpPr>
          <p:spPr>
            <a:xfrm>
              <a:off x="990600" y="3200400"/>
              <a:ext cx="838200" cy="1905"/>
            </a:xfrm>
            <a:custGeom>
              <a:avLst/>
              <a:gdLst/>
              <a:ahLst/>
              <a:cxnLst/>
              <a:rect l="l" t="t" r="r" b="b"/>
              <a:pathLst>
                <a:path w="838200" h="1905">
                  <a:moveTo>
                    <a:pt x="0" y="0"/>
                  </a:moveTo>
                  <a:lnTo>
                    <a:pt x="838200" y="158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27212" y="3201987"/>
              <a:ext cx="3175" cy="2590800"/>
            </a:xfrm>
            <a:custGeom>
              <a:avLst/>
              <a:gdLst/>
              <a:ahLst/>
              <a:cxnLst/>
              <a:rect l="l" t="t" r="r" b="b"/>
              <a:pathLst>
                <a:path w="3175" h="2590800">
                  <a:moveTo>
                    <a:pt x="3175" y="0"/>
                  </a:moveTo>
                  <a:lnTo>
                    <a:pt x="0" y="2590800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90600" y="3810000"/>
              <a:ext cx="1295400" cy="1905"/>
            </a:xfrm>
            <a:custGeom>
              <a:avLst/>
              <a:gdLst/>
              <a:ahLst/>
              <a:cxnLst/>
              <a:rect l="l" t="t" r="r" b="b"/>
              <a:pathLst>
                <a:path w="1295400" h="1904">
                  <a:moveTo>
                    <a:pt x="0" y="0"/>
                  </a:moveTo>
                  <a:lnTo>
                    <a:pt x="1295400" y="158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84412" y="3811587"/>
              <a:ext cx="3175" cy="1981200"/>
            </a:xfrm>
            <a:custGeom>
              <a:avLst/>
              <a:gdLst/>
              <a:ahLst/>
              <a:cxnLst/>
              <a:rect l="l" t="t" r="r" b="b"/>
              <a:pathLst>
                <a:path w="3175" h="1981200">
                  <a:moveTo>
                    <a:pt x="3175" y="0"/>
                  </a:moveTo>
                  <a:lnTo>
                    <a:pt x="0" y="1981200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0600" y="4419600"/>
              <a:ext cx="1752600" cy="1905"/>
            </a:xfrm>
            <a:custGeom>
              <a:avLst/>
              <a:gdLst/>
              <a:ahLst/>
              <a:cxnLst/>
              <a:rect l="l" t="t" r="r" b="b"/>
              <a:pathLst>
                <a:path w="1752600" h="1904">
                  <a:moveTo>
                    <a:pt x="0" y="0"/>
                  </a:moveTo>
                  <a:lnTo>
                    <a:pt x="1752600" y="158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41612" y="4421187"/>
              <a:ext cx="3175" cy="1371600"/>
            </a:xfrm>
            <a:custGeom>
              <a:avLst/>
              <a:gdLst/>
              <a:ahLst/>
              <a:cxnLst/>
              <a:rect l="l" t="t" r="r" b="b"/>
              <a:pathLst>
                <a:path w="3175" h="1371600">
                  <a:moveTo>
                    <a:pt x="3175" y="0"/>
                  </a:moveTo>
                  <a:lnTo>
                    <a:pt x="0" y="1371600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0600" y="5105400"/>
              <a:ext cx="2286000" cy="1905"/>
            </a:xfrm>
            <a:custGeom>
              <a:avLst/>
              <a:gdLst/>
              <a:ahLst/>
              <a:cxnLst/>
              <a:rect l="l" t="t" r="r" b="b"/>
              <a:pathLst>
                <a:path w="2286000" h="1904">
                  <a:moveTo>
                    <a:pt x="0" y="0"/>
                  </a:moveTo>
                  <a:lnTo>
                    <a:pt x="2286000" y="158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75012" y="5106987"/>
              <a:ext cx="3175" cy="685800"/>
            </a:xfrm>
            <a:custGeom>
              <a:avLst/>
              <a:gdLst/>
              <a:ahLst/>
              <a:cxnLst/>
              <a:rect l="l" t="t" r="r" b="b"/>
              <a:pathLst>
                <a:path w="3175" h="685800">
                  <a:moveTo>
                    <a:pt x="3175" y="0"/>
                  </a:moveTo>
                  <a:lnTo>
                    <a:pt x="0" y="685800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83095" y="3727561"/>
            <a:ext cx="280035" cy="5486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dirty="0">
                <a:solidFill>
                  <a:srgbClr val="0070C0"/>
                </a:solidFill>
                <a:latin typeface="Carlito"/>
                <a:cs typeface="Carlito"/>
              </a:rPr>
              <a:t>P</a:t>
            </a:r>
            <a:r>
              <a:rPr sz="2000" b="1" spc="-5" dirty="0">
                <a:solidFill>
                  <a:srgbClr val="0070C0"/>
                </a:solidFill>
                <a:latin typeface="Carlito"/>
                <a:cs typeface="Carlito"/>
              </a:rPr>
              <a:t>ri</a:t>
            </a:r>
            <a:r>
              <a:rPr sz="2000" b="1" dirty="0">
                <a:solidFill>
                  <a:srgbClr val="0070C0"/>
                </a:solidFill>
                <a:latin typeface="Carlito"/>
                <a:cs typeface="Carlito"/>
              </a:rPr>
              <a:t>ce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50528" y="6328283"/>
            <a:ext cx="115220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5" dirty="0">
                <a:solidFill>
                  <a:srgbClr val="FF0066"/>
                </a:solidFill>
                <a:latin typeface="Carlito"/>
                <a:cs typeface="Carlito"/>
              </a:rPr>
              <a:t>Quantity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14827" y="6352199"/>
            <a:ext cx="24955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</a:pPr>
            <a:r>
              <a:rPr sz="1200" spc="-20" dirty="0">
                <a:solidFill>
                  <a:srgbClr val="8A8A8A"/>
                </a:solidFill>
                <a:latin typeface="Times New Roman"/>
                <a:cs typeface="Times New Roman"/>
              </a:rPr>
              <a:t>General Economics: </a:t>
            </a:r>
            <a:r>
              <a:rPr sz="1200" spc="-60" dirty="0">
                <a:solidFill>
                  <a:srgbClr val="8A8A8A"/>
                </a:solidFill>
                <a:latin typeface="Times New Roman"/>
                <a:cs typeface="Times New Roman"/>
              </a:rPr>
              <a:t>Law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 Demand</a:t>
            </a:r>
            <a:r>
              <a:rPr sz="1200" spc="-85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8A8A8A"/>
                </a:solidFill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26940" y="6383042"/>
            <a:ext cx="343535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15"/>
              </a:lnSpc>
            </a:pPr>
            <a:r>
              <a:rPr sz="3000" b="1" spc="-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endParaRPr sz="3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43932" y="6383042"/>
            <a:ext cx="1655445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15"/>
              </a:lnSpc>
            </a:pP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sz="3000" b="1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versa.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17</a:t>
            </a:fld>
            <a:endParaRPr spc="-40" dirty="0"/>
          </a:p>
        </p:txBody>
      </p:sp>
      <p:sp>
        <p:nvSpPr>
          <p:cNvPr id="40" name="object 40"/>
          <p:cNvSpPr txBox="1"/>
          <p:nvPr/>
        </p:nvSpPr>
        <p:spPr>
          <a:xfrm>
            <a:off x="3919854" y="6535079"/>
            <a:ext cx="130302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</a:pP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Elasticity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</a:t>
            </a:r>
            <a:r>
              <a:rPr sz="1200" spc="13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Demand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9427" y="6229032"/>
            <a:ext cx="2564765" cy="52387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642620" marR="30480" indent="-605155">
              <a:lnSpc>
                <a:spcPct val="51400"/>
              </a:lnSpc>
              <a:spcBef>
                <a:spcPts val="1270"/>
              </a:spcBef>
            </a:pPr>
            <a:r>
              <a:rPr sz="1200" spc="-20" dirty="0">
                <a:solidFill>
                  <a:srgbClr val="8A8A8A"/>
                </a:solidFill>
                <a:latin typeface="Times New Roman"/>
                <a:cs typeface="Times New Roman"/>
              </a:rPr>
              <a:t>General </a:t>
            </a:r>
            <a:r>
              <a:rPr sz="3000" b="1" spc="-247" baseline="15277" dirty="0">
                <a:solidFill>
                  <a:srgbClr val="FF0066"/>
                </a:solidFill>
                <a:latin typeface="Times New Roman"/>
                <a:cs typeface="Times New Roman"/>
              </a:rPr>
              <a:t>3</a:t>
            </a:r>
            <a:r>
              <a:rPr sz="1200" spc="-165" dirty="0">
                <a:solidFill>
                  <a:srgbClr val="8A8A8A"/>
                </a:solidFill>
                <a:latin typeface="Times New Roman"/>
                <a:cs typeface="Times New Roman"/>
              </a:rPr>
              <a:t>Econom</a:t>
            </a:r>
            <a:r>
              <a:rPr sz="3000" b="1" spc="-247" baseline="15277" dirty="0">
                <a:solidFill>
                  <a:srgbClr val="FF0066"/>
                </a:solidFill>
                <a:latin typeface="Times New Roman"/>
                <a:cs typeface="Times New Roman"/>
              </a:rPr>
              <a:t>5</a:t>
            </a:r>
            <a:r>
              <a:rPr sz="1200" spc="-165" dirty="0">
                <a:solidFill>
                  <a:srgbClr val="8A8A8A"/>
                </a:solidFill>
                <a:latin typeface="Times New Roman"/>
                <a:cs typeface="Times New Roman"/>
              </a:rPr>
              <a:t>ics: </a:t>
            </a:r>
            <a:r>
              <a:rPr sz="1200" spc="-60" dirty="0">
                <a:solidFill>
                  <a:srgbClr val="8A8A8A"/>
                </a:solidFill>
                <a:latin typeface="Times New Roman"/>
                <a:cs typeface="Times New Roman"/>
              </a:rPr>
              <a:t>Law </a:t>
            </a:r>
            <a:r>
              <a:rPr sz="1200" spc="-70" dirty="0">
                <a:solidFill>
                  <a:srgbClr val="8A8A8A"/>
                </a:solidFill>
                <a:latin typeface="Times New Roman"/>
                <a:cs typeface="Times New Roman"/>
              </a:rPr>
              <a:t>of</a:t>
            </a:r>
            <a:r>
              <a:rPr sz="3000" b="1" spc="-104" baseline="15277" dirty="0">
                <a:solidFill>
                  <a:srgbClr val="FF0066"/>
                </a:solidFill>
                <a:latin typeface="Times New Roman"/>
                <a:cs typeface="Times New Roman"/>
              </a:rPr>
              <a:t>7</a:t>
            </a:r>
            <a:r>
              <a:rPr sz="1200" spc="-70" dirty="0">
                <a:solidFill>
                  <a:srgbClr val="8A8A8A"/>
                </a:solidFill>
                <a:latin typeface="Times New Roman"/>
                <a:cs typeface="Times New Roman"/>
              </a:rPr>
              <a:t>Demand </a:t>
            </a:r>
            <a:r>
              <a:rPr sz="1200" spc="-260" dirty="0">
                <a:solidFill>
                  <a:srgbClr val="8A8A8A"/>
                </a:solidFill>
                <a:latin typeface="Times New Roman"/>
                <a:cs typeface="Times New Roman"/>
              </a:rPr>
              <a:t>a</a:t>
            </a:r>
            <a:r>
              <a:rPr sz="3000" b="1" spc="-390" baseline="15277" dirty="0">
                <a:solidFill>
                  <a:srgbClr val="FF0066"/>
                </a:solidFill>
                <a:latin typeface="Times New Roman"/>
                <a:cs typeface="Times New Roman"/>
              </a:rPr>
              <a:t>9</a:t>
            </a:r>
            <a:r>
              <a:rPr sz="1200" spc="-260" dirty="0">
                <a:solidFill>
                  <a:srgbClr val="8A8A8A"/>
                </a:solidFill>
                <a:latin typeface="Times New Roman"/>
                <a:cs typeface="Times New Roman"/>
              </a:rPr>
              <a:t>nd  </a:t>
            </a: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Elasticity</a:t>
            </a:r>
            <a:r>
              <a:rPr sz="1200" spc="-15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625" dirty="0">
                <a:solidFill>
                  <a:srgbClr val="8A8A8A"/>
                </a:solidFill>
                <a:latin typeface="Times New Roman"/>
                <a:cs typeface="Times New Roman"/>
              </a:rPr>
              <a:t>o</a:t>
            </a:r>
            <a:r>
              <a:rPr sz="3600" b="1" spc="-937" baseline="-9259" dirty="0">
                <a:solidFill>
                  <a:srgbClr val="FF0066"/>
                </a:solidFill>
                <a:latin typeface="Times New Roman"/>
                <a:cs typeface="Times New Roman"/>
              </a:rPr>
              <a:t>Q</a:t>
            </a:r>
            <a:r>
              <a:rPr sz="1200" spc="-625" dirty="0">
                <a:solidFill>
                  <a:srgbClr val="8A8A8A"/>
                </a:solidFill>
                <a:latin typeface="Times New Roman"/>
                <a:cs typeface="Times New Roman"/>
              </a:rPr>
              <a:t>f</a:t>
            </a:r>
            <a:r>
              <a:rPr sz="1200" spc="15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434" dirty="0">
                <a:solidFill>
                  <a:srgbClr val="8A8A8A"/>
                </a:solidFill>
                <a:latin typeface="Times New Roman"/>
                <a:cs typeface="Times New Roman"/>
              </a:rPr>
              <a:t>De</a:t>
            </a:r>
            <a:r>
              <a:rPr sz="3600" b="1" spc="-652" baseline="-9259" dirty="0">
                <a:solidFill>
                  <a:srgbClr val="FF0066"/>
                </a:solidFill>
                <a:latin typeface="Times New Roman"/>
                <a:cs typeface="Times New Roman"/>
              </a:rPr>
              <a:t>u</a:t>
            </a:r>
            <a:r>
              <a:rPr sz="1200" spc="-434" dirty="0">
                <a:solidFill>
                  <a:srgbClr val="8A8A8A"/>
                </a:solidFill>
                <a:latin typeface="Times New Roman"/>
                <a:cs typeface="Times New Roman"/>
              </a:rPr>
              <a:t>m</a:t>
            </a:r>
            <a:r>
              <a:rPr sz="3600" b="1" spc="-652" baseline="-9259" dirty="0">
                <a:solidFill>
                  <a:srgbClr val="FF0066"/>
                </a:solidFill>
                <a:latin typeface="Times New Roman"/>
                <a:cs typeface="Times New Roman"/>
              </a:rPr>
              <a:t>a</a:t>
            </a:r>
            <a:r>
              <a:rPr sz="1200" spc="-434" dirty="0">
                <a:solidFill>
                  <a:srgbClr val="8A8A8A"/>
                </a:solidFill>
                <a:latin typeface="Times New Roman"/>
                <a:cs typeface="Times New Roman"/>
              </a:rPr>
              <a:t>an</a:t>
            </a:r>
            <a:r>
              <a:rPr sz="3600" b="1" spc="-652" baseline="-9259" dirty="0">
                <a:solidFill>
                  <a:srgbClr val="FF0066"/>
                </a:solidFill>
                <a:latin typeface="Times New Roman"/>
                <a:cs typeface="Times New Roman"/>
              </a:rPr>
              <a:t>n</a:t>
            </a:r>
            <a:r>
              <a:rPr sz="1200" spc="-434" dirty="0">
                <a:solidFill>
                  <a:srgbClr val="8A8A8A"/>
                </a:solidFill>
                <a:latin typeface="Times New Roman"/>
                <a:cs typeface="Times New Roman"/>
              </a:rPr>
              <a:t>d</a:t>
            </a:r>
            <a:r>
              <a:rPr sz="1200" spc="355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3600" b="1" spc="-67" baseline="-9259" dirty="0">
                <a:solidFill>
                  <a:srgbClr val="FF0066"/>
                </a:solidFill>
                <a:latin typeface="Times New Roman"/>
                <a:cs typeface="Times New Roman"/>
              </a:rPr>
              <a:t>tity</a:t>
            </a:r>
            <a:endParaRPr sz="3600" baseline="-925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7905" y="6422580"/>
            <a:ext cx="168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A8A8A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769619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sz="6000" spc="-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94939" y="2248540"/>
            <a:ext cx="4362450" cy="3968750"/>
            <a:chOff x="2694939" y="2248540"/>
            <a:chExt cx="4362450" cy="3968750"/>
          </a:xfrm>
        </p:grpSpPr>
        <p:sp>
          <p:nvSpPr>
            <p:cNvPr id="6" name="object 6"/>
            <p:cNvSpPr/>
            <p:nvPr/>
          </p:nvSpPr>
          <p:spPr>
            <a:xfrm>
              <a:off x="3276599" y="2911475"/>
              <a:ext cx="2882900" cy="2879725"/>
            </a:xfrm>
            <a:custGeom>
              <a:avLst/>
              <a:gdLst/>
              <a:ahLst/>
              <a:cxnLst/>
              <a:rect l="l" t="t" r="r" b="b"/>
              <a:pathLst>
                <a:path w="2882900" h="2879725">
                  <a:moveTo>
                    <a:pt x="0" y="0"/>
                  </a:moveTo>
                  <a:lnTo>
                    <a:pt x="2882900" y="2879725"/>
                  </a:lnTo>
                </a:path>
              </a:pathLst>
            </a:custGeom>
            <a:ln w="5080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74962" y="2254262"/>
              <a:ext cx="2768600" cy="3951604"/>
            </a:xfrm>
            <a:custGeom>
              <a:avLst/>
              <a:gdLst/>
              <a:ahLst/>
              <a:cxnLst/>
              <a:rect l="l" t="t" r="r" b="b"/>
              <a:pathLst>
                <a:path w="2768600" h="3951604">
                  <a:moveTo>
                    <a:pt x="54470" y="73088"/>
                  </a:moveTo>
                  <a:lnTo>
                    <a:pt x="42367" y="73088"/>
                  </a:lnTo>
                  <a:lnTo>
                    <a:pt x="42367" y="3949573"/>
                  </a:lnTo>
                  <a:lnTo>
                    <a:pt x="45389" y="3951287"/>
                  </a:lnTo>
                  <a:lnTo>
                    <a:pt x="52197" y="3951287"/>
                  </a:lnTo>
                  <a:lnTo>
                    <a:pt x="54470" y="3949573"/>
                  </a:lnTo>
                  <a:lnTo>
                    <a:pt x="54470" y="73088"/>
                  </a:lnTo>
                  <a:close/>
                </a:path>
                <a:path w="2768600" h="3951604">
                  <a:moveTo>
                    <a:pt x="96837" y="73088"/>
                  </a:moveTo>
                  <a:lnTo>
                    <a:pt x="65811" y="26263"/>
                  </a:lnTo>
                  <a:lnTo>
                    <a:pt x="48425" y="0"/>
                  </a:lnTo>
                  <a:lnTo>
                    <a:pt x="0" y="73088"/>
                  </a:lnTo>
                  <a:lnTo>
                    <a:pt x="42367" y="73088"/>
                  </a:lnTo>
                  <a:lnTo>
                    <a:pt x="42367" y="27978"/>
                  </a:lnTo>
                  <a:lnTo>
                    <a:pt x="45389" y="26263"/>
                  </a:lnTo>
                  <a:lnTo>
                    <a:pt x="52197" y="26263"/>
                  </a:lnTo>
                  <a:lnTo>
                    <a:pt x="54470" y="27978"/>
                  </a:lnTo>
                  <a:lnTo>
                    <a:pt x="54470" y="73088"/>
                  </a:lnTo>
                  <a:lnTo>
                    <a:pt x="96837" y="73088"/>
                  </a:lnTo>
                  <a:close/>
                </a:path>
                <a:path w="2768600" h="3951604">
                  <a:moveTo>
                    <a:pt x="1666887" y="1407414"/>
                  </a:moveTo>
                  <a:lnTo>
                    <a:pt x="1666646" y="1407414"/>
                  </a:lnTo>
                  <a:lnTo>
                    <a:pt x="1665351" y="1394714"/>
                  </a:lnTo>
                  <a:lnTo>
                    <a:pt x="1663001" y="1394714"/>
                  </a:lnTo>
                  <a:lnTo>
                    <a:pt x="1659597" y="1382014"/>
                  </a:lnTo>
                  <a:lnTo>
                    <a:pt x="1656016" y="1369314"/>
                  </a:lnTo>
                  <a:lnTo>
                    <a:pt x="1651190" y="1369314"/>
                  </a:lnTo>
                  <a:lnTo>
                    <a:pt x="1645107" y="1356614"/>
                  </a:lnTo>
                  <a:lnTo>
                    <a:pt x="1637766" y="1356614"/>
                  </a:lnTo>
                  <a:lnTo>
                    <a:pt x="1631911" y="1350314"/>
                  </a:lnTo>
                  <a:lnTo>
                    <a:pt x="1631911" y="1407414"/>
                  </a:lnTo>
                  <a:lnTo>
                    <a:pt x="1630159" y="1420114"/>
                  </a:lnTo>
                  <a:lnTo>
                    <a:pt x="1626527" y="1432814"/>
                  </a:lnTo>
                  <a:lnTo>
                    <a:pt x="1618665" y="1432814"/>
                  </a:lnTo>
                  <a:lnTo>
                    <a:pt x="1612938" y="1445514"/>
                  </a:lnTo>
                  <a:lnTo>
                    <a:pt x="1606016" y="1458214"/>
                  </a:lnTo>
                  <a:lnTo>
                    <a:pt x="1598714" y="1458214"/>
                  </a:lnTo>
                  <a:lnTo>
                    <a:pt x="1591868" y="1470914"/>
                  </a:lnTo>
                  <a:lnTo>
                    <a:pt x="1572044" y="1470914"/>
                  </a:lnTo>
                  <a:lnTo>
                    <a:pt x="1565617" y="1483614"/>
                  </a:lnTo>
                  <a:lnTo>
                    <a:pt x="1555013" y="1483614"/>
                  </a:lnTo>
                  <a:lnTo>
                    <a:pt x="1549742" y="1470914"/>
                  </a:lnTo>
                  <a:lnTo>
                    <a:pt x="1534858" y="1470914"/>
                  </a:lnTo>
                  <a:lnTo>
                    <a:pt x="1508404" y="1432814"/>
                  </a:lnTo>
                  <a:lnTo>
                    <a:pt x="1594446" y="1356614"/>
                  </a:lnTo>
                  <a:lnTo>
                    <a:pt x="1606042" y="1369314"/>
                  </a:lnTo>
                  <a:lnTo>
                    <a:pt x="1613192" y="1369314"/>
                  </a:lnTo>
                  <a:lnTo>
                    <a:pt x="1618907" y="1382014"/>
                  </a:lnTo>
                  <a:lnTo>
                    <a:pt x="1623161" y="1382014"/>
                  </a:lnTo>
                  <a:lnTo>
                    <a:pt x="1625968" y="1394714"/>
                  </a:lnTo>
                  <a:lnTo>
                    <a:pt x="1631670" y="1394714"/>
                  </a:lnTo>
                  <a:lnTo>
                    <a:pt x="1631911" y="1407414"/>
                  </a:lnTo>
                  <a:lnTo>
                    <a:pt x="1631911" y="1350314"/>
                  </a:lnTo>
                  <a:lnTo>
                    <a:pt x="1590636" y="1305814"/>
                  </a:lnTo>
                  <a:lnTo>
                    <a:pt x="1460728" y="1432814"/>
                  </a:lnTo>
                  <a:lnTo>
                    <a:pt x="1509255" y="1483614"/>
                  </a:lnTo>
                  <a:lnTo>
                    <a:pt x="1516202" y="1496314"/>
                  </a:lnTo>
                  <a:lnTo>
                    <a:pt x="1529003" y="1496314"/>
                  </a:lnTo>
                  <a:lnTo>
                    <a:pt x="1534833" y="1509014"/>
                  </a:lnTo>
                  <a:lnTo>
                    <a:pt x="1599958" y="1509014"/>
                  </a:lnTo>
                  <a:lnTo>
                    <a:pt x="1607743" y="1496314"/>
                  </a:lnTo>
                  <a:lnTo>
                    <a:pt x="1615605" y="1496314"/>
                  </a:lnTo>
                  <a:lnTo>
                    <a:pt x="1623529" y="1483614"/>
                  </a:lnTo>
                  <a:lnTo>
                    <a:pt x="1631518" y="1483614"/>
                  </a:lnTo>
                  <a:lnTo>
                    <a:pt x="1640014" y="1470914"/>
                  </a:lnTo>
                  <a:lnTo>
                    <a:pt x="1647278" y="1458214"/>
                  </a:lnTo>
                  <a:lnTo>
                    <a:pt x="1653286" y="1458214"/>
                  </a:lnTo>
                  <a:lnTo>
                    <a:pt x="1658048" y="1445514"/>
                  </a:lnTo>
                  <a:lnTo>
                    <a:pt x="1661693" y="1432814"/>
                  </a:lnTo>
                  <a:lnTo>
                    <a:pt x="1664385" y="1432814"/>
                  </a:lnTo>
                  <a:lnTo>
                    <a:pt x="1666113" y="1420114"/>
                  </a:lnTo>
                  <a:lnTo>
                    <a:pt x="1666887" y="1407414"/>
                  </a:lnTo>
                  <a:close/>
                </a:path>
                <a:path w="2768600" h="3951604">
                  <a:moveTo>
                    <a:pt x="1740166" y="1559814"/>
                  </a:moveTo>
                  <a:lnTo>
                    <a:pt x="1730349" y="1521714"/>
                  </a:lnTo>
                  <a:lnTo>
                    <a:pt x="1711820" y="1496314"/>
                  </a:lnTo>
                  <a:lnTo>
                    <a:pt x="1711236" y="1496314"/>
                  </a:lnTo>
                  <a:lnTo>
                    <a:pt x="1711236" y="1534414"/>
                  </a:lnTo>
                  <a:lnTo>
                    <a:pt x="1710702" y="1547114"/>
                  </a:lnTo>
                  <a:lnTo>
                    <a:pt x="1707057" y="1559814"/>
                  </a:lnTo>
                  <a:lnTo>
                    <a:pt x="1700022" y="1572514"/>
                  </a:lnTo>
                  <a:lnTo>
                    <a:pt x="1675625" y="1547114"/>
                  </a:lnTo>
                  <a:lnTo>
                    <a:pt x="1663433" y="1534414"/>
                  </a:lnTo>
                  <a:lnTo>
                    <a:pt x="1670164" y="1521714"/>
                  </a:lnTo>
                  <a:lnTo>
                    <a:pt x="1698536" y="1521714"/>
                  </a:lnTo>
                  <a:lnTo>
                    <a:pt x="1708873" y="1534414"/>
                  </a:lnTo>
                  <a:lnTo>
                    <a:pt x="1711236" y="1534414"/>
                  </a:lnTo>
                  <a:lnTo>
                    <a:pt x="1711236" y="1496314"/>
                  </a:lnTo>
                  <a:lnTo>
                    <a:pt x="1701330" y="1496314"/>
                  </a:lnTo>
                  <a:lnTo>
                    <a:pt x="1689989" y="1483614"/>
                  </a:lnTo>
                  <a:lnTo>
                    <a:pt x="1677797" y="1483614"/>
                  </a:lnTo>
                  <a:lnTo>
                    <a:pt x="1665274" y="1496314"/>
                  </a:lnTo>
                  <a:lnTo>
                    <a:pt x="1640941" y="1496314"/>
                  </a:lnTo>
                  <a:lnTo>
                    <a:pt x="1613509" y="1534414"/>
                  </a:lnTo>
                  <a:lnTo>
                    <a:pt x="1605394" y="1572514"/>
                  </a:lnTo>
                  <a:lnTo>
                    <a:pt x="1608531" y="1585214"/>
                  </a:lnTo>
                  <a:lnTo>
                    <a:pt x="1615236" y="1597914"/>
                  </a:lnTo>
                  <a:lnTo>
                    <a:pt x="1625523" y="1610614"/>
                  </a:lnTo>
                  <a:lnTo>
                    <a:pt x="1633270" y="1610614"/>
                  </a:lnTo>
                  <a:lnTo>
                    <a:pt x="1641271" y="1623314"/>
                  </a:lnTo>
                  <a:lnTo>
                    <a:pt x="1693697" y="1623314"/>
                  </a:lnTo>
                  <a:lnTo>
                    <a:pt x="1680210" y="1597914"/>
                  </a:lnTo>
                  <a:lnTo>
                    <a:pt x="1673466" y="1585214"/>
                  </a:lnTo>
                  <a:lnTo>
                    <a:pt x="1667395" y="1597914"/>
                  </a:lnTo>
                  <a:lnTo>
                    <a:pt x="1648231" y="1597914"/>
                  </a:lnTo>
                  <a:lnTo>
                    <a:pt x="1638757" y="1585214"/>
                  </a:lnTo>
                  <a:lnTo>
                    <a:pt x="1636115" y="1572514"/>
                  </a:lnTo>
                  <a:lnTo>
                    <a:pt x="1636445" y="1572514"/>
                  </a:lnTo>
                  <a:lnTo>
                    <a:pt x="1637334" y="1559814"/>
                  </a:lnTo>
                  <a:lnTo>
                    <a:pt x="1639519" y="1559814"/>
                  </a:lnTo>
                  <a:lnTo>
                    <a:pt x="1642986" y="1547114"/>
                  </a:lnTo>
                  <a:lnTo>
                    <a:pt x="1647748" y="1547114"/>
                  </a:lnTo>
                  <a:lnTo>
                    <a:pt x="1709089" y="1610614"/>
                  </a:lnTo>
                  <a:lnTo>
                    <a:pt x="1721954" y="1597914"/>
                  </a:lnTo>
                  <a:lnTo>
                    <a:pt x="1731429" y="1585214"/>
                  </a:lnTo>
                  <a:lnTo>
                    <a:pt x="1737499" y="1572514"/>
                  </a:lnTo>
                  <a:lnTo>
                    <a:pt x="1740166" y="1559814"/>
                  </a:lnTo>
                  <a:close/>
                </a:path>
                <a:path w="2768600" h="3951604">
                  <a:moveTo>
                    <a:pt x="1904415" y="1712214"/>
                  </a:moveTo>
                  <a:lnTo>
                    <a:pt x="1900618" y="1686814"/>
                  </a:lnTo>
                  <a:lnTo>
                    <a:pt x="1896262" y="1686814"/>
                  </a:lnTo>
                  <a:lnTo>
                    <a:pt x="1884133" y="1674114"/>
                  </a:lnTo>
                  <a:lnTo>
                    <a:pt x="1877860" y="1674114"/>
                  </a:lnTo>
                  <a:lnTo>
                    <a:pt x="1863496" y="1661414"/>
                  </a:lnTo>
                  <a:lnTo>
                    <a:pt x="1848497" y="1661414"/>
                  </a:lnTo>
                  <a:lnTo>
                    <a:pt x="1848675" y="1648714"/>
                  </a:lnTo>
                  <a:lnTo>
                    <a:pt x="1844929" y="1636014"/>
                  </a:lnTo>
                  <a:lnTo>
                    <a:pt x="1841030" y="1623314"/>
                  </a:lnTo>
                  <a:lnTo>
                    <a:pt x="1835111" y="1623314"/>
                  </a:lnTo>
                  <a:lnTo>
                    <a:pt x="1826082" y="1610614"/>
                  </a:lnTo>
                  <a:lnTo>
                    <a:pt x="1791296" y="1610614"/>
                  </a:lnTo>
                  <a:lnTo>
                    <a:pt x="1804136" y="1597914"/>
                  </a:lnTo>
                  <a:lnTo>
                    <a:pt x="1781568" y="1572514"/>
                  </a:lnTo>
                  <a:lnTo>
                    <a:pt x="1687461" y="1661414"/>
                  </a:lnTo>
                  <a:lnTo>
                    <a:pt x="1711947" y="1686814"/>
                  </a:lnTo>
                  <a:lnTo>
                    <a:pt x="1757667" y="1648714"/>
                  </a:lnTo>
                  <a:lnTo>
                    <a:pt x="1764080" y="1636014"/>
                  </a:lnTo>
                  <a:lnTo>
                    <a:pt x="1774774" y="1636014"/>
                  </a:lnTo>
                  <a:lnTo>
                    <a:pt x="1779041" y="1623314"/>
                  </a:lnTo>
                  <a:lnTo>
                    <a:pt x="1803996" y="1623314"/>
                  </a:lnTo>
                  <a:lnTo>
                    <a:pt x="1810918" y="1636014"/>
                  </a:lnTo>
                  <a:lnTo>
                    <a:pt x="1812747" y="1636014"/>
                  </a:lnTo>
                  <a:lnTo>
                    <a:pt x="1813801" y="1648714"/>
                  </a:lnTo>
                  <a:lnTo>
                    <a:pt x="1813179" y="1648714"/>
                  </a:lnTo>
                  <a:lnTo>
                    <a:pt x="1809597" y="1661414"/>
                  </a:lnTo>
                  <a:lnTo>
                    <a:pt x="1804136" y="1661414"/>
                  </a:lnTo>
                  <a:lnTo>
                    <a:pt x="1743405" y="1724914"/>
                  </a:lnTo>
                  <a:lnTo>
                    <a:pt x="1767890" y="1750314"/>
                  </a:lnTo>
                  <a:lnTo>
                    <a:pt x="1813077" y="1699514"/>
                  </a:lnTo>
                  <a:lnTo>
                    <a:pt x="1819402" y="1699514"/>
                  </a:lnTo>
                  <a:lnTo>
                    <a:pt x="1825078" y="1686814"/>
                  </a:lnTo>
                  <a:lnTo>
                    <a:pt x="1859851" y="1686814"/>
                  </a:lnTo>
                  <a:lnTo>
                    <a:pt x="1867979" y="1699514"/>
                  </a:lnTo>
                  <a:lnTo>
                    <a:pt x="1868411" y="1699514"/>
                  </a:lnTo>
                  <a:lnTo>
                    <a:pt x="1866849" y="1712214"/>
                  </a:lnTo>
                  <a:lnTo>
                    <a:pt x="1863750" y="1712214"/>
                  </a:lnTo>
                  <a:lnTo>
                    <a:pt x="1859076" y="1724914"/>
                  </a:lnTo>
                  <a:lnTo>
                    <a:pt x="1852866" y="1724914"/>
                  </a:lnTo>
                  <a:lnTo>
                    <a:pt x="1799082" y="1775714"/>
                  </a:lnTo>
                  <a:lnTo>
                    <a:pt x="1823554" y="1801114"/>
                  </a:lnTo>
                  <a:lnTo>
                    <a:pt x="1883727" y="1737614"/>
                  </a:lnTo>
                  <a:lnTo>
                    <a:pt x="1894700" y="1737614"/>
                  </a:lnTo>
                  <a:lnTo>
                    <a:pt x="1898319" y="1724914"/>
                  </a:lnTo>
                  <a:lnTo>
                    <a:pt x="1900694" y="1724914"/>
                  </a:lnTo>
                  <a:lnTo>
                    <a:pt x="1903806" y="1712214"/>
                  </a:lnTo>
                  <a:lnTo>
                    <a:pt x="1904415" y="1712214"/>
                  </a:lnTo>
                  <a:close/>
                </a:path>
                <a:path w="2768600" h="3951604">
                  <a:moveTo>
                    <a:pt x="2003412" y="1813814"/>
                  </a:moveTo>
                  <a:lnTo>
                    <a:pt x="2002993" y="1801114"/>
                  </a:lnTo>
                  <a:lnTo>
                    <a:pt x="2000275" y="1801114"/>
                  </a:lnTo>
                  <a:lnTo>
                    <a:pt x="1997456" y="1788414"/>
                  </a:lnTo>
                  <a:lnTo>
                    <a:pt x="1993112" y="1788414"/>
                  </a:lnTo>
                  <a:lnTo>
                    <a:pt x="1987232" y="1775714"/>
                  </a:lnTo>
                  <a:lnTo>
                    <a:pt x="1979828" y="1775714"/>
                  </a:lnTo>
                  <a:lnTo>
                    <a:pt x="1970951" y="1763014"/>
                  </a:lnTo>
                  <a:lnTo>
                    <a:pt x="1962365" y="1750314"/>
                  </a:lnTo>
                  <a:lnTo>
                    <a:pt x="1912988" y="1750314"/>
                  </a:lnTo>
                  <a:lnTo>
                    <a:pt x="1931123" y="1775714"/>
                  </a:lnTo>
                  <a:lnTo>
                    <a:pt x="1954669" y="1775714"/>
                  </a:lnTo>
                  <a:lnTo>
                    <a:pt x="1965477" y="1788414"/>
                  </a:lnTo>
                  <a:lnTo>
                    <a:pt x="1968842" y="1801114"/>
                  </a:lnTo>
                  <a:lnTo>
                    <a:pt x="1969414" y="1801114"/>
                  </a:lnTo>
                  <a:lnTo>
                    <a:pt x="1967166" y="1813814"/>
                  </a:lnTo>
                  <a:lnTo>
                    <a:pt x="1947684" y="1813814"/>
                  </a:lnTo>
                  <a:lnTo>
                    <a:pt x="1943684" y="1807603"/>
                  </a:lnTo>
                  <a:lnTo>
                    <a:pt x="1943684" y="1839214"/>
                  </a:lnTo>
                  <a:lnTo>
                    <a:pt x="1932749" y="1851914"/>
                  </a:lnTo>
                  <a:lnTo>
                    <a:pt x="1898891" y="1851914"/>
                  </a:lnTo>
                  <a:lnTo>
                    <a:pt x="1890522" y="1839214"/>
                  </a:lnTo>
                  <a:lnTo>
                    <a:pt x="1888540" y="1839214"/>
                  </a:lnTo>
                  <a:lnTo>
                    <a:pt x="1888515" y="1826514"/>
                  </a:lnTo>
                  <a:lnTo>
                    <a:pt x="1890242" y="1826514"/>
                  </a:lnTo>
                  <a:lnTo>
                    <a:pt x="1897278" y="1813814"/>
                  </a:lnTo>
                  <a:lnTo>
                    <a:pt x="1916696" y="1813814"/>
                  </a:lnTo>
                  <a:lnTo>
                    <a:pt x="1933244" y="1826514"/>
                  </a:lnTo>
                  <a:lnTo>
                    <a:pt x="1939480" y="1826514"/>
                  </a:lnTo>
                  <a:lnTo>
                    <a:pt x="1943684" y="1839214"/>
                  </a:lnTo>
                  <a:lnTo>
                    <a:pt x="1943684" y="1807603"/>
                  </a:lnTo>
                  <a:lnTo>
                    <a:pt x="1939518" y="1801114"/>
                  </a:lnTo>
                  <a:lnTo>
                    <a:pt x="1922703" y="1801114"/>
                  </a:lnTo>
                  <a:lnTo>
                    <a:pt x="1916074" y="1788414"/>
                  </a:lnTo>
                  <a:lnTo>
                    <a:pt x="1871992" y="1788414"/>
                  </a:lnTo>
                  <a:lnTo>
                    <a:pt x="1866684" y="1801114"/>
                  </a:lnTo>
                  <a:lnTo>
                    <a:pt x="1861426" y="1801114"/>
                  </a:lnTo>
                  <a:lnTo>
                    <a:pt x="1857717" y="1813814"/>
                  </a:lnTo>
                  <a:lnTo>
                    <a:pt x="1855571" y="1813814"/>
                  </a:lnTo>
                  <a:lnTo>
                    <a:pt x="1854974" y="1826514"/>
                  </a:lnTo>
                  <a:lnTo>
                    <a:pt x="1856016" y="1826514"/>
                  </a:lnTo>
                  <a:lnTo>
                    <a:pt x="1858797" y="1839214"/>
                  </a:lnTo>
                  <a:lnTo>
                    <a:pt x="1863331" y="1851914"/>
                  </a:lnTo>
                  <a:lnTo>
                    <a:pt x="1869617" y="1851914"/>
                  </a:lnTo>
                  <a:lnTo>
                    <a:pt x="1875015" y="1864614"/>
                  </a:lnTo>
                  <a:lnTo>
                    <a:pt x="1902371" y="1864614"/>
                  </a:lnTo>
                  <a:lnTo>
                    <a:pt x="1910676" y="1877314"/>
                  </a:lnTo>
                  <a:lnTo>
                    <a:pt x="1904644" y="1877314"/>
                  </a:lnTo>
                  <a:lnTo>
                    <a:pt x="1903628" y="1890014"/>
                  </a:lnTo>
                  <a:lnTo>
                    <a:pt x="1927847" y="1915414"/>
                  </a:lnTo>
                  <a:lnTo>
                    <a:pt x="1930184" y="1902714"/>
                  </a:lnTo>
                  <a:lnTo>
                    <a:pt x="1932927" y="1902714"/>
                  </a:lnTo>
                  <a:lnTo>
                    <a:pt x="1936076" y="1890014"/>
                  </a:lnTo>
                  <a:lnTo>
                    <a:pt x="1942706" y="1890014"/>
                  </a:lnTo>
                  <a:lnTo>
                    <a:pt x="1947468" y="1877314"/>
                  </a:lnTo>
                  <a:lnTo>
                    <a:pt x="1953196" y="1877314"/>
                  </a:lnTo>
                  <a:lnTo>
                    <a:pt x="1982520" y="1839214"/>
                  </a:lnTo>
                  <a:lnTo>
                    <a:pt x="1989785" y="1839214"/>
                  </a:lnTo>
                  <a:lnTo>
                    <a:pt x="1995385" y="1826514"/>
                  </a:lnTo>
                  <a:lnTo>
                    <a:pt x="1999297" y="1826514"/>
                  </a:lnTo>
                  <a:lnTo>
                    <a:pt x="2001545" y="1813814"/>
                  </a:lnTo>
                  <a:lnTo>
                    <a:pt x="2003412" y="1813814"/>
                  </a:lnTo>
                  <a:close/>
                </a:path>
                <a:path w="2768600" h="3951604">
                  <a:moveTo>
                    <a:pt x="2111286" y="1915414"/>
                  </a:moveTo>
                  <a:lnTo>
                    <a:pt x="2110435" y="1915414"/>
                  </a:lnTo>
                  <a:lnTo>
                    <a:pt x="2105444" y="1902714"/>
                  </a:lnTo>
                  <a:lnTo>
                    <a:pt x="2101494" y="1890014"/>
                  </a:lnTo>
                  <a:lnTo>
                    <a:pt x="2096096" y="1890014"/>
                  </a:lnTo>
                  <a:lnTo>
                    <a:pt x="2086292" y="1877314"/>
                  </a:lnTo>
                  <a:lnTo>
                    <a:pt x="2049653" y="1877314"/>
                  </a:lnTo>
                  <a:lnTo>
                    <a:pt x="2063470" y="1864614"/>
                  </a:lnTo>
                  <a:lnTo>
                    <a:pt x="2040737" y="1839214"/>
                  </a:lnTo>
                  <a:lnTo>
                    <a:pt x="1946630" y="1928114"/>
                  </a:lnTo>
                  <a:lnTo>
                    <a:pt x="1971103" y="1953514"/>
                  </a:lnTo>
                  <a:lnTo>
                    <a:pt x="2013724" y="1915414"/>
                  </a:lnTo>
                  <a:lnTo>
                    <a:pt x="2021103" y="1902714"/>
                  </a:lnTo>
                  <a:lnTo>
                    <a:pt x="2027478" y="1902714"/>
                  </a:lnTo>
                  <a:lnTo>
                    <a:pt x="2032850" y="1890014"/>
                  </a:lnTo>
                  <a:lnTo>
                    <a:pt x="2064258" y="1890014"/>
                  </a:lnTo>
                  <a:lnTo>
                    <a:pt x="2071814" y="1902714"/>
                  </a:lnTo>
                  <a:lnTo>
                    <a:pt x="2073821" y="1902714"/>
                  </a:lnTo>
                  <a:lnTo>
                    <a:pt x="2075218" y="1915414"/>
                  </a:lnTo>
                  <a:lnTo>
                    <a:pt x="2072652" y="1915414"/>
                  </a:lnTo>
                  <a:lnTo>
                    <a:pt x="2070430" y="1928114"/>
                  </a:lnTo>
                  <a:lnTo>
                    <a:pt x="2066658" y="1928114"/>
                  </a:lnTo>
                  <a:lnTo>
                    <a:pt x="2061349" y="1940814"/>
                  </a:lnTo>
                  <a:lnTo>
                    <a:pt x="2054504" y="1940814"/>
                  </a:lnTo>
                  <a:lnTo>
                    <a:pt x="2006485" y="1991614"/>
                  </a:lnTo>
                  <a:lnTo>
                    <a:pt x="2030958" y="2017014"/>
                  </a:lnTo>
                  <a:lnTo>
                    <a:pt x="2096719" y="1953514"/>
                  </a:lnTo>
                  <a:lnTo>
                    <a:pt x="2101850" y="1940814"/>
                  </a:lnTo>
                  <a:lnTo>
                    <a:pt x="2107844" y="1928114"/>
                  </a:lnTo>
                  <a:lnTo>
                    <a:pt x="2109736" y="1928114"/>
                  </a:lnTo>
                  <a:lnTo>
                    <a:pt x="2111286" y="1915414"/>
                  </a:lnTo>
                  <a:close/>
                </a:path>
                <a:path w="2768600" h="3951604">
                  <a:moveTo>
                    <a:pt x="2270556" y="1991614"/>
                  </a:moveTo>
                  <a:lnTo>
                    <a:pt x="2246071" y="1978914"/>
                  </a:lnTo>
                  <a:lnTo>
                    <a:pt x="2199284" y="2017014"/>
                  </a:lnTo>
                  <a:lnTo>
                    <a:pt x="2199094" y="2004314"/>
                  </a:lnTo>
                  <a:lnTo>
                    <a:pt x="2196744" y="1991614"/>
                  </a:lnTo>
                  <a:lnTo>
                    <a:pt x="2192223" y="1991614"/>
                  </a:lnTo>
                  <a:lnTo>
                    <a:pt x="2185555" y="1978914"/>
                  </a:lnTo>
                  <a:lnTo>
                    <a:pt x="2181466" y="1973059"/>
                  </a:lnTo>
                  <a:lnTo>
                    <a:pt x="2181466" y="2017014"/>
                  </a:lnTo>
                  <a:lnTo>
                    <a:pt x="2180552" y="2029714"/>
                  </a:lnTo>
                  <a:lnTo>
                    <a:pt x="2178926" y="2029714"/>
                  </a:lnTo>
                  <a:lnTo>
                    <a:pt x="2175446" y="2042414"/>
                  </a:lnTo>
                  <a:lnTo>
                    <a:pt x="2170125" y="2042414"/>
                  </a:lnTo>
                  <a:lnTo>
                    <a:pt x="2162949" y="2055114"/>
                  </a:lnTo>
                  <a:lnTo>
                    <a:pt x="2155761" y="2055114"/>
                  </a:lnTo>
                  <a:lnTo>
                    <a:pt x="2148738" y="2067814"/>
                  </a:lnTo>
                  <a:lnTo>
                    <a:pt x="2113496" y="2067814"/>
                  </a:lnTo>
                  <a:lnTo>
                    <a:pt x="2109076" y="2055114"/>
                  </a:lnTo>
                  <a:lnTo>
                    <a:pt x="2106472" y="2055114"/>
                  </a:lnTo>
                  <a:lnTo>
                    <a:pt x="2105672" y="2042414"/>
                  </a:lnTo>
                  <a:lnTo>
                    <a:pt x="2106688" y="2042414"/>
                  </a:lnTo>
                  <a:lnTo>
                    <a:pt x="2108771" y="2029714"/>
                  </a:lnTo>
                  <a:lnTo>
                    <a:pt x="2112429" y="2029714"/>
                  </a:lnTo>
                  <a:lnTo>
                    <a:pt x="2117623" y="2017014"/>
                  </a:lnTo>
                  <a:lnTo>
                    <a:pt x="2124392" y="2017014"/>
                  </a:lnTo>
                  <a:lnTo>
                    <a:pt x="2131314" y="2004314"/>
                  </a:lnTo>
                  <a:lnTo>
                    <a:pt x="2138121" y="2004314"/>
                  </a:lnTo>
                  <a:lnTo>
                    <a:pt x="2144788" y="1991614"/>
                  </a:lnTo>
                  <a:lnTo>
                    <a:pt x="2159939" y="1991614"/>
                  </a:lnTo>
                  <a:lnTo>
                    <a:pt x="2167153" y="2004314"/>
                  </a:lnTo>
                  <a:lnTo>
                    <a:pt x="2178939" y="2004314"/>
                  </a:lnTo>
                  <a:lnTo>
                    <a:pt x="2181466" y="2017014"/>
                  </a:lnTo>
                  <a:lnTo>
                    <a:pt x="2181466" y="1973059"/>
                  </a:lnTo>
                  <a:lnTo>
                    <a:pt x="2176691" y="1966214"/>
                  </a:lnTo>
                  <a:lnTo>
                    <a:pt x="2121522" y="1966214"/>
                  </a:lnTo>
                  <a:lnTo>
                    <a:pt x="2097697" y="1991614"/>
                  </a:lnTo>
                  <a:lnTo>
                    <a:pt x="2087346" y="2004314"/>
                  </a:lnTo>
                  <a:lnTo>
                    <a:pt x="2079726" y="2004314"/>
                  </a:lnTo>
                  <a:lnTo>
                    <a:pt x="2074811" y="2017014"/>
                  </a:lnTo>
                  <a:lnTo>
                    <a:pt x="2072614" y="2029714"/>
                  </a:lnTo>
                  <a:lnTo>
                    <a:pt x="2072855" y="2042414"/>
                  </a:lnTo>
                  <a:lnTo>
                    <a:pt x="2075307" y="2055114"/>
                  </a:lnTo>
                  <a:lnTo>
                    <a:pt x="2079980" y="2067814"/>
                  </a:lnTo>
                  <a:lnTo>
                    <a:pt x="2086851" y="2080514"/>
                  </a:lnTo>
                  <a:lnTo>
                    <a:pt x="2098573" y="2080514"/>
                  </a:lnTo>
                  <a:lnTo>
                    <a:pt x="2106345" y="2093214"/>
                  </a:lnTo>
                  <a:lnTo>
                    <a:pt x="2131733" y="2093214"/>
                  </a:lnTo>
                  <a:lnTo>
                    <a:pt x="2117902" y="2105914"/>
                  </a:lnTo>
                  <a:lnTo>
                    <a:pt x="2140648" y="2131314"/>
                  </a:lnTo>
                  <a:lnTo>
                    <a:pt x="2199690" y="2067814"/>
                  </a:lnTo>
                  <a:lnTo>
                    <a:pt x="2246934" y="2017014"/>
                  </a:lnTo>
                  <a:lnTo>
                    <a:pt x="2270556" y="1991614"/>
                  </a:lnTo>
                  <a:close/>
                </a:path>
                <a:path w="2768600" h="3951604">
                  <a:moveTo>
                    <a:pt x="2424366" y="2182114"/>
                  </a:moveTo>
                  <a:lnTo>
                    <a:pt x="2410663" y="2144014"/>
                  </a:lnTo>
                  <a:lnTo>
                    <a:pt x="2371648" y="2105914"/>
                  </a:lnTo>
                  <a:lnTo>
                    <a:pt x="2355862" y="2105914"/>
                  </a:lnTo>
                  <a:lnTo>
                    <a:pt x="2339136" y="2093214"/>
                  </a:lnTo>
                  <a:lnTo>
                    <a:pt x="2322055" y="2105914"/>
                  </a:lnTo>
                  <a:lnTo>
                    <a:pt x="2305215" y="2105914"/>
                  </a:lnTo>
                  <a:lnTo>
                    <a:pt x="2288629" y="2118614"/>
                  </a:lnTo>
                  <a:lnTo>
                    <a:pt x="2258796" y="2144014"/>
                  </a:lnTo>
                  <a:lnTo>
                    <a:pt x="2242807" y="2182114"/>
                  </a:lnTo>
                  <a:lnTo>
                    <a:pt x="2240330" y="2194814"/>
                  </a:lnTo>
                  <a:lnTo>
                    <a:pt x="2241346" y="2207514"/>
                  </a:lnTo>
                  <a:lnTo>
                    <a:pt x="2245715" y="2232914"/>
                  </a:lnTo>
                  <a:lnTo>
                    <a:pt x="2253424" y="2245614"/>
                  </a:lnTo>
                  <a:lnTo>
                    <a:pt x="2264473" y="2258314"/>
                  </a:lnTo>
                  <a:lnTo>
                    <a:pt x="2274951" y="2271014"/>
                  </a:lnTo>
                  <a:lnTo>
                    <a:pt x="2285822" y="2271014"/>
                  </a:lnTo>
                  <a:lnTo>
                    <a:pt x="2297074" y="2283714"/>
                  </a:lnTo>
                  <a:lnTo>
                    <a:pt x="2333256" y="2283714"/>
                  </a:lnTo>
                  <a:lnTo>
                    <a:pt x="2346147" y="2271014"/>
                  </a:lnTo>
                  <a:lnTo>
                    <a:pt x="2359456" y="2271014"/>
                  </a:lnTo>
                  <a:lnTo>
                    <a:pt x="2348153" y="2245614"/>
                  </a:lnTo>
                  <a:lnTo>
                    <a:pt x="2342515" y="2232914"/>
                  </a:lnTo>
                  <a:lnTo>
                    <a:pt x="2333980" y="2245614"/>
                  </a:lnTo>
                  <a:lnTo>
                    <a:pt x="2297849" y="2245614"/>
                  </a:lnTo>
                  <a:lnTo>
                    <a:pt x="2292007" y="2232914"/>
                  </a:lnTo>
                  <a:lnTo>
                    <a:pt x="2286635" y="2232914"/>
                  </a:lnTo>
                  <a:lnTo>
                    <a:pt x="2280640" y="2220214"/>
                  </a:lnTo>
                  <a:lnTo>
                    <a:pt x="2276614" y="2220214"/>
                  </a:lnTo>
                  <a:lnTo>
                    <a:pt x="2274544" y="2207514"/>
                  </a:lnTo>
                  <a:lnTo>
                    <a:pt x="2274443" y="2194814"/>
                  </a:lnTo>
                  <a:lnTo>
                    <a:pt x="2276741" y="2194814"/>
                  </a:lnTo>
                  <a:lnTo>
                    <a:pt x="2281898" y="2182114"/>
                  </a:lnTo>
                  <a:lnTo>
                    <a:pt x="2289924" y="2169414"/>
                  </a:lnTo>
                  <a:lnTo>
                    <a:pt x="2300821" y="2156714"/>
                  </a:lnTo>
                  <a:lnTo>
                    <a:pt x="2312162" y="2144014"/>
                  </a:lnTo>
                  <a:lnTo>
                    <a:pt x="2323020" y="2144014"/>
                  </a:lnTo>
                  <a:lnTo>
                    <a:pt x="2333383" y="2131314"/>
                  </a:lnTo>
                  <a:lnTo>
                    <a:pt x="2361196" y="2131314"/>
                  </a:lnTo>
                  <a:lnTo>
                    <a:pt x="2369235" y="2144014"/>
                  </a:lnTo>
                  <a:lnTo>
                    <a:pt x="2376652" y="2144014"/>
                  </a:lnTo>
                  <a:lnTo>
                    <a:pt x="2381224" y="2156714"/>
                  </a:lnTo>
                  <a:lnTo>
                    <a:pt x="2384691" y="2156714"/>
                  </a:lnTo>
                  <a:lnTo>
                    <a:pt x="2387041" y="2169414"/>
                  </a:lnTo>
                  <a:lnTo>
                    <a:pt x="2388273" y="2169414"/>
                  </a:lnTo>
                  <a:lnTo>
                    <a:pt x="2388362" y="2182114"/>
                  </a:lnTo>
                  <a:lnTo>
                    <a:pt x="2387320" y="2182114"/>
                  </a:lnTo>
                  <a:lnTo>
                    <a:pt x="2385123" y="2194814"/>
                  </a:lnTo>
                  <a:lnTo>
                    <a:pt x="2381783" y="2194814"/>
                  </a:lnTo>
                  <a:lnTo>
                    <a:pt x="2413508" y="2220214"/>
                  </a:lnTo>
                  <a:lnTo>
                    <a:pt x="2418397" y="2207514"/>
                  </a:lnTo>
                  <a:lnTo>
                    <a:pt x="2421839" y="2194814"/>
                  </a:lnTo>
                  <a:lnTo>
                    <a:pt x="2423820" y="2182114"/>
                  </a:lnTo>
                  <a:lnTo>
                    <a:pt x="2424366" y="2182114"/>
                  </a:lnTo>
                  <a:close/>
                </a:path>
                <a:path w="2768600" h="3951604">
                  <a:moveTo>
                    <a:pt x="2519883" y="2321814"/>
                  </a:moveTo>
                  <a:lnTo>
                    <a:pt x="2495397" y="2296414"/>
                  </a:lnTo>
                  <a:lnTo>
                    <a:pt x="2455697" y="2334514"/>
                  </a:lnTo>
                  <a:lnTo>
                    <a:pt x="2446413" y="2347214"/>
                  </a:lnTo>
                  <a:lnTo>
                    <a:pt x="2438793" y="2347214"/>
                  </a:lnTo>
                  <a:lnTo>
                    <a:pt x="2432812" y="2359914"/>
                  </a:lnTo>
                  <a:lnTo>
                    <a:pt x="2402446" y="2359914"/>
                  </a:lnTo>
                  <a:lnTo>
                    <a:pt x="2394610" y="2347214"/>
                  </a:lnTo>
                  <a:lnTo>
                    <a:pt x="2392451" y="2347214"/>
                  </a:lnTo>
                  <a:lnTo>
                    <a:pt x="2391181" y="2334514"/>
                  </a:lnTo>
                  <a:lnTo>
                    <a:pt x="2393988" y="2334514"/>
                  </a:lnTo>
                  <a:lnTo>
                    <a:pt x="2396591" y="2321814"/>
                  </a:lnTo>
                  <a:lnTo>
                    <a:pt x="2401290" y="2321814"/>
                  </a:lnTo>
                  <a:lnTo>
                    <a:pt x="2408072" y="2309114"/>
                  </a:lnTo>
                  <a:lnTo>
                    <a:pt x="2416962" y="2309114"/>
                  </a:lnTo>
                  <a:lnTo>
                    <a:pt x="2460206" y="2258314"/>
                  </a:lnTo>
                  <a:lnTo>
                    <a:pt x="2435720" y="2232914"/>
                  </a:lnTo>
                  <a:lnTo>
                    <a:pt x="2376170" y="2296414"/>
                  </a:lnTo>
                  <a:lnTo>
                    <a:pt x="2370086" y="2296414"/>
                  </a:lnTo>
                  <a:lnTo>
                    <a:pt x="2365146" y="2309114"/>
                  </a:lnTo>
                  <a:lnTo>
                    <a:pt x="2361323" y="2309114"/>
                  </a:lnTo>
                  <a:lnTo>
                    <a:pt x="2358656" y="2321814"/>
                  </a:lnTo>
                  <a:lnTo>
                    <a:pt x="2355850" y="2321814"/>
                  </a:lnTo>
                  <a:lnTo>
                    <a:pt x="2355519" y="2334514"/>
                  </a:lnTo>
                  <a:lnTo>
                    <a:pt x="2359837" y="2347214"/>
                  </a:lnTo>
                  <a:lnTo>
                    <a:pt x="2364028" y="2359914"/>
                  </a:lnTo>
                  <a:lnTo>
                    <a:pt x="2370239" y="2359914"/>
                  </a:lnTo>
                  <a:lnTo>
                    <a:pt x="2375027" y="2372614"/>
                  </a:lnTo>
                  <a:lnTo>
                    <a:pt x="2398255" y="2372614"/>
                  </a:lnTo>
                  <a:lnTo>
                    <a:pt x="2404541" y="2385314"/>
                  </a:lnTo>
                  <a:lnTo>
                    <a:pt x="2410079" y="2385314"/>
                  </a:lnTo>
                  <a:lnTo>
                    <a:pt x="2403030" y="2398014"/>
                  </a:lnTo>
                  <a:lnTo>
                    <a:pt x="2425776" y="2410714"/>
                  </a:lnTo>
                  <a:lnTo>
                    <a:pt x="2452662" y="2385314"/>
                  </a:lnTo>
                  <a:lnTo>
                    <a:pt x="2519883" y="2321814"/>
                  </a:lnTo>
                  <a:close/>
                </a:path>
                <a:path w="2768600" h="3951604">
                  <a:moveTo>
                    <a:pt x="2601557" y="2410714"/>
                  </a:moveTo>
                  <a:lnTo>
                    <a:pt x="2599512" y="2398014"/>
                  </a:lnTo>
                  <a:lnTo>
                    <a:pt x="2595715" y="2398014"/>
                  </a:lnTo>
                  <a:lnTo>
                    <a:pt x="2586177" y="2385314"/>
                  </a:lnTo>
                  <a:lnTo>
                    <a:pt x="2553538" y="2385314"/>
                  </a:lnTo>
                  <a:lnTo>
                    <a:pt x="2566924" y="2372614"/>
                  </a:lnTo>
                  <a:lnTo>
                    <a:pt x="2544178" y="2347214"/>
                  </a:lnTo>
                  <a:lnTo>
                    <a:pt x="2450071" y="2436114"/>
                  </a:lnTo>
                  <a:lnTo>
                    <a:pt x="2474557" y="2461514"/>
                  </a:lnTo>
                  <a:lnTo>
                    <a:pt x="2503627" y="2436114"/>
                  </a:lnTo>
                  <a:lnTo>
                    <a:pt x="2514727" y="2423414"/>
                  </a:lnTo>
                  <a:lnTo>
                    <a:pt x="2524023" y="2423414"/>
                  </a:lnTo>
                  <a:lnTo>
                    <a:pt x="2531516" y="2410714"/>
                  </a:lnTo>
                  <a:lnTo>
                    <a:pt x="2537218" y="2410714"/>
                  </a:lnTo>
                  <a:lnTo>
                    <a:pt x="2543606" y="2398014"/>
                  </a:lnTo>
                  <a:lnTo>
                    <a:pt x="2557551" y="2398014"/>
                  </a:lnTo>
                  <a:lnTo>
                    <a:pt x="2561412" y="2410714"/>
                  </a:lnTo>
                  <a:lnTo>
                    <a:pt x="2568384" y="2410714"/>
                  </a:lnTo>
                  <a:lnTo>
                    <a:pt x="2570861" y="2423414"/>
                  </a:lnTo>
                  <a:lnTo>
                    <a:pt x="2572258" y="2423414"/>
                  </a:lnTo>
                  <a:lnTo>
                    <a:pt x="2601557" y="2410714"/>
                  </a:lnTo>
                  <a:close/>
                </a:path>
                <a:path w="2768600" h="3951604">
                  <a:moveTo>
                    <a:pt x="2698927" y="2499614"/>
                  </a:moveTo>
                  <a:lnTo>
                    <a:pt x="2673743" y="2474214"/>
                  </a:lnTo>
                  <a:lnTo>
                    <a:pt x="2608122" y="2512314"/>
                  </a:lnTo>
                  <a:lnTo>
                    <a:pt x="2592425" y="2512314"/>
                  </a:lnTo>
                  <a:lnTo>
                    <a:pt x="2597924" y="2499614"/>
                  </a:lnTo>
                  <a:lnTo>
                    <a:pt x="2628531" y="2436114"/>
                  </a:lnTo>
                  <a:lnTo>
                    <a:pt x="2602827" y="2410714"/>
                  </a:lnTo>
                  <a:lnTo>
                    <a:pt x="2546007" y="2537714"/>
                  </a:lnTo>
                  <a:lnTo>
                    <a:pt x="2568054" y="2563114"/>
                  </a:lnTo>
                  <a:lnTo>
                    <a:pt x="2646578" y="2525014"/>
                  </a:lnTo>
                  <a:lnTo>
                    <a:pt x="2698927" y="2499614"/>
                  </a:lnTo>
                  <a:close/>
                </a:path>
                <a:path w="2768600" h="3951604">
                  <a:moveTo>
                    <a:pt x="2768041" y="2601214"/>
                  </a:moveTo>
                  <a:lnTo>
                    <a:pt x="2758224" y="2563114"/>
                  </a:lnTo>
                  <a:lnTo>
                    <a:pt x="2739694" y="2537714"/>
                  </a:lnTo>
                  <a:lnTo>
                    <a:pt x="2739110" y="2537714"/>
                  </a:lnTo>
                  <a:lnTo>
                    <a:pt x="2739110" y="2588514"/>
                  </a:lnTo>
                  <a:lnTo>
                    <a:pt x="2738577" y="2601214"/>
                  </a:lnTo>
                  <a:lnTo>
                    <a:pt x="2734932" y="2601214"/>
                  </a:lnTo>
                  <a:lnTo>
                    <a:pt x="2727896" y="2613914"/>
                  </a:lnTo>
                  <a:lnTo>
                    <a:pt x="2703499" y="2588514"/>
                  </a:lnTo>
                  <a:lnTo>
                    <a:pt x="2691307" y="2575814"/>
                  </a:lnTo>
                  <a:lnTo>
                    <a:pt x="2698038" y="2563114"/>
                  </a:lnTo>
                  <a:lnTo>
                    <a:pt x="2726410" y="2563114"/>
                  </a:lnTo>
                  <a:lnTo>
                    <a:pt x="2736748" y="2575814"/>
                  </a:lnTo>
                  <a:lnTo>
                    <a:pt x="2739110" y="2588514"/>
                  </a:lnTo>
                  <a:lnTo>
                    <a:pt x="2739110" y="2537714"/>
                  </a:lnTo>
                  <a:lnTo>
                    <a:pt x="2680855" y="2537714"/>
                  </a:lnTo>
                  <a:lnTo>
                    <a:pt x="2668816" y="2550414"/>
                  </a:lnTo>
                  <a:lnTo>
                    <a:pt x="2657005" y="2563114"/>
                  </a:lnTo>
                  <a:lnTo>
                    <a:pt x="2648204" y="2563114"/>
                  </a:lnTo>
                  <a:lnTo>
                    <a:pt x="2641384" y="2575814"/>
                  </a:lnTo>
                  <a:lnTo>
                    <a:pt x="2636558" y="2588514"/>
                  </a:lnTo>
                  <a:lnTo>
                    <a:pt x="2633713" y="2601214"/>
                  </a:lnTo>
                  <a:lnTo>
                    <a:pt x="2633268" y="2613914"/>
                  </a:lnTo>
                  <a:lnTo>
                    <a:pt x="2636405" y="2626614"/>
                  </a:lnTo>
                  <a:lnTo>
                    <a:pt x="2643111" y="2639314"/>
                  </a:lnTo>
                  <a:lnTo>
                    <a:pt x="2653398" y="2652014"/>
                  </a:lnTo>
                  <a:lnTo>
                    <a:pt x="2661145" y="2652014"/>
                  </a:lnTo>
                  <a:lnTo>
                    <a:pt x="2669146" y="2664714"/>
                  </a:lnTo>
                  <a:lnTo>
                    <a:pt x="2721572" y="2664714"/>
                  </a:lnTo>
                  <a:lnTo>
                    <a:pt x="2701340" y="2639314"/>
                  </a:lnTo>
                  <a:lnTo>
                    <a:pt x="2676106" y="2639314"/>
                  </a:lnTo>
                  <a:lnTo>
                    <a:pt x="2666631" y="2626614"/>
                  </a:lnTo>
                  <a:lnTo>
                    <a:pt x="2663990" y="2626614"/>
                  </a:lnTo>
                  <a:lnTo>
                    <a:pt x="2664320" y="2613914"/>
                  </a:lnTo>
                  <a:lnTo>
                    <a:pt x="2665209" y="2601214"/>
                  </a:lnTo>
                  <a:lnTo>
                    <a:pt x="2670848" y="2601214"/>
                  </a:lnTo>
                  <a:lnTo>
                    <a:pt x="2675623" y="2588514"/>
                  </a:lnTo>
                  <a:lnTo>
                    <a:pt x="2736964" y="2652014"/>
                  </a:lnTo>
                  <a:lnTo>
                    <a:pt x="2749829" y="2639314"/>
                  </a:lnTo>
                  <a:lnTo>
                    <a:pt x="2759303" y="2626614"/>
                  </a:lnTo>
                  <a:lnTo>
                    <a:pt x="2765361" y="2613914"/>
                  </a:lnTo>
                  <a:lnTo>
                    <a:pt x="2768041" y="26012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17329" y="2280518"/>
              <a:ext cx="12700" cy="3925570"/>
            </a:xfrm>
            <a:custGeom>
              <a:avLst/>
              <a:gdLst/>
              <a:ahLst/>
              <a:cxnLst/>
              <a:rect l="l" t="t" r="r" b="b"/>
              <a:pathLst>
                <a:path w="12700" h="3925570">
                  <a:moveTo>
                    <a:pt x="6051" y="-5556"/>
                  </a:moveTo>
                  <a:lnTo>
                    <a:pt x="6051" y="3930580"/>
                  </a:lnTo>
                </a:path>
              </a:pathLst>
            </a:custGeom>
            <a:ln w="23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74962" y="2254255"/>
              <a:ext cx="97155" cy="73660"/>
            </a:xfrm>
            <a:custGeom>
              <a:avLst/>
              <a:gdLst/>
              <a:ahLst/>
              <a:cxnLst/>
              <a:rect l="l" t="t" r="r" b="b"/>
              <a:pathLst>
                <a:path w="97155" h="73660">
                  <a:moveTo>
                    <a:pt x="0" y="73088"/>
                  </a:moveTo>
                  <a:lnTo>
                    <a:pt x="48425" y="0"/>
                  </a:lnTo>
                  <a:lnTo>
                    <a:pt x="96837" y="73088"/>
                  </a:lnTo>
                  <a:lnTo>
                    <a:pt x="0" y="73088"/>
                  </a:lnTo>
                  <a:close/>
                </a:path>
              </a:pathLst>
            </a:custGeom>
            <a:ln w="11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5099" y="6022969"/>
              <a:ext cx="4346575" cy="73025"/>
            </a:xfrm>
            <a:custGeom>
              <a:avLst/>
              <a:gdLst/>
              <a:ahLst/>
              <a:cxnLst/>
              <a:rect l="l" t="t" r="r" b="b"/>
              <a:pathLst>
                <a:path w="4346575" h="73025">
                  <a:moveTo>
                    <a:pt x="4250118" y="0"/>
                  </a:moveTo>
                  <a:lnTo>
                    <a:pt x="4250118" y="31953"/>
                  </a:lnTo>
                  <a:lnTo>
                    <a:pt x="4310405" y="31953"/>
                  </a:lnTo>
                  <a:lnTo>
                    <a:pt x="4312666" y="34239"/>
                  </a:lnTo>
                  <a:lnTo>
                    <a:pt x="4312666" y="39370"/>
                  </a:lnTo>
                  <a:lnTo>
                    <a:pt x="4310405" y="41084"/>
                  </a:lnTo>
                  <a:lnTo>
                    <a:pt x="4250118" y="41084"/>
                  </a:lnTo>
                  <a:lnTo>
                    <a:pt x="4250118" y="73025"/>
                  </a:lnTo>
                  <a:lnTo>
                    <a:pt x="4346575" y="36512"/>
                  </a:lnTo>
                  <a:lnTo>
                    <a:pt x="4250118" y="0"/>
                  </a:lnTo>
                  <a:close/>
                </a:path>
                <a:path w="4346575" h="73025">
                  <a:moveTo>
                    <a:pt x="4250118" y="31953"/>
                  </a:moveTo>
                  <a:lnTo>
                    <a:pt x="3022" y="31953"/>
                  </a:lnTo>
                  <a:lnTo>
                    <a:pt x="0" y="34239"/>
                  </a:lnTo>
                  <a:lnTo>
                    <a:pt x="0" y="39370"/>
                  </a:lnTo>
                  <a:lnTo>
                    <a:pt x="3022" y="41084"/>
                  </a:lnTo>
                  <a:lnTo>
                    <a:pt x="4250118" y="41084"/>
                  </a:lnTo>
                  <a:lnTo>
                    <a:pt x="4250118" y="31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5099" y="6054923"/>
              <a:ext cx="4312920" cy="9525"/>
            </a:xfrm>
            <a:custGeom>
              <a:avLst/>
              <a:gdLst/>
              <a:ahLst/>
              <a:cxnLst/>
              <a:rect l="l" t="t" r="r" b="b"/>
              <a:pathLst>
                <a:path w="4312920" h="9525">
                  <a:moveTo>
                    <a:pt x="-5556" y="4565"/>
                  </a:moveTo>
                  <a:lnTo>
                    <a:pt x="4318222" y="4565"/>
                  </a:lnTo>
                </a:path>
              </a:pathLst>
            </a:custGeom>
            <a:ln w="202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55218" y="6022969"/>
              <a:ext cx="96520" cy="73025"/>
            </a:xfrm>
            <a:custGeom>
              <a:avLst/>
              <a:gdLst/>
              <a:ahLst/>
              <a:cxnLst/>
              <a:rect l="l" t="t" r="r" b="b"/>
              <a:pathLst>
                <a:path w="96520" h="73025">
                  <a:moveTo>
                    <a:pt x="0" y="0"/>
                  </a:moveTo>
                  <a:lnTo>
                    <a:pt x="96456" y="36512"/>
                  </a:lnTo>
                  <a:lnTo>
                    <a:pt x="0" y="73025"/>
                  </a:lnTo>
                  <a:lnTo>
                    <a:pt x="0" y="0"/>
                  </a:lnTo>
                  <a:close/>
                </a:path>
              </a:pathLst>
            </a:custGeom>
            <a:ln w="11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17750" y="5947092"/>
            <a:ext cx="173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Arial"/>
                <a:cs typeface="Arial"/>
              </a:rPr>
              <a:t>0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4740" y="5588444"/>
            <a:ext cx="204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5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11425" y="1869249"/>
            <a:ext cx="929640" cy="370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b="1" spc="120" dirty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Times New Roman"/>
              <a:cs typeface="Times New Roman"/>
            </a:endParaRPr>
          </a:p>
          <a:p>
            <a:pPr marL="93980">
              <a:lnSpc>
                <a:spcPct val="100000"/>
              </a:lnSpc>
            </a:pPr>
            <a:r>
              <a:rPr sz="2000" b="1" spc="-65" dirty="0">
                <a:solidFill>
                  <a:srgbClr val="0070C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93980">
              <a:lnSpc>
                <a:spcPct val="100000"/>
              </a:lnSpc>
            </a:pPr>
            <a:r>
              <a:rPr sz="2000" b="1" spc="-65" dirty="0">
                <a:solidFill>
                  <a:srgbClr val="0070C0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78105">
              <a:lnSpc>
                <a:spcPct val="100000"/>
              </a:lnSpc>
            </a:pPr>
            <a:r>
              <a:rPr sz="2000" b="1" spc="-65" dirty="0">
                <a:solidFill>
                  <a:srgbClr val="0070C0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78105">
              <a:lnSpc>
                <a:spcPct val="100000"/>
              </a:lnSpc>
            </a:pPr>
            <a:r>
              <a:rPr sz="2000" b="1" spc="-210" dirty="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25665" y="5778944"/>
            <a:ext cx="182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54179" y="3834993"/>
            <a:ext cx="368300" cy="6902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50"/>
              </a:lnSpc>
            </a:pP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Pr</a:t>
            </a:r>
            <a:r>
              <a:rPr sz="24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ce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90837" y="3424237"/>
            <a:ext cx="2907030" cy="2602230"/>
            <a:chOff x="2890837" y="3424237"/>
            <a:chExt cx="2907030" cy="2602230"/>
          </a:xfrm>
        </p:grpSpPr>
        <p:sp>
          <p:nvSpPr>
            <p:cNvPr id="19" name="object 19"/>
            <p:cNvSpPr/>
            <p:nvPr/>
          </p:nvSpPr>
          <p:spPr>
            <a:xfrm>
              <a:off x="2895600" y="3429000"/>
              <a:ext cx="914400" cy="1905"/>
            </a:xfrm>
            <a:custGeom>
              <a:avLst/>
              <a:gdLst/>
              <a:ahLst/>
              <a:cxnLst/>
              <a:rect l="l" t="t" r="r" b="b"/>
              <a:pathLst>
                <a:path w="914400" h="1904">
                  <a:moveTo>
                    <a:pt x="0" y="0"/>
                  </a:moveTo>
                  <a:lnTo>
                    <a:pt x="914400" y="158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08412" y="3430587"/>
              <a:ext cx="3175" cy="2590800"/>
            </a:xfrm>
            <a:custGeom>
              <a:avLst/>
              <a:gdLst/>
              <a:ahLst/>
              <a:cxnLst/>
              <a:rect l="l" t="t" r="r" b="b"/>
              <a:pathLst>
                <a:path w="3175" h="2590800">
                  <a:moveTo>
                    <a:pt x="3175" y="0"/>
                  </a:moveTo>
                  <a:lnTo>
                    <a:pt x="0" y="2590800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5600" y="4114800"/>
              <a:ext cx="1600200" cy="1905"/>
            </a:xfrm>
            <a:custGeom>
              <a:avLst/>
              <a:gdLst/>
              <a:ahLst/>
              <a:cxnLst/>
              <a:rect l="l" t="t" r="r" b="b"/>
              <a:pathLst>
                <a:path w="1600200" h="1904">
                  <a:moveTo>
                    <a:pt x="0" y="0"/>
                  </a:moveTo>
                  <a:lnTo>
                    <a:pt x="1600200" y="158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94212" y="4116387"/>
              <a:ext cx="3175" cy="1905000"/>
            </a:xfrm>
            <a:custGeom>
              <a:avLst/>
              <a:gdLst/>
              <a:ahLst/>
              <a:cxnLst/>
              <a:rect l="l" t="t" r="r" b="b"/>
              <a:pathLst>
                <a:path w="3175" h="1905000">
                  <a:moveTo>
                    <a:pt x="3175" y="0"/>
                  </a:moveTo>
                  <a:lnTo>
                    <a:pt x="0" y="1905000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95600" y="4724400"/>
              <a:ext cx="2209800" cy="1905"/>
            </a:xfrm>
            <a:custGeom>
              <a:avLst/>
              <a:gdLst/>
              <a:ahLst/>
              <a:cxnLst/>
              <a:rect l="l" t="t" r="r" b="b"/>
              <a:pathLst>
                <a:path w="2209800" h="1904">
                  <a:moveTo>
                    <a:pt x="0" y="0"/>
                  </a:moveTo>
                  <a:lnTo>
                    <a:pt x="2209800" y="158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03812" y="4725987"/>
              <a:ext cx="3175" cy="1295400"/>
            </a:xfrm>
            <a:custGeom>
              <a:avLst/>
              <a:gdLst/>
              <a:ahLst/>
              <a:cxnLst/>
              <a:rect l="l" t="t" r="r" b="b"/>
              <a:pathLst>
                <a:path w="3175" h="1295400">
                  <a:moveTo>
                    <a:pt x="3175" y="0"/>
                  </a:moveTo>
                  <a:lnTo>
                    <a:pt x="0" y="1295400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95600" y="5410200"/>
              <a:ext cx="2895600" cy="1905"/>
            </a:xfrm>
            <a:custGeom>
              <a:avLst/>
              <a:gdLst/>
              <a:ahLst/>
              <a:cxnLst/>
              <a:rect l="l" t="t" r="r" b="b"/>
              <a:pathLst>
                <a:path w="2895600" h="1904">
                  <a:moveTo>
                    <a:pt x="0" y="0"/>
                  </a:moveTo>
                  <a:lnTo>
                    <a:pt x="2895600" y="158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89612" y="5411787"/>
              <a:ext cx="3175" cy="609600"/>
            </a:xfrm>
            <a:custGeom>
              <a:avLst/>
              <a:gdLst/>
              <a:ahLst/>
              <a:cxnLst/>
              <a:rect l="l" t="t" r="r" b="b"/>
              <a:pathLst>
                <a:path w="3175" h="609600">
                  <a:moveTo>
                    <a:pt x="3175" y="0"/>
                  </a:moveTo>
                  <a:lnTo>
                    <a:pt x="0" y="609600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19</a:t>
            </a:fld>
            <a:endParaRPr spc="-4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614" y="62293"/>
            <a:ext cx="831478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2845" marR="5080" indent="-243078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r>
              <a:rPr lang="en-US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Slope  </a:t>
            </a:r>
            <a:r>
              <a:rPr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Downward?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34744"/>
            <a:ext cx="8757285" cy="416985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4965" marR="5080" indent="-342900" algn="just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u="heavy" spc="-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Income </a:t>
            </a:r>
            <a:r>
              <a:rPr sz="2800" u="heavy" spc="-40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sz="2800" spc="-4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8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3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sz="28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sz="2800" spc="-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Person’s </a:t>
            </a:r>
            <a:r>
              <a:rPr sz="2800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</a:t>
            </a:r>
            <a:r>
              <a:rPr sz="28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</a:t>
            </a:r>
            <a:r>
              <a:rPr sz="28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caused by </a:t>
            </a:r>
            <a:r>
              <a:rPr sz="28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Price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Commodity </a:t>
            </a:r>
            <a:r>
              <a:rPr sz="28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sz="28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800" spc="6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Commodity.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sz="2800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words,</a:t>
            </a:r>
            <a:r>
              <a:rPr sz="2800" spc="6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sz="28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on </a:t>
            </a:r>
            <a:r>
              <a:rPr sz="28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sz="28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</a:t>
            </a:r>
            <a:r>
              <a:rPr sz="28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is  known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28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5715" indent="-342900" algn="just">
              <a:lnSpc>
                <a:spcPts val="346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sz="2800" u="heavy" spc="-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</a:t>
            </a:r>
            <a:r>
              <a:rPr sz="2800" u="heavy" spc="-40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sz="2800" spc="-4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4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sz="2800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Change </a:t>
            </a:r>
            <a:r>
              <a:rPr sz="2800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sz="2800" spc="-2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sz="2800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 </a:t>
            </a:r>
            <a:r>
              <a:rPr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 </a:t>
            </a:r>
            <a:r>
              <a:rPr sz="2800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has </a:t>
            </a:r>
            <a:r>
              <a:rPr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 </a:t>
            </a:r>
            <a:r>
              <a:rPr sz="2800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</a:t>
            </a:r>
            <a:r>
              <a:rPr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Demanded. </a:t>
            </a:r>
            <a:r>
              <a:rPr sz="2800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Substitutes </a:t>
            </a:r>
            <a:r>
              <a:rPr sz="2800" spc="-1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800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2800" spc="-1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 </a:t>
            </a:r>
            <a:r>
              <a:rPr sz="2800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2800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used in place </a:t>
            </a:r>
            <a:r>
              <a:rPr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each</a:t>
            </a:r>
            <a:r>
              <a:rPr sz="2800" spc="2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4827" y="6331140"/>
            <a:ext cx="2513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8A8A8A"/>
                </a:solidFill>
                <a:latin typeface="Times New Roman"/>
                <a:cs typeface="Times New Roman"/>
              </a:rPr>
              <a:t>General Economics: </a:t>
            </a:r>
            <a:r>
              <a:rPr sz="1200" spc="-60" dirty="0">
                <a:solidFill>
                  <a:srgbClr val="8A8A8A"/>
                </a:solidFill>
                <a:latin typeface="Times New Roman"/>
                <a:cs typeface="Times New Roman"/>
              </a:rPr>
              <a:t>Law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 Demand</a:t>
            </a:r>
            <a:r>
              <a:rPr sz="1200" spc="-9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8A8A8A"/>
                </a:solidFill>
                <a:latin typeface="Times New Roman"/>
                <a:cs typeface="Times New Roman"/>
              </a:rPr>
              <a:t>and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9533" y="6422580"/>
            <a:ext cx="97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A8A8A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4827" y="381000"/>
            <a:ext cx="351078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sz="60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9900" y="1346580"/>
            <a:ext cx="6597065" cy="4373563"/>
            <a:chOff x="152400" y="1417637"/>
            <a:chExt cx="6597065" cy="4373563"/>
          </a:xfrm>
        </p:grpSpPr>
        <p:sp>
          <p:nvSpPr>
            <p:cNvPr id="6" name="object 6"/>
            <p:cNvSpPr/>
            <p:nvPr/>
          </p:nvSpPr>
          <p:spPr>
            <a:xfrm>
              <a:off x="2197100" y="1417637"/>
              <a:ext cx="2375369" cy="1313814"/>
            </a:xfrm>
            <a:custGeom>
              <a:avLst/>
              <a:gdLst/>
              <a:ahLst/>
              <a:cxnLst/>
              <a:rect l="l" t="t" r="r" b="b"/>
              <a:pathLst>
                <a:path w="2176145" h="1189355">
                  <a:moveTo>
                    <a:pt x="2175675" y="0"/>
                  </a:moveTo>
                  <a:lnTo>
                    <a:pt x="0" y="1189062"/>
                  </a:lnTo>
                </a:path>
              </a:pathLst>
            </a:custGeom>
            <a:ln w="1270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97100" y="2228977"/>
              <a:ext cx="640549" cy="451675"/>
            </a:xfrm>
            <a:custGeom>
              <a:avLst/>
              <a:gdLst/>
              <a:ahLst/>
              <a:cxnLst/>
              <a:rect l="l" t="t" r="r" b="b"/>
              <a:pathLst>
                <a:path w="441325" h="390525">
                  <a:moveTo>
                    <a:pt x="440918" y="390055"/>
                  </a:moveTo>
                  <a:lnTo>
                    <a:pt x="0" y="377723"/>
                  </a:lnTo>
                  <a:lnTo>
                    <a:pt x="227761" y="0"/>
                  </a:lnTo>
                </a:path>
              </a:pathLst>
            </a:custGeom>
            <a:ln w="1270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0" y="1417637"/>
              <a:ext cx="2177415" cy="1263015"/>
            </a:xfrm>
            <a:custGeom>
              <a:avLst/>
              <a:gdLst/>
              <a:ahLst/>
              <a:cxnLst/>
              <a:rect l="l" t="t" r="r" b="b"/>
              <a:pathLst>
                <a:path w="2177415" h="1263014">
                  <a:moveTo>
                    <a:pt x="0" y="0"/>
                  </a:moveTo>
                  <a:lnTo>
                    <a:pt x="2177237" y="1262494"/>
                  </a:lnTo>
                </a:path>
              </a:pathLst>
            </a:custGeom>
            <a:ln w="1270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8140" y="2296756"/>
              <a:ext cx="441325" cy="384810"/>
            </a:xfrm>
            <a:custGeom>
              <a:avLst/>
              <a:gdLst/>
              <a:ahLst/>
              <a:cxnLst/>
              <a:rect l="l" t="t" r="r" b="b"/>
              <a:pathLst>
                <a:path w="441325" h="384810">
                  <a:moveTo>
                    <a:pt x="0" y="384543"/>
                  </a:moveTo>
                  <a:lnTo>
                    <a:pt x="441083" y="383374"/>
                  </a:lnTo>
                  <a:lnTo>
                    <a:pt x="222961" y="0"/>
                  </a:lnTo>
                </a:path>
              </a:pathLst>
            </a:custGeom>
            <a:ln w="1270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400" y="2667000"/>
              <a:ext cx="4343400" cy="3124200"/>
            </a:xfrm>
            <a:custGeom>
              <a:avLst/>
              <a:gdLst/>
              <a:ahLst/>
              <a:cxnLst/>
              <a:rect l="l" t="t" r="r" b="b"/>
              <a:pathLst>
                <a:path w="4343400" h="3124200">
                  <a:moveTo>
                    <a:pt x="3822687" y="0"/>
                  </a:moveTo>
                  <a:lnTo>
                    <a:pt x="520712" y="0"/>
                  </a:lnTo>
                  <a:lnTo>
                    <a:pt x="473317" y="2128"/>
                  </a:lnTo>
                  <a:lnTo>
                    <a:pt x="427114" y="8389"/>
                  </a:lnTo>
                  <a:lnTo>
                    <a:pt x="382287" y="18600"/>
                  </a:lnTo>
                  <a:lnTo>
                    <a:pt x="339020" y="32577"/>
                  </a:lnTo>
                  <a:lnTo>
                    <a:pt x="297496" y="50136"/>
                  </a:lnTo>
                  <a:lnTo>
                    <a:pt x="257900" y="71093"/>
                  </a:lnTo>
                  <a:lnTo>
                    <a:pt x="220415" y="95264"/>
                  </a:lnTo>
                  <a:lnTo>
                    <a:pt x="185225" y="122466"/>
                  </a:lnTo>
                  <a:lnTo>
                    <a:pt x="152514" y="152514"/>
                  </a:lnTo>
                  <a:lnTo>
                    <a:pt x="122466" y="185225"/>
                  </a:lnTo>
                  <a:lnTo>
                    <a:pt x="95264" y="220415"/>
                  </a:lnTo>
                  <a:lnTo>
                    <a:pt x="71093" y="257900"/>
                  </a:lnTo>
                  <a:lnTo>
                    <a:pt x="50136" y="297496"/>
                  </a:lnTo>
                  <a:lnTo>
                    <a:pt x="32577" y="339020"/>
                  </a:lnTo>
                  <a:lnTo>
                    <a:pt x="18600" y="382287"/>
                  </a:lnTo>
                  <a:lnTo>
                    <a:pt x="8389" y="427114"/>
                  </a:lnTo>
                  <a:lnTo>
                    <a:pt x="2128" y="473317"/>
                  </a:lnTo>
                  <a:lnTo>
                    <a:pt x="0" y="520712"/>
                  </a:lnTo>
                  <a:lnTo>
                    <a:pt x="0" y="2603487"/>
                  </a:lnTo>
                  <a:lnTo>
                    <a:pt x="2128" y="2650884"/>
                  </a:lnTo>
                  <a:lnTo>
                    <a:pt x="8389" y="2697088"/>
                  </a:lnTo>
                  <a:lnTo>
                    <a:pt x="18600" y="2741916"/>
                  </a:lnTo>
                  <a:lnTo>
                    <a:pt x="32577" y="2785184"/>
                  </a:lnTo>
                  <a:lnTo>
                    <a:pt x="50136" y="2826708"/>
                  </a:lnTo>
                  <a:lnTo>
                    <a:pt x="71093" y="2866305"/>
                  </a:lnTo>
                  <a:lnTo>
                    <a:pt x="95264" y="2903790"/>
                  </a:lnTo>
                  <a:lnTo>
                    <a:pt x="122466" y="2938979"/>
                  </a:lnTo>
                  <a:lnTo>
                    <a:pt x="152514" y="2971690"/>
                  </a:lnTo>
                  <a:lnTo>
                    <a:pt x="185225" y="3001738"/>
                  </a:lnTo>
                  <a:lnTo>
                    <a:pt x="220415" y="3028939"/>
                  </a:lnTo>
                  <a:lnTo>
                    <a:pt x="257900" y="3053109"/>
                  </a:lnTo>
                  <a:lnTo>
                    <a:pt x="297496" y="3074065"/>
                  </a:lnTo>
                  <a:lnTo>
                    <a:pt x="339020" y="3091624"/>
                  </a:lnTo>
                  <a:lnTo>
                    <a:pt x="382287" y="3105600"/>
                  </a:lnTo>
                  <a:lnTo>
                    <a:pt x="427114" y="3115810"/>
                  </a:lnTo>
                  <a:lnTo>
                    <a:pt x="473317" y="3122072"/>
                  </a:lnTo>
                  <a:lnTo>
                    <a:pt x="520712" y="3124199"/>
                  </a:lnTo>
                  <a:lnTo>
                    <a:pt x="3822687" y="3124199"/>
                  </a:lnTo>
                  <a:lnTo>
                    <a:pt x="3870082" y="3122072"/>
                  </a:lnTo>
                  <a:lnTo>
                    <a:pt x="3916285" y="3115810"/>
                  </a:lnTo>
                  <a:lnTo>
                    <a:pt x="3961112" y="3105600"/>
                  </a:lnTo>
                  <a:lnTo>
                    <a:pt x="4004379" y="3091624"/>
                  </a:lnTo>
                  <a:lnTo>
                    <a:pt x="4045903" y="3074065"/>
                  </a:lnTo>
                  <a:lnTo>
                    <a:pt x="4085499" y="3053109"/>
                  </a:lnTo>
                  <a:lnTo>
                    <a:pt x="4122984" y="3028939"/>
                  </a:lnTo>
                  <a:lnTo>
                    <a:pt x="4158174" y="3001738"/>
                  </a:lnTo>
                  <a:lnTo>
                    <a:pt x="4190885" y="2971690"/>
                  </a:lnTo>
                  <a:lnTo>
                    <a:pt x="4220933" y="2938979"/>
                  </a:lnTo>
                  <a:lnTo>
                    <a:pt x="4248135" y="2903790"/>
                  </a:lnTo>
                  <a:lnTo>
                    <a:pt x="4272306" y="2866305"/>
                  </a:lnTo>
                  <a:lnTo>
                    <a:pt x="4293263" y="2826708"/>
                  </a:lnTo>
                  <a:lnTo>
                    <a:pt x="4310822" y="2785184"/>
                  </a:lnTo>
                  <a:lnTo>
                    <a:pt x="4324799" y="2741916"/>
                  </a:lnTo>
                  <a:lnTo>
                    <a:pt x="4335010" y="2697088"/>
                  </a:lnTo>
                  <a:lnTo>
                    <a:pt x="4341271" y="2650884"/>
                  </a:lnTo>
                  <a:lnTo>
                    <a:pt x="4343400" y="2603487"/>
                  </a:lnTo>
                  <a:lnTo>
                    <a:pt x="4343400" y="520712"/>
                  </a:lnTo>
                  <a:lnTo>
                    <a:pt x="4341271" y="473317"/>
                  </a:lnTo>
                  <a:lnTo>
                    <a:pt x="4335010" y="427114"/>
                  </a:lnTo>
                  <a:lnTo>
                    <a:pt x="4324799" y="382287"/>
                  </a:lnTo>
                  <a:lnTo>
                    <a:pt x="4310822" y="339020"/>
                  </a:lnTo>
                  <a:lnTo>
                    <a:pt x="4293263" y="297496"/>
                  </a:lnTo>
                  <a:lnTo>
                    <a:pt x="4272306" y="257900"/>
                  </a:lnTo>
                  <a:lnTo>
                    <a:pt x="4248135" y="220415"/>
                  </a:lnTo>
                  <a:lnTo>
                    <a:pt x="4220933" y="185225"/>
                  </a:lnTo>
                  <a:lnTo>
                    <a:pt x="4190885" y="152514"/>
                  </a:lnTo>
                  <a:lnTo>
                    <a:pt x="4158174" y="122466"/>
                  </a:lnTo>
                  <a:lnTo>
                    <a:pt x="4122984" y="95264"/>
                  </a:lnTo>
                  <a:lnTo>
                    <a:pt x="4085499" y="71093"/>
                  </a:lnTo>
                  <a:lnTo>
                    <a:pt x="4045903" y="50136"/>
                  </a:lnTo>
                  <a:lnTo>
                    <a:pt x="4004379" y="32577"/>
                  </a:lnTo>
                  <a:lnTo>
                    <a:pt x="3961112" y="18600"/>
                  </a:lnTo>
                  <a:lnTo>
                    <a:pt x="3916285" y="8389"/>
                  </a:lnTo>
                  <a:lnTo>
                    <a:pt x="3870082" y="2128"/>
                  </a:lnTo>
                  <a:lnTo>
                    <a:pt x="3822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" y="2884590"/>
              <a:ext cx="4254754" cy="2906609"/>
            </a:xfrm>
            <a:custGeom>
              <a:avLst/>
              <a:gdLst/>
              <a:ahLst/>
              <a:cxnLst/>
              <a:rect l="l" t="t" r="r" b="b"/>
              <a:pathLst>
                <a:path w="4343400" h="3124200">
                  <a:moveTo>
                    <a:pt x="0" y="520712"/>
                  </a:moveTo>
                  <a:lnTo>
                    <a:pt x="2128" y="473317"/>
                  </a:lnTo>
                  <a:lnTo>
                    <a:pt x="8389" y="427114"/>
                  </a:lnTo>
                  <a:lnTo>
                    <a:pt x="18600" y="382287"/>
                  </a:lnTo>
                  <a:lnTo>
                    <a:pt x="32577" y="339020"/>
                  </a:lnTo>
                  <a:lnTo>
                    <a:pt x="50136" y="297496"/>
                  </a:lnTo>
                  <a:lnTo>
                    <a:pt x="71093" y="257900"/>
                  </a:lnTo>
                  <a:lnTo>
                    <a:pt x="95264" y="220415"/>
                  </a:lnTo>
                  <a:lnTo>
                    <a:pt x="122466" y="185225"/>
                  </a:lnTo>
                  <a:lnTo>
                    <a:pt x="152514" y="152514"/>
                  </a:lnTo>
                  <a:lnTo>
                    <a:pt x="185225" y="122466"/>
                  </a:lnTo>
                  <a:lnTo>
                    <a:pt x="220415" y="95264"/>
                  </a:lnTo>
                  <a:lnTo>
                    <a:pt x="257900" y="71093"/>
                  </a:lnTo>
                  <a:lnTo>
                    <a:pt x="297496" y="50136"/>
                  </a:lnTo>
                  <a:lnTo>
                    <a:pt x="339020" y="32577"/>
                  </a:lnTo>
                  <a:lnTo>
                    <a:pt x="382287" y="18600"/>
                  </a:lnTo>
                  <a:lnTo>
                    <a:pt x="427114" y="8389"/>
                  </a:lnTo>
                  <a:lnTo>
                    <a:pt x="473317" y="2128"/>
                  </a:lnTo>
                  <a:lnTo>
                    <a:pt x="520712" y="0"/>
                  </a:lnTo>
                  <a:lnTo>
                    <a:pt x="3822687" y="0"/>
                  </a:lnTo>
                  <a:lnTo>
                    <a:pt x="3870082" y="2128"/>
                  </a:lnTo>
                  <a:lnTo>
                    <a:pt x="3916285" y="8389"/>
                  </a:lnTo>
                  <a:lnTo>
                    <a:pt x="3961112" y="18600"/>
                  </a:lnTo>
                  <a:lnTo>
                    <a:pt x="4004379" y="32577"/>
                  </a:lnTo>
                  <a:lnTo>
                    <a:pt x="4045903" y="50136"/>
                  </a:lnTo>
                  <a:lnTo>
                    <a:pt x="4085499" y="71093"/>
                  </a:lnTo>
                  <a:lnTo>
                    <a:pt x="4122984" y="95264"/>
                  </a:lnTo>
                  <a:lnTo>
                    <a:pt x="4158174" y="122466"/>
                  </a:lnTo>
                  <a:lnTo>
                    <a:pt x="4190885" y="152514"/>
                  </a:lnTo>
                  <a:lnTo>
                    <a:pt x="4220933" y="185225"/>
                  </a:lnTo>
                  <a:lnTo>
                    <a:pt x="4248135" y="220415"/>
                  </a:lnTo>
                  <a:lnTo>
                    <a:pt x="4272306" y="257900"/>
                  </a:lnTo>
                  <a:lnTo>
                    <a:pt x="4293263" y="297496"/>
                  </a:lnTo>
                  <a:lnTo>
                    <a:pt x="4310822" y="339020"/>
                  </a:lnTo>
                  <a:lnTo>
                    <a:pt x="4324799" y="382287"/>
                  </a:lnTo>
                  <a:lnTo>
                    <a:pt x="4335010" y="427114"/>
                  </a:lnTo>
                  <a:lnTo>
                    <a:pt x="4341271" y="473317"/>
                  </a:lnTo>
                  <a:lnTo>
                    <a:pt x="4343400" y="520712"/>
                  </a:lnTo>
                  <a:lnTo>
                    <a:pt x="4343400" y="2603487"/>
                  </a:lnTo>
                  <a:lnTo>
                    <a:pt x="4341271" y="2650884"/>
                  </a:lnTo>
                  <a:lnTo>
                    <a:pt x="4335010" y="2697088"/>
                  </a:lnTo>
                  <a:lnTo>
                    <a:pt x="4324799" y="2741916"/>
                  </a:lnTo>
                  <a:lnTo>
                    <a:pt x="4310822" y="2785184"/>
                  </a:lnTo>
                  <a:lnTo>
                    <a:pt x="4293263" y="2826708"/>
                  </a:lnTo>
                  <a:lnTo>
                    <a:pt x="4272306" y="2866305"/>
                  </a:lnTo>
                  <a:lnTo>
                    <a:pt x="4248135" y="2903790"/>
                  </a:lnTo>
                  <a:lnTo>
                    <a:pt x="4220933" y="2938979"/>
                  </a:lnTo>
                  <a:lnTo>
                    <a:pt x="4190885" y="2971690"/>
                  </a:lnTo>
                  <a:lnTo>
                    <a:pt x="4158174" y="3001738"/>
                  </a:lnTo>
                  <a:lnTo>
                    <a:pt x="4122984" y="3028939"/>
                  </a:lnTo>
                  <a:lnTo>
                    <a:pt x="4085499" y="3053109"/>
                  </a:lnTo>
                  <a:lnTo>
                    <a:pt x="4045903" y="3074065"/>
                  </a:lnTo>
                  <a:lnTo>
                    <a:pt x="4004379" y="3091624"/>
                  </a:lnTo>
                  <a:lnTo>
                    <a:pt x="3961112" y="3105600"/>
                  </a:lnTo>
                  <a:lnTo>
                    <a:pt x="3916285" y="3115810"/>
                  </a:lnTo>
                  <a:lnTo>
                    <a:pt x="3870082" y="3122072"/>
                  </a:lnTo>
                  <a:lnTo>
                    <a:pt x="3822687" y="3124199"/>
                  </a:lnTo>
                  <a:lnTo>
                    <a:pt x="520712" y="3124199"/>
                  </a:lnTo>
                  <a:lnTo>
                    <a:pt x="473317" y="3122072"/>
                  </a:lnTo>
                  <a:lnTo>
                    <a:pt x="427114" y="3115810"/>
                  </a:lnTo>
                  <a:lnTo>
                    <a:pt x="382287" y="3105600"/>
                  </a:lnTo>
                  <a:lnTo>
                    <a:pt x="339020" y="3091624"/>
                  </a:lnTo>
                  <a:lnTo>
                    <a:pt x="297496" y="3074065"/>
                  </a:lnTo>
                  <a:lnTo>
                    <a:pt x="257900" y="3053109"/>
                  </a:lnTo>
                  <a:lnTo>
                    <a:pt x="220415" y="3028939"/>
                  </a:lnTo>
                  <a:lnTo>
                    <a:pt x="185225" y="3001738"/>
                  </a:lnTo>
                  <a:lnTo>
                    <a:pt x="152514" y="2971690"/>
                  </a:lnTo>
                  <a:lnTo>
                    <a:pt x="122466" y="2938979"/>
                  </a:lnTo>
                  <a:lnTo>
                    <a:pt x="95264" y="2903790"/>
                  </a:lnTo>
                  <a:lnTo>
                    <a:pt x="71093" y="2866305"/>
                  </a:lnTo>
                  <a:lnTo>
                    <a:pt x="50136" y="2826708"/>
                  </a:lnTo>
                  <a:lnTo>
                    <a:pt x="32577" y="2785184"/>
                  </a:lnTo>
                  <a:lnTo>
                    <a:pt x="18600" y="2741916"/>
                  </a:lnTo>
                  <a:lnTo>
                    <a:pt x="8389" y="2697088"/>
                  </a:lnTo>
                  <a:lnTo>
                    <a:pt x="2128" y="2650884"/>
                  </a:lnTo>
                  <a:lnTo>
                    <a:pt x="0" y="2603487"/>
                  </a:lnTo>
                  <a:lnTo>
                    <a:pt x="0" y="520712"/>
                  </a:lnTo>
                  <a:close/>
                </a:path>
              </a:pathLst>
            </a:custGeom>
            <a:ln w="25400">
              <a:solidFill>
                <a:srgbClr val="F79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42999" y="3047618"/>
            <a:ext cx="2892891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Willing </a:t>
            </a:r>
            <a:r>
              <a:rPr sz="3200" b="1" spc="-2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3200" b="1" spc="-1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 </a:t>
            </a:r>
            <a:r>
              <a:rPr sz="3200" b="1" spc="-2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 </a:t>
            </a:r>
            <a:r>
              <a:rPr sz="3200" b="1" spc="-4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sz="3200" b="1" spc="-1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 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sz="3200" b="1" spc="-2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Time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55370" y="2813534"/>
            <a:ext cx="4036229" cy="2901466"/>
          </a:xfrm>
          <a:custGeom>
            <a:avLst/>
            <a:gdLst/>
            <a:ahLst/>
            <a:cxnLst/>
            <a:rect l="l" t="t" r="r" b="b"/>
            <a:pathLst>
              <a:path w="4267200" h="2971800">
                <a:moveTo>
                  <a:pt x="0" y="495312"/>
                </a:moveTo>
                <a:lnTo>
                  <a:pt x="2267" y="447610"/>
                </a:lnTo>
                <a:lnTo>
                  <a:pt x="8931" y="401190"/>
                </a:lnTo>
                <a:lnTo>
                  <a:pt x="19783" y="356261"/>
                </a:lnTo>
                <a:lnTo>
                  <a:pt x="34617" y="313030"/>
                </a:lnTo>
                <a:lnTo>
                  <a:pt x="53224" y="271705"/>
                </a:lnTo>
                <a:lnTo>
                  <a:pt x="75398" y="232493"/>
                </a:lnTo>
                <a:lnTo>
                  <a:pt x="100930" y="195603"/>
                </a:lnTo>
                <a:lnTo>
                  <a:pt x="129613" y="161240"/>
                </a:lnTo>
                <a:lnTo>
                  <a:pt x="161240" y="129613"/>
                </a:lnTo>
                <a:lnTo>
                  <a:pt x="195603" y="100930"/>
                </a:lnTo>
                <a:lnTo>
                  <a:pt x="232493" y="75398"/>
                </a:lnTo>
                <a:lnTo>
                  <a:pt x="271705" y="53224"/>
                </a:lnTo>
                <a:lnTo>
                  <a:pt x="313030" y="34617"/>
                </a:lnTo>
                <a:lnTo>
                  <a:pt x="356261" y="19783"/>
                </a:lnTo>
                <a:lnTo>
                  <a:pt x="401190" y="8931"/>
                </a:lnTo>
                <a:lnTo>
                  <a:pt x="447610" y="2267"/>
                </a:lnTo>
                <a:lnTo>
                  <a:pt x="495312" y="0"/>
                </a:lnTo>
                <a:lnTo>
                  <a:pt x="3771887" y="0"/>
                </a:lnTo>
                <a:lnTo>
                  <a:pt x="3819589" y="2267"/>
                </a:lnTo>
                <a:lnTo>
                  <a:pt x="3866009" y="8931"/>
                </a:lnTo>
                <a:lnTo>
                  <a:pt x="3910938" y="19783"/>
                </a:lnTo>
                <a:lnTo>
                  <a:pt x="3954169" y="34617"/>
                </a:lnTo>
                <a:lnTo>
                  <a:pt x="3995494" y="53224"/>
                </a:lnTo>
                <a:lnTo>
                  <a:pt x="4034706" y="75398"/>
                </a:lnTo>
                <a:lnTo>
                  <a:pt x="4071596" y="100930"/>
                </a:lnTo>
                <a:lnTo>
                  <a:pt x="4105959" y="129613"/>
                </a:lnTo>
                <a:lnTo>
                  <a:pt x="4137586" y="161240"/>
                </a:lnTo>
                <a:lnTo>
                  <a:pt x="4166269" y="195603"/>
                </a:lnTo>
                <a:lnTo>
                  <a:pt x="4191801" y="232493"/>
                </a:lnTo>
                <a:lnTo>
                  <a:pt x="4213975" y="271705"/>
                </a:lnTo>
                <a:lnTo>
                  <a:pt x="4232582" y="313030"/>
                </a:lnTo>
                <a:lnTo>
                  <a:pt x="4247416" y="356261"/>
                </a:lnTo>
                <a:lnTo>
                  <a:pt x="4258268" y="401190"/>
                </a:lnTo>
                <a:lnTo>
                  <a:pt x="4264932" y="447610"/>
                </a:lnTo>
                <a:lnTo>
                  <a:pt x="4267200" y="495312"/>
                </a:lnTo>
                <a:lnTo>
                  <a:pt x="4267200" y="2476487"/>
                </a:lnTo>
                <a:lnTo>
                  <a:pt x="4264932" y="2524189"/>
                </a:lnTo>
                <a:lnTo>
                  <a:pt x="4258268" y="2570609"/>
                </a:lnTo>
                <a:lnTo>
                  <a:pt x="4247416" y="2615538"/>
                </a:lnTo>
                <a:lnTo>
                  <a:pt x="4232582" y="2658769"/>
                </a:lnTo>
                <a:lnTo>
                  <a:pt x="4213975" y="2700094"/>
                </a:lnTo>
                <a:lnTo>
                  <a:pt x="4191801" y="2739306"/>
                </a:lnTo>
                <a:lnTo>
                  <a:pt x="4166269" y="2776196"/>
                </a:lnTo>
                <a:lnTo>
                  <a:pt x="4137586" y="2810559"/>
                </a:lnTo>
                <a:lnTo>
                  <a:pt x="4105959" y="2842186"/>
                </a:lnTo>
                <a:lnTo>
                  <a:pt x="4071596" y="2870869"/>
                </a:lnTo>
                <a:lnTo>
                  <a:pt x="4034706" y="2896401"/>
                </a:lnTo>
                <a:lnTo>
                  <a:pt x="3995494" y="2918575"/>
                </a:lnTo>
                <a:lnTo>
                  <a:pt x="3954169" y="2937182"/>
                </a:lnTo>
                <a:lnTo>
                  <a:pt x="3910938" y="2952016"/>
                </a:lnTo>
                <a:lnTo>
                  <a:pt x="3866009" y="2962868"/>
                </a:lnTo>
                <a:lnTo>
                  <a:pt x="3819589" y="2969532"/>
                </a:lnTo>
                <a:lnTo>
                  <a:pt x="3771887" y="2971799"/>
                </a:lnTo>
                <a:lnTo>
                  <a:pt x="495312" y="2971799"/>
                </a:lnTo>
                <a:lnTo>
                  <a:pt x="447610" y="2969532"/>
                </a:lnTo>
                <a:lnTo>
                  <a:pt x="401190" y="2962868"/>
                </a:lnTo>
                <a:lnTo>
                  <a:pt x="356261" y="2952016"/>
                </a:lnTo>
                <a:lnTo>
                  <a:pt x="313030" y="2937182"/>
                </a:lnTo>
                <a:lnTo>
                  <a:pt x="271705" y="2918575"/>
                </a:lnTo>
                <a:lnTo>
                  <a:pt x="232493" y="2896401"/>
                </a:lnTo>
                <a:lnTo>
                  <a:pt x="195603" y="2870869"/>
                </a:lnTo>
                <a:lnTo>
                  <a:pt x="161240" y="2842186"/>
                </a:lnTo>
                <a:lnTo>
                  <a:pt x="129613" y="2810559"/>
                </a:lnTo>
                <a:lnTo>
                  <a:pt x="100930" y="2776196"/>
                </a:lnTo>
                <a:lnTo>
                  <a:pt x="75398" y="2739306"/>
                </a:lnTo>
                <a:lnTo>
                  <a:pt x="53224" y="2700094"/>
                </a:lnTo>
                <a:lnTo>
                  <a:pt x="34617" y="2658769"/>
                </a:lnTo>
                <a:lnTo>
                  <a:pt x="19783" y="2615538"/>
                </a:lnTo>
                <a:lnTo>
                  <a:pt x="8931" y="2570609"/>
                </a:lnTo>
                <a:lnTo>
                  <a:pt x="2267" y="2524189"/>
                </a:lnTo>
                <a:lnTo>
                  <a:pt x="0" y="2476487"/>
                </a:lnTo>
                <a:lnTo>
                  <a:pt x="0" y="495312"/>
                </a:lnTo>
                <a:close/>
              </a:path>
            </a:pathLst>
          </a:custGeom>
          <a:ln w="25400">
            <a:solidFill>
              <a:srgbClr val="F79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55371" y="3220591"/>
            <a:ext cx="3777594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sz="3200" b="1" spc="-2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3200" b="1" spc="-5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  </a:t>
            </a:r>
            <a:r>
              <a:rPr sz="3200" b="1" spc="-2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3200" b="1" spc="-4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sz="3200" b="1" spc="-1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 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sz="3200" b="1" spc="-2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Time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19854" y="6535079"/>
            <a:ext cx="130302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</a:pP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Elasticity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</a:t>
            </a:r>
            <a:r>
              <a:rPr sz="1200" spc="13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Demand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20</a:t>
            </a:fld>
            <a:endParaRPr spc="-4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614" y="24874"/>
            <a:ext cx="839098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2845" marR="5080" indent="-243078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 Slope  </a:t>
            </a:r>
            <a:r>
              <a:rPr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Downward?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1000" y="1676400"/>
            <a:ext cx="8380730" cy="3876061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3060" marR="9525" indent="635" algn="just">
              <a:lnSpc>
                <a:spcPts val="4100"/>
              </a:lnSpc>
              <a:spcBef>
                <a:spcPts val="625"/>
              </a:spcBef>
            </a:pPr>
            <a:r>
              <a:rPr lang="en-SG" sz="2800" b="1" u="heavy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SG" sz="28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SG" sz="2800" b="1" u="heavy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SG" sz="2800" b="1" u="heavy" spc="-8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SG" sz="2800" b="1" u="heavy" spc="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SG" sz="2800" b="1" u="heavy" spc="-4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SG" sz="2800" b="1" u="heavy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SG" sz="2800" b="1" u="heavy" spc="-4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SG" sz="2800" b="1" u="heavy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	</a:t>
            </a:r>
            <a:r>
              <a:rPr lang="en-SG" sz="2800" b="1" u="heavy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SG" sz="2800" b="1" u="heavy" spc="-10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SG" sz="2800" b="1" u="heavy" spc="5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SG" sz="2800" b="1" u="heavy" spc="-5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SG" sz="3600" b="1" dirty="0" smtClean="0">
                <a:solidFill>
                  <a:srgbClr val="002060"/>
                </a:solidFill>
                <a:latin typeface="Carlito"/>
                <a:cs typeface="Carlito"/>
              </a:rPr>
              <a:t>:</a:t>
            </a:r>
            <a:r>
              <a:rPr lang="en-SG" sz="3600" dirty="0" smtClean="0">
                <a:latin typeface="Carlito"/>
                <a:cs typeface="Carlito"/>
              </a:rPr>
              <a:t> </a:t>
            </a:r>
            <a:r>
              <a:rPr lang="en-S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SG" sz="2800" b="1" spc="-1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S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SG" sz="2800" b="1" spc="-1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28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S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SG" sz="2800" b="1" spc="-6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SG" sz="2800" b="1" spc="-1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S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C</a:t>
            </a:r>
            <a:r>
              <a:rPr lang="en-SG" sz="2800" b="1" spc="-1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S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SG" sz="2800" b="1" spc="-2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SG" sz="28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S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</a:t>
            </a:r>
            <a:r>
              <a:rPr lang="en-SG" sz="2800" b="1" spc="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S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SG" sz="28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en-S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S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SG" sz="2800" b="1" spc="-5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SG" sz="2800" b="1" spc="-1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SG" sz="28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SG" sz="2800" b="1" spc="-4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SG" sz="2800" b="1" spc="-3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S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U</a:t>
            </a:r>
            <a:r>
              <a:rPr lang="en-SG" sz="2800" b="1" spc="-1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S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tends </a:t>
            </a:r>
            <a:r>
              <a:rPr sz="2800" b="1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b="1" spc="-1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 </a:t>
            </a:r>
            <a:r>
              <a:rPr sz="2800"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Consequent upon </a:t>
            </a:r>
            <a:r>
              <a:rPr sz="28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800"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their</a:t>
            </a:r>
            <a:r>
              <a:rPr sz="2800" b="1" spc="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ts val="4100"/>
              </a:lnSpc>
              <a:spcBef>
                <a:spcPts val="91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u="heavy" spc="-2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  <a:r>
              <a:rPr sz="28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of Consumer </a:t>
            </a:r>
            <a:r>
              <a:rPr sz="2800" b="1" u="heavy" spc="-1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sz="28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Price  of 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 </a:t>
            </a:r>
            <a:r>
              <a:rPr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falls,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Consumers,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unable </a:t>
            </a:r>
            <a:r>
              <a:rPr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 </a:t>
            </a:r>
            <a:r>
              <a:rPr sz="28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Price,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 </a:t>
            </a:r>
            <a:r>
              <a:rPr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to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sz="28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21</a:t>
            </a:fld>
            <a:endParaRPr spc="-4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442" y="370141"/>
            <a:ext cx="9815957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Exceptions </a:t>
            </a:r>
            <a:r>
              <a:rPr sz="5400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5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sz="5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5400" spc="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453388"/>
            <a:ext cx="8378190" cy="45473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Article </a:t>
            </a:r>
            <a:r>
              <a:rPr sz="32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2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 </a:t>
            </a:r>
            <a:r>
              <a:rPr sz="32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32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Veblen </a:t>
            </a:r>
            <a:r>
              <a:rPr sz="32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 </a:t>
            </a:r>
            <a:r>
              <a:rPr sz="3200" b="1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sz="3200" b="1" spc="-3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Jewellery,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Diamonds 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Gems </a:t>
            </a:r>
            <a:r>
              <a:rPr sz="3200" b="1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 </a:t>
            </a:r>
            <a:r>
              <a:rPr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considered 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 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Distinction. 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command </a:t>
            </a:r>
            <a:r>
              <a:rPr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their 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 </a:t>
            </a:r>
            <a:r>
              <a:rPr sz="3200" b="1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3200" b="1" spc="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Ignorance</a:t>
            </a:r>
            <a:r>
              <a:rPr sz="32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3200" b="1" spc="-1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time, Consumers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</a:t>
            </a:r>
            <a:r>
              <a:rPr sz="3200" b="1" spc="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sheer </a:t>
            </a:r>
            <a:r>
              <a:rPr sz="32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Ignorance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3200" b="1" spc="-1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</a:t>
            </a:r>
            <a:r>
              <a:rPr sz="32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Judgment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 </a:t>
            </a:r>
            <a:r>
              <a:rPr sz="3200" b="1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200" b="1" spc="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Quality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Price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of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Quality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Price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3200" b="1" spc="4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22</a:t>
            </a:fld>
            <a:endParaRPr spc="-4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442" y="247904"/>
            <a:ext cx="8825357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Exceptions </a:t>
            </a:r>
            <a:r>
              <a:rPr sz="5400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5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sz="5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5400" spc="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378712"/>
            <a:ext cx="8378190" cy="5000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u="heavy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Giffen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sz="3200" b="1" spc="-1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Giffen </a:t>
            </a:r>
            <a:r>
              <a:rPr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3200" b="1" spc="-1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</a:t>
            </a:r>
            <a:r>
              <a:rPr sz="3200" b="1" spc="-1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  </a:t>
            </a:r>
            <a:r>
              <a:rPr sz="3200" b="1" spc="-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</a:t>
            </a:r>
            <a:r>
              <a:rPr sz="3200" b="1" spc="-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z="3200" b="1" spc="-1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falls even </a:t>
            </a:r>
            <a:r>
              <a:rPr sz="3200" b="1" spc="-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their  Prices </a:t>
            </a:r>
            <a:r>
              <a:rPr sz="3200" b="1" spc="-1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Falls. </a:t>
            </a:r>
            <a:r>
              <a:rPr sz="3200" b="1" spc="-1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3200" b="1" spc="-1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example, </a:t>
            </a:r>
            <a:r>
              <a:rPr sz="3200" b="1" spc="-5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‘Bajra’. </a:t>
            </a:r>
            <a:r>
              <a:rPr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sz="3200" b="1" spc="-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 </a:t>
            </a:r>
            <a:r>
              <a:rPr sz="3200" b="1" spc="-1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 </a:t>
            </a:r>
            <a:r>
              <a:rPr sz="3200" b="1" spc="-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3200" b="1" spc="-1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3200" b="1" spc="-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sz="3200" b="1" spc="-1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Giffen </a:t>
            </a:r>
            <a:r>
              <a:rPr sz="3200" b="1" spc="-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3200" b="1" spc="-1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 Law </a:t>
            </a:r>
            <a:r>
              <a:rPr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200" b="1" spc="-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sz="3200" b="1" spc="-5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5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Fails.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695" marR="6985" indent="-34163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of Rise or 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 Price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 Future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Prices </a:t>
            </a:r>
            <a:r>
              <a:rPr sz="3200" b="1" spc="-1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likely </a:t>
            </a:r>
            <a:r>
              <a:rPr sz="3200" b="1" spc="-2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 </a:t>
            </a:r>
            <a:r>
              <a:rPr sz="32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then  </a:t>
            </a:r>
            <a:r>
              <a:rPr sz="3200" b="1" spc="-1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at </a:t>
            </a:r>
            <a:r>
              <a:rPr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2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sz="3200" b="1" spc="-4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z="32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 </a:t>
            </a:r>
            <a:r>
              <a:rPr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 </a:t>
            </a:r>
            <a:r>
              <a:rPr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32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vice</a:t>
            </a:r>
            <a:r>
              <a:rPr sz="3200" b="1" spc="-4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versa.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36283"/>
            <a:ext cx="854586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 &amp; </a:t>
            </a:r>
            <a:r>
              <a:rPr sz="40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</a:t>
            </a:r>
            <a:r>
              <a:rPr sz="4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4000" spc="-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01912" y="1359522"/>
            <a:ext cx="6273800" cy="2444115"/>
            <a:chOff x="2501912" y="1359522"/>
            <a:chExt cx="6273800" cy="2444115"/>
          </a:xfrm>
        </p:grpSpPr>
        <p:sp>
          <p:nvSpPr>
            <p:cNvPr id="4" name="object 4"/>
            <p:cNvSpPr/>
            <p:nvPr/>
          </p:nvSpPr>
          <p:spPr>
            <a:xfrm>
              <a:off x="2514612" y="1372222"/>
              <a:ext cx="6248400" cy="2418715"/>
            </a:xfrm>
            <a:custGeom>
              <a:avLst/>
              <a:gdLst/>
              <a:ahLst/>
              <a:cxnLst/>
              <a:rect l="l" t="t" r="r" b="b"/>
              <a:pathLst>
                <a:path w="6248400" h="2418715">
                  <a:moveTo>
                    <a:pt x="5039144" y="0"/>
                  </a:moveTo>
                  <a:lnTo>
                    <a:pt x="5039144" y="302310"/>
                  </a:lnTo>
                  <a:lnTo>
                    <a:pt x="0" y="302310"/>
                  </a:lnTo>
                  <a:lnTo>
                    <a:pt x="0" y="2116150"/>
                  </a:lnTo>
                  <a:lnTo>
                    <a:pt x="5039144" y="2116150"/>
                  </a:lnTo>
                  <a:lnTo>
                    <a:pt x="5039144" y="2418460"/>
                  </a:lnTo>
                  <a:lnTo>
                    <a:pt x="6248374" y="1209230"/>
                  </a:lnTo>
                  <a:lnTo>
                    <a:pt x="5039144" y="0"/>
                  </a:lnTo>
                  <a:close/>
                </a:path>
              </a:pathLst>
            </a:custGeom>
            <a:solidFill>
              <a:srgbClr val="D0E3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12" y="1372222"/>
              <a:ext cx="6248400" cy="2418715"/>
            </a:xfrm>
            <a:custGeom>
              <a:avLst/>
              <a:gdLst/>
              <a:ahLst/>
              <a:cxnLst/>
              <a:rect l="l" t="t" r="r" b="b"/>
              <a:pathLst>
                <a:path w="6248400" h="2418715">
                  <a:moveTo>
                    <a:pt x="0" y="302310"/>
                  </a:moveTo>
                  <a:lnTo>
                    <a:pt x="5039144" y="302310"/>
                  </a:lnTo>
                  <a:lnTo>
                    <a:pt x="5039144" y="0"/>
                  </a:lnTo>
                  <a:lnTo>
                    <a:pt x="6248374" y="1209230"/>
                  </a:lnTo>
                  <a:lnTo>
                    <a:pt x="5039144" y="2418460"/>
                  </a:lnTo>
                  <a:lnTo>
                    <a:pt x="5039144" y="2116150"/>
                  </a:lnTo>
                  <a:lnTo>
                    <a:pt x="0" y="2116150"/>
                  </a:lnTo>
                  <a:lnTo>
                    <a:pt x="0" y="302310"/>
                  </a:lnTo>
                  <a:close/>
                </a:path>
              </a:pathLst>
            </a:custGeom>
            <a:ln w="25399">
              <a:solidFill>
                <a:srgbClr val="D0E3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24772" y="1569021"/>
            <a:ext cx="5060950" cy="162672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99720" algn="l"/>
              </a:tabLst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↓,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QD</a:t>
            </a:r>
            <a:r>
              <a:rPr sz="3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7020">
              <a:lnSpc>
                <a:spcPts val="3950"/>
              </a:lnSpc>
              <a:spcBef>
                <a:spcPts val="740"/>
              </a:spcBef>
              <a:buFont typeface="Arial"/>
              <a:buChar char="•"/>
              <a:tabLst>
                <a:tab pos="299720" algn="l"/>
              </a:tabLst>
            </a:pPr>
            <a:r>
              <a:rPr sz="3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Downward </a:t>
            </a:r>
            <a:r>
              <a:rPr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sz="32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0708" y="1822805"/>
            <a:ext cx="2006600" cy="1517650"/>
            <a:chOff x="520708" y="1822805"/>
            <a:chExt cx="2006600" cy="1517650"/>
          </a:xfrm>
        </p:grpSpPr>
        <p:sp>
          <p:nvSpPr>
            <p:cNvPr id="8" name="object 8"/>
            <p:cNvSpPr/>
            <p:nvPr/>
          </p:nvSpPr>
          <p:spPr>
            <a:xfrm>
              <a:off x="533408" y="1835505"/>
              <a:ext cx="1981200" cy="1492250"/>
            </a:xfrm>
            <a:custGeom>
              <a:avLst/>
              <a:gdLst/>
              <a:ahLst/>
              <a:cxnLst/>
              <a:rect l="l" t="t" r="r" b="b"/>
              <a:pathLst>
                <a:path w="1981200" h="1492250">
                  <a:moveTo>
                    <a:pt x="1732546" y="0"/>
                  </a:moveTo>
                  <a:lnTo>
                    <a:pt x="248653" y="0"/>
                  </a:lnTo>
                  <a:lnTo>
                    <a:pt x="203958" y="4006"/>
                  </a:lnTo>
                  <a:lnTo>
                    <a:pt x="161891" y="15556"/>
                  </a:lnTo>
                  <a:lnTo>
                    <a:pt x="123154" y="33948"/>
                  </a:lnTo>
                  <a:lnTo>
                    <a:pt x="88450" y="58480"/>
                  </a:lnTo>
                  <a:lnTo>
                    <a:pt x="58480" y="88450"/>
                  </a:lnTo>
                  <a:lnTo>
                    <a:pt x="33948" y="123154"/>
                  </a:lnTo>
                  <a:lnTo>
                    <a:pt x="15556" y="161891"/>
                  </a:lnTo>
                  <a:lnTo>
                    <a:pt x="4006" y="203958"/>
                  </a:lnTo>
                  <a:lnTo>
                    <a:pt x="0" y="248653"/>
                  </a:lnTo>
                  <a:lnTo>
                    <a:pt x="0" y="1243241"/>
                  </a:lnTo>
                  <a:lnTo>
                    <a:pt x="4006" y="1287936"/>
                  </a:lnTo>
                  <a:lnTo>
                    <a:pt x="15556" y="1330003"/>
                  </a:lnTo>
                  <a:lnTo>
                    <a:pt x="33948" y="1368740"/>
                  </a:lnTo>
                  <a:lnTo>
                    <a:pt x="58480" y="1403444"/>
                  </a:lnTo>
                  <a:lnTo>
                    <a:pt x="88450" y="1433413"/>
                  </a:lnTo>
                  <a:lnTo>
                    <a:pt x="123154" y="1457945"/>
                  </a:lnTo>
                  <a:lnTo>
                    <a:pt x="161891" y="1476337"/>
                  </a:lnTo>
                  <a:lnTo>
                    <a:pt x="203958" y="1487888"/>
                  </a:lnTo>
                  <a:lnTo>
                    <a:pt x="248653" y="1491894"/>
                  </a:lnTo>
                  <a:lnTo>
                    <a:pt x="1732546" y="1491894"/>
                  </a:lnTo>
                  <a:lnTo>
                    <a:pt x="1777241" y="1487888"/>
                  </a:lnTo>
                  <a:lnTo>
                    <a:pt x="1819308" y="1476337"/>
                  </a:lnTo>
                  <a:lnTo>
                    <a:pt x="1858045" y="1457945"/>
                  </a:lnTo>
                  <a:lnTo>
                    <a:pt x="1892749" y="1433413"/>
                  </a:lnTo>
                  <a:lnTo>
                    <a:pt x="1922719" y="1403444"/>
                  </a:lnTo>
                  <a:lnTo>
                    <a:pt x="1947251" y="1368740"/>
                  </a:lnTo>
                  <a:lnTo>
                    <a:pt x="1965643" y="1330003"/>
                  </a:lnTo>
                  <a:lnTo>
                    <a:pt x="1977193" y="1287936"/>
                  </a:lnTo>
                  <a:lnTo>
                    <a:pt x="1981200" y="1243241"/>
                  </a:lnTo>
                  <a:lnTo>
                    <a:pt x="1981200" y="248653"/>
                  </a:lnTo>
                  <a:lnTo>
                    <a:pt x="1977193" y="203958"/>
                  </a:lnTo>
                  <a:lnTo>
                    <a:pt x="1965643" y="161891"/>
                  </a:lnTo>
                  <a:lnTo>
                    <a:pt x="1947251" y="123154"/>
                  </a:lnTo>
                  <a:lnTo>
                    <a:pt x="1922719" y="88450"/>
                  </a:lnTo>
                  <a:lnTo>
                    <a:pt x="1892749" y="58480"/>
                  </a:lnTo>
                  <a:lnTo>
                    <a:pt x="1858045" y="33948"/>
                  </a:lnTo>
                  <a:lnTo>
                    <a:pt x="1819308" y="15556"/>
                  </a:lnTo>
                  <a:lnTo>
                    <a:pt x="1777241" y="4006"/>
                  </a:lnTo>
                  <a:lnTo>
                    <a:pt x="1732546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408" y="1835505"/>
              <a:ext cx="1981200" cy="1492250"/>
            </a:xfrm>
            <a:custGeom>
              <a:avLst/>
              <a:gdLst/>
              <a:ahLst/>
              <a:cxnLst/>
              <a:rect l="l" t="t" r="r" b="b"/>
              <a:pathLst>
                <a:path w="1981200" h="1492250">
                  <a:moveTo>
                    <a:pt x="0" y="248653"/>
                  </a:moveTo>
                  <a:lnTo>
                    <a:pt x="4006" y="203958"/>
                  </a:lnTo>
                  <a:lnTo>
                    <a:pt x="15556" y="161891"/>
                  </a:lnTo>
                  <a:lnTo>
                    <a:pt x="33948" y="123154"/>
                  </a:lnTo>
                  <a:lnTo>
                    <a:pt x="58480" y="88450"/>
                  </a:lnTo>
                  <a:lnTo>
                    <a:pt x="88450" y="58480"/>
                  </a:lnTo>
                  <a:lnTo>
                    <a:pt x="123154" y="33948"/>
                  </a:lnTo>
                  <a:lnTo>
                    <a:pt x="161891" y="15556"/>
                  </a:lnTo>
                  <a:lnTo>
                    <a:pt x="203958" y="4006"/>
                  </a:lnTo>
                  <a:lnTo>
                    <a:pt x="248653" y="0"/>
                  </a:lnTo>
                  <a:lnTo>
                    <a:pt x="1732546" y="0"/>
                  </a:lnTo>
                  <a:lnTo>
                    <a:pt x="1777241" y="4006"/>
                  </a:lnTo>
                  <a:lnTo>
                    <a:pt x="1819308" y="15556"/>
                  </a:lnTo>
                  <a:lnTo>
                    <a:pt x="1858045" y="33948"/>
                  </a:lnTo>
                  <a:lnTo>
                    <a:pt x="1892749" y="58480"/>
                  </a:lnTo>
                  <a:lnTo>
                    <a:pt x="1922719" y="88450"/>
                  </a:lnTo>
                  <a:lnTo>
                    <a:pt x="1947251" y="123154"/>
                  </a:lnTo>
                  <a:lnTo>
                    <a:pt x="1965643" y="161891"/>
                  </a:lnTo>
                  <a:lnTo>
                    <a:pt x="1977193" y="203958"/>
                  </a:lnTo>
                  <a:lnTo>
                    <a:pt x="1981200" y="248653"/>
                  </a:lnTo>
                  <a:lnTo>
                    <a:pt x="1981200" y="1243241"/>
                  </a:lnTo>
                  <a:lnTo>
                    <a:pt x="1977193" y="1287936"/>
                  </a:lnTo>
                  <a:lnTo>
                    <a:pt x="1965643" y="1330003"/>
                  </a:lnTo>
                  <a:lnTo>
                    <a:pt x="1947251" y="1368740"/>
                  </a:lnTo>
                  <a:lnTo>
                    <a:pt x="1922719" y="1403444"/>
                  </a:lnTo>
                  <a:lnTo>
                    <a:pt x="1892749" y="1433413"/>
                  </a:lnTo>
                  <a:lnTo>
                    <a:pt x="1858045" y="1457945"/>
                  </a:lnTo>
                  <a:lnTo>
                    <a:pt x="1819308" y="1476337"/>
                  </a:lnTo>
                  <a:lnTo>
                    <a:pt x="1777241" y="1487888"/>
                  </a:lnTo>
                  <a:lnTo>
                    <a:pt x="1732546" y="1491894"/>
                  </a:lnTo>
                  <a:lnTo>
                    <a:pt x="248653" y="1491894"/>
                  </a:lnTo>
                  <a:lnTo>
                    <a:pt x="203958" y="1487888"/>
                  </a:lnTo>
                  <a:lnTo>
                    <a:pt x="161891" y="1476337"/>
                  </a:lnTo>
                  <a:lnTo>
                    <a:pt x="123154" y="1457945"/>
                  </a:lnTo>
                  <a:lnTo>
                    <a:pt x="88450" y="1433413"/>
                  </a:lnTo>
                  <a:lnTo>
                    <a:pt x="58480" y="1403444"/>
                  </a:lnTo>
                  <a:lnTo>
                    <a:pt x="33948" y="1368740"/>
                  </a:lnTo>
                  <a:lnTo>
                    <a:pt x="15556" y="1330003"/>
                  </a:lnTo>
                  <a:lnTo>
                    <a:pt x="4006" y="1287936"/>
                  </a:lnTo>
                  <a:lnTo>
                    <a:pt x="0" y="1243241"/>
                  </a:lnTo>
                  <a:lnTo>
                    <a:pt x="0" y="24865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5801" y="2362200"/>
            <a:ext cx="149676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0708" y="4019816"/>
            <a:ext cx="8255000" cy="2444115"/>
            <a:chOff x="520708" y="4019816"/>
            <a:chExt cx="8255000" cy="2444115"/>
          </a:xfrm>
        </p:grpSpPr>
        <p:sp>
          <p:nvSpPr>
            <p:cNvPr id="12" name="object 12"/>
            <p:cNvSpPr/>
            <p:nvPr/>
          </p:nvSpPr>
          <p:spPr>
            <a:xfrm>
              <a:off x="2514612" y="4032516"/>
              <a:ext cx="6248400" cy="2418715"/>
            </a:xfrm>
            <a:custGeom>
              <a:avLst/>
              <a:gdLst/>
              <a:ahLst/>
              <a:cxnLst/>
              <a:rect l="l" t="t" r="r" b="b"/>
              <a:pathLst>
                <a:path w="6248400" h="2418715">
                  <a:moveTo>
                    <a:pt x="5039144" y="0"/>
                  </a:moveTo>
                  <a:lnTo>
                    <a:pt x="5039144" y="302310"/>
                  </a:lnTo>
                  <a:lnTo>
                    <a:pt x="0" y="302310"/>
                  </a:lnTo>
                  <a:lnTo>
                    <a:pt x="0" y="2116150"/>
                  </a:lnTo>
                  <a:lnTo>
                    <a:pt x="5039144" y="2116150"/>
                  </a:lnTo>
                  <a:lnTo>
                    <a:pt x="5039144" y="2418461"/>
                  </a:lnTo>
                  <a:lnTo>
                    <a:pt x="6248374" y="1209230"/>
                  </a:lnTo>
                  <a:lnTo>
                    <a:pt x="5039144" y="0"/>
                  </a:lnTo>
                  <a:close/>
                </a:path>
              </a:pathLst>
            </a:custGeom>
            <a:solidFill>
              <a:srgbClr val="FC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4612" y="4032516"/>
              <a:ext cx="6248400" cy="2418715"/>
            </a:xfrm>
            <a:custGeom>
              <a:avLst/>
              <a:gdLst/>
              <a:ahLst/>
              <a:cxnLst/>
              <a:rect l="l" t="t" r="r" b="b"/>
              <a:pathLst>
                <a:path w="6248400" h="2418715">
                  <a:moveTo>
                    <a:pt x="0" y="302310"/>
                  </a:moveTo>
                  <a:lnTo>
                    <a:pt x="5039144" y="302310"/>
                  </a:lnTo>
                  <a:lnTo>
                    <a:pt x="5039144" y="0"/>
                  </a:lnTo>
                  <a:lnTo>
                    <a:pt x="6248374" y="1209230"/>
                  </a:lnTo>
                  <a:lnTo>
                    <a:pt x="5039144" y="2418461"/>
                  </a:lnTo>
                  <a:lnTo>
                    <a:pt x="5039144" y="2116150"/>
                  </a:lnTo>
                  <a:lnTo>
                    <a:pt x="0" y="2116150"/>
                  </a:lnTo>
                  <a:lnTo>
                    <a:pt x="0" y="302310"/>
                  </a:lnTo>
                  <a:close/>
                </a:path>
              </a:pathLst>
            </a:custGeom>
            <a:ln w="25399">
              <a:solidFill>
                <a:srgbClr val="FC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408" y="4463694"/>
              <a:ext cx="1981200" cy="1556385"/>
            </a:xfrm>
            <a:custGeom>
              <a:avLst/>
              <a:gdLst/>
              <a:ahLst/>
              <a:cxnLst/>
              <a:rect l="l" t="t" r="r" b="b"/>
              <a:pathLst>
                <a:path w="1981200" h="1556385">
                  <a:moveTo>
                    <a:pt x="1721853" y="0"/>
                  </a:moveTo>
                  <a:lnTo>
                    <a:pt x="259359" y="0"/>
                  </a:lnTo>
                  <a:lnTo>
                    <a:pt x="212738" y="4178"/>
                  </a:lnTo>
                  <a:lnTo>
                    <a:pt x="168859" y="16225"/>
                  </a:lnTo>
                  <a:lnTo>
                    <a:pt x="128454" y="35409"/>
                  </a:lnTo>
                  <a:lnTo>
                    <a:pt x="92256" y="60997"/>
                  </a:lnTo>
                  <a:lnTo>
                    <a:pt x="60997" y="92256"/>
                  </a:lnTo>
                  <a:lnTo>
                    <a:pt x="35409" y="128454"/>
                  </a:lnTo>
                  <a:lnTo>
                    <a:pt x="16225" y="168859"/>
                  </a:lnTo>
                  <a:lnTo>
                    <a:pt x="4178" y="212738"/>
                  </a:lnTo>
                  <a:lnTo>
                    <a:pt x="0" y="259359"/>
                  </a:lnTo>
                  <a:lnTo>
                    <a:pt x="0" y="1296758"/>
                  </a:lnTo>
                  <a:lnTo>
                    <a:pt x="4178" y="1343376"/>
                  </a:lnTo>
                  <a:lnTo>
                    <a:pt x="16225" y="1387252"/>
                  </a:lnTo>
                  <a:lnTo>
                    <a:pt x="35409" y="1427654"/>
                  </a:lnTo>
                  <a:lnTo>
                    <a:pt x="60997" y="1463851"/>
                  </a:lnTo>
                  <a:lnTo>
                    <a:pt x="92256" y="1495109"/>
                  </a:lnTo>
                  <a:lnTo>
                    <a:pt x="128454" y="1520696"/>
                  </a:lnTo>
                  <a:lnTo>
                    <a:pt x="168859" y="1539879"/>
                  </a:lnTo>
                  <a:lnTo>
                    <a:pt x="212738" y="1551927"/>
                  </a:lnTo>
                  <a:lnTo>
                    <a:pt x="259359" y="1556105"/>
                  </a:lnTo>
                  <a:lnTo>
                    <a:pt x="1721853" y="1556105"/>
                  </a:lnTo>
                  <a:lnTo>
                    <a:pt x="1768470" y="1551927"/>
                  </a:lnTo>
                  <a:lnTo>
                    <a:pt x="1812346" y="1539879"/>
                  </a:lnTo>
                  <a:lnTo>
                    <a:pt x="1852749" y="1520696"/>
                  </a:lnTo>
                  <a:lnTo>
                    <a:pt x="1888945" y="1495109"/>
                  </a:lnTo>
                  <a:lnTo>
                    <a:pt x="1920204" y="1463851"/>
                  </a:lnTo>
                  <a:lnTo>
                    <a:pt x="1945790" y="1427654"/>
                  </a:lnTo>
                  <a:lnTo>
                    <a:pt x="1964974" y="1387252"/>
                  </a:lnTo>
                  <a:lnTo>
                    <a:pt x="1977021" y="1343376"/>
                  </a:lnTo>
                  <a:lnTo>
                    <a:pt x="1981200" y="1296758"/>
                  </a:lnTo>
                  <a:lnTo>
                    <a:pt x="1981200" y="259359"/>
                  </a:lnTo>
                  <a:lnTo>
                    <a:pt x="1977021" y="212738"/>
                  </a:lnTo>
                  <a:lnTo>
                    <a:pt x="1964974" y="168859"/>
                  </a:lnTo>
                  <a:lnTo>
                    <a:pt x="1945790" y="128454"/>
                  </a:lnTo>
                  <a:lnTo>
                    <a:pt x="1920204" y="92256"/>
                  </a:lnTo>
                  <a:lnTo>
                    <a:pt x="1888945" y="60997"/>
                  </a:lnTo>
                  <a:lnTo>
                    <a:pt x="1852749" y="35409"/>
                  </a:lnTo>
                  <a:lnTo>
                    <a:pt x="1812346" y="16225"/>
                  </a:lnTo>
                  <a:lnTo>
                    <a:pt x="1768470" y="4178"/>
                  </a:lnTo>
                  <a:lnTo>
                    <a:pt x="1721853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3408" y="4463694"/>
              <a:ext cx="1981200" cy="1556385"/>
            </a:xfrm>
            <a:custGeom>
              <a:avLst/>
              <a:gdLst/>
              <a:ahLst/>
              <a:cxnLst/>
              <a:rect l="l" t="t" r="r" b="b"/>
              <a:pathLst>
                <a:path w="1981200" h="1556385">
                  <a:moveTo>
                    <a:pt x="0" y="259359"/>
                  </a:moveTo>
                  <a:lnTo>
                    <a:pt x="4178" y="212738"/>
                  </a:lnTo>
                  <a:lnTo>
                    <a:pt x="16225" y="168859"/>
                  </a:lnTo>
                  <a:lnTo>
                    <a:pt x="35409" y="128454"/>
                  </a:lnTo>
                  <a:lnTo>
                    <a:pt x="60997" y="92256"/>
                  </a:lnTo>
                  <a:lnTo>
                    <a:pt x="92256" y="60997"/>
                  </a:lnTo>
                  <a:lnTo>
                    <a:pt x="128454" y="35409"/>
                  </a:lnTo>
                  <a:lnTo>
                    <a:pt x="168859" y="16225"/>
                  </a:lnTo>
                  <a:lnTo>
                    <a:pt x="212738" y="4178"/>
                  </a:lnTo>
                  <a:lnTo>
                    <a:pt x="259359" y="0"/>
                  </a:lnTo>
                  <a:lnTo>
                    <a:pt x="1721853" y="0"/>
                  </a:lnTo>
                  <a:lnTo>
                    <a:pt x="1768470" y="4178"/>
                  </a:lnTo>
                  <a:lnTo>
                    <a:pt x="1812346" y="16225"/>
                  </a:lnTo>
                  <a:lnTo>
                    <a:pt x="1852749" y="35409"/>
                  </a:lnTo>
                  <a:lnTo>
                    <a:pt x="1888945" y="60997"/>
                  </a:lnTo>
                  <a:lnTo>
                    <a:pt x="1920204" y="92256"/>
                  </a:lnTo>
                  <a:lnTo>
                    <a:pt x="1945790" y="128454"/>
                  </a:lnTo>
                  <a:lnTo>
                    <a:pt x="1964974" y="168859"/>
                  </a:lnTo>
                  <a:lnTo>
                    <a:pt x="1977021" y="212738"/>
                  </a:lnTo>
                  <a:lnTo>
                    <a:pt x="1981200" y="259359"/>
                  </a:lnTo>
                  <a:lnTo>
                    <a:pt x="1981200" y="1296758"/>
                  </a:lnTo>
                  <a:lnTo>
                    <a:pt x="1977021" y="1343376"/>
                  </a:lnTo>
                  <a:lnTo>
                    <a:pt x="1964974" y="1387252"/>
                  </a:lnTo>
                  <a:lnTo>
                    <a:pt x="1945790" y="1427654"/>
                  </a:lnTo>
                  <a:lnTo>
                    <a:pt x="1920204" y="1463851"/>
                  </a:lnTo>
                  <a:lnTo>
                    <a:pt x="1888945" y="1495109"/>
                  </a:lnTo>
                  <a:lnTo>
                    <a:pt x="1852749" y="1520696"/>
                  </a:lnTo>
                  <a:lnTo>
                    <a:pt x="1812346" y="1539879"/>
                  </a:lnTo>
                  <a:lnTo>
                    <a:pt x="1768470" y="1551927"/>
                  </a:lnTo>
                  <a:lnTo>
                    <a:pt x="1721853" y="1556105"/>
                  </a:lnTo>
                  <a:lnTo>
                    <a:pt x="259359" y="1556105"/>
                  </a:lnTo>
                  <a:lnTo>
                    <a:pt x="212738" y="1551927"/>
                  </a:lnTo>
                  <a:lnTo>
                    <a:pt x="168859" y="1539879"/>
                  </a:lnTo>
                  <a:lnTo>
                    <a:pt x="128454" y="1520696"/>
                  </a:lnTo>
                  <a:lnTo>
                    <a:pt x="92256" y="1495109"/>
                  </a:lnTo>
                  <a:lnTo>
                    <a:pt x="60997" y="1463851"/>
                  </a:lnTo>
                  <a:lnTo>
                    <a:pt x="35409" y="1427654"/>
                  </a:lnTo>
                  <a:lnTo>
                    <a:pt x="16225" y="1387252"/>
                  </a:lnTo>
                  <a:lnTo>
                    <a:pt x="4178" y="1343376"/>
                  </a:lnTo>
                  <a:lnTo>
                    <a:pt x="0" y="1296758"/>
                  </a:lnTo>
                  <a:lnTo>
                    <a:pt x="0" y="25935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3408" y="4463694"/>
            <a:ext cx="7543792" cy="15882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65934">
              <a:lnSpc>
                <a:spcPct val="100000"/>
              </a:lnSpc>
              <a:spcBef>
                <a:spcPts val="425"/>
              </a:spcBef>
              <a:tabLst>
                <a:tab pos="2054225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↑,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QD</a:t>
            </a:r>
            <a:r>
              <a:rPr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3589" marR="5080" indent="-2041525">
              <a:lnSpc>
                <a:spcPts val="3920"/>
              </a:lnSpc>
              <a:spcBef>
                <a:spcPts val="790"/>
              </a:spcBef>
              <a:tabLst>
                <a:tab pos="1766570" algn="l"/>
              </a:tabLst>
            </a:pPr>
            <a:r>
              <a:rPr sz="2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	</a:t>
            </a:r>
            <a:r>
              <a:rPr lang="en-US" sz="2800" spc="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Upward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23</a:t>
            </a:fld>
            <a:endParaRPr spc="-4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34875"/>
            <a:ext cx="9067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 &amp; </a:t>
            </a:r>
            <a:r>
              <a:rPr sz="44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</a:t>
            </a:r>
            <a:r>
              <a:rPr sz="4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4400" spc="-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60612" y="1760410"/>
            <a:ext cx="4953635" cy="3886835"/>
            <a:chOff x="2360612" y="1760410"/>
            <a:chExt cx="4953635" cy="3886835"/>
          </a:xfrm>
        </p:grpSpPr>
        <p:sp>
          <p:nvSpPr>
            <p:cNvPr id="4" name="object 4"/>
            <p:cNvSpPr/>
            <p:nvPr/>
          </p:nvSpPr>
          <p:spPr>
            <a:xfrm>
              <a:off x="2747962" y="2971800"/>
              <a:ext cx="1828800" cy="1905"/>
            </a:xfrm>
            <a:custGeom>
              <a:avLst/>
              <a:gdLst/>
              <a:ahLst/>
              <a:cxnLst/>
              <a:rect l="l" t="t" r="r" b="b"/>
              <a:pathLst>
                <a:path w="1828800" h="1905">
                  <a:moveTo>
                    <a:pt x="0" y="0"/>
                  </a:moveTo>
                  <a:lnTo>
                    <a:pt x="1828800" y="1587"/>
                  </a:lnTo>
                </a:path>
              </a:pathLst>
            </a:custGeom>
            <a:ln w="22225">
              <a:solidFill>
                <a:srgbClr val="FF006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6762" y="2973387"/>
              <a:ext cx="0" cy="2513330"/>
            </a:xfrm>
            <a:custGeom>
              <a:avLst/>
              <a:gdLst/>
              <a:ahLst/>
              <a:cxnLst/>
              <a:rect l="l" t="t" r="r" b="b"/>
              <a:pathLst>
                <a:path h="2513329">
                  <a:moveTo>
                    <a:pt x="0" y="0"/>
                  </a:moveTo>
                  <a:lnTo>
                    <a:pt x="0" y="2513012"/>
                  </a:lnTo>
                </a:path>
              </a:pathLst>
            </a:custGeom>
            <a:ln w="22225">
              <a:solidFill>
                <a:srgbClr val="FF006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7962" y="3886200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587"/>
                  </a:lnTo>
                </a:path>
              </a:pathLst>
            </a:custGeom>
            <a:ln w="22225">
              <a:solidFill>
                <a:srgbClr val="FF006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18175" y="3887787"/>
              <a:ext cx="1905" cy="1600200"/>
            </a:xfrm>
            <a:custGeom>
              <a:avLst/>
              <a:gdLst/>
              <a:ahLst/>
              <a:cxnLst/>
              <a:rect l="l" t="t" r="r" b="b"/>
              <a:pathLst>
                <a:path w="1904" h="1600200">
                  <a:moveTo>
                    <a:pt x="1587" y="0"/>
                  </a:moveTo>
                  <a:lnTo>
                    <a:pt x="0" y="1600200"/>
                  </a:lnTo>
                </a:path>
              </a:pathLst>
            </a:custGeom>
            <a:ln w="22225">
              <a:solidFill>
                <a:srgbClr val="FF006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9962" y="2133600"/>
              <a:ext cx="3581400" cy="2819400"/>
            </a:xfrm>
            <a:custGeom>
              <a:avLst/>
              <a:gdLst/>
              <a:ahLst/>
              <a:cxnLst/>
              <a:rect l="l" t="t" r="r" b="b"/>
              <a:pathLst>
                <a:path w="3581400" h="2819400">
                  <a:moveTo>
                    <a:pt x="0" y="0"/>
                  </a:moveTo>
                  <a:lnTo>
                    <a:pt x="3581400" y="2819400"/>
                  </a:lnTo>
                </a:path>
              </a:pathLst>
            </a:custGeom>
            <a:ln w="508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71762" y="4724400"/>
              <a:ext cx="4114800" cy="1905"/>
            </a:xfrm>
            <a:custGeom>
              <a:avLst/>
              <a:gdLst/>
              <a:ahLst/>
              <a:cxnLst/>
              <a:rect l="l" t="t" r="r" b="b"/>
              <a:pathLst>
                <a:path w="4114800" h="1904">
                  <a:moveTo>
                    <a:pt x="0" y="0"/>
                  </a:moveTo>
                  <a:lnTo>
                    <a:pt x="4114800" y="1587"/>
                  </a:lnTo>
                </a:path>
              </a:pathLst>
            </a:custGeom>
            <a:ln w="22225">
              <a:solidFill>
                <a:srgbClr val="FF006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84975" y="4725987"/>
              <a:ext cx="1905" cy="762000"/>
            </a:xfrm>
            <a:custGeom>
              <a:avLst/>
              <a:gdLst/>
              <a:ahLst/>
              <a:cxnLst/>
              <a:rect l="l" t="t" r="r" b="b"/>
              <a:pathLst>
                <a:path w="1904" h="762000">
                  <a:moveTo>
                    <a:pt x="1587" y="0"/>
                  </a:moveTo>
                  <a:lnTo>
                    <a:pt x="0" y="762000"/>
                  </a:lnTo>
                </a:path>
              </a:pathLst>
            </a:custGeom>
            <a:ln w="22225">
              <a:solidFill>
                <a:srgbClr val="FF006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6375" y="1766760"/>
              <a:ext cx="1905" cy="3874135"/>
            </a:xfrm>
            <a:custGeom>
              <a:avLst/>
              <a:gdLst/>
              <a:ahLst/>
              <a:cxnLst/>
              <a:rect l="l" t="t" r="r" b="b"/>
              <a:pathLst>
                <a:path w="1905" h="3874135">
                  <a:moveTo>
                    <a:pt x="0" y="3873627"/>
                  </a:moveTo>
                  <a:lnTo>
                    <a:pt x="1587" y="0"/>
                  </a:lnTo>
                </a:path>
              </a:pathLst>
            </a:custGeom>
            <a:ln w="127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03474" y="1766760"/>
              <a:ext cx="88900" cy="76835"/>
            </a:xfrm>
            <a:custGeom>
              <a:avLst/>
              <a:gdLst/>
              <a:ahLst/>
              <a:cxnLst/>
              <a:rect l="l" t="t" r="r" b="b"/>
              <a:pathLst>
                <a:path w="88900" h="76835">
                  <a:moveTo>
                    <a:pt x="0" y="76174"/>
                  </a:moveTo>
                  <a:lnTo>
                    <a:pt x="44488" y="0"/>
                  </a:lnTo>
                  <a:lnTo>
                    <a:pt x="88900" y="76212"/>
                  </a:lnTo>
                </a:path>
              </a:pathLst>
            </a:custGeom>
            <a:ln w="127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66962" y="5486400"/>
              <a:ext cx="4940935" cy="1905"/>
            </a:xfrm>
            <a:custGeom>
              <a:avLst/>
              <a:gdLst/>
              <a:ahLst/>
              <a:cxnLst/>
              <a:rect l="l" t="t" r="r" b="b"/>
              <a:pathLst>
                <a:path w="4940934" h="1904">
                  <a:moveTo>
                    <a:pt x="0" y="0"/>
                  </a:moveTo>
                  <a:lnTo>
                    <a:pt x="4940427" y="1587"/>
                  </a:lnTo>
                </a:path>
              </a:pathLst>
            </a:custGeom>
            <a:ln w="127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31164" y="5443512"/>
              <a:ext cx="76835" cy="88900"/>
            </a:xfrm>
            <a:custGeom>
              <a:avLst/>
              <a:gdLst/>
              <a:ahLst/>
              <a:cxnLst/>
              <a:rect l="l" t="t" r="r" b="b"/>
              <a:pathLst>
                <a:path w="76834" h="88900">
                  <a:moveTo>
                    <a:pt x="38" y="0"/>
                  </a:moveTo>
                  <a:lnTo>
                    <a:pt x="76225" y="44475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41372" y="5361368"/>
            <a:ext cx="198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O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42964" y="4588173"/>
            <a:ext cx="2381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00"/>
                </a:solidFill>
                <a:latin typeface="Carlito"/>
                <a:cs typeface="Carlito"/>
              </a:rPr>
              <a:t>P`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46272" y="3750078"/>
            <a:ext cx="161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00"/>
                </a:solidFill>
                <a:latin typeface="Carlito"/>
                <a:cs typeface="Carlito"/>
              </a:rPr>
              <a:t>P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56089" y="5578973"/>
            <a:ext cx="1930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94352" y="4816975"/>
            <a:ext cx="1860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D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71447" y="1387989"/>
            <a:ext cx="1099185" cy="1854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Y</a:t>
            </a:r>
            <a:endParaRPr sz="2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1800"/>
              </a:spcBef>
            </a:pP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D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3300"/>
                </a:solidFill>
                <a:latin typeface="Carlito"/>
                <a:cs typeface="Carlito"/>
              </a:rPr>
              <a:t>P``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09631" y="5503499"/>
            <a:ext cx="2169160" cy="7874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695"/>
              </a:spcBef>
              <a:tabLst>
                <a:tab pos="1454150" algn="l"/>
              </a:tabLst>
            </a:pP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L	M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5" dirty="0">
                <a:solidFill>
                  <a:srgbClr val="002060"/>
                </a:solidFill>
                <a:latin typeface="Carlito"/>
                <a:cs typeface="Carlito"/>
              </a:rPr>
              <a:t>Quantity</a:t>
            </a:r>
            <a:r>
              <a:rPr sz="2000" b="1" spc="-7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arlito"/>
                <a:cs typeface="Carlito"/>
              </a:rPr>
              <a:t>Demanded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51449" y="5350424"/>
            <a:ext cx="165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X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49602" y="3236719"/>
            <a:ext cx="280035" cy="5486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dirty="0">
                <a:solidFill>
                  <a:srgbClr val="003300"/>
                </a:solidFill>
                <a:latin typeface="Carlito"/>
                <a:cs typeface="Carlito"/>
              </a:rPr>
              <a:t>P</a:t>
            </a:r>
            <a:r>
              <a:rPr sz="2000" b="1" spc="-5" dirty="0">
                <a:solidFill>
                  <a:srgbClr val="003300"/>
                </a:solidFill>
                <a:latin typeface="Carlito"/>
                <a:cs typeface="Carlito"/>
              </a:rPr>
              <a:t>ri</a:t>
            </a:r>
            <a:r>
              <a:rPr sz="2000" b="1" dirty="0">
                <a:solidFill>
                  <a:srgbClr val="003300"/>
                </a:solidFill>
                <a:latin typeface="Carlito"/>
                <a:cs typeface="Carlito"/>
              </a:rPr>
              <a:t>ce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60036" y="2898432"/>
            <a:ext cx="2195830" cy="1747520"/>
            <a:chOff x="4660036" y="2898432"/>
            <a:chExt cx="2195830" cy="1747520"/>
          </a:xfrm>
        </p:grpSpPr>
        <p:sp>
          <p:nvSpPr>
            <p:cNvPr id="25" name="object 25"/>
            <p:cNvSpPr/>
            <p:nvPr/>
          </p:nvSpPr>
          <p:spPr>
            <a:xfrm>
              <a:off x="4672736" y="2911132"/>
              <a:ext cx="1047115" cy="822960"/>
            </a:xfrm>
            <a:custGeom>
              <a:avLst/>
              <a:gdLst/>
              <a:ahLst/>
              <a:cxnLst/>
              <a:rect l="l" t="t" r="r" b="b"/>
              <a:pathLst>
                <a:path w="1047114" h="822960">
                  <a:moveTo>
                    <a:pt x="1047026" y="82266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72736" y="2911144"/>
              <a:ext cx="87630" cy="82550"/>
            </a:xfrm>
            <a:custGeom>
              <a:avLst/>
              <a:gdLst/>
              <a:ahLst/>
              <a:cxnLst/>
              <a:rect l="l" t="t" r="r" b="b"/>
              <a:pathLst>
                <a:path w="87629" h="82550">
                  <a:moveTo>
                    <a:pt x="32448" y="82029"/>
                  </a:moveTo>
                  <a:lnTo>
                    <a:pt x="0" y="0"/>
                  </a:lnTo>
                  <a:lnTo>
                    <a:pt x="87376" y="12128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95962" y="3810000"/>
              <a:ext cx="1047115" cy="822960"/>
            </a:xfrm>
            <a:custGeom>
              <a:avLst/>
              <a:gdLst/>
              <a:ahLst/>
              <a:cxnLst/>
              <a:rect l="l" t="t" r="r" b="b"/>
              <a:pathLst>
                <a:path w="1047115" h="822960">
                  <a:moveTo>
                    <a:pt x="0" y="0"/>
                  </a:moveTo>
                  <a:lnTo>
                    <a:pt x="1047026" y="822667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55612" y="4550625"/>
              <a:ext cx="87630" cy="82550"/>
            </a:xfrm>
            <a:custGeom>
              <a:avLst/>
              <a:gdLst/>
              <a:ahLst/>
              <a:cxnLst/>
              <a:rect l="l" t="t" r="r" b="b"/>
              <a:pathLst>
                <a:path w="87629" h="82550">
                  <a:moveTo>
                    <a:pt x="54927" y="0"/>
                  </a:moveTo>
                  <a:lnTo>
                    <a:pt x="87376" y="82029"/>
                  </a:lnTo>
                  <a:lnTo>
                    <a:pt x="0" y="6990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352440" y="3140456"/>
            <a:ext cx="280572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984807"/>
                </a:solidFill>
                <a:latin typeface="Carlito"/>
                <a:cs typeface="Carlito"/>
              </a:rPr>
              <a:t>Contraction </a:t>
            </a:r>
            <a:r>
              <a:rPr sz="2000" b="1" dirty="0">
                <a:solidFill>
                  <a:srgbClr val="984807"/>
                </a:solidFill>
                <a:latin typeface="Carlito"/>
                <a:cs typeface="Carlito"/>
              </a:rPr>
              <a:t>of</a:t>
            </a:r>
            <a:r>
              <a:rPr sz="2000" b="1" spc="-55" dirty="0">
                <a:solidFill>
                  <a:srgbClr val="984807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984807"/>
                </a:solidFill>
                <a:latin typeface="Carlito"/>
                <a:cs typeface="Carlito"/>
              </a:rPr>
              <a:t>Demand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24</a:t>
            </a:fld>
            <a:endParaRPr spc="-40" dirty="0"/>
          </a:p>
        </p:txBody>
      </p:sp>
      <p:sp>
        <p:nvSpPr>
          <p:cNvPr id="30" name="object 30"/>
          <p:cNvSpPr txBox="1"/>
          <p:nvPr/>
        </p:nvSpPr>
        <p:spPr>
          <a:xfrm>
            <a:off x="6172200" y="3809683"/>
            <a:ext cx="3048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B050"/>
                </a:solidFill>
                <a:latin typeface="Carlito"/>
                <a:cs typeface="Carlito"/>
              </a:rPr>
              <a:t>Expansion </a:t>
            </a:r>
            <a:r>
              <a:rPr sz="2000" b="1" dirty="0">
                <a:solidFill>
                  <a:srgbClr val="00B050"/>
                </a:solidFill>
                <a:latin typeface="Carlito"/>
                <a:cs typeface="Carlito"/>
              </a:rPr>
              <a:t>of</a:t>
            </a:r>
            <a:r>
              <a:rPr sz="2000" b="1" spc="-55" dirty="0">
                <a:solidFill>
                  <a:srgbClr val="00B05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B050"/>
                </a:solidFill>
                <a:latin typeface="Carlito"/>
                <a:cs typeface="Carlito"/>
              </a:rPr>
              <a:t>Demand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362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</a:t>
            </a:r>
            <a:r>
              <a:rPr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</a:p>
        </p:txBody>
      </p:sp>
      <p:sp>
        <p:nvSpPr>
          <p:cNvPr id="3" name="object 3"/>
          <p:cNvSpPr/>
          <p:nvPr/>
        </p:nvSpPr>
        <p:spPr>
          <a:xfrm>
            <a:off x="2215984" y="1338084"/>
            <a:ext cx="6601968" cy="2535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24772" y="1606968"/>
            <a:ext cx="50749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Same, </a:t>
            </a:r>
            <a:r>
              <a:rPr sz="2800" b="1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QD </a:t>
            </a:r>
            <a:r>
              <a:rPr sz="2800" b="1" spc="1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sz="28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sz="2800" b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5229" y="2073312"/>
            <a:ext cx="4842510" cy="94961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385"/>
              </a:spcBef>
            </a:pP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</a:t>
            </a:r>
            <a:r>
              <a:rPr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99720" algn="l"/>
              </a:tabLst>
            </a:pP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Rightward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0726" y="1816607"/>
            <a:ext cx="2122931" cy="1578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9600" y="2285999"/>
            <a:ext cx="163357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b="1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sz="3200" b="1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15984" y="3997450"/>
            <a:ext cx="6601968" cy="2537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24772" y="4267263"/>
            <a:ext cx="5170805" cy="1595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414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  <a:tab pos="3933825" algn="l"/>
              </a:tabLst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</a:t>
            </a:r>
            <a:r>
              <a:rPr sz="3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Same,</a:t>
            </a:r>
            <a:r>
              <a:rPr sz="3200" b="1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QD</a:t>
            </a:r>
            <a:r>
              <a:rPr sz="3200" b="1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1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	</a:t>
            </a:r>
            <a:r>
              <a:rPr sz="3200"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sz="3200" b="1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>
              <a:lnSpc>
                <a:spcPts val="4140"/>
              </a:lnSpc>
            </a:pPr>
            <a:r>
              <a:rPr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</a:t>
            </a:r>
            <a:r>
              <a:rPr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720" indent="-28765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00355" algn="l"/>
              </a:tabLst>
            </a:pPr>
            <a:r>
              <a:rPr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Leftward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0248" y="4443984"/>
            <a:ext cx="2220455" cy="16443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8356" y="4935677"/>
            <a:ext cx="15697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b="1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200" b="1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25</a:t>
            </a:fld>
            <a:endParaRPr spc="-4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87793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</a:t>
            </a:r>
            <a:r>
              <a:rPr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3250" y="2216023"/>
            <a:ext cx="3604260" cy="3124835"/>
            <a:chOff x="603250" y="2216023"/>
            <a:chExt cx="3604260" cy="3124835"/>
          </a:xfrm>
        </p:grpSpPr>
        <p:sp>
          <p:nvSpPr>
            <p:cNvPr id="4" name="object 4"/>
            <p:cNvSpPr/>
            <p:nvPr/>
          </p:nvSpPr>
          <p:spPr>
            <a:xfrm>
              <a:off x="1065213" y="2222373"/>
              <a:ext cx="3175" cy="3112135"/>
            </a:xfrm>
            <a:custGeom>
              <a:avLst/>
              <a:gdLst/>
              <a:ahLst/>
              <a:cxnLst/>
              <a:rect l="l" t="t" r="r" b="b"/>
              <a:pathLst>
                <a:path w="3175" h="3112135">
                  <a:moveTo>
                    <a:pt x="0" y="3111627"/>
                  </a:moveTo>
                  <a:lnTo>
                    <a:pt x="3162" y="0"/>
                  </a:lnTo>
                </a:path>
              </a:pathLst>
            </a:custGeom>
            <a:ln w="127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3844" y="2222373"/>
              <a:ext cx="88900" cy="76835"/>
            </a:xfrm>
            <a:custGeom>
              <a:avLst/>
              <a:gdLst/>
              <a:ahLst/>
              <a:cxnLst/>
              <a:rect l="l" t="t" r="r" b="b"/>
              <a:pathLst>
                <a:path w="88900" h="76835">
                  <a:moveTo>
                    <a:pt x="0" y="76149"/>
                  </a:moveTo>
                  <a:lnTo>
                    <a:pt x="44526" y="0"/>
                  </a:lnTo>
                  <a:lnTo>
                    <a:pt x="88900" y="76238"/>
                  </a:lnTo>
                </a:path>
              </a:pathLst>
            </a:custGeom>
            <a:ln w="127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" y="5027612"/>
              <a:ext cx="3569335" cy="3175"/>
            </a:xfrm>
            <a:custGeom>
              <a:avLst/>
              <a:gdLst/>
              <a:ahLst/>
              <a:cxnLst/>
              <a:rect l="l" t="t" r="r" b="b"/>
              <a:pathLst>
                <a:path w="3569335" h="3175">
                  <a:moveTo>
                    <a:pt x="0" y="0"/>
                  </a:moveTo>
                  <a:lnTo>
                    <a:pt x="3568827" y="3162"/>
                  </a:lnTo>
                </a:path>
              </a:pathLst>
            </a:custGeom>
            <a:ln w="127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02176" y="4986248"/>
              <a:ext cx="76835" cy="88900"/>
            </a:xfrm>
            <a:custGeom>
              <a:avLst/>
              <a:gdLst/>
              <a:ahLst/>
              <a:cxnLst/>
              <a:rect l="l" t="t" r="r" b="b"/>
              <a:pathLst>
                <a:path w="76835" h="88900">
                  <a:moveTo>
                    <a:pt x="88" y="0"/>
                  </a:moveTo>
                  <a:lnTo>
                    <a:pt x="76250" y="44526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1600" y="2589212"/>
              <a:ext cx="2362835" cy="2209800"/>
            </a:xfrm>
            <a:custGeom>
              <a:avLst/>
              <a:gdLst/>
              <a:ahLst/>
              <a:cxnLst/>
              <a:rect l="l" t="t" r="r" b="b"/>
              <a:pathLst>
                <a:path w="2362835" h="2209800">
                  <a:moveTo>
                    <a:pt x="2362314" y="2209800"/>
                  </a:moveTo>
                  <a:lnTo>
                    <a:pt x="2312257" y="2209313"/>
                  </a:lnTo>
                  <a:lnTo>
                    <a:pt x="2262454" y="2207861"/>
                  </a:lnTo>
                  <a:lnTo>
                    <a:pt x="2212916" y="2205452"/>
                  </a:lnTo>
                  <a:lnTo>
                    <a:pt x="2163652" y="2202097"/>
                  </a:lnTo>
                  <a:lnTo>
                    <a:pt x="2114672" y="2197804"/>
                  </a:lnTo>
                  <a:lnTo>
                    <a:pt x="2065987" y="2192583"/>
                  </a:lnTo>
                  <a:lnTo>
                    <a:pt x="2017608" y="2186444"/>
                  </a:lnTo>
                  <a:lnTo>
                    <a:pt x="1969544" y="2179397"/>
                  </a:lnTo>
                  <a:lnTo>
                    <a:pt x="1921805" y="2171451"/>
                  </a:lnTo>
                  <a:lnTo>
                    <a:pt x="1874403" y="2162615"/>
                  </a:lnTo>
                  <a:lnTo>
                    <a:pt x="1827346" y="2152900"/>
                  </a:lnTo>
                  <a:lnTo>
                    <a:pt x="1780646" y="2142314"/>
                  </a:lnTo>
                  <a:lnTo>
                    <a:pt x="1734312" y="2130868"/>
                  </a:lnTo>
                  <a:lnTo>
                    <a:pt x="1688356" y="2118571"/>
                  </a:lnTo>
                  <a:lnTo>
                    <a:pt x="1642786" y="2105432"/>
                  </a:lnTo>
                  <a:lnTo>
                    <a:pt x="1597614" y="2091462"/>
                  </a:lnTo>
                  <a:lnTo>
                    <a:pt x="1552850" y="2076669"/>
                  </a:lnTo>
                  <a:lnTo>
                    <a:pt x="1508503" y="2061063"/>
                  </a:lnTo>
                  <a:lnTo>
                    <a:pt x="1464584" y="2044655"/>
                  </a:lnTo>
                  <a:lnTo>
                    <a:pt x="1421104" y="2027453"/>
                  </a:lnTo>
                  <a:lnTo>
                    <a:pt x="1378073" y="2009466"/>
                  </a:lnTo>
                  <a:lnTo>
                    <a:pt x="1335500" y="1990706"/>
                  </a:lnTo>
                  <a:lnTo>
                    <a:pt x="1293396" y="1971181"/>
                  </a:lnTo>
                  <a:lnTo>
                    <a:pt x="1251772" y="1950900"/>
                  </a:lnTo>
                  <a:lnTo>
                    <a:pt x="1210637" y="1929874"/>
                  </a:lnTo>
                  <a:lnTo>
                    <a:pt x="1170003" y="1908112"/>
                  </a:lnTo>
                  <a:lnTo>
                    <a:pt x="1129878" y="1885624"/>
                  </a:lnTo>
                  <a:lnTo>
                    <a:pt x="1090274" y="1862419"/>
                  </a:lnTo>
                  <a:lnTo>
                    <a:pt x="1051200" y="1838506"/>
                  </a:lnTo>
                  <a:lnTo>
                    <a:pt x="1012667" y="1813896"/>
                  </a:lnTo>
                  <a:lnTo>
                    <a:pt x="974685" y="1788598"/>
                  </a:lnTo>
                  <a:lnTo>
                    <a:pt x="937265" y="1762621"/>
                  </a:lnTo>
                  <a:lnTo>
                    <a:pt x="900416" y="1735975"/>
                  </a:lnTo>
                  <a:lnTo>
                    <a:pt x="864149" y="1708670"/>
                  </a:lnTo>
                  <a:lnTo>
                    <a:pt x="828474" y="1680715"/>
                  </a:lnTo>
                  <a:lnTo>
                    <a:pt x="793401" y="1652120"/>
                  </a:lnTo>
                  <a:lnTo>
                    <a:pt x="758941" y="1622895"/>
                  </a:lnTo>
                  <a:lnTo>
                    <a:pt x="725104" y="1593048"/>
                  </a:lnTo>
                  <a:lnTo>
                    <a:pt x="691900" y="1562590"/>
                  </a:lnTo>
                  <a:lnTo>
                    <a:pt x="659340" y="1531530"/>
                  </a:lnTo>
                  <a:lnTo>
                    <a:pt x="627432" y="1499878"/>
                  </a:lnTo>
                  <a:lnTo>
                    <a:pt x="596189" y="1467643"/>
                  </a:lnTo>
                  <a:lnTo>
                    <a:pt x="565620" y="1434836"/>
                  </a:lnTo>
                  <a:lnTo>
                    <a:pt x="535735" y="1401464"/>
                  </a:lnTo>
                  <a:lnTo>
                    <a:pt x="506545" y="1367539"/>
                  </a:lnTo>
                  <a:lnTo>
                    <a:pt x="478059" y="1333070"/>
                  </a:lnTo>
                  <a:lnTo>
                    <a:pt x="450289" y="1298065"/>
                  </a:lnTo>
                  <a:lnTo>
                    <a:pt x="423244" y="1262536"/>
                  </a:lnTo>
                  <a:lnTo>
                    <a:pt x="396934" y="1226491"/>
                  </a:lnTo>
                  <a:lnTo>
                    <a:pt x="371371" y="1189940"/>
                  </a:lnTo>
                  <a:lnTo>
                    <a:pt x="346563" y="1152893"/>
                  </a:lnTo>
                  <a:lnTo>
                    <a:pt x="322522" y="1115359"/>
                  </a:lnTo>
                  <a:lnTo>
                    <a:pt x="299257" y="1077347"/>
                  </a:lnTo>
                  <a:lnTo>
                    <a:pt x="276779" y="1038868"/>
                  </a:lnTo>
                  <a:lnTo>
                    <a:pt x="255098" y="999931"/>
                  </a:lnTo>
                  <a:lnTo>
                    <a:pt x="234225" y="960546"/>
                  </a:lnTo>
                  <a:lnTo>
                    <a:pt x="214169" y="920721"/>
                  </a:lnTo>
                  <a:lnTo>
                    <a:pt x="194940" y="880467"/>
                  </a:lnTo>
                  <a:lnTo>
                    <a:pt x="176550" y="839794"/>
                  </a:lnTo>
                  <a:lnTo>
                    <a:pt x="159008" y="798710"/>
                  </a:lnTo>
                  <a:lnTo>
                    <a:pt x="142325" y="757226"/>
                  </a:lnTo>
                  <a:lnTo>
                    <a:pt x="126511" y="715351"/>
                  </a:lnTo>
                  <a:lnTo>
                    <a:pt x="111575" y="673095"/>
                  </a:lnTo>
                  <a:lnTo>
                    <a:pt x="97529" y="630466"/>
                  </a:lnTo>
                  <a:lnTo>
                    <a:pt x="84383" y="587476"/>
                  </a:lnTo>
                  <a:lnTo>
                    <a:pt x="72146" y="544133"/>
                  </a:lnTo>
                  <a:lnTo>
                    <a:pt x="60829" y="500447"/>
                  </a:lnTo>
                  <a:lnTo>
                    <a:pt x="50443" y="456427"/>
                  </a:lnTo>
                  <a:lnTo>
                    <a:pt x="40997" y="412084"/>
                  </a:lnTo>
                  <a:lnTo>
                    <a:pt x="32502" y="367426"/>
                  </a:lnTo>
                  <a:lnTo>
                    <a:pt x="24968" y="322463"/>
                  </a:lnTo>
                  <a:lnTo>
                    <a:pt x="18405" y="277206"/>
                  </a:lnTo>
                  <a:lnTo>
                    <a:pt x="12824" y="231663"/>
                  </a:lnTo>
                  <a:lnTo>
                    <a:pt x="8234" y="185844"/>
                  </a:lnTo>
                  <a:lnTo>
                    <a:pt x="4647" y="139758"/>
                  </a:lnTo>
                  <a:lnTo>
                    <a:pt x="2072" y="93416"/>
                  </a:lnTo>
                  <a:lnTo>
                    <a:pt x="519" y="46827"/>
                  </a:lnTo>
                  <a:lnTo>
                    <a:pt x="0" y="0"/>
                  </a:lnTo>
                </a:path>
              </a:pathLst>
            </a:custGeom>
            <a:ln w="3175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81200" y="2284412"/>
              <a:ext cx="2210435" cy="2057400"/>
            </a:xfrm>
            <a:custGeom>
              <a:avLst/>
              <a:gdLst/>
              <a:ahLst/>
              <a:cxnLst/>
              <a:rect l="l" t="t" r="r" b="b"/>
              <a:pathLst>
                <a:path w="2210435" h="2057400">
                  <a:moveTo>
                    <a:pt x="2209901" y="2057400"/>
                  </a:moveTo>
                  <a:lnTo>
                    <a:pt x="2159875" y="2056883"/>
                  </a:lnTo>
                  <a:lnTo>
                    <a:pt x="2110121" y="2055340"/>
                  </a:lnTo>
                  <a:lnTo>
                    <a:pt x="2060651" y="2052782"/>
                  </a:lnTo>
                  <a:lnTo>
                    <a:pt x="2011476" y="2049219"/>
                  </a:lnTo>
                  <a:lnTo>
                    <a:pt x="1962608" y="2044663"/>
                  </a:lnTo>
                  <a:lnTo>
                    <a:pt x="1914059" y="2039125"/>
                  </a:lnTo>
                  <a:lnTo>
                    <a:pt x="1865840" y="2032614"/>
                  </a:lnTo>
                  <a:lnTo>
                    <a:pt x="1817963" y="2025143"/>
                  </a:lnTo>
                  <a:lnTo>
                    <a:pt x="1770440" y="2016722"/>
                  </a:lnTo>
                  <a:lnTo>
                    <a:pt x="1723282" y="2007362"/>
                  </a:lnTo>
                  <a:lnTo>
                    <a:pt x="1676502" y="1997073"/>
                  </a:lnTo>
                  <a:lnTo>
                    <a:pt x="1630110" y="1985868"/>
                  </a:lnTo>
                  <a:lnTo>
                    <a:pt x="1584119" y="1973755"/>
                  </a:lnTo>
                  <a:lnTo>
                    <a:pt x="1538541" y="1960748"/>
                  </a:lnTo>
                  <a:lnTo>
                    <a:pt x="1493386" y="1946855"/>
                  </a:lnTo>
                  <a:lnTo>
                    <a:pt x="1448667" y="1932089"/>
                  </a:lnTo>
                  <a:lnTo>
                    <a:pt x="1404395" y="1916460"/>
                  </a:lnTo>
                  <a:lnTo>
                    <a:pt x="1360582" y="1899980"/>
                  </a:lnTo>
                  <a:lnTo>
                    <a:pt x="1317240" y="1882658"/>
                  </a:lnTo>
                  <a:lnTo>
                    <a:pt x="1274381" y="1864505"/>
                  </a:lnTo>
                  <a:lnTo>
                    <a:pt x="1232015" y="1845534"/>
                  </a:lnTo>
                  <a:lnTo>
                    <a:pt x="1190155" y="1825754"/>
                  </a:lnTo>
                  <a:lnTo>
                    <a:pt x="1148813" y="1805176"/>
                  </a:lnTo>
                  <a:lnTo>
                    <a:pt x="1108000" y="1783812"/>
                  </a:lnTo>
                  <a:lnTo>
                    <a:pt x="1067728" y="1761672"/>
                  </a:lnTo>
                  <a:lnTo>
                    <a:pt x="1028009" y="1738767"/>
                  </a:lnTo>
                  <a:lnTo>
                    <a:pt x="988854" y="1715108"/>
                  </a:lnTo>
                  <a:lnTo>
                    <a:pt x="950274" y="1690706"/>
                  </a:lnTo>
                  <a:lnTo>
                    <a:pt x="912283" y="1665572"/>
                  </a:lnTo>
                  <a:lnTo>
                    <a:pt x="874891" y="1639717"/>
                  </a:lnTo>
                  <a:lnTo>
                    <a:pt x="838110" y="1613151"/>
                  </a:lnTo>
                  <a:lnTo>
                    <a:pt x="801952" y="1585885"/>
                  </a:lnTo>
                  <a:lnTo>
                    <a:pt x="766428" y="1557931"/>
                  </a:lnTo>
                  <a:lnTo>
                    <a:pt x="731550" y="1529298"/>
                  </a:lnTo>
                  <a:lnTo>
                    <a:pt x="697330" y="1499999"/>
                  </a:lnTo>
                  <a:lnTo>
                    <a:pt x="663780" y="1470044"/>
                  </a:lnTo>
                  <a:lnTo>
                    <a:pt x="630911" y="1439444"/>
                  </a:lnTo>
                  <a:lnTo>
                    <a:pt x="598735" y="1408210"/>
                  </a:lnTo>
                  <a:lnTo>
                    <a:pt x="567264" y="1376352"/>
                  </a:lnTo>
                  <a:lnTo>
                    <a:pt x="536509" y="1343881"/>
                  </a:lnTo>
                  <a:lnTo>
                    <a:pt x="506482" y="1310809"/>
                  </a:lnTo>
                  <a:lnTo>
                    <a:pt x="477194" y="1277147"/>
                  </a:lnTo>
                  <a:lnTo>
                    <a:pt x="448658" y="1242904"/>
                  </a:lnTo>
                  <a:lnTo>
                    <a:pt x="420886" y="1208093"/>
                  </a:lnTo>
                  <a:lnTo>
                    <a:pt x="393888" y="1172723"/>
                  </a:lnTo>
                  <a:lnTo>
                    <a:pt x="367676" y="1136806"/>
                  </a:lnTo>
                  <a:lnTo>
                    <a:pt x="342263" y="1100353"/>
                  </a:lnTo>
                  <a:lnTo>
                    <a:pt x="317659" y="1063375"/>
                  </a:lnTo>
                  <a:lnTo>
                    <a:pt x="293878" y="1025882"/>
                  </a:lnTo>
                  <a:lnTo>
                    <a:pt x="270929" y="987885"/>
                  </a:lnTo>
                  <a:lnTo>
                    <a:pt x="248826" y="949396"/>
                  </a:lnTo>
                  <a:lnTo>
                    <a:pt x="227579" y="910425"/>
                  </a:lnTo>
                  <a:lnTo>
                    <a:pt x="207200" y="870983"/>
                  </a:lnTo>
                  <a:lnTo>
                    <a:pt x="187702" y="831081"/>
                  </a:lnTo>
                  <a:lnTo>
                    <a:pt x="169095" y="790729"/>
                  </a:lnTo>
                  <a:lnTo>
                    <a:pt x="151392" y="749939"/>
                  </a:lnTo>
                  <a:lnTo>
                    <a:pt x="134604" y="708722"/>
                  </a:lnTo>
                  <a:lnTo>
                    <a:pt x="118743" y="667088"/>
                  </a:lnTo>
                  <a:lnTo>
                    <a:pt x="103820" y="625049"/>
                  </a:lnTo>
                  <a:lnTo>
                    <a:pt x="89848" y="582615"/>
                  </a:lnTo>
                  <a:lnTo>
                    <a:pt x="76837" y="539797"/>
                  </a:lnTo>
                  <a:lnTo>
                    <a:pt x="64800" y="496606"/>
                  </a:lnTo>
                  <a:lnTo>
                    <a:pt x="53749" y="453053"/>
                  </a:lnTo>
                  <a:lnTo>
                    <a:pt x="43694" y="409148"/>
                  </a:lnTo>
                  <a:lnTo>
                    <a:pt x="34649" y="364903"/>
                  </a:lnTo>
                  <a:lnTo>
                    <a:pt x="26623" y="320329"/>
                  </a:lnTo>
                  <a:lnTo>
                    <a:pt x="19630" y="275437"/>
                  </a:lnTo>
                  <a:lnTo>
                    <a:pt x="13681" y="230236"/>
                  </a:lnTo>
                  <a:lnTo>
                    <a:pt x="8787" y="184739"/>
                  </a:lnTo>
                  <a:lnTo>
                    <a:pt x="4960" y="138956"/>
                  </a:lnTo>
                  <a:lnTo>
                    <a:pt x="2212" y="92897"/>
                  </a:lnTo>
                  <a:lnTo>
                    <a:pt x="555" y="46575"/>
                  </a:lnTo>
                  <a:lnTo>
                    <a:pt x="0" y="0"/>
                  </a:lnTo>
                </a:path>
              </a:pathLst>
            </a:custGeom>
            <a:ln w="3175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6400" y="3149282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30" h="278129">
                  <a:moveTo>
                    <a:pt x="0" y="278129"/>
                  </a:moveTo>
                  <a:lnTo>
                    <a:pt x="278130" y="0"/>
                  </a:lnTo>
                </a:path>
              </a:pathLst>
            </a:custGeom>
            <a:ln w="381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6552" y="3149282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69" h="128270">
                  <a:moveTo>
                    <a:pt x="0" y="33667"/>
                  </a:moveTo>
                  <a:lnTo>
                    <a:pt x="127965" y="0"/>
                  </a:lnTo>
                  <a:lnTo>
                    <a:pt x="94284" y="127965"/>
                  </a:lnTo>
                </a:path>
              </a:pathLst>
            </a:custGeom>
            <a:ln w="381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8400" y="4063682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30" h="278129">
                  <a:moveTo>
                    <a:pt x="0" y="278129"/>
                  </a:moveTo>
                  <a:lnTo>
                    <a:pt x="278130" y="0"/>
                  </a:lnTo>
                </a:path>
              </a:pathLst>
            </a:custGeom>
            <a:ln w="381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88552" y="4063682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69" h="128270">
                  <a:moveTo>
                    <a:pt x="0" y="33667"/>
                  </a:moveTo>
                  <a:lnTo>
                    <a:pt x="127965" y="0"/>
                  </a:lnTo>
                  <a:lnTo>
                    <a:pt x="94284" y="127965"/>
                  </a:lnTo>
                </a:path>
              </a:pathLst>
            </a:custGeom>
            <a:ln w="381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256212" y="1989010"/>
            <a:ext cx="3658235" cy="3277235"/>
            <a:chOff x="5256212" y="1989010"/>
            <a:chExt cx="3658235" cy="3277235"/>
          </a:xfrm>
        </p:grpSpPr>
        <p:sp>
          <p:nvSpPr>
            <p:cNvPr id="15" name="object 15"/>
            <p:cNvSpPr/>
            <p:nvPr/>
          </p:nvSpPr>
          <p:spPr>
            <a:xfrm>
              <a:off x="5643562" y="1995360"/>
              <a:ext cx="1905" cy="3264535"/>
            </a:xfrm>
            <a:custGeom>
              <a:avLst/>
              <a:gdLst/>
              <a:ahLst/>
              <a:cxnLst/>
              <a:rect l="l" t="t" r="r" b="b"/>
              <a:pathLst>
                <a:path w="1904" h="3264535">
                  <a:moveTo>
                    <a:pt x="0" y="3264027"/>
                  </a:moveTo>
                  <a:lnTo>
                    <a:pt x="1574" y="0"/>
                  </a:lnTo>
                </a:path>
              </a:pathLst>
            </a:custGeom>
            <a:ln w="127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00649" y="1995360"/>
              <a:ext cx="88900" cy="76835"/>
            </a:xfrm>
            <a:custGeom>
              <a:avLst/>
              <a:gdLst/>
              <a:ahLst/>
              <a:cxnLst/>
              <a:rect l="l" t="t" r="r" b="b"/>
              <a:pathLst>
                <a:path w="88900" h="76835">
                  <a:moveTo>
                    <a:pt x="0" y="76174"/>
                  </a:moveTo>
                  <a:lnTo>
                    <a:pt x="44488" y="0"/>
                  </a:lnTo>
                  <a:lnTo>
                    <a:pt x="88900" y="76225"/>
                  </a:lnTo>
                </a:path>
              </a:pathLst>
            </a:custGeom>
            <a:ln w="127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62562" y="5029200"/>
              <a:ext cx="3645535" cy="1905"/>
            </a:xfrm>
            <a:custGeom>
              <a:avLst/>
              <a:gdLst/>
              <a:ahLst/>
              <a:cxnLst/>
              <a:rect l="l" t="t" r="r" b="b"/>
              <a:pathLst>
                <a:path w="3645534" h="1904">
                  <a:moveTo>
                    <a:pt x="0" y="0"/>
                  </a:moveTo>
                  <a:lnTo>
                    <a:pt x="3645027" y="1587"/>
                  </a:lnTo>
                </a:path>
              </a:pathLst>
            </a:custGeom>
            <a:ln w="127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31376" y="4986299"/>
              <a:ext cx="76835" cy="88900"/>
            </a:xfrm>
            <a:custGeom>
              <a:avLst/>
              <a:gdLst/>
              <a:ahLst/>
              <a:cxnLst/>
              <a:rect l="l" t="t" r="r" b="b"/>
              <a:pathLst>
                <a:path w="76834" h="88900">
                  <a:moveTo>
                    <a:pt x="38" y="0"/>
                  </a:moveTo>
                  <a:lnTo>
                    <a:pt x="76212" y="44488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05562" y="2286000"/>
              <a:ext cx="2058035" cy="2057400"/>
            </a:xfrm>
            <a:custGeom>
              <a:avLst/>
              <a:gdLst/>
              <a:ahLst/>
              <a:cxnLst/>
              <a:rect l="l" t="t" r="r" b="b"/>
              <a:pathLst>
                <a:path w="2058034" h="2057400">
                  <a:moveTo>
                    <a:pt x="2057501" y="2057400"/>
                  </a:moveTo>
                  <a:lnTo>
                    <a:pt x="2008935" y="2056838"/>
                  </a:lnTo>
                  <a:lnTo>
                    <a:pt x="1960645" y="2055160"/>
                  </a:lnTo>
                  <a:lnTo>
                    <a:pt x="1912642" y="2052380"/>
                  </a:lnTo>
                  <a:lnTo>
                    <a:pt x="1864941" y="2048508"/>
                  </a:lnTo>
                  <a:lnTo>
                    <a:pt x="1817552" y="2043559"/>
                  </a:lnTo>
                  <a:lnTo>
                    <a:pt x="1770488" y="2037543"/>
                  </a:lnTo>
                  <a:lnTo>
                    <a:pt x="1723762" y="2030473"/>
                  </a:lnTo>
                  <a:lnTo>
                    <a:pt x="1677386" y="2022362"/>
                  </a:lnTo>
                  <a:lnTo>
                    <a:pt x="1631372" y="2013222"/>
                  </a:lnTo>
                  <a:lnTo>
                    <a:pt x="1585733" y="2003065"/>
                  </a:lnTo>
                  <a:lnTo>
                    <a:pt x="1540481" y="1991904"/>
                  </a:lnTo>
                  <a:lnTo>
                    <a:pt x="1495628" y="1979751"/>
                  </a:lnTo>
                  <a:lnTo>
                    <a:pt x="1451187" y="1966618"/>
                  </a:lnTo>
                  <a:lnTo>
                    <a:pt x="1407169" y="1952518"/>
                  </a:lnTo>
                  <a:lnTo>
                    <a:pt x="1363588" y="1937463"/>
                  </a:lnTo>
                  <a:lnTo>
                    <a:pt x="1320456" y="1921465"/>
                  </a:lnTo>
                  <a:lnTo>
                    <a:pt x="1277785" y="1904537"/>
                  </a:lnTo>
                  <a:lnTo>
                    <a:pt x="1235587" y="1886690"/>
                  </a:lnTo>
                  <a:lnTo>
                    <a:pt x="1193875" y="1867939"/>
                  </a:lnTo>
                  <a:lnTo>
                    <a:pt x="1152661" y="1848294"/>
                  </a:lnTo>
                  <a:lnTo>
                    <a:pt x="1111958" y="1827768"/>
                  </a:lnTo>
                  <a:lnTo>
                    <a:pt x="1071778" y="1806374"/>
                  </a:lnTo>
                  <a:lnTo>
                    <a:pt x="1032132" y="1784123"/>
                  </a:lnTo>
                  <a:lnTo>
                    <a:pt x="993034" y="1761028"/>
                  </a:lnTo>
                  <a:lnTo>
                    <a:pt x="954496" y="1737102"/>
                  </a:lnTo>
                  <a:lnTo>
                    <a:pt x="916530" y="1712357"/>
                  </a:lnTo>
                  <a:lnTo>
                    <a:pt x="879149" y="1686805"/>
                  </a:lnTo>
                  <a:lnTo>
                    <a:pt x="842365" y="1660458"/>
                  </a:lnTo>
                  <a:lnTo>
                    <a:pt x="806190" y="1633330"/>
                  </a:lnTo>
                  <a:lnTo>
                    <a:pt x="770636" y="1605431"/>
                  </a:lnTo>
                  <a:lnTo>
                    <a:pt x="735717" y="1576775"/>
                  </a:lnTo>
                  <a:lnTo>
                    <a:pt x="701444" y="1547374"/>
                  </a:lnTo>
                  <a:lnTo>
                    <a:pt x="667829" y="1517241"/>
                  </a:lnTo>
                  <a:lnTo>
                    <a:pt x="634886" y="1486386"/>
                  </a:lnTo>
                  <a:lnTo>
                    <a:pt x="602626" y="1454824"/>
                  </a:lnTo>
                  <a:lnTo>
                    <a:pt x="571061" y="1422566"/>
                  </a:lnTo>
                  <a:lnTo>
                    <a:pt x="540205" y="1389625"/>
                  </a:lnTo>
                  <a:lnTo>
                    <a:pt x="510069" y="1356013"/>
                  </a:lnTo>
                  <a:lnTo>
                    <a:pt x="480666" y="1321742"/>
                  </a:lnTo>
                  <a:lnTo>
                    <a:pt x="452008" y="1286824"/>
                  </a:lnTo>
                  <a:lnTo>
                    <a:pt x="424107" y="1251273"/>
                  </a:lnTo>
                  <a:lnTo>
                    <a:pt x="396976" y="1215100"/>
                  </a:lnTo>
                  <a:lnTo>
                    <a:pt x="370628" y="1178318"/>
                  </a:lnTo>
                  <a:lnTo>
                    <a:pt x="345074" y="1140939"/>
                  </a:lnTo>
                  <a:lnTo>
                    <a:pt x="320326" y="1102975"/>
                  </a:lnTo>
                  <a:lnTo>
                    <a:pt x="296398" y="1064439"/>
                  </a:lnTo>
                  <a:lnTo>
                    <a:pt x="273302" y="1025343"/>
                  </a:lnTo>
                  <a:lnTo>
                    <a:pt x="251049" y="985699"/>
                  </a:lnTo>
                  <a:lnTo>
                    <a:pt x="229653" y="945521"/>
                  </a:lnTo>
                  <a:lnTo>
                    <a:pt x="209125" y="904819"/>
                  </a:lnTo>
                  <a:lnTo>
                    <a:pt x="189479" y="863607"/>
                  </a:lnTo>
                  <a:lnTo>
                    <a:pt x="170725" y="821897"/>
                  </a:lnTo>
                  <a:lnTo>
                    <a:pt x="152877" y="779701"/>
                  </a:lnTo>
                  <a:lnTo>
                    <a:pt x="135948" y="737031"/>
                  </a:lnTo>
                  <a:lnTo>
                    <a:pt x="119948" y="693900"/>
                  </a:lnTo>
                  <a:lnTo>
                    <a:pt x="104892" y="650321"/>
                  </a:lnTo>
                  <a:lnTo>
                    <a:pt x="90790" y="606305"/>
                  </a:lnTo>
                  <a:lnTo>
                    <a:pt x="77656" y="561865"/>
                  </a:lnTo>
                  <a:lnTo>
                    <a:pt x="65502" y="517013"/>
                  </a:lnTo>
                  <a:lnTo>
                    <a:pt x="54339" y="471762"/>
                  </a:lnTo>
                  <a:lnTo>
                    <a:pt x="44181" y="426124"/>
                  </a:lnTo>
                  <a:lnTo>
                    <a:pt x="35040" y="380111"/>
                  </a:lnTo>
                  <a:lnTo>
                    <a:pt x="26929" y="333735"/>
                  </a:lnTo>
                  <a:lnTo>
                    <a:pt x="19858" y="287010"/>
                  </a:lnTo>
                  <a:lnTo>
                    <a:pt x="13842" y="239947"/>
                  </a:lnTo>
                  <a:lnTo>
                    <a:pt x="8891" y="192559"/>
                  </a:lnTo>
                  <a:lnTo>
                    <a:pt x="5020" y="144858"/>
                  </a:lnTo>
                  <a:lnTo>
                    <a:pt x="2239" y="96856"/>
                  </a:lnTo>
                  <a:lnTo>
                    <a:pt x="561" y="48566"/>
                  </a:lnTo>
                  <a:lnTo>
                    <a:pt x="0" y="0"/>
                  </a:lnTo>
                </a:path>
              </a:pathLst>
            </a:custGeom>
            <a:ln w="317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72162" y="2590800"/>
              <a:ext cx="2362835" cy="2209800"/>
            </a:xfrm>
            <a:custGeom>
              <a:avLst/>
              <a:gdLst/>
              <a:ahLst/>
              <a:cxnLst/>
              <a:rect l="l" t="t" r="r" b="b"/>
              <a:pathLst>
                <a:path w="2362834" h="2209800">
                  <a:moveTo>
                    <a:pt x="2362314" y="2209800"/>
                  </a:moveTo>
                  <a:lnTo>
                    <a:pt x="2312257" y="2209313"/>
                  </a:lnTo>
                  <a:lnTo>
                    <a:pt x="2262454" y="2207861"/>
                  </a:lnTo>
                  <a:lnTo>
                    <a:pt x="2212916" y="2205452"/>
                  </a:lnTo>
                  <a:lnTo>
                    <a:pt x="2163652" y="2202097"/>
                  </a:lnTo>
                  <a:lnTo>
                    <a:pt x="2114672" y="2197804"/>
                  </a:lnTo>
                  <a:lnTo>
                    <a:pt x="2065987" y="2192583"/>
                  </a:lnTo>
                  <a:lnTo>
                    <a:pt x="2017608" y="2186444"/>
                  </a:lnTo>
                  <a:lnTo>
                    <a:pt x="1969544" y="2179397"/>
                  </a:lnTo>
                  <a:lnTo>
                    <a:pt x="1921805" y="2171451"/>
                  </a:lnTo>
                  <a:lnTo>
                    <a:pt x="1874403" y="2162615"/>
                  </a:lnTo>
                  <a:lnTo>
                    <a:pt x="1827346" y="2152900"/>
                  </a:lnTo>
                  <a:lnTo>
                    <a:pt x="1780646" y="2142314"/>
                  </a:lnTo>
                  <a:lnTo>
                    <a:pt x="1734312" y="2130868"/>
                  </a:lnTo>
                  <a:lnTo>
                    <a:pt x="1688356" y="2118571"/>
                  </a:lnTo>
                  <a:lnTo>
                    <a:pt x="1642786" y="2105432"/>
                  </a:lnTo>
                  <a:lnTo>
                    <a:pt x="1597614" y="2091462"/>
                  </a:lnTo>
                  <a:lnTo>
                    <a:pt x="1552850" y="2076669"/>
                  </a:lnTo>
                  <a:lnTo>
                    <a:pt x="1508503" y="2061063"/>
                  </a:lnTo>
                  <a:lnTo>
                    <a:pt x="1464584" y="2044655"/>
                  </a:lnTo>
                  <a:lnTo>
                    <a:pt x="1421104" y="2027453"/>
                  </a:lnTo>
                  <a:lnTo>
                    <a:pt x="1378073" y="2009466"/>
                  </a:lnTo>
                  <a:lnTo>
                    <a:pt x="1335500" y="1990706"/>
                  </a:lnTo>
                  <a:lnTo>
                    <a:pt x="1293396" y="1971181"/>
                  </a:lnTo>
                  <a:lnTo>
                    <a:pt x="1251772" y="1950900"/>
                  </a:lnTo>
                  <a:lnTo>
                    <a:pt x="1210637" y="1929874"/>
                  </a:lnTo>
                  <a:lnTo>
                    <a:pt x="1170003" y="1908112"/>
                  </a:lnTo>
                  <a:lnTo>
                    <a:pt x="1129878" y="1885624"/>
                  </a:lnTo>
                  <a:lnTo>
                    <a:pt x="1090274" y="1862419"/>
                  </a:lnTo>
                  <a:lnTo>
                    <a:pt x="1051200" y="1838506"/>
                  </a:lnTo>
                  <a:lnTo>
                    <a:pt x="1012667" y="1813896"/>
                  </a:lnTo>
                  <a:lnTo>
                    <a:pt x="974685" y="1788598"/>
                  </a:lnTo>
                  <a:lnTo>
                    <a:pt x="937265" y="1762621"/>
                  </a:lnTo>
                  <a:lnTo>
                    <a:pt x="900416" y="1735975"/>
                  </a:lnTo>
                  <a:lnTo>
                    <a:pt x="864149" y="1708670"/>
                  </a:lnTo>
                  <a:lnTo>
                    <a:pt x="828474" y="1680715"/>
                  </a:lnTo>
                  <a:lnTo>
                    <a:pt x="793401" y="1652120"/>
                  </a:lnTo>
                  <a:lnTo>
                    <a:pt x="758941" y="1622895"/>
                  </a:lnTo>
                  <a:lnTo>
                    <a:pt x="725104" y="1593048"/>
                  </a:lnTo>
                  <a:lnTo>
                    <a:pt x="691900" y="1562590"/>
                  </a:lnTo>
                  <a:lnTo>
                    <a:pt x="659340" y="1531530"/>
                  </a:lnTo>
                  <a:lnTo>
                    <a:pt x="627432" y="1499878"/>
                  </a:lnTo>
                  <a:lnTo>
                    <a:pt x="596189" y="1467643"/>
                  </a:lnTo>
                  <a:lnTo>
                    <a:pt x="565620" y="1434836"/>
                  </a:lnTo>
                  <a:lnTo>
                    <a:pt x="535735" y="1401464"/>
                  </a:lnTo>
                  <a:lnTo>
                    <a:pt x="506545" y="1367539"/>
                  </a:lnTo>
                  <a:lnTo>
                    <a:pt x="478059" y="1333070"/>
                  </a:lnTo>
                  <a:lnTo>
                    <a:pt x="450289" y="1298065"/>
                  </a:lnTo>
                  <a:lnTo>
                    <a:pt x="423244" y="1262536"/>
                  </a:lnTo>
                  <a:lnTo>
                    <a:pt x="396934" y="1226491"/>
                  </a:lnTo>
                  <a:lnTo>
                    <a:pt x="371371" y="1189940"/>
                  </a:lnTo>
                  <a:lnTo>
                    <a:pt x="346563" y="1152893"/>
                  </a:lnTo>
                  <a:lnTo>
                    <a:pt x="322522" y="1115359"/>
                  </a:lnTo>
                  <a:lnTo>
                    <a:pt x="299257" y="1077347"/>
                  </a:lnTo>
                  <a:lnTo>
                    <a:pt x="276779" y="1038868"/>
                  </a:lnTo>
                  <a:lnTo>
                    <a:pt x="255098" y="999931"/>
                  </a:lnTo>
                  <a:lnTo>
                    <a:pt x="234225" y="960546"/>
                  </a:lnTo>
                  <a:lnTo>
                    <a:pt x="214169" y="920721"/>
                  </a:lnTo>
                  <a:lnTo>
                    <a:pt x="194940" y="880467"/>
                  </a:lnTo>
                  <a:lnTo>
                    <a:pt x="176550" y="839794"/>
                  </a:lnTo>
                  <a:lnTo>
                    <a:pt x="159008" y="798710"/>
                  </a:lnTo>
                  <a:lnTo>
                    <a:pt x="142325" y="757226"/>
                  </a:lnTo>
                  <a:lnTo>
                    <a:pt x="126511" y="715351"/>
                  </a:lnTo>
                  <a:lnTo>
                    <a:pt x="111575" y="673095"/>
                  </a:lnTo>
                  <a:lnTo>
                    <a:pt x="97529" y="630466"/>
                  </a:lnTo>
                  <a:lnTo>
                    <a:pt x="84383" y="587476"/>
                  </a:lnTo>
                  <a:lnTo>
                    <a:pt x="72146" y="544133"/>
                  </a:lnTo>
                  <a:lnTo>
                    <a:pt x="60829" y="500447"/>
                  </a:lnTo>
                  <a:lnTo>
                    <a:pt x="50443" y="456427"/>
                  </a:lnTo>
                  <a:lnTo>
                    <a:pt x="40997" y="412084"/>
                  </a:lnTo>
                  <a:lnTo>
                    <a:pt x="32502" y="367426"/>
                  </a:lnTo>
                  <a:lnTo>
                    <a:pt x="24968" y="322463"/>
                  </a:lnTo>
                  <a:lnTo>
                    <a:pt x="18405" y="277206"/>
                  </a:lnTo>
                  <a:lnTo>
                    <a:pt x="12824" y="231663"/>
                  </a:lnTo>
                  <a:lnTo>
                    <a:pt x="8234" y="185844"/>
                  </a:lnTo>
                  <a:lnTo>
                    <a:pt x="4647" y="139758"/>
                  </a:lnTo>
                  <a:lnTo>
                    <a:pt x="2072" y="93416"/>
                  </a:lnTo>
                  <a:lnTo>
                    <a:pt x="519" y="46827"/>
                  </a:lnTo>
                  <a:lnTo>
                    <a:pt x="0" y="0"/>
                  </a:lnTo>
                </a:path>
              </a:pathLst>
            </a:custGeom>
            <a:ln w="317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10693" y="3200400"/>
              <a:ext cx="271145" cy="135890"/>
            </a:xfrm>
            <a:custGeom>
              <a:avLst/>
              <a:gdLst/>
              <a:ahLst/>
              <a:cxnLst/>
              <a:rect l="l" t="t" r="r" b="b"/>
              <a:pathLst>
                <a:path w="271145" h="135889">
                  <a:moveTo>
                    <a:pt x="271068" y="0"/>
                  </a:moveTo>
                  <a:lnTo>
                    <a:pt x="0" y="135534"/>
                  </a:lnTo>
                </a:path>
              </a:pathLst>
            </a:custGeom>
            <a:ln w="38099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10693" y="3225177"/>
              <a:ext cx="132080" cy="119380"/>
            </a:xfrm>
            <a:custGeom>
              <a:avLst/>
              <a:gdLst/>
              <a:ahLst/>
              <a:cxnLst/>
              <a:rect l="l" t="t" r="r" b="b"/>
              <a:pathLst>
                <a:path w="132079" h="119379">
                  <a:moveTo>
                    <a:pt x="72415" y="0"/>
                  </a:moveTo>
                  <a:lnTo>
                    <a:pt x="0" y="110756"/>
                  </a:lnTo>
                  <a:lnTo>
                    <a:pt x="132054" y="119265"/>
                  </a:lnTo>
                </a:path>
              </a:pathLst>
            </a:custGeom>
            <a:ln w="381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21537" y="4191000"/>
              <a:ext cx="274955" cy="206375"/>
            </a:xfrm>
            <a:custGeom>
              <a:avLst/>
              <a:gdLst/>
              <a:ahLst/>
              <a:cxnLst/>
              <a:rect l="l" t="t" r="r" b="b"/>
              <a:pathLst>
                <a:path w="274954" h="206375">
                  <a:moveTo>
                    <a:pt x="274624" y="0"/>
                  </a:moveTo>
                  <a:lnTo>
                    <a:pt x="0" y="205968"/>
                  </a:lnTo>
                </a:path>
              </a:pathLst>
            </a:custGeom>
            <a:ln w="381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21525" y="4275048"/>
              <a:ext cx="131445" cy="121920"/>
            </a:xfrm>
            <a:custGeom>
              <a:avLst/>
              <a:gdLst/>
              <a:ahLst/>
              <a:cxnLst/>
              <a:rect l="l" t="t" r="r" b="b"/>
              <a:pathLst>
                <a:path w="131445" h="121920">
                  <a:moveTo>
                    <a:pt x="51434" y="0"/>
                  </a:moveTo>
                  <a:lnTo>
                    <a:pt x="0" y="121920"/>
                  </a:lnTo>
                  <a:lnTo>
                    <a:pt x="131444" y="106680"/>
                  </a:lnTo>
                </a:path>
              </a:pathLst>
            </a:custGeom>
            <a:ln w="381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736416" y="4585042"/>
            <a:ext cx="204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5" dirty="0">
                <a:solidFill>
                  <a:srgbClr val="FF0066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26</a:t>
            </a:fld>
            <a:endParaRPr spc="-40" dirty="0"/>
          </a:p>
        </p:txBody>
      </p:sp>
      <p:sp>
        <p:nvSpPr>
          <p:cNvPr id="26" name="object 26"/>
          <p:cNvSpPr txBox="1"/>
          <p:nvPr/>
        </p:nvSpPr>
        <p:spPr>
          <a:xfrm>
            <a:off x="6349542" y="1995919"/>
            <a:ext cx="204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5" dirty="0">
                <a:solidFill>
                  <a:srgbClr val="00206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1342" y="2083244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solidFill>
                  <a:srgbClr val="FF0066"/>
                </a:solidFill>
                <a:latin typeface="Times New Roman"/>
                <a:cs typeface="Times New Roman"/>
              </a:rPr>
              <a:t>D`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97939" y="2311844"/>
            <a:ext cx="4798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30090" algn="l"/>
              </a:tabLst>
            </a:pPr>
            <a:r>
              <a:rPr sz="1800" b="1" spc="105" dirty="0">
                <a:solidFill>
                  <a:srgbClr val="FF0066"/>
                </a:solidFill>
                <a:latin typeface="Times New Roman"/>
                <a:cs typeface="Times New Roman"/>
              </a:rPr>
              <a:t>D	</a:t>
            </a:r>
            <a:r>
              <a:rPr sz="2700" b="1" spc="67" baseline="3086" dirty="0">
                <a:solidFill>
                  <a:srgbClr val="002060"/>
                </a:solidFill>
                <a:latin typeface="Times New Roman"/>
                <a:cs typeface="Times New Roman"/>
              </a:rPr>
              <a:t>D`</a:t>
            </a:r>
            <a:endParaRPr sz="2700" baseline="3086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54238" y="4110012"/>
            <a:ext cx="433070" cy="7880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40"/>
              </a:spcBef>
            </a:pPr>
            <a:r>
              <a:rPr sz="1800" b="1" spc="105" dirty="0">
                <a:solidFill>
                  <a:srgbClr val="00206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D`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69740" y="4140644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solidFill>
                  <a:srgbClr val="FF0066"/>
                </a:solidFill>
                <a:latin typeface="Times New Roman"/>
                <a:cs typeface="Times New Roman"/>
              </a:rPr>
              <a:t>D`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9240" y="3852411"/>
            <a:ext cx="282575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10"/>
              </a:lnSpc>
            </a:pPr>
            <a:r>
              <a:rPr sz="1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P</a:t>
            </a:r>
            <a:r>
              <a:rPr sz="18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r</a:t>
            </a:r>
            <a:r>
              <a:rPr sz="1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ic</a:t>
            </a:r>
            <a:r>
              <a:rPr sz="1800" b="1" dirty="0">
                <a:solidFill>
                  <a:srgbClr val="FF0066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73716" y="4005573"/>
            <a:ext cx="282575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10"/>
              </a:lnSpc>
            </a:pPr>
            <a:r>
              <a:rPr sz="1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P</a:t>
            </a:r>
            <a:r>
              <a:rPr sz="18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sz="1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ic</a:t>
            </a:r>
            <a:r>
              <a:rPr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39252" y="5118544"/>
            <a:ext cx="2017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66"/>
                </a:solidFill>
                <a:latin typeface="Times New Roman"/>
                <a:cs typeface="Times New Roman"/>
              </a:rPr>
              <a:t>Quantity</a:t>
            </a:r>
            <a:r>
              <a:rPr sz="1800" b="1" spc="-4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1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Demanded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16053" y="5120144"/>
            <a:ext cx="2017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Quantity</a:t>
            </a:r>
            <a:r>
              <a:rPr sz="1800" b="1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Demanded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4540" y="1396491"/>
            <a:ext cx="8265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27245" algn="l"/>
              </a:tabLst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Increase in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Demand	</a:t>
            </a:r>
            <a:r>
              <a:rPr sz="32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Decrease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3200" b="1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Demand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3581400" y="6247116"/>
            <a:ext cx="224790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15"/>
              </a:lnSpc>
            </a:pPr>
            <a:r>
              <a:rPr lang="en-US" sz="1400" b="1" spc="-1987" baseline="-2777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sz="1400" b="1" spc="-1987" baseline="-2777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10" dirty="0" err="1" smtClean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sz="1400" spc="-575" dirty="0" err="1" smtClean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400" b="1" spc="-337" baseline="-2777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spc="5" dirty="0" err="1" smtClean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sz="1400" spc="-15" dirty="0" err="1" smtClean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400" spc="-60" dirty="0" err="1" smtClean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400" spc="-35" dirty="0" err="1" smtClean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400" spc="-40" dirty="0" err="1" smtClean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spc="-75" dirty="0">
                <a:solidFill>
                  <a:srgbClr val="8A8A8A"/>
                </a:solidFill>
                <a:latin typeface="Times New Roman"/>
                <a:cs typeface="Times New Roman"/>
              </a:rPr>
              <a:t>:</a:t>
            </a:r>
            <a:r>
              <a:rPr sz="140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8A8A8A"/>
                </a:solidFill>
                <a:latin typeface="Times New Roman"/>
                <a:cs typeface="Times New Roman"/>
              </a:rPr>
              <a:t>L</a:t>
            </a:r>
            <a:r>
              <a:rPr sz="1200" spc="-60" dirty="0">
                <a:solidFill>
                  <a:srgbClr val="8A8A8A"/>
                </a:solidFill>
                <a:latin typeface="Times New Roman"/>
                <a:cs typeface="Times New Roman"/>
              </a:rPr>
              <a:t>a</a:t>
            </a:r>
            <a:r>
              <a:rPr sz="1200" spc="-70" dirty="0">
                <a:solidFill>
                  <a:srgbClr val="8A8A8A"/>
                </a:solidFill>
                <a:latin typeface="Times New Roman"/>
                <a:cs typeface="Times New Roman"/>
              </a:rPr>
              <a:t>w</a:t>
            </a:r>
            <a:r>
              <a:rPr sz="1200" spc="-1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8A8A8A"/>
                </a:solidFill>
                <a:latin typeface="Times New Roman"/>
                <a:cs typeface="Times New Roman"/>
              </a:rPr>
              <a:t>o</a:t>
            </a:r>
            <a:r>
              <a:rPr sz="1200" spc="-15" dirty="0">
                <a:solidFill>
                  <a:srgbClr val="8A8A8A"/>
                </a:solidFill>
                <a:latin typeface="Times New Roman"/>
                <a:cs typeface="Times New Roman"/>
              </a:rPr>
              <a:t>f</a:t>
            </a:r>
            <a:r>
              <a:rPr sz="120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15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50" dirty="0">
                <a:solidFill>
                  <a:srgbClr val="8A8A8A"/>
                </a:solidFill>
                <a:latin typeface="Times New Roman"/>
                <a:cs typeface="Times New Roman"/>
              </a:rPr>
              <a:t>D</a:t>
            </a: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</a:t>
            </a:r>
            <a:r>
              <a:rPr sz="1200" spc="-15" dirty="0">
                <a:solidFill>
                  <a:srgbClr val="8A8A8A"/>
                </a:solidFill>
                <a:latin typeface="Times New Roman"/>
                <a:cs typeface="Times New Roman"/>
              </a:rPr>
              <a:t>m</a:t>
            </a:r>
            <a:r>
              <a:rPr sz="1200" spc="-20" dirty="0">
                <a:solidFill>
                  <a:srgbClr val="8A8A8A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8A8A8A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8A8A8A"/>
                </a:solidFill>
                <a:latin typeface="Times New Roman"/>
                <a:cs typeface="Times New Roman"/>
              </a:rPr>
              <a:t>d </a:t>
            </a:r>
            <a:r>
              <a:rPr sz="1200" spc="-20" dirty="0">
                <a:solidFill>
                  <a:srgbClr val="8A8A8A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8A8A8A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8A8A8A"/>
                </a:solidFill>
                <a:latin typeface="Times New Roman"/>
                <a:cs typeface="Times New Roman"/>
              </a:rPr>
              <a:t>d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27</a:t>
            </a:fld>
            <a:endParaRPr spc="-40" dirty="0"/>
          </a:p>
        </p:txBody>
      </p:sp>
      <p:sp>
        <p:nvSpPr>
          <p:cNvPr id="16" name="object 16"/>
          <p:cNvSpPr txBox="1"/>
          <p:nvPr/>
        </p:nvSpPr>
        <p:spPr>
          <a:xfrm>
            <a:off x="3919854" y="6535079"/>
            <a:ext cx="130302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</a:pP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Elasticity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</a:t>
            </a:r>
            <a:r>
              <a:rPr sz="1200" spc="13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Demand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370" y="0"/>
            <a:ext cx="863943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0205" marR="5080" indent="-1628139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 </a:t>
            </a:r>
            <a:r>
              <a:rPr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</a:t>
            </a:r>
            <a:r>
              <a:rPr spc="-11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 </a:t>
            </a:r>
            <a:r>
              <a:rPr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456435"/>
            <a:ext cx="4034154" cy="314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 </a:t>
            </a:r>
            <a:r>
              <a:rPr sz="28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 </a:t>
            </a:r>
            <a:r>
              <a:rPr sz="28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Rise in </a:t>
            </a:r>
            <a:r>
              <a:rPr sz="28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 </a:t>
            </a:r>
            <a:r>
              <a:rPr sz="28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</a:t>
            </a:r>
            <a:r>
              <a:rPr sz="2800" b="1" spc="-2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sz="28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the </a:t>
            </a:r>
            <a:r>
              <a:rPr sz="28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</a:t>
            </a:r>
            <a:r>
              <a:rPr sz="28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sz="2800" b="1" spc="-2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Commodity, </a:t>
            </a:r>
            <a:r>
              <a:rPr sz="28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 things being</a:t>
            </a:r>
            <a:r>
              <a:rPr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b="1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expressed </a:t>
            </a:r>
            <a:r>
              <a:rPr sz="28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800" b="1" spc="6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440" y="4748276"/>
            <a:ext cx="3691254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227580" algn="l"/>
                <a:tab pos="3477260" algn="l"/>
              </a:tabLst>
            </a:pPr>
            <a:r>
              <a:rPr sz="2800" b="1" spc="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spc="-2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b="1" spc="-3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spc="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spc="-3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sz="2800" b="1" spc="-1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800" b="1" spc="-3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            point to a </a:t>
            </a:r>
            <a:r>
              <a:rPr lang="en-SG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SG" sz="28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SG" sz="2800" b="1" spc="-3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SG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en-SG" sz="28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2800" b="1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SG" sz="2800" b="1" spc="-3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SG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 </a:t>
            </a:r>
            <a:r>
              <a:rPr lang="en-SG" sz="2800" b="1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</a:t>
            </a:r>
            <a:r>
              <a:rPr lang="en-SG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the same      demand  curve.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6940" y="1607306"/>
            <a:ext cx="4109720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2900" b="1" dirty="0" smtClean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 demand refers to the rise in Demand in Response to the change in the Determinants of Demand other then price.</a:t>
            </a: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60594" y="4419600"/>
            <a:ext cx="407606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8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b="1" spc="-1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expressed </a:t>
            </a:r>
            <a:r>
              <a:rPr sz="2800"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8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800"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Upward </a:t>
            </a:r>
            <a:r>
              <a:rPr sz="28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of the  </a:t>
            </a:r>
            <a:r>
              <a:rPr sz="2800" b="1" spc="-1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 </a:t>
            </a:r>
            <a:r>
              <a:rPr sz="28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sz="2800" b="1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26440" y="6215126"/>
            <a:ext cx="5102860" cy="66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15"/>
              </a:lnSpc>
            </a:pPr>
            <a:r>
              <a:rPr sz="4500" b="1" spc="-7" baseline="-27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sz="4500" b="1" baseline="-27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4500" b="1" spc="-7" baseline="-27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500" b="1" baseline="-27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4500" b="1" spc="-7" baseline="-27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4500" b="1" spc="-15" baseline="-27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4500" b="1" spc="-7" baseline="-27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4500" b="1" baseline="-27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4500" b="1" spc="-15" baseline="-27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500" b="1" spc="-7" baseline="-27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4500" b="1" spc="-2302" baseline="-27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200" spc="50" dirty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200" spc="-35" dirty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200" spc="-505" dirty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4500" b="1" spc="-839" baseline="-27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200" spc="-35" dirty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200" spc="-325" dirty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4500" b="1" spc="-1657" baseline="-27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200" spc="-55" dirty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sz="1200" spc="-15" dirty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720" dirty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4500" b="1" spc="-1110" baseline="-27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200" spc="-35" dirty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200" spc="-370" dirty="0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4500" b="1" spc="-644" baseline="-27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200" spc="5" dirty="0">
                <a:solidFill>
                  <a:srgbClr val="8A8A8A"/>
                </a:solidFill>
                <a:latin typeface="Times New Roman"/>
                <a:cs typeface="Times New Roman"/>
              </a:rPr>
              <a:t>no</a:t>
            </a:r>
            <a:r>
              <a:rPr sz="1200" spc="-15" dirty="0">
                <a:solidFill>
                  <a:srgbClr val="8A8A8A"/>
                </a:solidFill>
                <a:latin typeface="Times New Roman"/>
                <a:cs typeface="Times New Roman"/>
              </a:rPr>
              <a:t>m</a:t>
            </a:r>
            <a:r>
              <a:rPr sz="1200" spc="-60" dirty="0">
                <a:solidFill>
                  <a:srgbClr val="8A8A8A"/>
                </a:solidFill>
                <a:latin typeface="Times New Roman"/>
                <a:cs typeface="Times New Roman"/>
              </a:rPr>
              <a:t>i</a:t>
            </a: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c</a:t>
            </a:r>
            <a:r>
              <a:rPr sz="1200" spc="-40" dirty="0">
                <a:solidFill>
                  <a:srgbClr val="8A8A8A"/>
                </a:solidFill>
                <a:latin typeface="Times New Roman"/>
                <a:cs typeface="Times New Roman"/>
              </a:rPr>
              <a:t>s</a:t>
            </a:r>
            <a:r>
              <a:rPr sz="1200" spc="-75" dirty="0">
                <a:solidFill>
                  <a:srgbClr val="8A8A8A"/>
                </a:solidFill>
                <a:latin typeface="Times New Roman"/>
                <a:cs typeface="Times New Roman"/>
              </a:rPr>
              <a:t>:</a:t>
            </a:r>
            <a:r>
              <a:rPr sz="120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8A8A8A"/>
                </a:solidFill>
                <a:latin typeface="Times New Roman"/>
                <a:cs typeface="Times New Roman"/>
              </a:rPr>
              <a:t>L</a:t>
            </a:r>
            <a:r>
              <a:rPr sz="1200" spc="-60" dirty="0">
                <a:solidFill>
                  <a:srgbClr val="8A8A8A"/>
                </a:solidFill>
                <a:latin typeface="Times New Roman"/>
                <a:cs typeface="Times New Roman"/>
              </a:rPr>
              <a:t>a</a:t>
            </a:r>
            <a:r>
              <a:rPr sz="1200" spc="-70" dirty="0">
                <a:solidFill>
                  <a:srgbClr val="8A8A8A"/>
                </a:solidFill>
                <a:latin typeface="Times New Roman"/>
                <a:cs typeface="Times New Roman"/>
              </a:rPr>
              <a:t>w</a:t>
            </a:r>
            <a:r>
              <a:rPr sz="1200" spc="-1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8A8A8A"/>
                </a:solidFill>
                <a:latin typeface="Times New Roman"/>
                <a:cs typeface="Times New Roman"/>
              </a:rPr>
              <a:t>o</a:t>
            </a:r>
            <a:r>
              <a:rPr sz="1200" spc="-15" dirty="0">
                <a:solidFill>
                  <a:srgbClr val="8A8A8A"/>
                </a:solidFill>
                <a:latin typeface="Times New Roman"/>
                <a:cs typeface="Times New Roman"/>
              </a:rPr>
              <a:t>f</a:t>
            </a:r>
            <a:r>
              <a:rPr sz="120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15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50" dirty="0">
                <a:solidFill>
                  <a:srgbClr val="8A8A8A"/>
                </a:solidFill>
                <a:latin typeface="Times New Roman"/>
                <a:cs typeface="Times New Roman"/>
              </a:rPr>
              <a:t>D</a:t>
            </a: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</a:t>
            </a:r>
            <a:r>
              <a:rPr sz="1200" spc="-15" dirty="0">
                <a:solidFill>
                  <a:srgbClr val="8A8A8A"/>
                </a:solidFill>
                <a:latin typeface="Times New Roman"/>
                <a:cs typeface="Times New Roman"/>
              </a:rPr>
              <a:t>m</a:t>
            </a:r>
            <a:r>
              <a:rPr sz="1200" spc="-20" dirty="0">
                <a:solidFill>
                  <a:srgbClr val="8A8A8A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8A8A8A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8A8A8A"/>
                </a:solidFill>
                <a:latin typeface="Times New Roman"/>
                <a:cs typeface="Times New Roman"/>
              </a:rPr>
              <a:t>d </a:t>
            </a:r>
            <a:r>
              <a:rPr sz="1200" spc="-20" dirty="0">
                <a:solidFill>
                  <a:srgbClr val="8A8A8A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8A8A8A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8A8A8A"/>
                </a:solidFill>
                <a:latin typeface="Times New Roman"/>
                <a:cs typeface="Times New Roman"/>
              </a:rPr>
              <a:t>d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28</a:t>
            </a:fld>
            <a:endParaRPr spc="-40" dirty="0"/>
          </a:p>
        </p:txBody>
      </p:sp>
      <p:sp>
        <p:nvSpPr>
          <p:cNvPr id="10" name="object 10"/>
          <p:cNvSpPr txBox="1"/>
          <p:nvPr/>
        </p:nvSpPr>
        <p:spPr>
          <a:xfrm>
            <a:off x="3919854" y="6535079"/>
            <a:ext cx="130302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</a:pP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Elasticity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</a:t>
            </a:r>
            <a:r>
              <a:rPr sz="1200" spc="13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Demand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523" y="0"/>
            <a:ext cx="8566277" cy="141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0" marR="5080" indent="-1207135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 </a:t>
            </a:r>
            <a:r>
              <a:rPr sz="44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sz="4400" spc="-9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 </a:t>
            </a:r>
            <a:r>
              <a:rPr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z="44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</a:t>
            </a:r>
            <a:r>
              <a:rPr sz="4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4400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456435"/>
            <a:ext cx="4034154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</a:t>
            </a: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b="1" spc="-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 </a:t>
            </a: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sz="2800" b="1" spc="-2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Demand  in </a:t>
            </a:r>
            <a:r>
              <a:rPr sz="2800" b="1" spc="-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</a:t>
            </a: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  in the Price of </a:t>
            </a: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sz="2800" b="1" spc="-2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Commodity, </a:t>
            </a:r>
            <a:r>
              <a:rPr sz="28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 things being</a:t>
            </a: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12929"/>
              </p:ext>
            </p:extLst>
          </p:nvPr>
        </p:nvGraphicFramePr>
        <p:xfrm>
          <a:off x="364490" y="4339866"/>
          <a:ext cx="8413114" cy="1857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359">
                <a:tc>
                  <a:txBody>
                    <a:bodyPr/>
                    <a:lstStyle/>
                    <a:p>
                      <a:pPr marL="31750">
                        <a:lnSpc>
                          <a:spcPts val="3315"/>
                        </a:lnSpc>
                      </a:pPr>
                      <a:r>
                        <a:rPr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3315"/>
                        </a:lnSpc>
                        <a:tabLst>
                          <a:tab pos="509905" algn="l"/>
                          <a:tab pos="925830" algn="l"/>
                          <a:tab pos="2686050" algn="l"/>
                        </a:tabLst>
                      </a:pPr>
                      <a:r>
                        <a:rPr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	</a:t>
                      </a:r>
                      <a:r>
                        <a:rPr sz="2800" b="1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	</a:t>
                      </a:r>
                      <a:r>
                        <a:rPr sz="2800" b="1" spc="-1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expressed	by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1925" algn="r">
                        <a:lnSpc>
                          <a:spcPts val="3315"/>
                        </a:lnSpc>
                      </a:pPr>
                      <a:r>
                        <a:rPr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sz="2800" b="1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dirty="0">
                          <a:solidFill>
                            <a:srgbClr val="98480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94995" algn="l"/>
                          <a:tab pos="1096645" algn="l"/>
                          <a:tab pos="2941955" algn="l"/>
                          <a:tab pos="3580765" algn="l"/>
                        </a:tabLst>
                      </a:pPr>
                      <a:r>
                        <a:rPr sz="2800" b="1" dirty="0">
                          <a:solidFill>
                            <a:srgbClr val="98480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	</a:t>
                      </a:r>
                      <a:r>
                        <a:rPr sz="2800" b="1" spc="-5" dirty="0">
                          <a:solidFill>
                            <a:srgbClr val="98480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	</a:t>
                      </a:r>
                      <a:r>
                        <a:rPr sz="2800" b="1" spc="-15" dirty="0">
                          <a:solidFill>
                            <a:srgbClr val="98480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expressed	by	</a:t>
                      </a:r>
                      <a:r>
                        <a:rPr sz="2800" b="1" dirty="0">
                          <a:solidFill>
                            <a:srgbClr val="98480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2850"/>
                        </a:lnSpc>
                        <a:tabLst>
                          <a:tab pos="2332355" algn="l"/>
                        </a:tabLst>
                      </a:pPr>
                      <a:r>
                        <a:rPr sz="2800" b="1" spc="-1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Movement	</a:t>
                      </a:r>
                      <a:r>
                        <a:rPr sz="2800" b="1" spc="-1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850"/>
                        </a:lnSpc>
                      </a:pPr>
                      <a:r>
                        <a:rPr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3450"/>
                        </a:lnSpc>
                      </a:pPr>
                      <a:r>
                        <a:rPr sz="2800" b="1" spc="-15" dirty="0">
                          <a:solidFill>
                            <a:srgbClr val="98480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Downward </a:t>
                      </a:r>
                      <a:r>
                        <a:rPr sz="2800" b="1" spc="-5" dirty="0">
                          <a:solidFill>
                            <a:srgbClr val="98480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Shift of</a:t>
                      </a:r>
                      <a:r>
                        <a:rPr sz="2800" b="1" spc="645" dirty="0">
                          <a:solidFill>
                            <a:srgbClr val="98480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98480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2850"/>
                        </a:lnSpc>
                        <a:tabLst>
                          <a:tab pos="1524635" algn="l"/>
                          <a:tab pos="2800350" algn="l"/>
                        </a:tabLst>
                      </a:pPr>
                      <a:r>
                        <a:rPr sz="2800" b="1" spc="-1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	</a:t>
                      </a:r>
                      <a:r>
                        <a:rPr sz="2800" b="1" spc="-2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Point	</a:t>
                      </a:r>
                      <a:r>
                        <a:rPr sz="2800" b="1" spc="-3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655" algn="r">
                        <a:lnSpc>
                          <a:spcPts val="2850"/>
                        </a:lnSpc>
                      </a:pPr>
                      <a:r>
                        <a:rPr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3450"/>
                        </a:lnSpc>
                      </a:pPr>
                      <a:r>
                        <a:rPr sz="2800" b="1" spc="-15" dirty="0">
                          <a:solidFill>
                            <a:srgbClr val="98480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Entire </a:t>
                      </a:r>
                      <a:r>
                        <a:rPr sz="2800" b="1" spc="-5" dirty="0">
                          <a:solidFill>
                            <a:srgbClr val="98480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</a:t>
                      </a:r>
                      <a:r>
                        <a:rPr sz="2800" b="1" spc="-25" dirty="0">
                          <a:solidFill>
                            <a:srgbClr val="98480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98480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Curve.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2850"/>
                        </a:lnSpc>
                        <a:tabLst>
                          <a:tab pos="1436370" algn="l"/>
                          <a:tab pos="2547620" algn="l"/>
                        </a:tabLst>
                      </a:pPr>
                      <a:r>
                        <a:rPr sz="2800" b="1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	</a:t>
                      </a:r>
                      <a:r>
                        <a:rPr sz="2800" b="1" spc="-2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Point	</a:t>
                      </a:r>
                      <a:r>
                        <a:rPr sz="2800" b="1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655" algn="r">
                        <a:lnSpc>
                          <a:spcPts val="2850"/>
                        </a:lnSpc>
                      </a:pPr>
                      <a:r>
                        <a:rPr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sz="2800" b="1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726940" y="1532635"/>
            <a:ext cx="403225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sz="28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Demand  in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</a:t>
            </a:r>
            <a:r>
              <a:rPr sz="2800" b="1" spc="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9840" y="2904235"/>
            <a:ext cx="368998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735965" algn="l"/>
                <a:tab pos="3338829" algn="l"/>
              </a:tabLst>
            </a:pP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	D</a:t>
            </a:r>
            <a:r>
              <a:rPr sz="28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mina</a:t>
            </a:r>
            <a:r>
              <a:rPr sz="2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	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ct val="100000"/>
              </a:lnSpc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9840" y="3361435"/>
            <a:ext cx="2671445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37360" algn="l"/>
              </a:tabLst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191" y="230251"/>
            <a:ext cx="738065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Elasticity </a:t>
            </a:r>
            <a:r>
              <a:rPr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6000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205667"/>
            <a:ext cx="8528685" cy="267573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3200" b="1" spc="-1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 </a:t>
            </a:r>
            <a:r>
              <a:rPr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sz="3200" b="1" spc="-3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 </a:t>
            </a:r>
            <a:r>
              <a:rPr sz="3200" b="1" spc="-1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MUCH?”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b="1" spc="-1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Elasticity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Demand is </a:t>
            </a:r>
            <a:r>
              <a:rPr sz="3200" b="1" spc="-1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3200" b="1" spc="-1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Responsiveness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Demanded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 Good </a:t>
            </a:r>
            <a:r>
              <a:rPr sz="3200" b="1" spc="-2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200" b="1" spc="-1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one of the </a:t>
            </a:r>
            <a:r>
              <a:rPr sz="3200" b="1" spc="-2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 which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sz="3200" b="1" spc="-5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Depends.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700" y="5017725"/>
            <a:ext cx="7272655" cy="0"/>
          </a:xfrm>
          <a:custGeom>
            <a:avLst/>
            <a:gdLst/>
            <a:ahLst/>
            <a:cxnLst/>
            <a:rect l="l" t="t" r="r" b="b"/>
            <a:pathLst>
              <a:path w="7272655">
                <a:moveTo>
                  <a:pt x="0" y="0"/>
                </a:moveTo>
                <a:lnTo>
                  <a:pt x="7272522" y="0"/>
                </a:lnTo>
              </a:path>
            </a:pathLst>
          </a:custGeom>
          <a:ln w="18690">
            <a:solidFill>
              <a:srgbClr val="3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8962" y="4385871"/>
            <a:ext cx="396875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605" dirty="0">
                <a:solidFill>
                  <a:srgbClr val="3F0000"/>
                </a:solidFill>
                <a:latin typeface="Times New Roman"/>
                <a:cs typeface="Times New Roman"/>
              </a:rPr>
              <a:t>% </a:t>
            </a:r>
            <a:r>
              <a:rPr sz="3200" spc="365" dirty="0">
                <a:solidFill>
                  <a:srgbClr val="3F0000"/>
                </a:solidFill>
                <a:latin typeface="Times New Roman"/>
                <a:cs typeface="Times New Roman"/>
              </a:rPr>
              <a:t>Change </a:t>
            </a:r>
            <a:r>
              <a:rPr sz="3200" spc="285" dirty="0">
                <a:solidFill>
                  <a:srgbClr val="3F0000"/>
                </a:solidFill>
                <a:latin typeface="Times New Roman"/>
                <a:cs typeface="Times New Roman"/>
              </a:rPr>
              <a:t>in</a:t>
            </a:r>
            <a:r>
              <a:rPr sz="3200" spc="-540" dirty="0">
                <a:solidFill>
                  <a:srgbClr val="3F0000"/>
                </a:solidFill>
                <a:latin typeface="Times New Roman"/>
                <a:cs typeface="Times New Roman"/>
              </a:rPr>
              <a:t> </a:t>
            </a:r>
            <a:r>
              <a:rPr sz="3200" spc="345" dirty="0">
                <a:solidFill>
                  <a:srgbClr val="3F0000"/>
                </a:solidFill>
                <a:latin typeface="Times New Roman"/>
                <a:cs typeface="Times New Roman"/>
              </a:rPr>
              <a:t>Q.D.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38100">
              <a:lnSpc>
                <a:spcPts val="1375"/>
              </a:lnSpc>
            </a:pPr>
            <a:fld id="{81D60167-4931-47E6-BA6A-407CBD079E47}" type="slidenum">
              <a:rPr spc="-40" dirty="0"/>
              <a:t>29</a:t>
            </a:fld>
            <a:endParaRPr spc="-40" dirty="0"/>
          </a:p>
        </p:txBody>
      </p:sp>
      <p:sp>
        <p:nvSpPr>
          <p:cNvPr id="6" name="object 6"/>
          <p:cNvSpPr txBox="1"/>
          <p:nvPr/>
        </p:nvSpPr>
        <p:spPr>
          <a:xfrm>
            <a:off x="449190" y="4668473"/>
            <a:ext cx="78994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445" dirty="0">
                <a:solidFill>
                  <a:srgbClr val="3F0000"/>
                </a:solidFill>
                <a:latin typeface="Times New Roman"/>
                <a:cs typeface="Times New Roman"/>
              </a:rPr>
              <a:t>E</a:t>
            </a:r>
            <a:r>
              <a:rPr sz="3200" spc="80" dirty="0">
                <a:solidFill>
                  <a:srgbClr val="3F0000"/>
                </a:solidFill>
                <a:latin typeface="Times New Roman"/>
                <a:cs typeface="Times New Roman"/>
              </a:rPr>
              <a:t> </a:t>
            </a:r>
            <a:r>
              <a:rPr sz="3200" spc="409" dirty="0">
                <a:solidFill>
                  <a:srgbClr val="3F0000"/>
                </a:solidFill>
                <a:latin typeface="Times New Roman"/>
                <a:cs typeface="Times New Roman"/>
              </a:rPr>
              <a:t>=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5452" y="4839828"/>
            <a:ext cx="7238365" cy="12711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90"/>
              </a:spcBef>
            </a:pPr>
            <a:r>
              <a:rPr sz="3200" spc="605" dirty="0">
                <a:solidFill>
                  <a:srgbClr val="3F0000"/>
                </a:solidFill>
                <a:latin typeface="Times New Roman"/>
                <a:cs typeface="Times New Roman"/>
              </a:rPr>
              <a:t>%</a:t>
            </a:r>
            <a:r>
              <a:rPr sz="3200" spc="150" dirty="0">
                <a:solidFill>
                  <a:srgbClr val="3F0000"/>
                </a:solidFill>
                <a:latin typeface="Times New Roman"/>
                <a:cs typeface="Times New Roman"/>
              </a:rPr>
              <a:t> </a:t>
            </a:r>
            <a:r>
              <a:rPr sz="3200" spc="365" dirty="0">
                <a:solidFill>
                  <a:srgbClr val="3F0000"/>
                </a:solidFill>
                <a:latin typeface="Times New Roman"/>
                <a:cs typeface="Times New Roman"/>
              </a:rPr>
              <a:t>Change</a:t>
            </a:r>
            <a:r>
              <a:rPr sz="3200" spc="140" dirty="0">
                <a:solidFill>
                  <a:srgbClr val="3F0000"/>
                </a:solidFill>
                <a:latin typeface="Times New Roman"/>
                <a:cs typeface="Times New Roman"/>
              </a:rPr>
              <a:t> </a:t>
            </a:r>
            <a:r>
              <a:rPr sz="3200" spc="285" dirty="0">
                <a:solidFill>
                  <a:srgbClr val="3F0000"/>
                </a:solidFill>
                <a:latin typeface="Times New Roman"/>
                <a:cs typeface="Times New Roman"/>
              </a:rPr>
              <a:t>in</a:t>
            </a:r>
            <a:r>
              <a:rPr sz="3200" spc="170" dirty="0">
                <a:solidFill>
                  <a:srgbClr val="3F0000"/>
                </a:solidFill>
                <a:latin typeface="Times New Roman"/>
                <a:cs typeface="Times New Roman"/>
              </a:rPr>
              <a:t> </a:t>
            </a:r>
            <a:r>
              <a:rPr sz="3200" spc="350" dirty="0">
                <a:solidFill>
                  <a:srgbClr val="3F0000"/>
                </a:solidFill>
                <a:latin typeface="Times New Roman"/>
                <a:cs typeface="Times New Roman"/>
              </a:rPr>
              <a:t>one</a:t>
            </a:r>
            <a:r>
              <a:rPr sz="3200" spc="145" dirty="0">
                <a:solidFill>
                  <a:srgbClr val="3F0000"/>
                </a:solidFill>
                <a:latin typeface="Times New Roman"/>
                <a:cs typeface="Times New Roman"/>
              </a:rPr>
              <a:t> </a:t>
            </a:r>
            <a:r>
              <a:rPr sz="3200" spc="300" dirty="0">
                <a:solidFill>
                  <a:srgbClr val="3F0000"/>
                </a:solidFill>
                <a:latin typeface="Times New Roman"/>
                <a:cs typeface="Times New Roman"/>
              </a:rPr>
              <a:t>of</a:t>
            </a:r>
            <a:r>
              <a:rPr sz="3200" spc="150" dirty="0">
                <a:solidFill>
                  <a:srgbClr val="3F0000"/>
                </a:solidFill>
                <a:latin typeface="Times New Roman"/>
                <a:cs typeface="Times New Roman"/>
              </a:rPr>
              <a:t> </a:t>
            </a:r>
            <a:r>
              <a:rPr sz="3200" spc="300" dirty="0">
                <a:solidFill>
                  <a:srgbClr val="3F0000"/>
                </a:solidFill>
                <a:latin typeface="Times New Roman"/>
                <a:cs typeface="Times New Roman"/>
              </a:rPr>
              <a:t>the</a:t>
            </a:r>
            <a:r>
              <a:rPr sz="3200" spc="140" dirty="0">
                <a:solidFill>
                  <a:srgbClr val="3F0000"/>
                </a:solidFill>
                <a:latin typeface="Times New Roman"/>
                <a:cs typeface="Times New Roman"/>
              </a:rPr>
              <a:t> </a:t>
            </a:r>
            <a:r>
              <a:rPr sz="3200" spc="290" dirty="0">
                <a:solidFill>
                  <a:srgbClr val="3F0000"/>
                </a:solidFill>
                <a:latin typeface="Times New Roman"/>
                <a:cs typeface="Times New Roman"/>
              </a:rPr>
              <a:t>Variables  </a:t>
            </a:r>
            <a:r>
              <a:rPr sz="3200" spc="360" dirty="0">
                <a:solidFill>
                  <a:srgbClr val="3F0000"/>
                </a:solidFill>
                <a:latin typeface="Times New Roman"/>
                <a:cs typeface="Times New Roman"/>
              </a:rPr>
              <a:t>on </a:t>
            </a:r>
            <a:r>
              <a:rPr sz="3200" spc="345" dirty="0">
                <a:solidFill>
                  <a:srgbClr val="3F0000"/>
                </a:solidFill>
                <a:latin typeface="Times New Roman"/>
                <a:cs typeface="Times New Roman"/>
              </a:rPr>
              <a:t>which </a:t>
            </a:r>
            <a:r>
              <a:rPr sz="3200" spc="385" dirty="0">
                <a:solidFill>
                  <a:srgbClr val="3F0000"/>
                </a:solidFill>
                <a:latin typeface="Times New Roman"/>
                <a:cs typeface="Times New Roman"/>
              </a:rPr>
              <a:t>Demand</a:t>
            </a:r>
            <a:r>
              <a:rPr sz="3200" spc="-175" dirty="0">
                <a:solidFill>
                  <a:srgbClr val="3F0000"/>
                </a:solidFill>
                <a:latin typeface="Times New Roman"/>
                <a:cs typeface="Times New Roman"/>
              </a:rPr>
              <a:t> </a:t>
            </a:r>
            <a:r>
              <a:rPr sz="3200" spc="330" dirty="0">
                <a:solidFill>
                  <a:srgbClr val="3F0000"/>
                </a:solidFill>
                <a:latin typeface="Times New Roman"/>
                <a:cs typeface="Times New Roman"/>
              </a:rPr>
              <a:t>depends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919854" y="6535079"/>
            <a:ext cx="130302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</a:pP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Elasticity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</a:t>
            </a:r>
            <a:r>
              <a:rPr sz="1200" spc="13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Demand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609965" cy="958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Definitions </a:t>
            </a:r>
            <a:r>
              <a:rPr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60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397000"/>
            <a:ext cx="8683625" cy="36913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4965" marR="6985" indent="-342900" algn="just">
              <a:lnSpc>
                <a:spcPts val="3890"/>
              </a:lnSpc>
              <a:spcBef>
                <a:spcPts val="58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z="3200" b="1" spc="-3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</a:t>
            </a:r>
            <a:r>
              <a:rPr sz="3200" b="1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Quantities </a:t>
            </a:r>
            <a:r>
              <a:rPr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 </a:t>
            </a:r>
            <a:r>
              <a:rPr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Consumers </a:t>
            </a:r>
            <a:r>
              <a:rPr sz="3200" b="1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sz="3200" b="1" spc="-3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</a:t>
            </a:r>
            <a:r>
              <a:rPr sz="3200" b="1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Price during a </a:t>
            </a:r>
            <a:r>
              <a:rPr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 Period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Time,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things 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sz="3200" b="1" spc="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5080" indent="-342265" algn="just">
              <a:lnSpc>
                <a:spcPts val="3890"/>
              </a:lnSpc>
              <a:spcBef>
                <a:spcPts val="919"/>
              </a:spcBef>
              <a:buClr>
                <a:srgbClr val="000000"/>
              </a:buClr>
              <a:buFont typeface="Arial"/>
              <a:buChar char="•"/>
              <a:tabLst>
                <a:tab pos="356235" algn="l"/>
              </a:tabLst>
            </a:pPr>
            <a:r>
              <a:rPr sz="32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Ability </a:t>
            </a:r>
            <a:r>
              <a:rPr sz="3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Willingness </a:t>
            </a:r>
            <a:r>
              <a:rPr sz="32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Specific </a:t>
            </a:r>
            <a:r>
              <a:rPr sz="3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of 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sz="32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 </a:t>
            </a:r>
            <a:r>
              <a:rPr sz="3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</a:t>
            </a:r>
            <a:r>
              <a:rPr sz="3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 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sz="3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sz="3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Period,  Ceteris</a:t>
            </a:r>
            <a:r>
              <a:rPr sz="32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Paribus.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9427" y="6026340"/>
            <a:ext cx="53428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8A8A8A"/>
                </a:solidFill>
                <a:latin typeface="Times New Roman"/>
                <a:cs typeface="Times New Roman"/>
              </a:rPr>
              <a:t>G</a:t>
            </a: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</a:t>
            </a:r>
            <a:r>
              <a:rPr sz="1200" spc="5" dirty="0">
                <a:solidFill>
                  <a:srgbClr val="8A8A8A"/>
                </a:solidFill>
                <a:latin typeface="Times New Roman"/>
                <a:cs typeface="Times New Roman"/>
              </a:rPr>
              <a:t>n</a:t>
            </a: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r</a:t>
            </a:r>
            <a:r>
              <a:rPr sz="1200" spc="-55" dirty="0">
                <a:solidFill>
                  <a:srgbClr val="8A8A8A"/>
                </a:solidFill>
                <a:latin typeface="Times New Roman"/>
                <a:cs typeface="Times New Roman"/>
              </a:rPr>
              <a:t>al</a:t>
            </a:r>
            <a:r>
              <a:rPr sz="1200" spc="-15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8A8A8A"/>
                </a:solidFill>
                <a:latin typeface="Times New Roman"/>
                <a:cs typeface="Times New Roman"/>
              </a:rPr>
              <a:t>Ec</a:t>
            </a:r>
            <a:r>
              <a:rPr sz="1200" spc="5" dirty="0">
                <a:solidFill>
                  <a:srgbClr val="8A8A8A"/>
                </a:solidFill>
                <a:latin typeface="Times New Roman"/>
                <a:cs typeface="Times New Roman"/>
              </a:rPr>
              <a:t>ono</a:t>
            </a:r>
            <a:r>
              <a:rPr sz="1200" spc="-15" dirty="0">
                <a:solidFill>
                  <a:srgbClr val="8A8A8A"/>
                </a:solidFill>
                <a:latin typeface="Times New Roman"/>
                <a:cs typeface="Times New Roman"/>
              </a:rPr>
              <a:t>m</a:t>
            </a:r>
            <a:r>
              <a:rPr sz="1200" spc="-60" dirty="0">
                <a:solidFill>
                  <a:srgbClr val="8A8A8A"/>
                </a:solidFill>
                <a:latin typeface="Times New Roman"/>
                <a:cs typeface="Times New Roman"/>
              </a:rPr>
              <a:t>i</a:t>
            </a: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c</a:t>
            </a:r>
            <a:r>
              <a:rPr sz="1200" spc="-40" dirty="0">
                <a:solidFill>
                  <a:srgbClr val="8A8A8A"/>
                </a:solidFill>
                <a:latin typeface="Times New Roman"/>
                <a:cs typeface="Times New Roman"/>
              </a:rPr>
              <a:t>s</a:t>
            </a:r>
            <a:r>
              <a:rPr sz="1200" spc="-75" dirty="0">
                <a:solidFill>
                  <a:srgbClr val="8A8A8A"/>
                </a:solidFill>
                <a:latin typeface="Times New Roman"/>
                <a:cs typeface="Times New Roman"/>
              </a:rPr>
              <a:t>:</a:t>
            </a:r>
            <a:r>
              <a:rPr sz="120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8A8A8A"/>
                </a:solidFill>
                <a:latin typeface="Times New Roman"/>
                <a:cs typeface="Times New Roman"/>
              </a:rPr>
              <a:t>L</a:t>
            </a:r>
            <a:r>
              <a:rPr sz="1200" spc="-60" dirty="0">
                <a:solidFill>
                  <a:srgbClr val="8A8A8A"/>
                </a:solidFill>
                <a:latin typeface="Times New Roman"/>
                <a:cs typeface="Times New Roman"/>
              </a:rPr>
              <a:t>a</a:t>
            </a:r>
            <a:r>
              <a:rPr sz="1200" spc="-70" dirty="0">
                <a:solidFill>
                  <a:srgbClr val="8A8A8A"/>
                </a:solidFill>
                <a:latin typeface="Times New Roman"/>
                <a:cs typeface="Times New Roman"/>
              </a:rPr>
              <a:t>w</a:t>
            </a:r>
            <a:r>
              <a:rPr sz="1200" spc="-1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8A8A8A"/>
                </a:solidFill>
                <a:latin typeface="Times New Roman"/>
                <a:cs typeface="Times New Roman"/>
              </a:rPr>
              <a:t>o</a:t>
            </a:r>
            <a:r>
              <a:rPr sz="1200" spc="-15" dirty="0">
                <a:solidFill>
                  <a:srgbClr val="8A8A8A"/>
                </a:solidFill>
                <a:latin typeface="Times New Roman"/>
                <a:cs typeface="Times New Roman"/>
              </a:rPr>
              <a:t>f</a:t>
            </a:r>
            <a:r>
              <a:rPr sz="120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15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50" dirty="0" smtClean="0">
                <a:solidFill>
                  <a:srgbClr val="8A8A8A"/>
                </a:solidFill>
                <a:latin typeface="Times New Roman"/>
                <a:cs typeface="Times New Roman"/>
              </a:rPr>
              <a:t>D</a:t>
            </a:r>
            <a:r>
              <a:rPr sz="1200" spc="-35" dirty="0" smtClean="0">
                <a:solidFill>
                  <a:srgbClr val="8A8A8A"/>
                </a:solidFill>
                <a:latin typeface="Times New Roman"/>
                <a:cs typeface="Times New Roman"/>
              </a:rPr>
              <a:t>e</a:t>
            </a:r>
            <a:r>
              <a:rPr sz="1200" spc="-15" dirty="0" smtClean="0">
                <a:solidFill>
                  <a:srgbClr val="8A8A8A"/>
                </a:solidFill>
                <a:latin typeface="Times New Roman"/>
                <a:cs typeface="Times New Roman"/>
              </a:rPr>
              <a:t>m</a:t>
            </a:r>
            <a:r>
              <a:rPr sz="1200" spc="-20" dirty="0" smtClean="0">
                <a:solidFill>
                  <a:srgbClr val="8A8A8A"/>
                </a:solidFill>
                <a:latin typeface="Times New Roman"/>
                <a:cs typeface="Times New Roman"/>
              </a:rPr>
              <a:t>a</a:t>
            </a:r>
            <a:r>
              <a:rPr sz="1200" spc="-25" dirty="0" smtClean="0">
                <a:solidFill>
                  <a:srgbClr val="8A8A8A"/>
                </a:solidFill>
                <a:latin typeface="Times New Roman"/>
                <a:cs typeface="Times New Roman"/>
              </a:rPr>
              <a:t>n</a:t>
            </a:r>
            <a:r>
              <a:rPr sz="1200" dirty="0" smtClean="0">
                <a:solidFill>
                  <a:srgbClr val="8A8A8A"/>
                </a:solidFill>
                <a:latin typeface="Times New Roman"/>
                <a:cs typeface="Times New Roman"/>
              </a:rPr>
              <a:t>d</a:t>
            </a:r>
            <a:endParaRPr sz="1800" baseline="-32407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828800"/>
            <a:ext cx="6172200" cy="1107996"/>
          </a:xfrm>
        </p:spPr>
        <p:txBody>
          <a:bodyPr/>
          <a:lstStyle/>
          <a:p>
            <a:r>
              <a:rPr lang="en-US" sz="72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THANK YOU….</a:t>
            </a:r>
            <a:endParaRPr lang="en-SG" sz="72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1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109220">
              <a:lnSpc>
                <a:spcPts val="1375"/>
              </a:lnSpc>
            </a:pPr>
            <a:fld id="{81D60167-4931-47E6-BA6A-407CBD079E47}" type="slidenum">
              <a:rPr spc="-40" dirty="0"/>
              <a:t>4</a:t>
            </a:fld>
            <a:endParaRPr spc="-4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52402"/>
            <a:ext cx="84556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</a:t>
            </a:r>
            <a:r>
              <a:rPr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6000" spc="-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462969"/>
            <a:ext cx="8235315" cy="3174587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of </a:t>
            </a:r>
            <a:r>
              <a:rPr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3200" b="1" spc="-2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6235" algn="l"/>
              </a:tabLst>
            </a:pPr>
            <a:r>
              <a:rPr sz="32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of </a:t>
            </a:r>
            <a:r>
              <a:rPr sz="3200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sz="32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Commodities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235" indent="-34353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6870" algn="l"/>
              </a:tabLst>
            </a:pPr>
            <a:r>
              <a:rPr sz="3200" b="1" spc="-1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Income of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3200" b="1" spc="-3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Household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6235" algn="l"/>
              </a:tabLst>
            </a:pPr>
            <a:r>
              <a:rPr sz="3200" b="1" spc="-9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Taste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z="3200" b="1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Preferences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3200" b="1" spc="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9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sz="32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176" y="228600"/>
            <a:ext cx="929402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</a:t>
            </a:r>
            <a:r>
              <a:rPr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6000" spc="-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92404"/>
            <a:ext cx="8297545" cy="1866537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71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of </a:t>
            </a:r>
            <a:r>
              <a:rPr sz="32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3200" b="1" spc="-25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>
              <a:lnSpc>
                <a:spcPct val="102200"/>
              </a:lnSpc>
              <a:spcBef>
                <a:spcPts val="1350"/>
              </a:spcBef>
              <a:tabLst>
                <a:tab pos="2223770" algn="l"/>
                <a:tab pos="4215765" algn="l"/>
                <a:tab pos="5279390" algn="l"/>
                <a:tab pos="6918959" algn="l"/>
              </a:tabLst>
            </a:pPr>
            <a:r>
              <a:rPr sz="3200" b="1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b="1" spc="-3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b="1" spc="-6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b="1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sz="3200" b="1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sz="3200" b="1" spc="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200" b="1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sz="3200" b="1" spc="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  </a:t>
            </a:r>
            <a:r>
              <a:rPr sz="32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Equal,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175" y="5270220"/>
            <a:ext cx="8300084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235" marR="5080" indent="-344170">
              <a:lnSpc>
                <a:spcPct val="100000"/>
              </a:lnSpc>
              <a:spcBef>
                <a:spcPts val="95"/>
              </a:spcBef>
              <a:tabLst>
                <a:tab pos="1163320" algn="l"/>
                <a:tab pos="3309620" algn="l"/>
                <a:tab pos="5339715" algn="l"/>
                <a:tab pos="6071235" algn="l"/>
                <a:tab pos="7929245" algn="l"/>
              </a:tabLst>
            </a:pPr>
            <a:r>
              <a:rPr sz="3200" b="1" spc="-1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3200" b="1" spc="-1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b="1" spc="-3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b="1" spc="-1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3200" b="1" spc="-3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 </a:t>
            </a:r>
            <a:r>
              <a:rPr sz="3200" b="1" spc="-1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Substitution</a:t>
            </a:r>
            <a:r>
              <a:rPr sz="3200" b="1" spc="6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3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3733800"/>
            <a:ext cx="918844" cy="0"/>
          </a:xfrm>
          <a:custGeom>
            <a:avLst/>
            <a:gdLst/>
            <a:ahLst/>
            <a:cxnLst/>
            <a:rect l="l" t="t" r="r" b="b"/>
            <a:pathLst>
              <a:path w="918845">
                <a:moveTo>
                  <a:pt x="0" y="0"/>
                </a:moveTo>
                <a:lnTo>
                  <a:pt x="918518" y="0"/>
                </a:lnTo>
              </a:path>
            </a:pathLst>
          </a:custGeom>
          <a:ln w="25809">
            <a:solidFill>
              <a:srgbClr val="0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03887" y="2895601"/>
            <a:ext cx="730809" cy="76238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2875" dirty="0">
                <a:solidFill>
                  <a:srgbClr val="003F00"/>
                </a:solidFill>
                <a:latin typeface="Times New Roman"/>
                <a:cs typeface="Times New Roman"/>
              </a:rPr>
              <a:t>1</a:t>
            </a:r>
            <a:endParaRPr sz="48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109220">
              <a:lnSpc>
                <a:spcPts val="1375"/>
              </a:lnSpc>
            </a:pPr>
            <a:fld id="{81D60167-4931-47E6-BA6A-407CBD079E47}" type="slidenum">
              <a:rPr spc="-40" dirty="0"/>
              <a:t>5</a:t>
            </a:fld>
            <a:endParaRPr spc="-40" dirty="0"/>
          </a:p>
        </p:txBody>
      </p:sp>
      <p:sp>
        <p:nvSpPr>
          <p:cNvPr id="7" name="object 7"/>
          <p:cNvSpPr txBox="1"/>
          <p:nvPr/>
        </p:nvSpPr>
        <p:spPr>
          <a:xfrm>
            <a:off x="2743200" y="3343852"/>
            <a:ext cx="2362199" cy="76238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295400" algn="l"/>
              </a:tabLst>
            </a:pPr>
            <a:r>
              <a:rPr sz="4850" spc="4150" dirty="0">
                <a:solidFill>
                  <a:srgbClr val="003F00"/>
                </a:solidFill>
                <a:latin typeface="Times New Roman"/>
                <a:cs typeface="Times New Roman"/>
              </a:rPr>
              <a:t>D	</a:t>
            </a:r>
            <a:r>
              <a:rPr sz="4850" spc="4095" dirty="0">
                <a:solidFill>
                  <a:srgbClr val="003F00"/>
                </a:solidFill>
                <a:latin typeface="Symbol"/>
                <a:cs typeface="Symbol"/>
              </a:rPr>
              <a:t></a:t>
            </a:r>
            <a:endParaRPr sz="4850" dirty="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7801" y="3893208"/>
            <a:ext cx="920152" cy="76238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3195" dirty="0">
                <a:solidFill>
                  <a:srgbClr val="003F00"/>
                </a:solidFill>
                <a:latin typeface="Times New Roman"/>
                <a:cs typeface="Times New Roman"/>
              </a:rPr>
              <a:t>P</a:t>
            </a:r>
            <a:endParaRPr sz="48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02" y="76201"/>
            <a:ext cx="850899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</a:t>
            </a:r>
            <a:r>
              <a:rPr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6000" spc="-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2107" y="2179320"/>
            <a:ext cx="8714740" cy="2182495"/>
            <a:chOff x="102107" y="2179320"/>
            <a:chExt cx="8714740" cy="2182495"/>
          </a:xfrm>
        </p:grpSpPr>
        <p:sp>
          <p:nvSpPr>
            <p:cNvPr id="4" name="object 4"/>
            <p:cNvSpPr/>
            <p:nvPr/>
          </p:nvSpPr>
          <p:spPr>
            <a:xfrm>
              <a:off x="102107" y="2179320"/>
              <a:ext cx="8714231" cy="20848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10409" y="2218944"/>
              <a:ext cx="202298" cy="145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9851" y="2218944"/>
              <a:ext cx="65366" cy="232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9851" y="4035805"/>
              <a:ext cx="8372856" cy="3258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09800"/>
              <a:ext cx="8610600" cy="1981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2209800"/>
              <a:ext cx="8610600" cy="1981200"/>
            </a:xfrm>
            <a:custGeom>
              <a:avLst/>
              <a:gdLst/>
              <a:ahLst/>
              <a:cxnLst/>
              <a:rect l="l" t="t" r="r" b="b"/>
              <a:pathLst>
                <a:path w="8610600" h="1981200">
                  <a:moveTo>
                    <a:pt x="0" y="330200"/>
                  </a:moveTo>
                  <a:lnTo>
                    <a:pt x="3580" y="281406"/>
                  </a:lnTo>
                  <a:lnTo>
                    <a:pt x="13980" y="234835"/>
                  </a:lnTo>
                  <a:lnTo>
                    <a:pt x="30690" y="190998"/>
                  </a:lnTo>
                  <a:lnTo>
                    <a:pt x="53198" y="150404"/>
                  </a:lnTo>
                  <a:lnTo>
                    <a:pt x="80994" y="113566"/>
                  </a:lnTo>
                  <a:lnTo>
                    <a:pt x="113566" y="80994"/>
                  </a:lnTo>
                  <a:lnTo>
                    <a:pt x="150404" y="53198"/>
                  </a:lnTo>
                  <a:lnTo>
                    <a:pt x="190998" y="30690"/>
                  </a:lnTo>
                  <a:lnTo>
                    <a:pt x="234835" y="13980"/>
                  </a:lnTo>
                  <a:lnTo>
                    <a:pt x="281406" y="3580"/>
                  </a:lnTo>
                  <a:lnTo>
                    <a:pt x="330200" y="0"/>
                  </a:lnTo>
                  <a:lnTo>
                    <a:pt x="8280400" y="0"/>
                  </a:lnTo>
                  <a:lnTo>
                    <a:pt x="8329193" y="3580"/>
                  </a:lnTo>
                  <a:lnTo>
                    <a:pt x="8375764" y="13980"/>
                  </a:lnTo>
                  <a:lnTo>
                    <a:pt x="8419601" y="30690"/>
                  </a:lnTo>
                  <a:lnTo>
                    <a:pt x="8460195" y="53198"/>
                  </a:lnTo>
                  <a:lnTo>
                    <a:pt x="8497033" y="80994"/>
                  </a:lnTo>
                  <a:lnTo>
                    <a:pt x="8529605" y="113566"/>
                  </a:lnTo>
                  <a:lnTo>
                    <a:pt x="8557401" y="150404"/>
                  </a:lnTo>
                  <a:lnTo>
                    <a:pt x="8579909" y="190998"/>
                  </a:lnTo>
                  <a:lnTo>
                    <a:pt x="8596619" y="234835"/>
                  </a:lnTo>
                  <a:lnTo>
                    <a:pt x="8607019" y="281406"/>
                  </a:lnTo>
                  <a:lnTo>
                    <a:pt x="8610600" y="330200"/>
                  </a:lnTo>
                  <a:lnTo>
                    <a:pt x="8610600" y="1651000"/>
                  </a:lnTo>
                  <a:lnTo>
                    <a:pt x="8607019" y="1699793"/>
                  </a:lnTo>
                  <a:lnTo>
                    <a:pt x="8596619" y="1746364"/>
                  </a:lnTo>
                  <a:lnTo>
                    <a:pt x="8579909" y="1790201"/>
                  </a:lnTo>
                  <a:lnTo>
                    <a:pt x="8557401" y="1830795"/>
                  </a:lnTo>
                  <a:lnTo>
                    <a:pt x="8529605" y="1867633"/>
                  </a:lnTo>
                  <a:lnTo>
                    <a:pt x="8497033" y="1900205"/>
                  </a:lnTo>
                  <a:lnTo>
                    <a:pt x="8460195" y="1928001"/>
                  </a:lnTo>
                  <a:lnTo>
                    <a:pt x="8419601" y="1950509"/>
                  </a:lnTo>
                  <a:lnTo>
                    <a:pt x="8375764" y="1967219"/>
                  </a:lnTo>
                  <a:lnTo>
                    <a:pt x="8329193" y="1977619"/>
                  </a:lnTo>
                  <a:lnTo>
                    <a:pt x="8280400" y="1981200"/>
                  </a:lnTo>
                  <a:lnTo>
                    <a:pt x="330200" y="1981200"/>
                  </a:lnTo>
                  <a:lnTo>
                    <a:pt x="281406" y="1977619"/>
                  </a:lnTo>
                  <a:lnTo>
                    <a:pt x="234835" y="1967219"/>
                  </a:lnTo>
                  <a:lnTo>
                    <a:pt x="190998" y="1950509"/>
                  </a:lnTo>
                  <a:lnTo>
                    <a:pt x="150404" y="1928001"/>
                  </a:lnTo>
                  <a:lnTo>
                    <a:pt x="113566" y="1900205"/>
                  </a:lnTo>
                  <a:lnTo>
                    <a:pt x="80994" y="1867633"/>
                  </a:lnTo>
                  <a:lnTo>
                    <a:pt x="53198" y="1830795"/>
                  </a:lnTo>
                  <a:lnTo>
                    <a:pt x="30690" y="1790201"/>
                  </a:lnTo>
                  <a:lnTo>
                    <a:pt x="13980" y="1746364"/>
                  </a:lnTo>
                  <a:lnTo>
                    <a:pt x="3580" y="1699793"/>
                  </a:lnTo>
                  <a:lnTo>
                    <a:pt x="0" y="1651000"/>
                  </a:lnTo>
                  <a:lnTo>
                    <a:pt x="0" y="330200"/>
                  </a:lnTo>
                  <a:close/>
                </a:path>
              </a:pathLst>
            </a:custGeom>
            <a:ln w="19050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59764" y="3069120"/>
              <a:ext cx="160655" cy="394970"/>
            </a:xfrm>
            <a:custGeom>
              <a:avLst/>
              <a:gdLst/>
              <a:ahLst/>
              <a:cxnLst/>
              <a:rect l="l" t="t" r="r" b="b"/>
              <a:pathLst>
                <a:path w="160654" h="394970">
                  <a:moveTo>
                    <a:pt x="91528" y="0"/>
                  </a:moveTo>
                  <a:lnTo>
                    <a:pt x="68986" y="0"/>
                  </a:lnTo>
                  <a:lnTo>
                    <a:pt x="68986" y="329057"/>
                  </a:lnTo>
                  <a:lnTo>
                    <a:pt x="58954" y="321218"/>
                  </a:lnTo>
                  <a:lnTo>
                    <a:pt x="22553" y="297078"/>
                  </a:lnTo>
                  <a:lnTo>
                    <a:pt x="0" y="285521"/>
                  </a:lnTo>
                  <a:lnTo>
                    <a:pt x="0" y="302488"/>
                  </a:lnTo>
                  <a:lnTo>
                    <a:pt x="15220" y="316835"/>
                  </a:lnTo>
                  <a:lnTo>
                    <a:pt x="28498" y="330176"/>
                  </a:lnTo>
                  <a:lnTo>
                    <a:pt x="57116" y="364510"/>
                  </a:lnTo>
                  <a:lnTo>
                    <a:pt x="74345" y="394690"/>
                  </a:lnTo>
                  <a:lnTo>
                    <a:pt x="84607" y="394690"/>
                  </a:lnTo>
                  <a:lnTo>
                    <a:pt x="111734" y="351828"/>
                  </a:lnTo>
                  <a:lnTo>
                    <a:pt x="145413" y="316164"/>
                  </a:lnTo>
                  <a:lnTo>
                    <a:pt x="160515" y="302272"/>
                  </a:lnTo>
                  <a:lnTo>
                    <a:pt x="160515" y="285076"/>
                  </a:lnTo>
                  <a:lnTo>
                    <a:pt x="139379" y="295697"/>
                  </a:lnTo>
                  <a:lnTo>
                    <a:pt x="120835" y="306566"/>
                  </a:lnTo>
                  <a:lnTo>
                    <a:pt x="104885" y="317686"/>
                  </a:lnTo>
                  <a:lnTo>
                    <a:pt x="91528" y="329057"/>
                  </a:lnTo>
                  <a:lnTo>
                    <a:pt x="91528" y="0"/>
                  </a:lnTo>
                  <a:close/>
                </a:path>
              </a:pathLst>
            </a:custGeom>
            <a:solidFill>
              <a:srgbClr val="9848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59764" y="3069120"/>
              <a:ext cx="160655" cy="394970"/>
            </a:xfrm>
            <a:custGeom>
              <a:avLst/>
              <a:gdLst/>
              <a:ahLst/>
              <a:cxnLst/>
              <a:rect l="l" t="t" r="r" b="b"/>
              <a:pathLst>
                <a:path w="160654" h="394970">
                  <a:moveTo>
                    <a:pt x="68986" y="0"/>
                  </a:moveTo>
                  <a:lnTo>
                    <a:pt x="91528" y="0"/>
                  </a:lnTo>
                  <a:lnTo>
                    <a:pt x="91528" y="329057"/>
                  </a:lnTo>
                  <a:lnTo>
                    <a:pt x="104885" y="317686"/>
                  </a:lnTo>
                  <a:lnTo>
                    <a:pt x="120835" y="306566"/>
                  </a:lnTo>
                  <a:lnTo>
                    <a:pt x="139379" y="295697"/>
                  </a:lnTo>
                  <a:lnTo>
                    <a:pt x="160515" y="285076"/>
                  </a:lnTo>
                  <a:lnTo>
                    <a:pt x="160515" y="302272"/>
                  </a:lnTo>
                  <a:lnTo>
                    <a:pt x="145413" y="316164"/>
                  </a:lnTo>
                  <a:lnTo>
                    <a:pt x="132248" y="329055"/>
                  </a:lnTo>
                  <a:lnTo>
                    <a:pt x="103802" y="362293"/>
                  </a:lnTo>
                  <a:lnTo>
                    <a:pt x="84607" y="394690"/>
                  </a:lnTo>
                  <a:lnTo>
                    <a:pt x="74345" y="394690"/>
                  </a:lnTo>
                  <a:lnTo>
                    <a:pt x="49225" y="353834"/>
                  </a:lnTo>
                  <a:lnTo>
                    <a:pt x="15220" y="316835"/>
                  </a:lnTo>
                  <a:lnTo>
                    <a:pt x="0" y="302488"/>
                  </a:lnTo>
                  <a:lnTo>
                    <a:pt x="0" y="285521"/>
                  </a:lnTo>
                  <a:lnTo>
                    <a:pt x="37058" y="305396"/>
                  </a:lnTo>
                  <a:lnTo>
                    <a:pt x="68986" y="329057"/>
                  </a:lnTo>
                  <a:lnTo>
                    <a:pt x="68986" y="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59752" y="3617760"/>
              <a:ext cx="160655" cy="394970"/>
            </a:xfrm>
            <a:custGeom>
              <a:avLst/>
              <a:gdLst/>
              <a:ahLst/>
              <a:cxnLst/>
              <a:rect l="l" t="t" r="r" b="b"/>
              <a:pathLst>
                <a:path w="160654" h="394970">
                  <a:moveTo>
                    <a:pt x="84620" y="0"/>
                  </a:moveTo>
                  <a:lnTo>
                    <a:pt x="74345" y="0"/>
                  </a:lnTo>
                  <a:lnTo>
                    <a:pt x="69675" y="9753"/>
                  </a:lnTo>
                  <a:lnTo>
                    <a:pt x="63933" y="19813"/>
                  </a:lnTo>
                  <a:lnTo>
                    <a:pt x="39833" y="52186"/>
                  </a:lnTo>
                  <a:lnTo>
                    <a:pt x="0" y="92202"/>
                  </a:lnTo>
                  <a:lnTo>
                    <a:pt x="0" y="109169"/>
                  </a:lnTo>
                  <a:lnTo>
                    <a:pt x="36957" y="89293"/>
                  </a:lnTo>
                  <a:lnTo>
                    <a:pt x="68986" y="65633"/>
                  </a:lnTo>
                  <a:lnTo>
                    <a:pt x="68986" y="394690"/>
                  </a:lnTo>
                  <a:lnTo>
                    <a:pt x="91541" y="394690"/>
                  </a:lnTo>
                  <a:lnTo>
                    <a:pt x="91541" y="65633"/>
                  </a:lnTo>
                  <a:lnTo>
                    <a:pt x="104890" y="77004"/>
                  </a:lnTo>
                  <a:lnTo>
                    <a:pt x="120837" y="88123"/>
                  </a:lnTo>
                  <a:lnTo>
                    <a:pt x="139379" y="98993"/>
                  </a:lnTo>
                  <a:lnTo>
                    <a:pt x="160515" y="109613"/>
                  </a:lnTo>
                  <a:lnTo>
                    <a:pt x="160515" y="92417"/>
                  </a:lnTo>
                  <a:lnTo>
                    <a:pt x="145413" y="78525"/>
                  </a:lnTo>
                  <a:lnTo>
                    <a:pt x="132248" y="65635"/>
                  </a:lnTo>
                  <a:lnTo>
                    <a:pt x="103802" y="32396"/>
                  </a:lnTo>
                  <a:lnTo>
                    <a:pt x="90244" y="10965"/>
                  </a:lnTo>
                  <a:lnTo>
                    <a:pt x="84620" y="0"/>
                  </a:lnTo>
                  <a:close/>
                </a:path>
              </a:pathLst>
            </a:custGeom>
            <a:solidFill>
              <a:srgbClr val="9848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59752" y="3617760"/>
              <a:ext cx="160655" cy="394970"/>
            </a:xfrm>
            <a:custGeom>
              <a:avLst/>
              <a:gdLst/>
              <a:ahLst/>
              <a:cxnLst/>
              <a:rect l="l" t="t" r="r" b="b"/>
              <a:pathLst>
                <a:path w="160654" h="394970">
                  <a:moveTo>
                    <a:pt x="74345" y="0"/>
                  </a:moveTo>
                  <a:lnTo>
                    <a:pt x="84620" y="0"/>
                  </a:lnTo>
                  <a:lnTo>
                    <a:pt x="90244" y="10965"/>
                  </a:lnTo>
                  <a:lnTo>
                    <a:pt x="96639" y="21764"/>
                  </a:lnTo>
                  <a:lnTo>
                    <a:pt x="121021" y="53746"/>
                  </a:lnTo>
                  <a:lnTo>
                    <a:pt x="160515" y="92417"/>
                  </a:lnTo>
                  <a:lnTo>
                    <a:pt x="160515" y="109613"/>
                  </a:lnTo>
                  <a:lnTo>
                    <a:pt x="139379" y="98993"/>
                  </a:lnTo>
                  <a:lnTo>
                    <a:pt x="120837" y="88123"/>
                  </a:lnTo>
                  <a:lnTo>
                    <a:pt x="104890" y="77004"/>
                  </a:lnTo>
                  <a:lnTo>
                    <a:pt x="91541" y="65633"/>
                  </a:lnTo>
                  <a:lnTo>
                    <a:pt x="91541" y="394690"/>
                  </a:lnTo>
                  <a:lnTo>
                    <a:pt x="68986" y="394690"/>
                  </a:lnTo>
                  <a:lnTo>
                    <a:pt x="68986" y="65633"/>
                  </a:lnTo>
                  <a:lnTo>
                    <a:pt x="58947" y="73477"/>
                  </a:lnTo>
                  <a:lnTo>
                    <a:pt x="22412" y="97612"/>
                  </a:lnTo>
                  <a:lnTo>
                    <a:pt x="0" y="109169"/>
                  </a:lnTo>
                  <a:lnTo>
                    <a:pt x="0" y="92202"/>
                  </a:lnTo>
                  <a:lnTo>
                    <a:pt x="15220" y="77856"/>
                  </a:lnTo>
                  <a:lnTo>
                    <a:pt x="28498" y="64519"/>
                  </a:lnTo>
                  <a:lnTo>
                    <a:pt x="57116" y="30180"/>
                  </a:lnTo>
                  <a:lnTo>
                    <a:pt x="69675" y="9753"/>
                  </a:lnTo>
                  <a:lnTo>
                    <a:pt x="74345" y="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02107" y="4465332"/>
            <a:ext cx="8867140" cy="2220595"/>
            <a:chOff x="102107" y="4465332"/>
            <a:chExt cx="8867140" cy="2220595"/>
          </a:xfrm>
        </p:grpSpPr>
        <p:sp>
          <p:nvSpPr>
            <p:cNvPr id="15" name="object 15"/>
            <p:cNvSpPr/>
            <p:nvPr/>
          </p:nvSpPr>
          <p:spPr>
            <a:xfrm>
              <a:off x="102107" y="4465332"/>
              <a:ext cx="8866631" cy="21610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5196" y="6483680"/>
              <a:ext cx="8354568" cy="2021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2400" y="4495800"/>
              <a:ext cx="8763000" cy="20574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400" y="4495800"/>
              <a:ext cx="8763000" cy="2057400"/>
            </a:xfrm>
            <a:custGeom>
              <a:avLst/>
              <a:gdLst/>
              <a:ahLst/>
              <a:cxnLst/>
              <a:rect l="l" t="t" r="r" b="b"/>
              <a:pathLst>
                <a:path w="8763000" h="2057400">
                  <a:moveTo>
                    <a:pt x="0" y="342900"/>
                  </a:moveTo>
                  <a:lnTo>
                    <a:pt x="3130" y="296369"/>
                  </a:lnTo>
                  <a:lnTo>
                    <a:pt x="12248" y="251742"/>
                  </a:lnTo>
                  <a:lnTo>
                    <a:pt x="26946" y="209426"/>
                  </a:lnTo>
                  <a:lnTo>
                    <a:pt x="46815" y="169830"/>
                  </a:lnTo>
                  <a:lnTo>
                    <a:pt x="71446" y="133362"/>
                  </a:lnTo>
                  <a:lnTo>
                    <a:pt x="100431" y="100431"/>
                  </a:lnTo>
                  <a:lnTo>
                    <a:pt x="133362" y="71446"/>
                  </a:lnTo>
                  <a:lnTo>
                    <a:pt x="169830" y="46815"/>
                  </a:lnTo>
                  <a:lnTo>
                    <a:pt x="209426" y="26946"/>
                  </a:lnTo>
                  <a:lnTo>
                    <a:pt x="251742" y="12248"/>
                  </a:lnTo>
                  <a:lnTo>
                    <a:pt x="296369" y="3130"/>
                  </a:lnTo>
                  <a:lnTo>
                    <a:pt x="342900" y="0"/>
                  </a:lnTo>
                  <a:lnTo>
                    <a:pt x="8420100" y="0"/>
                  </a:lnTo>
                  <a:lnTo>
                    <a:pt x="8466630" y="3130"/>
                  </a:lnTo>
                  <a:lnTo>
                    <a:pt x="8511257" y="12248"/>
                  </a:lnTo>
                  <a:lnTo>
                    <a:pt x="8553573" y="26946"/>
                  </a:lnTo>
                  <a:lnTo>
                    <a:pt x="8593169" y="46815"/>
                  </a:lnTo>
                  <a:lnTo>
                    <a:pt x="8629637" y="71446"/>
                  </a:lnTo>
                  <a:lnTo>
                    <a:pt x="8662568" y="100431"/>
                  </a:lnTo>
                  <a:lnTo>
                    <a:pt x="8691553" y="133362"/>
                  </a:lnTo>
                  <a:lnTo>
                    <a:pt x="8716184" y="169830"/>
                  </a:lnTo>
                  <a:lnTo>
                    <a:pt x="8736053" y="209426"/>
                  </a:lnTo>
                  <a:lnTo>
                    <a:pt x="8750751" y="251742"/>
                  </a:lnTo>
                  <a:lnTo>
                    <a:pt x="8759869" y="296369"/>
                  </a:lnTo>
                  <a:lnTo>
                    <a:pt x="8763000" y="342900"/>
                  </a:lnTo>
                  <a:lnTo>
                    <a:pt x="8763000" y="1714500"/>
                  </a:lnTo>
                  <a:lnTo>
                    <a:pt x="8759869" y="1761030"/>
                  </a:lnTo>
                  <a:lnTo>
                    <a:pt x="8750751" y="1805657"/>
                  </a:lnTo>
                  <a:lnTo>
                    <a:pt x="8736053" y="1847973"/>
                  </a:lnTo>
                  <a:lnTo>
                    <a:pt x="8716184" y="1887569"/>
                  </a:lnTo>
                  <a:lnTo>
                    <a:pt x="8691553" y="1924037"/>
                  </a:lnTo>
                  <a:lnTo>
                    <a:pt x="8662568" y="1956968"/>
                  </a:lnTo>
                  <a:lnTo>
                    <a:pt x="8629637" y="1985953"/>
                  </a:lnTo>
                  <a:lnTo>
                    <a:pt x="8593169" y="2010584"/>
                  </a:lnTo>
                  <a:lnTo>
                    <a:pt x="8553573" y="2030453"/>
                  </a:lnTo>
                  <a:lnTo>
                    <a:pt x="8511257" y="2045151"/>
                  </a:lnTo>
                  <a:lnTo>
                    <a:pt x="8466630" y="2054269"/>
                  </a:lnTo>
                  <a:lnTo>
                    <a:pt x="8420100" y="2057400"/>
                  </a:lnTo>
                  <a:lnTo>
                    <a:pt x="342900" y="2057400"/>
                  </a:lnTo>
                  <a:lnTo>
                    <a:pt x="296369" y="2054269"/>
                  </a:lnTo>
                  <a:lnTo>
                    <a:pt x="251742" y="2045151"/>
                  </a:lnTo>
                  <a:lnTo>
                    <a:pt x="209426" y="2030453"/>
                  </a:lnTo>
                  <a:lnTo>
                    <a:pt x="169830" y="2010584"/>
                  </a:lnTo>
                  <a:lnTo>
                    <a:pt x="133362" y="1985953"/>
                  </a:lnTo>
                  <a:lnTo>
                    <a:pt x="100431" y="1956968"/>
                  </a:lnTo>
                  <a:lnTo>
                    <a:pt x="71446" y="1924037"/>
                  </a:lnTo>
                  <a:lnTo>
                    <a:pt x="46815" y="1887569"/>
                  </a:lnTo>
                  <a:lnTo>
                    <a:pt x="26946" y="1847973"/>
                  </a:lnTo>
                  <a:lnTo>
                    <a:pt x="12248" y="1805657"/>
                  </a:lnTo>
                  <a:lnTo>
                    <a:pt x="3130" y="1761030"/>
                  </a:lnTo>
                  <a:lnTo>
                    <a:pt x="0" y="1714500"/>
                  </a:lnTo>
                  <a:lnTo>
                    <a:pt x="0" y="342900"/>
                  </a:lnTo>
                  <a:close/>
                </a:path>
              </a:pathLst>
            </a:custGeom>
            <a:ln w="19050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4002" y="1375664"/>
            <a:ext cx="8508998" cy="5667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</a:t>
            </a:r>
            <a:r>
              <a:rPr sz="32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2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sz="32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Commodities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3919">
              <a:lnSpc>
                <a:spcPct val="100000"/>
              </a:lnSpc>
              <a:spcBef>
                <a:spcPts val="3240"/>
              </a:spcBef>
            </a:pPr>
            <a:r>
              <a:rPr sz="3200" b="1" spc="-1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3200" b="1" spc="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sz="3200" b="1" spc="-2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3200" b="1" spc="1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865" marR="3789679">
              <a:lnSpc>
                <a:spcPct val="112500"/>
              </a:lnSpc>
              <a:spcBef>
                <a:spcPts val="25"/>
              </a:spcBef>
            </a:pP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of one </a:t>
            </a:r>
            <a:r>
              <a:rPr sz="3200" b="1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3200" b="1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200" b="1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3200" b="1" spc="-10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34110">
              <a:lnSpc>
                <a:spcPct val="100000"/>
              </a:lnSpc>
              <a:spcBef>
                <a:spcPts val="5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34110">
              <a:lnSpc>
                <a:spcPct val="100000"/>
              </a:lnSpc>
              <a:spcBef>
                <a:spcPts val="5"/>
              </a:spcBef>
            </a:pPr>
            <a:endParaRPr lang="en-US" sz="3200" b="1" spc="-5" dirty="0">
              <a:solidFill>
                <a:srgbClr val="9848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34110">
              <a:lnSpc>
                <a:spcPct val="100000"/>
              </a:lnSpc>
              <a:spcBef>
                <a:spcPts val="5"/>
              </a:spcBef>
            </a:pPr>
            <a:r>
              <a:rPr sz="3200" b="1" spc="-5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Substituting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3200" b="1" spc="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sz="3200" b="1" spc="-10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3200" b="1" spc="8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2590">
              <a:lnSpc>
                <a:spcPct val="100000"/>
              </a:lnSpc>
              <a:spcBef>
                <a:spcPts val="505"/>
              </a:spcBef>
            </a:pP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of one</a:t>
            </a:r>
            <a:r>
              <a:rPr sz="3200" b="1" spc="-4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endParaRPr lang="en-US" sz="3200" b="1" dirty="0" smtClean="0">
              <a:solidFill>
                <a:srgbClr val="9848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2590">
              <a:spcBef>
                <a:spcPts val="505"/>
              </a:spcBef>
            </a:pPr>
            <a:r>
              <a:rPr lang="en-SG" sz="3200" b="1" spc="-5" dirty="0">
                <a:solidFill>
                  <a:srgbClr val="984807"/>
                </a:solidFill>
                <a:latin typeface="Carlito"/>
                <a:cs typeface="Carlito"/>
              </a:rPr>
              <a:t>Demand </a:t>
            </a:r>
            <a:r>
              <a:rPr lang="en-SG" sz="3200" b="1" dirty="0">
                <a:solidFill>
                  <a:srgbClr val="984807"/>
                </a:solidFill>
                <a:latin typeface="Carlito"/>
                <a:cs typeface="Carlito"/>
              </a:rPr>
              <a:t>of Other</a:t>
            </a:r>
            <a:r>
              <a:rPr lang="en-SG" sz="3200" b="1" spc="-50" dirty="0">
                <a:solidFill>
                  <a:srgbClr val="984807"/>
                </a:solidFill>
                <a:latin typeface="Carlito"/>
                <a:cs typeface="Carlito"/>
              </a:rPr>
              <a:t> </a:t>
            </a:r>
            <a:r>
              <a:rPr lang="en-SG" sz="3200" b="1" dirty="0">
                <a:solidFill>
                  <a:srgbClr val="984807"/>
                </a:solidFill>
                <a:latin typeface="Carlito"/>
                <a:cs typeface="Carlito"/>
              </a:rPr>
              <a:t>Good</a:t>
            </a:r>
            <a:endParaRPr lang="en-SG" sz="3200" dirty="0">
              <a:latin typeface="Carlito"/>
              <a:cs typeface="Carlito"/>
            </a:endParaRPr>
          </a:p>
          <a:p>
            <a:pPr marL="402590">
              <a:lnSpc>
                <a:spcPct val="100000"/>
              </a:lnSpc>
              <a:spcBef>
                <a:spcPts val="505"/>
              </a:spcBef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120242" y="5368074"/>
            <a:ext cx="210820" cy="993775"/>
            <a:chOff x="7120242" y="5368074"/>
            <a:chExt cx="210820" cy="993775"/>
          </a:xfrm>
        </p:grpSpPr>
        <p:sp>
          <p:nvSpPr>
            <p:cNvPr id="21" name="object 21"/>
            <p:cNvSpPr/>
            <p:nvPr/>
          </p:nvSpPr>
          <p:spPr>
            <a:xfrm>
              <a:off x="7145388" y="5393220"/>
              <a:ext cx="160655" cy="394970"/>
            </a:xfrm>
            <a:custGeom>
              <a:avLst/>
              <a:gdLst/>
              <a:ahLst/>
              <a:cxnLst/>
              <a:rect l="l" t="t" r="r" b="b"/>
              <a:pathLst>
                <a:path w="160654" h="394970">
                  <a:moveTo>
                    <a:pt x="91528" y="0"/>
                  </a:moveTo>
                  <a:lnTo>
                    <a:pt x="68986" y="0"/>
                  </a:lnTo>
                  <a:lnTo>
                    <a:pt x="68986" y="329056"/>
                  </a:lnTo>
                  <a:lnTo>
                    <a:pt x="58954" y="321218"/>
                  </a:lnTo>
                  <a:lnTo>
                    <a:pt x="22553" y="297078"/>
                  </a:lnTo>
                  <a:lnTo>
                    <a:pt x="0" y="285521"/>
                  </a:lnTo>
                  <a:lnTo>
                    <a:pt x="0" y="302488"/>
                  </a:lnTo>
                  <a:lnTo>
                    <a:pt x="15220" y="316835"/>
                  </a:lnTo>
                  <a:lnTo>
                    <a:pt x="28498" y="330176"/>
                  </a:lnTo>
                  <a:lnTo>
                    <a:pt x="57116" y="364510"/>
                  </a:lnTo>
                  <a:lnTo>
                    <a:pt x="74345" y="394690"/>
                  </a:lnTo>
                  <a:lnTo>
                    <a:pt x="84607" y="394690"/>
                  </a:lnTo>
                  <a:lnTo>
                    <a:pt x="111734" y="351828"/>
                  </a:lnTo>
                  <a:lnTo>
                    <a:pt x="145413" y="316164"/>
                  </a:lnTo>
                  <a:lnTo>
                    <a:pt x="160515" y="302272"/>
                  </a:lnTo>
                  <a:lnTo>
                    <a:pt x="160515" y="285076"/>
                  </a:lnTo>
                  <a:lnTo>
                    <a:pt x="139379" y="295697"/>
                  </a:lnTo>
                  <a:lnTo>
                    <a:pt x="120835" y="306566"/>
                  </a:lnTo>
                  <a:lnTo>
                    <a:pt x="104885" y="317686"/>
                  </a:lnTo>
                  <a:lnTo>
                    <a:pt x="91528" y="329056"/>
                  </a:lnTo>
                  <a:lnTo>
                    <a:pt x="91528" y="0"/>
                  </a:lnTo>
                  <a:close/>
                </a:path>
              </a:pathLst>
            </a:custGeom>
            <a:solidFill>
              <a:srgbClr val="9848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45388" y="5393220"/>
              <a:ext cx="160655" cy="394970"/>
            </a:xfrm>
            <a:custGeom>
              <a:avLst/>
              <a:gdLst/>
              <a:ahLst/>
              <a:cxnLst/>
              <a:rect l="l" t="t" r="r" b="b"/>
              <a:pathLst>
                <a:path w="160654" h="394970">
                  <a:moveTo>
                    <a:pt x="68986" y="0"/>
                  </a:moveTo>
                  <a:lnTo>
                    <a:pt x="91528" y="0"/>
                  </a:lnTo>
                  <a:lnTo>
                    <a:pt x="91528" y="329056"/>
                  </a:lnTo>
                  <a:lnTo>
                    <a:pt x="104885" y="317686"/>
                  </a:lnTo>
                  <a:lnTo>
                    <a:pt x="120835" y="306566"/>
                  </a:lnTo>
                  <a:lnTo>
                    <a:pt x="139379" y="295697"/>
                  </a:lnTo>
                  <a:lnTo>
                    <a:pt x="160515" y="285076"/>
                  </a:lnTo>
                  <a:lnTo>
                    <a:pt x="160515" y="302272"/>
                  </a:lnTo>
                  <a:lnTo>
                    <a:pt x="145413" y="316164"/>
                  </a:lnTo>
                  <a:lnTo>
                    <a:pt x="132248" y="329055"/>
                  </a:lnTo>
                  <a:lnTo>
                    <a:pt x="103802" y="362293"/>
                  </a:lnTo>
                  <a:lnTo>
                    <a:pt x="84607" y="394690"/>
                  </a:lnTo>
                  <a:lnTo>
                    <a:pt x="74345" y="394690"/>
                  </a:lnTo>
                  <a:lnTo>
                    <a:pt x="49225" y="353834"/>
                  </a:lnTo>
                  <a:lnTo>
                    <a:pt x="15220" y="316835"/>
                  </a:lnTo>
                  <a:lnTo>
                    <a:pt x="0" y="302488"/>
                  </a:lnTo>
                  <a:lnTo>
                    <a:pt x="0" y="285521"/>
                  </a:lnTo>
                  <a:lnTo>
                    <a:pt x="37058" y="305396"/>
                  </a:lnTo>
                  <a:lnTo>
                    <a:pt x="68986" y="329056"/>
                  </a:lnTo>
                  <a:lnTo>
                    <a:pt x="68986" y="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45388" y="5941859"/>
              <a:ext cx="160655" cy="394970"/>
            </a:xfrm>
            <a:custGeom>
              <a:avLst/>
              <a:gdLst/>
              <a:ahLst/>
              <a:cxnLst/>
              <a:rect l="l" t="t" r="r" b="b"/>
              <a:pathLst>
                <a:path w="160654" h="394970">
                  <a:moveTo>
                    <a:pt x="91528" y="0"/>
                  </a:moveTo>
                  <a:lnTo>
                    <a:pt x="68986" y="0"/>
                  </a:lnTo>
                  <a:lnTo>
                    <a:pt x="68986" y="329057"/>
                  </a:lnTo>
                  <a:lnTo>
                    <a:pt x="58954" y="321218"/>
                  </a:lnTo>
                  <a:lnTo>
                    <a:pt x="22553" y="297078"/>
                  </a:lnTo>
                  <a:lnTo>
                    <a:pt x="0" y="285521"/>
                  </a:lnTo>
                  <a:lnTo>
                    <a:pt x="0" y="302488"/>
                  </a:lnTo>
                  <a:lnTo>
                    <a:pt x="15220" y="316835"/>
                  </a:lnTo>
                  <a:lnTo>
                    <a:pt x="28498" y="330176"/>
                  </a:lnTo>
                  <a:lnTo>
                    <a:pt x="57116" y="364510"/>
                  </a:lnTo>
                  <a:lnTo>
                    <a:pt x="74345" y="394690"/>
                  </a:lnTo>
                  <a:lnTo>
                    <a:pt x="84607" y="394690"/>
                  </a:lnTo>
                  <a:lnTo>
                    <a:pt x="111734" y="351828"/>
                  </a:lnTo>
                  <a:lnTo>
                    <a:pt x="145413" y="316164"/>
                  </a:lnTo>
                  <a:lnTo>
                    <a:pt x="160515" y="302272"/>
                  </a:lnTo>
                  <a:lnTo>
                    <a:pt x="160515" y="285076"/>
                  </a:lnTo>
                  <a:lnTo>
                    <a:pt x="139379" y="295697"/>
                  </a:lnTo>
                  <a:lnTo>
                    <a:pt x="120835" y="306566"/>
                  </a:lnTo>
                  <a:lnTo>
                    <a:pt x="104885" y="317686"/>
                  </a:lnTo>
                  <a:lnTo>
                    <a:pt x="91528" y="329057"/>
                  </a:lnTo>
                  <a:lnTo>
                    <a:pt x="91528" y="0"/>
                  </a:lnTo>
                  <a:close/>
                </a:path>
              </a:pathLst>
            </a:custGeom>
            <a:solidFill>
              <a:srgbClr val="9848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45388" y="5941859"/>
              <a:ext cx="160655" cy="394970"/>
            </a:xfrm>
            <a:custGeom>
              <a:avLst/>
              <a:gdLst/>
              <a:ahLst/>
              <a:cxnLst/>
              <a:rect l="l" t="t" r="r" b="b"/>
              <a:pathLst>
                <a:path w="160654" h="394970">
                  <a:moveTo>
                    <a:pt x="68986" y="0"/>
                  </a:moveTo>
                  <a:lnTo>
                    <a:pt x="91528" y="0"/>
                  </a:lnTo>
                  <a:lnTo>
                    <a:pt x="91528" y="329057"/>
                  </a:lnTo>
                  <a:lnTo>
                    <a:pt x="104885" y="317686"/>
                  </a:lnTo>
                  <a:lnTo>
                    <a:pt x="120835" y="306566"/>
                  </a:lnTo>
                  <a:lnTo>
                    <a:pt x="139379" y="295697"/>
                  </a:lnTo>
                  <a:lnTo>
                    <a:pt x="160515" y="285076"/>
                  </a:lnTo>
                  <a:lnTo>
                    <a:pt x="160515" y="302272"/>
                  </a:lnTo>
                  <a:lnTo>
                    <a:pt x="145413" y="316164"/>
                  </a:lnTo>
                  <a:lnTo>
                    <a:pt x="132248" y="329055"/>
                  </a:lnTo>
                  <a:lnTo>
                    <a:pt x="103802" y="362293"/>
                  </a:lnTo>
                  <a:lnTo>
                    <a:pt x="84607" y="394690"/>
                  </a:lnTo>
                  <a:lnTo>
                    <a:pt x="74345" y="394690"/>
                  </a:lnTo>
                  <a:lnTo>
                    <a:pt x="49225" y="353834"/>
                  </a:lnTo>
                  <a:lnTo>
                    <a:pt x="15220" y="316835"/>
                  </a:lnTo>
                  <a:lnTo>
                    <a:pt x="0" y="302488"/>
                  </a:lnTo>
                  <a:lnTo>
                    <a:pt x="0" y="285521"/>
                  </a:lnTo>
                  <a:lnTo>
                    <a:pt x="37058" y="305396"/>
                  </a:lnTo>
                  <a:lnTo>
                    <a:pt x="68986" y="329057"/>
                  </a:lnTo>
                  <a:lnTo>
                    <a:pt x="68986" y="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109220">
              <a:lnSpc>
                <a:spcPts val="1375"/>
              </a:lnSpc>
            </a:pPr>
            <a:fld id="{81D60167-4931-47E6-BA6A-407CBD079E47}" type="slidenum">
              <a:rPr spc="-40" dirty="0"/>
              <a:t>6</a:t>
            </a:fld>
            <a:endParaRPr spc="-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574" y="152401"/>
            <a:ext cx="837361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</a:t>
            </a:r>
            <a:r>
              <a:rPr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6000" spc="-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32" y="2183904"/>
            <a:ext cx="8924925" cy="1803400"/>
            <a:chOff x="27432" y="2183904"/>
            <a:chExt cx="8924925" cy="1803400"/>
          </a:xfrm>
        </p:grpSpPr>
        <p:sp>
          <p:nvSpPr>
            <p:cNvPr id="4" name="object 4"/>
            <p:cNvSpPr/>
            <p:nvPr/>
          </p:nvSpPr>
          <p:spPr>
            <a:xfrm>
              <a:off x="106679" y="2183904"/>
              <a:ext cx="8705087" cy="1694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32" y="2225039"/>
              <a:ext cx="8924544" cy="1761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09799"/>
              <a:ext cx="8610600" cy="1600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09799"/>
              <a:ext cx="8610600" cy="1600200"/>
            </a:xfrm>
            <a:custGeom>
              <a:avLst/>
              <a:gdLst/>
              <a:ahLst/>
              <a:cxnLst/>
              <a:rect l="l" t="t" r="r" b="b"/>
              <a:pathLst>
                <a:path w="8610600" h="1600200">
                  <a:moveTo>
                    <a:pt x="0" y="266700"/>
                  </a:moveTo>
                  <a:lnTo>
                    <a:pt x="4296" y="218760"/>
                  </a:lnTo>
                  <a:lnTo>
                    <a:pt x="16685" y="173639"/>
                  </a:lnTo>
                  <a:lnTo>
                    <a:pt x="36412" y="132091"/>
                  </a:lnTo>
                  <a:lnTo>
                    <a:pt x="62724" y="94868"/>
                  </a:lnTo>
                  <a:lnTo>
                    <a:pt x="94868" y="62724"/>
                  </a:lnTo>
                  <a:lnTo>
                    <a:pt x="132091" y="36412"/>
                  </a:lnTo>
                  <a:lnTo>
                    <a:pt x="173639" y="16685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8343900" y="0"/>
                  </a:lnTo>
                  <a:lnTo>
                    <a:pt x="8391839" y="4296"/>
                  </a:lnTo>
                  <a:lnTo>
                    <a:pt x="8436960" y="16685"/>
                  </a:lnTo>
                  <a:lnTo>
                    <a:pt x="8478508" y="36412"/>
                  </a:lnTo>
                  <a:lnTo>
                    <a:pt x="8515731" y="62724"/>
                  </a:lnTo>
                  <a:lnTo>
                    <a:pt x="8547875" y="94868"/>
                  </a:lnTo>
                  <a:lnTo>
                    <a:pt x="8574187" y="132091"/>
                  </a:lnTo>
                  <a:lnTo>
                    <a:pt x="8593914" y="173639"/>
                  </a:lnTo>
                  <a:lnTo>
                    <a:pt x="8606303" y="218760"/>
                  </a:lnTo>
                  <a:lnTo>
                    <a:pt x="8610600" y="266700"/>
                  </a:lnTo>
                  <a:lnTo>
                    <a:pt x="8610600" y="1333500"/>
                  </a:lnTo>
                  <a:lnTo>
                    <a:pt x="8606303" y="1381439"/>
                  </a:lnTo>
                  <a:lnTo>
                    <a:pt x="8593914" y="1426560"/>
                  </a:lnTo>
                  <a:lnTo>
                    <a:pt x="8574187" y="1468108"/>
                  </a:lnTo>
                  <a:lnTo>
                    <a:pt x="8547875" y="1505331"/>
                  </a:lnTo>
                  <a:lnTo>
                    <a:pt x="8515731" y="1537475"/>
                  </a:lnTo>
                  <a:lnTo>
                    <a:pt x="8478508" y="1563787"/>
                  </a:lnTo>
                  <a:lnTo>
                    <a:pt x="8436960" y="1583514"/>
                  </a:lnTo>
                  <a:lnTo>
                    <a:pt x="8391839" y="1595903"/>
                  </a:lnTo>
                  <a:lnTo>
                    <a:pt x="8343900" y="1600200"/>
                  </a:lnTo>
                  <a:lnTo>
                    <a:pt x="266700" y="1600200"/>
                  </a:lnTo>
                  <a:lnTo>
                    <a:pt x="218760" y="1595903"/>
                  </a:lnTo>
                  <a:lnTo>
                    <a:pt x="173639" y="1583514"/>
                  </a:lnTo>
                  <a:lnTo>
                    <a:pt x="132091" y="1563787"/>
                  </a:lnTo>
                  <a:lnTo>
                    <a:pt x="94868" y="1537475"/>
                  </a:lnTo>
                  <a:lnTo>
                    <a:pt x="62724" y="1505331"/>
                  </a:lnTo>
                  <a:lnTo>
                    <a:pt x="36412" y="1468108"/>
                  </a:lnTo>
                  <a:lnTo>
                    <a:pt x="16685" y="1426560"/>
                  </a:lnTo>
                  <a:lnTo>
                    <a:pt x="4296" y="1381439"/>
                  </a:lnTo>
                  <a:lnTo>
                    <a:pt x="0" y="133350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96022" y="2557703"/>
              <a:ext cx="178435" cy="438150"/>
            </a:xfrm>
            <a:custGeom>
              <a:avLst/>
              <a:gdLst/>
              <a:ahLst/>
              <a:cxnLst/>
              <a:rect l="l" t="t" r="r" b="b"/>
              <a:pathLst>
                <a:path w="178434" h="438150">
                  <a:moveTo>
                    <a:pt x="93916" y="0"/>
                  </a:moveTo>
                  <a:lnTo>
                    <a:pt x="82511" y="0"/>
                  </a:lnTo>
                  <a:lnTo>
                    <a:pt x="77332" y="10827"/>
                  </a:lnTo>
                  <a:lnTo>
                    <a:pt x="70959" y="21994"/>
                  </a:lnTo>
                  <a:lnTo>
                    <a:pt x="44205" y="57922"/>
                  </a:lnTo>
                  <a:lnTo>
                    <a:pt x="16887" y="86415"/>
                  </a:lnTo>
                  <a:lnTo>
                    <a:pt x="0" y="102336"/>
                  </a:lnTo>
                  <a:lnTo>
                    <a:pt x="0" y="121170"/>
                  </a:lnTo>
                  <a:lnTo>
                    <a:pt x="34031" y="103288"/>
                  </a:lnTo>
                  <a:lnTo>
                    <a:pt x="76568" y="72847"/>
                  </a:lnTo>
                  <a:lnTo>
                    <a:pt x="76568" y="438111"/>
                  </a:lnTo>
                  <a:lnTo>
                    <a:pt x="101587" y="438111"/>
                  </a:lnTo>
                  <a:lnTo>
                    <a:pt x="101587" y="72847"/>
                  </a:lnTo>
                  <a:lnTo>
                    <a:pt x="116410" y="85472"/>
                  </a:lnTo>
                  <a:lnTo>
                    <a:pt x="134115" y="97818"/>
                  </a:lnTo>
                  <a:lnTo>
                    <a:pt x="154701" y="109883"/>
                  </a:lnTo>
                  <a:lnTo>
                    <a:pt x="178168" y="121666"/>
                  </a:lnTo>
                  <a:lnTo>
                    <a:pt x="178168" y="102590"/>
                  </a:lnTo>
                  <a:lnTo>
                    <a:pt x="161396" y="87164"/>
                  </a:lnTo>
                  <a:lnTo>
                    <a:pt x="146781" y="72853"/>
                  </a:lnTo>
                  <a:lnTo>
                    <a:pt x="115212" y="35963"/>
                  </a:lnTo>
                  <a:lnTo>
                    <a:pt x="100162" y="12175"/>
                  </a:lnTo>
                  <a:lnTo>
                    <a:pt x="93916" y="0"/>
                  </a:lnTo>
                  <a:close/>
                </a:path>
              </a:pathLst>
            </a:custGeom>
            <a:solidFill>
              <a:srgbClr val="00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96022" y="2557703"/>
              <a:ext cx="178435" cy="438150"/>
            </a:xfrm>
            <a:custGeom>
              <a:avLst/>
              <a:gdLst/>
              <a:ahLst/>
              <a:cxnLst/>
              <a:rect l="l" t="t" r="r" b="b"/>
              <a:pathLst>
                <a:path w="178434" h="438150">
                  <a:moveTo>
                    <a:pt x="82511" y="0"/>
                  </a:moveTo>
                  <a:lnTo>
                    <a:pt x="93916" y="0"/>
                  </a:lnTo>
                  <a:lnTo>
                    <a:pt x="100162" y="12175"/>
                  </a:lnTo>
                  <a:lnTo>
                    <a:pt x="107261" y="24163"/>
                  </a:lnTo>
                  <a:lnTo>
                    <a:pt x="134321" y="59656"/>
                  </a:lnTo>
                  <a:lnTo>
                    <a:pt x="161396" y="87164"/>
                  </a:lnTo>
                  <a:lnTo>
                    <a:pt x="178168" y="102590"/>
                  </a:lnTo>
                  <a:lnTo>
                    <a:pt x="178168" y="121666"/>
                  </a:lnTo>
                  <a:lnTo>
                    <a:pt x="154701" y="109883"/>
                  </a:lnTo>
                  <a:lnTo>
                    <a:pt x="134115" y="97818"/>
                  </a:lnTo>
                  <a:lnTo>
                    <a:pt x="116410" y="85472"/>
                  </a:lnTo>
                  <a:lnTo>
                    <a:pt x="101587" y="72847"/>
                  </a:lnTo>
                  <a:lnTo>
                    <a:pt x="101587" y="438111"/>
                  </a:lnTo>
                  <a:lnTo>
                    <a:pt x="76568" y="438111"/>
                  </a:lnTo>
                  <a:lnTo>
                    <a:pt x="76568" y="72847"/>
                  </a:lnTo>
                  <a:lnTo>
                    <a:pt x="65423" y="81553"/>
                  </a:lnTo>
                  <a:lnTo>
                    <a:pt x="34031" y="103288"/>
                  </a:lnTo>
                  <a:lnTo>
                    <a:pt x="0" y="121170"/>
                  </a:lnTo>
                  <a:lnTo>
                    <a:pt x="0" y="102336"/>
                  </a:lnTo>
                  <a:lnTo>
                    <a:pt x="16887" y="86415"/>
                  </a:lnTo>
                  <a:lnTo>
                    <a:pt x="31622" y="71610"/>
                  </a:lnTo>
                  <a:lnTo>
                    <a:pt x="63393" y="33502"/>
                  </a:lnTo>
                  <a:lnTo>
                    <a:pt x="77332" y="10827"/>
                  </a:lnTo>
                  <a:lnTo>
                    <a:pt x="82511" y="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7340" y="1291844"/>
            <a:ext cx="8134984" cy="1996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1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Income of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3200" b="1" spc="-3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Household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" marR="2277110">
              <a:lnSpc>
                <a:spcPct val="111100"/>
              </a:lnSpc>
              <a:spcBef>
                <a:spcPts val="3115"/>
              </a:spcBef>
            </a:pPr>
            <a:r>
              <a:rPr sz="3200" b="1" spc="-4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sz="3200" b="1" spc="-1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</a:t>
            </a:r>
            <a:r>
              <a:rPr sz="32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 Quantity Demanded of </a:t>
            </a:r>
            <a:r>
              <a:rPr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200" b="1" spc="-4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139038"/>
            <a:ext cx="8894064" cy="3690697"/>
            <a:chOff x="57911" y="3167303"/>
            <a:chExt cx="8894064" cy="3690697"/>
          </a:xfrm>
        </p:grpSpPr>
        <p:sp>
          <p:nvSpPr>
            <p:cNvPr id="12" name="object 12"/>
            <p:cNvSpPr/>
            <p:nvPr/>
          </p:nvSpPr>
          <p:spPr>
            <a:xfrm>
              <a:off x="7696022" y="3167303"/>
              <a:ext cx="178435" cy="438150"/>
            </a:xfrm>
            <a:custGeom>
              <a:avLst/>
              <a:gdLst/>
              <a:ahLst/>
              <a:cxnLst/>
              <a:rect l="l" t="t" r="r" b="b"/>
              <a:pathLst>
                <a:path w="178434" h="438150">
                  <a:moveTo>
                    <a:pt x="93916" y="0"/>
                  </a:moveTo>
                  <a:lnTo>
                    <a:pt x="82511" y="0"/>
                  </a:lnTo>
                  <a:lnTo>
                    <a:pt x="77332" y="10827"/>
                  </a:lnTo>
                  <a:lnTo>
                    <a:pt x="70959" y="21994"/>
                  </a:lnTo>
                  <a:lnTo>
                    <a:pt x="44205" y="57922"/>
                  </a:lnTo>
                  <a:lnTo>
                    <a:pt x="16887" y="86415"/>
                  </a:lnTo>
                  <a:lnTo>
                    <a:pt x="0" y="102336"/>
                  </a:lnTo>
                  <a:lnTo>
                    <a:pt x="0" y="121170"/>
                  </a:lnTo>
                  <a:lnTo>
                    <a:pt x="34031" y="103288"/>
                  </a:lnTo>
                  <a:lnTo>
                    <a:pt x="76568" y="72847"/>
                  </a:lnTo>
                  <a:lnTo>
                    <a:pt x="76568" y="438111"/>
                  </a:lnTo>
                  <a:lnTo>
                    <a:pt x="101587" y="438111"/>
                  </a:lnTo>
                  <a:lnTo>
                    <a:pt x="101587" y="72847"/>
                  </a:lnTo>
                  <a:lnTo>
                    <a:pt x="116410" y="85472"/>
                  </a:lnTo>
                  <a:lnTo>
                    <a:pt x="134115" y="97818"/>
                  </a:lnTo>
                  <a:lnTo>
                    <a:pt x="154701" y="109883"/>
                  </a:lnTo>
                  <a:lnTo>
                    <a:pt x="178168" y="121666"/>
                  </a:lnTo>
                  <a:lnTo>
                    <a:pt x="178168" y="102590"/>
                  </a:lnTo>
                  <a:lnTo>
                    <a:pt x="161396" y="87164"/>
                  </a:lnTo>
                  <a:lnTo>
                    <a:pt x="146781" y="72853"/>
                  </a:lnTo>
                  <a:lnTo>
                    <a:pt x="115212" y="35963"/>
                  </a:lnTo>
                  <a:lnTo>
                    <a:pt x="100162" y="12175"/>
                  </a:lnTo>
                  <a:lnTo>
                    <a:pt x="93916" y="0"/>
                  </a:lnTo>
                  <a:close/>
                </a:path>
              </a:pathLst>
            </a:custGeom>
            <a:solidFill>
              <a:srgbClr val="00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96022" y="3167303"/>
              <a:ext cx="178435" cy="438150"/>
            </a:xfrm>
            <a:custGeom>
              <a:avLst/>
              <a:gdLst/>
              <a:ahLst/>
              <a:cxnLst/>
              <a:rect l="l" t="t" r="r" b="b"/>
              <a:pathLst>
                <a:path w="178434" h="438150">
                  <a:moveTo>
                    <a:pt x="82511" y="0"/>
                  </a:moveTo>
                  <a:lnTo>
                    <a:pt x="93916" y="0"/>
                  </a:lnTo>
                  <a:lnTo>
                    <a:pt x="100162" y="12175"/>
                  </a:lnTo>
                  <a:lnTo>
                    <a:pt x="107261" y="24163"/>
                  </a:lnTo>
                  <a:lnTo>
                    <a:pt x="134321" y="59656"/>
                  </a:lnTo>
                  <a:lnTo>
                    <a:pt x="161396" y="87164"/>
                  </a:lnTo>
                  <a:lnTo>
                    <a:pt x="178168" y="102590"/>
                  </a:lnTo>
                  <a:lnTo>
                    <a:pt x="178168" y="121666"/>
                  </a:lnTo>
                  <a:lnTo>
                    <a:pt x="154701" y="109883"/>
                  </a:lnTo>
                  <a:lnTo>
                    <a:pt x="134115" y="97818"/>
                  </a:lnTo>
                  <a:lnTo>
                    <a:pt x="116410" y="85472"/>
                  </a:lnTo>
                  <a:lnTo>
                    <a:pt x="101587" y="72847"/>
                  </a:lnTo>
                  <a:lnTo>
                    <a:pt x="101587" y="438111"/>
                  </a:lnTo>
                  <a:lnTo>
                    <a:pt x="76568" y="438111"/>
                  </a:lnTo>
                  <a:lnTo>
                    <a:pt x="76568" y="72847"/>
                  </a:lnTo>
                  <a:lnTo>
                    <a:pt x="65423" y="81553"/>
                  </a:lnTo>
                  <a:lnTo>
                    <a:pt x="34031" y="103288"/>
                  </a:lnTo>
                  <a:lnTo>
                    <a:pt x="0" y="121170"/>
                  </a:lnTo>
                  <a:lnTo>
                    <a:pt x="0" y="102336"/>
                  </a:lnTo>
                  <a:lnTo>
                    <a:pt x="16887" y="86415"/>
                  </a:lnTo>
                  <a:lnTo>
                    <a:pt x="31622" y="71610"/>
                  </a:lnTo>
                  <a:lnTo>
                    <a:pt x="63393" y="33502"/>
                  </a:lnTo>
                  <a:lnTo>
                    <a:pt x="77332" y="10827"/>
                  </a:lnTo>
                  <a:lnTo>
                    <a:pt x="82511" y="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85259" y="3784104"/>
              <a:ext cx="821423" cy="11643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38600" y="3809999"/>
              <a:ext cx="712787" cy="1066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38600" y="3810012"/>
              <a:ext cx="713105" cy="1066800"/>
            </a:xfrm>
            <a:custGeom>
              <a:avLst/>
              <a:gdLst/>
              <a:ahLst/>
              <a:cxnLst/>
              <a:rect l="l" t="t" r="r" b="b"/>
              <a:pathLst>
                <a:path w="713104" h="1066800">
                  <a:moveTo>
                    <a:pt x="0" y="710399"/>
                  </a:moveTo>
                  <a:lnTo>
                    <a:pt x="178193" y="710399"/>
                  </a:lnTo>
                  <a:lnTo>
                    <a:pt x="178193" y="0"/>
                  </a:lnTo>
                  <a:lnTo>
                    <a:pt x="534593" y="0"/>
                  </a:lnTo>
                  <a:lnTo>
                    <a:pt x="534593" y="710399"/>
                  </a:lnTo>
                  <a:lnTo>
                    <a:pt x="712787" y="710399"/>
                  </a:lnTo>
                  <a:lnTo>
                    <a:pt x="356400" y="1066800"/>
                  </a:lnTo>
                  <a:lnTo>
                    <a:pt x="0" y="710399"/>
                  </a:lnTo>
                  <a:close/>
                </a:path>
              </a:pathLst>
            </a:custGeom>
            <a:ln w="9525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6679" y="4927104"/>
              <a:ext cx="8705087" cy="19232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911" y="4885944"/>
              <a:ext cx="8894064" cy="19720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400" y="4927104"/>
              <a:ext cx="8610600" cy="18805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400" y="4953000"/>
              <a:ext cx="8610600" cy="1828800"/>
            </a:xfrm>
            <a:custGeom>
              <a:avLst/>
              <a:gdLst/>
              <a:ahLst/>
              <a:cxnLst/>
              <a:rect l="l" t="t" r="r" b="b"/>
              <a:pathLst>
                <a:path w="8610600" h="18288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8305800" y="0"/>
                  </a:lnTo>
                  <a:lnTo>
                    <a:pt x="8355240" y="3989"/>
                  </a:lnTo>
                  <a:lnTo>
                    <a:pt x="8402141" y="15538"/>
                  </a:lnTo>
                  <a:lnTo>
                    <a:pt x="8445874" y="34020"/>
                  </a:lnTo>
                  <a:lnTo>
                    <a:pt x="8485811" y="58808"/>
                  </a:lnTo>
                  <a:lnTo>
                    <a:pt x="8521326" y="89273"/>
                  </a:lnTo>
                  <a:lnTo>
                    <a:pt x="8551791" y="124788"/>
                  </a:lnTo>
                  <a:lnTo>
                    <a:pt x="8576579" y="164725"/>
                  </a:lnTo>
                  <a:lnTo>
                    <a:pt x="8595061" y="208458"/>
                  </a:lnTo>
                  <a:lnTo>
                    <a:pt x="8606610" y="255359"/>
                  </a:lnTo>
                  <a:lnTo>
                    <a:pt x="8610600" y="304800"/>
                  </a:lnTo>
                  <a:lnTo>
                    <a:pt x="8610600" y="1524000"/>
                  </a:lnTo>
                  <a:lnTo>
                    <a:pt x="8606610" y="1573440"/>
                  </a:lnTo>
                  <a:lnTo>
                    <a:pt x="8595061" y="1620341"/>
                  </a:lnTo>
                  <a:lnTo>
                    <a:pt x="8576579" y="1664074"/>
                  </a:lnTo>
                  <a:lnTo>
                    <a:pt x="8551791" y="1704011"/>
                  </a:lnTo>
                  <a:lnTo>
                    <a:pt x="8521326" y="1739526"/>
                  </a:lnTo>
                  <a:lnTo>
                    <a:pt x="8485811" y="1769991"/>
                  </a:lnTo>
                  <a:lnTo>
                    <a:pt x="8445874" y="1794779"/>
                  </a:lnTo>
                  <a:lnTo>
                    <a:pt x="8402141" y="1813261"/>
                  </a:lnTo>
                  <a:lnTo>
                    <a:pt x="8355240" y="1824810"/>
                  </a:lnTo>
                  <a:lnTo>
                    <a:pt x="8305800" y="1828800"/>
                  </a:lnTo>
                  <a:lnTo>
                    <a:pt x="304800" y="1828800"/>
                  </a:lnTo>
                  <a:lnTo>
                    <a:pt x="255359" y="1824810"/>
                  </a:lnTo>
                  <a:lnTo>
                    <a:pt x="208458" y="1813261"/>
                  </a:lnTo>
                  <a:lnTo>
                    <a:pt x="164725" y="1794779"/>
                  </a:lnTo>
                  <a:lnTo>
                    <a:pt x="124788" y="1769991"/>
                  </a:lnTo>
                  <a:lnTo>
                    <a:pt x="89273" y="1739526"/>
                  </a:lnTo>
                  <a:lnTo>
                    <a:pt x="58808" y="1704011"/>
                  </a:lnTo>
                  <a:lnTo>
                    <a:pt x="34020" y="1664074"/>
                  </a:lnTo>
                  <a:lnTo>
                    <a:pt x="15538" y="1620341"/>
                  </a:lnTo>
                  <a:lnTo>
                    <a:pt x="3989" y="1573440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9525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0200" y="4930864"/>
            <a:ext cx="6555740" cy="113428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732914">
              <a:lnSpc>
                <a:spcPct val="100000"/>
              </a:lnSpc>
              <a:spcBef>
                <a:spcPts val="665"/>
              </a:spcBef>
            </a:pPr>
            <a:r>
              <a:rPr sz="32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Exception: Inferior</a:t>
            </a:r>
            <a:r>
              <a:rPr sz="32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3200" b="1" spc="-3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sz="3200" b="1" spc="-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sz="32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Income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667104" y="5710972"/>
            <a:ext cx="210820" cy="993775"/>
            <a:chOff x="7667104" y="5710972"/>
            <a:chExt cx="210820" cy="993775"/>
          </a:xfrm>
        </p:grpSpPr>
        <p:sp>
          <p:nvSpPr>
            <p:cNvPr id="23" name="object 23"/>
            <p:cNvSpPr/>
            <p:nvPr/>
          </p:nvSpPr>
          <p:spPr>
            <a:xfrm>
              <a:off x="7692250" y="5736118"/>
              <a:ext cx="160655" cy="394970"/>
            </a:xfrm>
            <a:custGeom>
              <a:avLst/>
              <a:gdLst/>
              <a:ahLst/>
              <a:cxnLst/>
              <a:rect l="l" t="t" r="r" b="b"/>
              <a:pathLst>
                <a:path w="160654" h="394970">
                  <a:moveTo>
                    <a:pt x="84620" y="0"/>
                  </a:moveTo>
                  <a:lnTo>
                    <a:pt x="74345" y="0"/>
                  </a:lnTo>
                  <a:lnTo>
                    <a:pt x="69675" y="9753"/>
                  </a:lnTo>
                  <a:lnTo>
                    <a:pt x="63933" y="19813"/>
                  </a:lnTo>
                  <a:lnTo>
                    <a:pt x="39833" y="52186"/>
                  </a:lnTo>
                  <a:lnTo>
                    <a:pt x="0" y="92202"/>
                  </a:lnTo>
                  <a:lnTo>
                    <a:pt x="0" y="109169"/>
                  </a:lnTo>
                  <a:lnTo>
                    <a:pt x="36957" y="89293"/>
                  </a:lnTo>
                  <a:lnTo>
                    <a:pt x="68986" y="65633"/>
                  </a:lnTo>
                  <a:lnTo>
                    <a:pt x="68986" y="394690"/>
                  </a:lnTo>
                  <a:lnTo>
                    <a:pt x="91541" y="394690"/>
                  </a:lnTo>
                  <a:lnTo>
                    <a:pt x="91541" y="65633"/>
                  </a:lnTo>
                  <a:lnTo>
                    <a:pt x="104890" y="77004"/>
                  </a:lnTo>
                  <a:lnTo>
                    <a:pt x="120837" y="88123"/>
                  </a:lnTo>
                  <a:lnTo>
                    <a:pt x="139379" y="98993"/>
                  </a:lnTo>
                  <a:lnTo>
                    <a:pt x="160515" y="109613"/>
                  </a:lnTo>
                  <a:lnTo>
                    <a:pt x="160515" y="92417"/>
                  </a:lnTo>
                  <a:lnTo>
                    <a:pt x="145413" y="78525"/>
                  </a:lnTo>
                  <a:lnTo>
                    <a:pt x="132248" y="65635"/>
                  </a:lnTo>
                  <a:lnTo>
                    <a:pt x="103802" y="32396"/>
                  </a:lnTo>
                  <a:lnTo>
                    <a:pt x="90244" y="10965"/>
                  </a:lnTo>
                  <a:lnTo>
                    <a:pt x="84620" y="0"/>
                  </a:lnTo>
                  <a:close/>
                </a:path>
              </a:pathLst>
            </a:custGeom>
            <a:solidFill>
              <a:srgbClr val="00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92250" y="5736118"/>
              <a:ext cx="160655" cy="394970"/>
            </a:xfrm>
            <a:custGeom>
              <a:avLst/>
              <a:gdLst/>
              <a:ahLst/>
              <a:cxnLst/>
              <a:rect l="l" t="t" r="r" b="b"/>
              <a:pathLst>
                <a:path w="160654" h="394970">
                  <a:moveTo>
                    <a:pt x="74345" y="0"/>
                  </a:moveTo>
                  <a:lnTo>
                    <a:pt x="84620" y="0"/>
                  </a:lnTo>
                  <a:lnTo>
                    <a:pt x="90244" y="10965"/>
                  </a:lnTo>
                  <a:lnTo>
                    <a:pt x="96639" y="21764"/>
                  </a:lnTo>
                  <a:lnTo>
                    <a:pt x="121021" y="53746"/>
                  </a:lnTo>
                  <a:lnTo>
                    <a:pt x="160515" y="92417"/>
                  </a:lnTo>
                  <a:lnTo>
                    <a:pt x="160515" y="109613"/>
                  </a:lnTo>
                  <a:lnTo>
                    <a:pt x="139379" y="98993"/>
                  </a:lnTo>
                  <a:lnTo>
                    <a:pt x="120837" y="88123"/>
                  </a:lnTo>
                  <a:lnTo>
                    <a:pt x="104890" y="77004"/>
                  </a:lnTo>
                  <a:lnTo>
                    <a:pt x="91541" y="65633"/>
                  </a:lnTo>
                  <a:lnTo>
                    <a:pt x="91541" y="394690"/>
                  </a:lnTo>
                  <a:lnTo>
                    <a:pt x="68986" y="394690"/>
                  </a:lnTo>
                  <a:lnTo>
                    <a:pt x="68986" y="65633"/>
                  </a:lnTo>
                  <a:lnTo>
                    <a:pt x="58947" y="73477"/>
                  </a:lnTo>
                  <a:lnTo>
                    <a:pt x="22412" y="97612"/>
                  </a:lnTo>
                  <a:lnTo>
                    <a:pt x="0" y="109169"/>
                  </a:lnTo>
                  <a:lnTo>
                    <a:pt x="0" y="92202"/>
                  </a:lnTo>
                  <a:lnTo>
                    <a:pt x="15220" y="77856"/>
                  </a:lnTo>
                  <a:lnTo>
                    <a:pt x="28498" y="64519"/>
                  </a:lnTo>
                  <a:lnTo>
                    <a:pt x="57116" y="30180"/>
                  </a:lnTo>
                  <a:lnTo>
                    <a:pt x="69675" y="9753"/>
                  </a:lnTo>
                  <a:lnTo>
                    <a:pt x="74345" y="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92250" y="6284758"/>
              <a:ext cx="160655" cy="394970"/>
            </a:xfrm>
            <a:custGeom>
              <a:avLst/>
              <a:gdLst/>
              <a:ahLst/>
              <a:cxnLst/>
              <a:rect l="l" t="t" r="r" b="b"/>
              <a:pathLst>
                <a:path w="160654" h="394970">
                  <a:moveTo>
                    <a:pt x="91528" y="0"/>
                  </a:moveTo>
                  <a:lnTo>
                    <a:pt x="68986" y="0"/>
                  </a:lnTo>
                  <a:lnTo>
                    <a:pt x="68986" y="329056"/>
                  </a:lnTo>
                  <a:lnTo>
                    <a:pt x="58954" y="321218"/>
                  </a:lnTo>
                  <a:lnTo>
                    <a:pt x="22553" y="297078"/>
                  </a:lnTo>
                  <a:lnTo>
                    <a:pt x="0" y="285521"/>
                  </a:lnTo>
                  <a:lnTo>
                    <a:pt x="0" y="302488"/>
                  </a:lnTo>
                  <a:lnTo>
                    <a:pt x="15220" y="316835"/>
                  </a:lnTo>
                  <a:lnTo>
                    <a:pt x="28498" y="330176"/>
                  </a:lnTo>
                  <a:lnTo>
                    <a:pt x="57116" y="364510"/>
                  </a:lnTo>
                  <a:lnTo>
                    <a:pt x="74345" y="394690"/>
                  </a:lnTo>
                  <a:lnTo>
                    <a:pt x="84607" y="394690"/>
                  </a:lnTo>
                  <a:lnTo>
                    <a:pt x="111734" y="351828"/>
                  </a:lnTo>
                  <a:lnTo>
                    <a:pt x="145413" y="316164"/>
                  </a:lnTo>
                  <a:lnTo>
                    <a:pt x="160515" y="302272"/>
                  </a:lnTo>
                  <a:lnTo>
                    <a:pt x="160515" y="285076"/>
                  </a:lnTo>
                  <a:lnTo>
                    <a:pt x="139379" y="295697"/>
                  </a:lnTo>
                  <a:lnTo>
                    <a:pt x="120835" y="306566"/>
                  </a:lnTo>
                  <a:lnTo>
                    <a:pt x="104885" y="317686"/>
                  </a:lnTo>
                  <a:lnTo>
                    <a:pt x="91528" y="329056"/>
                  </a:lnTo>
                  <a:lnTo>
                    <a:pt x="91528" y="0"/>
                  </a:lnTo>
                  <a:close/>
                </a:path>
              </a:pathLst>
            </a:custGeom>
            <a:solidFill>
              <a:srgbClr val="9848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92250" y="6284758"/>
              <a:ext cx="160655" cy="394970"/>
            </a:xfrm>
            <a:custGeom>
              <a:avLst/>
              <a:gdLst/>
              <a:ahLst/>
              <a:cxnLst/>
              <a:rect l="l" t="t" r="r" b="b"/>
              <a:pathLst>
                <a:path w="160654" h="394970">
                  <a:moveTo>
                    <a:pt x="68986" y="0"/>
                  </a:moveTo>
                  <a:lnTo>
                    <a:pt x="91528" y="0"/>
                  </a:lnTo>
                  <a:lnTo>
                    <a:pt x="91528" y="329056"/>
                  </a:lnTo>
                  <a:lnTo>
                    <a:pt x="104885" y="317686"/>
                  </a:lnTo>
                  <a:lnTo>
                    <a:pt x="120835" y="306566"/>
                  </a:lnTo>
                  <a:lnTo>
                    <a:pt x="139379" y="295697"/>
                  </a:lnTo>
                  <a:lnTo>
                    <a:pt x="160515" y="285076"/>
                  </a:lnTo>
                  <a:lnTo>
                    <a:pt x="160515" y="302272"/>
                  </a:lnTo>
                  <a:lnTo>
                    <a:pt x="145413" y="316164"/>
                  </a:lnTo>
                  <a:lnTo>
                    <a:pt x="132248" y="329055"/>
                  </a:lnTo>
                  <a:lnTo>
                    <a:pt x="103802" y="362293"/>
                  </a:lnTo>
                  <a:lnTo>
                    <a:pt x="84607" y="394690"/>
                  </a:lnTo>
                  <a:lnTo>
                    <a:pt x="74345" y="394690"/>
                  </a:lnTo>
                  <a:lnTo>
                    <a:pt x="49225" y="353834"/>
                  </a:lnTo>
                  <a:lnTo>
                    <a:pt x="15220" y="316835"/>
                  </a:lnTo>
                  <a:lnTo>
                    <a:pt x="0" y="302488"/>
                  </a:lnTo>
                  <a:lnTo>
                    <a:pt x="0" y="285521"/>
                  </a:lnTo>
                  <a:lnTo>
                    <a:pt x="37058" y="305396"/>
                  </a:lnTo>
                  <a:lnTo>
                    <a:pt x="68986" y="329056"/>
                  </a:lnTo>
                  <a:lnTo>
                    <a:pt x="68986" y="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30200" y="6265798"/>
            <a:ext cx="538480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45"/>
              </a:lnSpc>
            </a:pPr>
            <a:r>
              <a:rPr sz="3200" b="1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Demanded </a:t>
            </a:r>
            <a:r>
              <a:rPr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</a:t>
            </a:r>
            <a:r>
              <a:rPr sz="3200" b="1" spc="-114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109220">
              <a:lnSpc>
                <a:spcPts val="1375"/>
              </a:lnSpc>
            </a:pPr>
            <a:fld id="{81D60167-4931-47E6-BA6A-407CBD079E47}" type="slidenum">
              <a:rPr spc="-40" dirty="0"/>
              <a:t>7</a:t>
            </a:fld>
            <a:endParaRPr spc="-40" dirty="0"/>
          </a:p>
        </p:txBody>
      </p:sp>
      <p:sp>
        <p:nvSpPr>
          <p:cNvPr id="32" name="object 32"/>
          <p:cNvSpPr txBox="1"/>
          <p:nvPr/>
        </p:nvSpPr>
        <p:spPr>
          <a:xfrm>
            <a:off x="3919854" y="6535079"/>
            <a:ext cx="130302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</a:pPr>
            <a:r>
              <a:rPr sz="1200" spc="-35" dirty="0">
                <a:solidFill>
                  <a:srgbClr val="8A8A8A"/>
                </a:solidFill>
                <a:latin typeface="Times New Roman"/>
                <a:cs typeface="Times New Roman"/>
              </a:rPr>
              <a:t>Elasticity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of</a:t>
            </a:r>
            <a:r>
              <a:rPr sz="1200" spc="13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Demand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109220">
              <a:lnSpc>
                <a:spcPts val="1375"/>
              </a:lnSpc>
            </a:pPr>
            <a:fld id="{81D60167-4931-47E6-BA6A-407CBD079E47}" type="slidenum">
              <a:rPr spc="-40" dirty="0"/>
              <a:t>8</a:t>
            </a:fld>
            <a:endParaRPr spc="-4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780" y="228601"/>
            <a:ext cx="832540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</a:t>
            </a:r>
            <a:r>
              <a:rPr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6000" spc="-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780" y="1462969"/>
            <a:ext cx="8235315" cy="2515432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356235" algn="l"/>
              </a:tabLst>
            </a:pPr>
            <a:r>
              <a:rPr sz="3200" b="1" spc="-9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Taste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z="3200" b="1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Preferences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3200" b="1" spc="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9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sz="32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>
              <a:lnSpc>
                <a:spcPct val="100000"/>
              </a:lnSpc>
              <a:spcBef>
                <a:spcPts val="990"/>
              </a:spcBef>
            </a:pPr>
            <a:r>
              <a:rPr sz="3200" spc="-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spc="-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  <a:r>
              <a:rPr sz="32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2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3200" b="1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>
              <a:lnSpc>
                <a:spcPct val="100000"/>
              </a:lnSpc>
              <a:spcBef>
                <a:spcPts val="955"/>
              </a:spcBef>
            </a:pPr>
            <a:r>
              <a:rPr sz="3200" spc="-5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spc="-5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3200" b="1" spc="2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5"/>
              </a:lnSpc>
            </a:pPr>
            <a:r>
              <a:rPr spc="-20" dirty="0"/>
              <a:t>General Economics: </a:t>
            </a:r>
            <a:r>
              <a:rPr spc="-60" dirty="0"/>
              <a:t>Law </a:t>
            </a:r>
            <a:r>
              <a:rPr spc="-5" dirty="0"/>
              <a:t>of Demand</a:t>
            </a:r>
            <a:r>
              <a:rPr spc="-90" dirty="0"/>
              <a:t> </a:t>
            </a:r>
            <a:r>
              <a:rPr spc="-15" dirty="0"/>
              <a:t>and</a:t>
            </a:r>
          </a:p>
          <a:p>
            <a:pPr algn="ctr">
              <a:lnSpc>
                <a:spcPct val="100000"/>
              </a:lnSpc>
            </a:pPr>
            <a:r>
              <a:rPr spc="-35" dirty="0"/>
              <a:t>Elasticity </a:t>
            </a:r>
            <a:r>
              <a:rPr spc="-5" dirty="0"/>
              <a:t>of</a:t>
            </a:r>
            <a:r>
              <a:rPr spc="175" dirty="0"/>
              <a:t> </a:t>
            </a:r>
            <a:r>
              <a:rPr spc="-5" dirty="0"/>
              <a:t>Demand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387" rIns="0" bIns="0" rtlCol="0">
            <a:spAutoFit/>
          </a:bodyPr>
          <a:lstStyle/>
          <a:p>
            <a:pPr marL="109220">
              <a:lnSpc>
                <a:spcPts val="1375"/>
              </a:lnSpc>
            </a:pPr>
            <a:fld id="{81D60167-4931-47E6-BA6A-407CBD079E47}" type="slidenum">
              <a:rPr spc="-40" dirty="0"/>
              <a:t>9</a:t>
            </a:fld>
            <a:endParaRPr spc="-4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6934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6000" spc="-7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939800"/>
            <a:ext cx="8684260" cy="476861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6350" indent="-343535" algn="just">
              <a:lnSpc>
                <a:spcPts val="3890"/>
              </a:lnSpc>
              <a:spcBef>
                <a:spcPts val="58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spc="-1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z="3200" b="1" spc="-3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</a:t>
            </a:r>
            <a:r>
              <a:rPr sz="3200" b="1" spc="-1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3200" b="1" spc="-1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 </a:t>
            </a:r>
            <a:r>
              <a:rPr sz="3200" b="1" spc="-1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sz="3200" b="1" spc="-2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3200" b="1" spc="-1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Buy less </a:t>
            </a:r>
            <a:r>
              <a:rPr sz="3200" b="1" spc="-2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Prices, </a:t>
            </a:r>
            <a:r>
              <a:rPr sz="3200" b="1" spc="-1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Ceteris</a:t>
            </a:r>
            <a:r>
              <a:rPr sz="3200" b="1" spc="78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paribus, or other things  </a:t>
            </a:r>
            <a:r>
              <a:rPr sz="3200" b="1" spc="-1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Remaining </a:t>
            </a:r>
            <a:r>
              <a:rPr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3200" b="1" spc="1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sz="3200" b="1" spc="-5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spc="-5" dirty="0" smtClean="0">
              <a:solidFill>
                <a:srgbClr val="9848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6350" algn="just">
              <a:lnSpc>
                <a:spcPts val="3890"/>
              </a:lnSpc>
              <a:spcBef>
                <a:spcPts val="585"/>
              </a:spcBef>
              <a:buClr>
                <a:srgbClr val="000000"/>
              </a:buClr>
              <a:tabLst>
                <a:tab pos="355600" algn="l"/>
              </a:tabLst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2900" algn="just">
              <a:lnSpc>
                <a:spcPts val="3890"/>
              </a:lnSpc>
              <a:spcBef>
                <a:spcPts val="919"/>
              </a:spcBef>
              <a:buClr>
                <a:srgbClr val="000000"/>
              </a:buClr>
              <a:buFont typeface="Arial"/>
              <a:buChar char="•"/>
              <a:tabLst>
                <a:tab pos="357505" algn="l"/>
              </a:tabLst>
            </a:pPr>
            <a:r>
              <a:rPr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2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Demand </a:t>
            </a:r>
            <a:r>
              <a:rPr sz="3200" b="1" spc="-3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</a:t>
            </a:r>
            <a:r>
              <a:rPr sz="32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 Demanded </a:t>
            </a:r>
            <a:r>
              <a:rPr sz="32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</a:t>
            </a:r>
            <a:r>
              <a:rPr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sz="3200" b="1" spc="-3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 and </a:t>
            </a:r>
            <a:r>
              <a:rPr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Diminishes when Price </a:t>
            </a:r>
            <a:r>
              <a:rPr sz="3200" b="1" spc="-1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Increases,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 things </a:t>
            </a:r>
            <a:r>
              <a:rPr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sz="3200" b="1" spc="2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sz="3200" b="1" spc="-5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4773</TotalTime>
  <Words>1569</Words>
  <Application>Microsoft Office PowerPoint</Application>
  <PresentationFormat>On-screen Show (4:3)</PresentationFormat>
  <Paragraphs>313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Algerian</vt:lpstr>
      <vt:lpstr>Arial</vt:lpstr>
      <vt:lpstr>Calibri</vt:lpstr>
      <vt:lpstr>Carlito</vt:lpstr>
      <vt:lpstr>Georgia</vt:lpstr>
      <vt:lpstr>Symbol</vt:lpstr>
      <vt:lpstr>Tahoma</vt:lpstr>
      <vt:lpstr>Times New Roman</vt:lpstr>
      <vt:lpstr>Office Theme</vt:lpstr>
      <vt:lpstr>Law of Demand &amp;  Elasticity of Demand</vt:lpstr>
      <vt:lpstr>Demand</vt:lpstr>
      <vt:lpstr>Definitions of Demand</vt:lpstr>
      <vt:lpstr>Determinants of Demand</vt:lpstr>
      <vt:lpstr>Determinants of Demand</vt:lpstr>
      <vt:lpstr>Determinants of Demand</vt:lpstr>
      <vt:lpstr>Determinants of Demand</vt:lpstr>
      <vt:lpstr>Determinants of Demand</vt:lpstr>
      <vt:lpstr>Law of Demand</vt:lpstr>
      <vt:lpstr>Assumption to Law of Demand</vt:lpstr>
      <vt:lpstr>Explanation</vt:lpstr>
      <vt:lpstr>Demand Schedule</vt:lpstr>
      <vt:lpstr>Individual Demand Schedule</vt:lpstr>
      <vt:lpstr>Market Demand Schedule</vt:lpstr>
      <vt:lpstr>PowerPoint Presentation</vt:lpstr>
      <vt:lpstr>Demand Curve</vt:lpstr>
      <vt:lpstr>Individual Demand Curve</vt:lpstr>
      <vt:lpstr>Market Demand Curve</vt:lpstr>
      <vt:lpstr>Why does Demand Curve Slope  Downward?</vt:lpstr>
      <vt:lpstr>Why does Demand Curve Slope  Downward?</vt:lpstr>
      <vt:lpstr>Exceptions to Law of Demand</vt:lpstr>
      <vt:lpstr>Exceptions to Law of Demand</vt:lpstr>
      <vt:lpstr>Expansion &amp; Contraction in Demand</vt:lpstr>
      <vt:lpstr>Expansion &amp; Contraction in Demand</vt:lpstr>
      <vt:lpstr>Increase &amp; Decrease in Demand</vt:lpstr>
      <vt:lpstr>Increase &amp; Decrease in Demand</vt:lpstr>
      <vt:lpstr>Distinction between Extension &amp;  Increase in Demand</vt:lpstr>
      <vt:lpstr>Distinction between Contraction  &amp; Decrease in Demand</vt:lpstr>
      <vt:lpstr>Elasticity of Demand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of Demand &amp;  Elasticity of Demand</dc:title>
  <dc:creator>user</dc:creator>
  <cp:lastModifiedBy>user</cp:lastModifiedBy>
  <cp:revision>77</cp:revision>
  <dcterms:created xsi:type="dcterms:W3CDTF">2020-05-14T16:01:06Z</dcterms:created>
  <dcterms:modified xsi:type="dcterms:W3CDTF">2020-06-02T16:01:47Z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2011-06-08T00:00:00Z</vt:filetime>
  </property>
  <property fmtid="{D5CDD505-2E9C-101B-9397-08002B2CF9AE}" pid="3" name="Creator">
    <vt:lpwstr>Acrobat PDFMaker 10.0 for PowerPoint</vt:lpwstr>
  </property>
  <property fmtid="{D5CDD505-2E9C-101B-9397-08002B2CF9AE}" pid="4" name="LastSaved">
    <vt:filetime>2020-05-14T00:00:00Z</vt:filetime>
  </property>
</Properties>
</file>