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12BB-965B-4E7A-B56E-A44B6075DEDE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58B-A287-48DA-9895-92F1393B8C3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62723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12BB-965B-4E7A-B56E-A44B6075DEDE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58B-A287-48DA-9895-92F1393B8C3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0000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12BB-965B-4E7A-B56E-A44B6075DEDE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58B-A287-48DA-9895-92F1393B8C3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85567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12BB-965B-4E7A-B56E-A44B6075DEDE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58B-A287-48DA-9895-92F1393B8C3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74646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12BB-965B-4E7A-B56E-A44B6075DEDE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58B-A287-48DA-9895-92F1393B8C3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45938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12BB-965B-4E7A-B56E-A44B6075DEDE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58B-A287-48DA-9895-92F1393B8C3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61407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12BB-965B-4E7A-B56E-A44B6075DEDE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58B-A287-48DA-9895-92F1393B8C3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72036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12BB-965B-4E7A-B56E-A44B6075DEDE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58B-A287-48DA-9895-92F1393B8C3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9047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12BB-965B-4E7A-B56E-A44B6075DEDE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58B-A287-48DA-9895-92F1393B8C3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5398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12BB-965B-4E7A-B56E-A44B6075DEDE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58B-A287-48DA-9895-92F1393B8C3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39031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12BB-965B-4E7A-B56E-A44B6075DEDE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58B-A287-48DA-9895-92F1393B8C3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5877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B12BB-965B-4E7A-B56E-A44B6075DEDE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0558B-A287-48DA-9895-92F1393B8C3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8827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4744" y="3538259"/>
            <a:ext cx="854483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r>
              <a:rPr sz="400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4000" b="1" spc="-4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endParaRPr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183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4238" y="633563"/>
            <a:ext cx="645678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  <a:r>
              <a:rPr sz="40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Continued</a:t>
            </a:r>
            <a:endParaRPr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 rot="10800000" flipV="1">
            <a:off x="2014690" y="2847349"/>
            <a:ext cx="8659320" cy="961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99900"/>
              </a:lnSpc>
              <a:spcBef>
                <a:spcPts val="10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Observations: Numerical quantities that  measure specific characteristics.  </a:t>
            </a:r>
            <a:endParaRPr lang="en-US" sz="2000" b="1" spc="-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marR="5080">
              <a:lnSpc>
                <a:spcPct val="99900"/>
              </a:lnSpc>
              <a:spcBef>
                <a:spcPts val="100"/>
              </a:spcBef>
              <a:buClr>
                <a:srgbClr val="330066"/>
              </a:buClr>
              <a:buSzPct val="70000"/>
              <a:tabLst>
                <a:tab pos="354965" algn="l"/>
                <a:tab pos="355600" algn="l"/>
              </a:tabLst>
            </a:pPr>
            <a:endParaRPr lang="en-US" sz="2000" b="1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marR="5080">
              <a:lnSpc>
                <a:spcPct val="99900"/>
              </a:lnSpc>
              <a:spcBef>
                <a:spcPts val="100"/>
              </a:spcBef>
              <a:buClr>
                <a:srgbClr val="330066"/>
              </a:buClr>
              <a:buSzPct val="70000"/>
              <a:tabLst>
                <a:tab pos="354965" algn="l"/>
                <a:tab pos="355600" algn="l"/>
              </a:tabLst>
            </a:pPr>
            <a:r>
              <a:rPr lang="en-US" sz="20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sz="20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height, weight, gross  sales,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profit,</a:t>
            </a:r>
            <a:r>
              <a:rPr sz="20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84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5576" y="296041"/>
            <a:ext cx="708193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sz="40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  <a:endParaRPr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55576" y="1688841"/>
            <a:ext cx="10067730" cy="31029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800" indent="-342900">
              <a:spcBef>
                <a:spcPts val="100"/>
              </a:spcBef>
              <a:buClr>
                <a:srgbClr val="330066"/>
              </a:buClr>
              <a:buSzPct val="69047"/>
              <a:buFont typeface="Arial" panose="020B0604020202020204" pitchFamily="34" charset="0"/>
              <a:buChar char="•"/>
              <a:tabLst>
                <a:tab pos="431165" algn="l"/>
                <a:tab pos="431800" algn="l"/>
              </a:tabLst>
            </a:pP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Raw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Data: Data collected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sz="2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30"/>
              </a:spcBef>
              <a:buClr>
                <a:srgbClr val="330066"/>
              </a:buClr>
              <a:buFont typeface="Arial" panose="020B0604020202020204" pitchFamily="34" charset="0"/>
              <a:buChar char="•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1800" marR="664845" indent="-342900">
              <a:buFont typeface="Arial" panose="020B0604020202020204" pitchFamily="34" charset="0"/>
              <a:buChar char="•"/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Classes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intervals: Subgroups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a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of collected data. Ex.10-20,20-30</a:t>
            </a:r>
            <a:r>
              <a:rPr sz="2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sz="2000" spc="-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8900" marR="664845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1800" marR="664845" indent="-342900">
              <a:buFont typeface="Arial" panose="020B0604020202020204" pitchFamily="34" charset="0"/>
              <a:buChar char="•"/>
            </a:pP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Width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class-interval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upper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 –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  Mid – Value =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(U.L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L.L)/2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5"/>
              </a:spcBef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1800" marR="1066800" indent="-342900">
              <a:lnSpc>
                <a:spcPct val="100800"/>
              </a:lnSpc>
              <a:spcBef>
                <a:spcPts val="5"/>
              </a:spcBef>
              <a:buClr>
                <a:srgbClr val="330066"/>
              </a:buClr>
              <a:buSzPct val="69047"/>
              <a:buFont typeface="Arial" panose="020B0604020202020204" pitchFamily="34" charset="0"/>
              <a:buChar char="•"/>
              <a:tabLst>
                <a:tab pos="431165" algn="l"/>
                <a:tab pos="431800" algn="l"/>
              </a:tabLst>
            </a:pP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times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certain  value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of values occurs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1800" marR="1066800" indent="-342900">
              <a:lnSpc>
                <a:spcPct val="100800"/>
              </a:lnSpc>
              <a:spcBef>
                <a:spcPts val="5"/>
              </a:spcBef>
              <a:buClr>
                <a:srgbClr val="330066"/>
              </a:buClr>
              <a:buSzPct val="69047"/>
              <a:buFont typeface="Arial" panose="020B0604020202020204" pitchFamily="34" charset="0"/>
              <a:buChar char="•"/>
              <a:tabLst>
                <a:tab pos="431165" algn="l"/>
                <a:tab pos="431800" algn="l"/>
              </a:tabLst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1800" marR="55880" indent="-342900">
              <a:lnSpc>
                <a:spcPct val="100800"/>
              </a:lnSpc>
              <a:buClr>
                <a:srgbClr val="330066"/>
              </a:buClr>
              <a:buSzPct val="69047"/>
              <a:buFont typeface="Arial" panose="020B0604020202020204" pitchFamily="34" charset="0"/>
              <a:buChar char="•"/>
              <a:tabLst>
                <a:tab pos="431165" algn="l"/>
                <a:tab pos="431800" algn="l"/>
              </a:tabLst>
            </a:pP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Table: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raw data into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 using classes and  frequencies.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86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2898" y="768729"/>
            <a:ext cx="447292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sz="40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8669" y="2231390"/>
            <a:ext cx="198120" cy="302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spc="10" dirty="0">
                <a:solidFill>
                  <a:srgbClr val="330066"/>
                </a:solidFill>
                <a:latin typeface="Wingdings"/>
                <a:cs typeface="Wingdings"/>
              </a:rPr>
              <a:t></a:t>
            </a:r>
            <a:endParaRPr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56790" y="2231390"/>
            <a:ext cx="8016214" cy="1314243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5080" indent="91440">
              <a:lnSpc>
                <a:spcPct val="90000"/>
              </a:lnSpc>
              <a:spcBef>
                <a:spcPts val="409"/>
              </a:spcBef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Cumulative Frequency </a:t>
            </a:r>
            <a:r>
              <a:rPr sz="2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class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sum of  the frequency of </a:t>
            </a:r>
            <a:r>
              <a:rPr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indent="91440">
              <a:lnSpc>
                <a:spcPct val="90000"/>
              </a:lnSpc>
              <a:spcBef>
                <a:spcPts val="409"/>
              </a:spcBef>
            </a:pPr>
            <a:r>
              <a:rPr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and the frequencies  of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preceding </a:t>
            </a:r>
            <a:r>
              <a:rPr sz="2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succeeding </a:t>
            </a:r>
            <a:r>
              <a:rPr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classes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indent="91440">
              <a:lnSpc>
                <a:spcPct val="90000"/>
              </a:lnSpc>
              <a:spcBef>
                <a:spcPts val="409"/>
              </a:spcBef>
            </a:pPr>
            <a:r>
              <a:rPr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listed in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sensible order (numerical  order, 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indent="91440">
              <a:lnSpc>
                <a:spcPct val="90000"/>
              </a:lnSpc>
              <a:spcBef>
                <a:spcPts val="409"/>
              </a:spcBef>
            </a:pPr>
            <a:r>
              <a:rPr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alphabetical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order,</a:t>
            </a:r>
            <a:r>
              <a:rPr sz="20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etc.)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67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4238" y="778059"/>
            <a:ext cx="762848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Illustration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sz="40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0180" y="2034072"/>
            <a:ext cx="8136759" cy="7570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7475" marR="5080" indent="-105410">
              <a:lnSpc>
                <a:spcPct val="120600"/>
              </a:lnSpc>
              <a:spcBef>
                <a:spcPts val="9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lang="en-US"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ten students of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class 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  15, 35,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55, 67, 78,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84, 79,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90, 89,</a:t>
            </a:r>
            <a:r>
              <a:rPr sz="20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867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5657" y="425685"/>
            <a:ext cx="1101634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Illustration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Discrete 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sz="40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/>
          </p:nvPr>
        </p:nvGraphicFramePr>
        <p:xfrm>
          <a:off x="3872003" y="1586003"/>
          <a:ext cx="3429000" cy="48323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6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2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569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Height</a:t>
                      </a:r>
                    </a:p>
                    <a:p>
                      <a:pPr marL="207010" marR="199390" indent="-635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  </a:t>
                      </a:r>
                      <a:r>
                        <a:rPr sz="20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sz="20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sz="20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sz="20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6240" marR="481330" indent="259079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 </a:t>
                      </a:r>
                      <a:r>
                        <a:rPr sz="2000" spc="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uden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ts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059">
                <a:tc>
                  <a:txBody>
                    <a:bodyPr/>
                    <a:lstStyle/>
                    <a:p>
                      <a:pPr marL="43370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43370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5330">
                <a:tc>
                  <a:txBody>
                    <a:bodyPr/>
                    <a:lstStyle/>
                    <a:p>
                      <a:pPr marL="43370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789">
                <a:tc>
                  <a:txBody>
                    <a:bodyPr/>
                    <a:lstStyle/>
                    <a:p>
                      <a:pPr marL="4337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43370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63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7037" y="13550"/>
            <a:ext cx="11986070" cy="1428596"/>
          </a:xfrm>
          <a:prstGeom prst="rect">
            <a:avLst/>
          </a:prstGeom>
        </p:spPr>
        <p:txBody>
          <a:bodyPr vert="horz" wrap="square" lIns="0" tIns="3175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lang="en-US" sz="36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sz="40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Illustration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Grouped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 Frequency</a:t>
            </a:r>
            <a:r>
              <a:rPr sz="4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endParaRPr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8669" y="1799590"/>
            <a:ext cx="198120" cy="302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spc="10" dirty="0">
                <a:solidFill>
                  <a:srgbClr val="330066"/>
                </a:solidFill>
                <a:latin typeface="Wingdings"/>
                <a:cs typeface="Wingdings"/>
              </a:rPr>
              <a:t></a:t>
            </a:r>
            <a:endParaRPr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01570" y="1753870"/>
            <a:ext cx="345122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Exclusive 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sz="2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Intervals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/>
          </p:nvPr>
        </p:nvGraphicFramePr>
        <p:xfrm>
          <a:off x="6158003" y="1705383"/>
          <a:ext cx="4038600" cy="45592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3920">
                <a:tc>
                  <a:txBody>
                    <a:bodyPr/>
                    <a:lstStyle/>
                    <a:p>
                      <a:pPr marL="325755" marR="319405" indent="15748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Class-  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sz="20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sz="20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als</a:t>
                      </a: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789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20-25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25-30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533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30-35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06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35-40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6599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40-45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938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441" y="111229"/>
            <a:ext cx="12228665" cy="1428596"/>
          </a:xfrm>
          <a:prstGeom prst="rect">
            <a:avLst/>
          </a:prstGeom>
        </p:spPr>
        <p:txBody>
          <a:bodyPr vert="horz" wrap="square" lIns="0" tIns="3175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Illustration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Grouped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 Frequency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contd…</a:t>
            </a:r>
            <a:endParaRPr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8669" y="1799590"/>
            <a:ext cx="198120" cy="302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spc="10" dirty="0">
                <a:solidFill>
                  <a:srgbClr val="330066"/>
                </a:solidFill>
                <a:latin typeface="Wingdings"/>
                <a:cs typeface="Wingdings"/>
              </a:rPr>
              <a:t></a:t>
            </a:r>
            <a:endParaRPr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01569" y="1753870"/>
            <a:ext cx="3588684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Inclusive Type Class</a:t>
            </a:r>
            <a:r>
              <a:rPr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Intervals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/>
          </p:nvPr>
        </p:nvGraphicFramePr>
        <p:xfrm>
          <a:off x="6158003" y="1738403"/>
          <a:ext cx="4038600" cy="45326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3920">
                <a:tc>
                  <a:txBody>
                    <a:bodyPr/>
                    <a:lstStyle/>
                    <a:p>
                      <a:pPr marL="249554" marR="243204" indent="15621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Class-  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sz="20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sz="20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als</a:t>
                      </a: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9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1-10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11-20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21-30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89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31-40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02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41-50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41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780" y="74109"/>
            <a:ext cx="10870163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CONVERSION </a:t>
            </a:r>
            <a:r>
              <a:rPr sz="4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INCLUSIVE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CLASS-INTERVALS TO</a:t>
            </a:r>
            <a:r>
              <a:rPr sz="40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EXCLUSIVE  TYPE CLASS</a:t>
            </a:r>
            <a:r>
              <a:rPr sz="40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INTERVALS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77885" y="2067636"/>
            <a:ext cx="6269263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ADJUSTMENT FACTOR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follows: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4988" y="2827175"/>
            <a:ext cx="10440955" cy="1901867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spcBef>
                <a:spcPts val="780"/>
              </a:spcBef>
              <a:tabLst>
                <a:tab pos="2831465" algn="l"/>
                <a:tab pos="6339840" algn="l"/>
              </a:tabLst>
            </a:pP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A.F= </a:t>
            </a:r>
            <a:r>
              <a:rPr sz="2000" u="heavy" spc="-5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sz="2000" u="heavy" spc="125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u="heavy" spc="-5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Limit</a:t>
            </a:r>
            <a:r>
              <a:rPr sz="2000" u="heavy" spc="10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u="heavy" spc="-5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of	Next C.I </a:t>
            </a:r>
            <a:r>
              <a:rPr sz="2000" u="heavy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sz="2000" u="heavy" spc="-5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Upper</a:t>
            </a:r>
            <a:r>
              <a:rPr sz="2000" u="heavy" spc="35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u="heavy" spc="-5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Limit</a:t>
            </a:r>
            <a:r>
              <a:rPr sz="2000" u="heavy" spc="15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u="heavy" spc="-5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of	Previous</a:t>
            </a:r>
            <a:r>
              <a:rPr sz="2000" u="heavy" spc="-60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u="heavy" spc="-5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C.I</a:t>
            </a:r>
            <a:endParaRPr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3179">
              <a:spcBef>
                <a:spcPts val="680"/>
              </a:spcBef>
            </a:pP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97155">
              <a:spcBef>
                <a:spcPts val="590"/>
              </a:spcBef>
            </a:pPr>
            <a:r>
              <a:rPr lang="en-US"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given inclusive type class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intervals.</a:t>
            </a:r>
            <a:endParaRPr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7970" marR="2197735" indent="-255270">
              <a:lnSpc>
                <a:spcPct val="120800"/>
              </a:lnSpc>
              <a:tabLst>
                <a:tab pos="4060190" algn="l"/>
              </a:tabLst>
            </a:pP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Obtain </a:t>
            </a:r>
            <a:r>
              <a:rPr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sz="2000" spc="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sz="2000" spc="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intervals	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follows:  New Lower Limit 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 </a:t>
            </a:r>
            <a:r>
              <a:rPr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Lower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 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A.F 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Upper Limit 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 </a:t>
            </a:r>
            <a:r>
              <a:rPr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Upper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 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sz="20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A.F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485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7665" y="156119"/>
            <a:ext cx="10543592" cy="1346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CONVERSION </a:t>
            </a:r>
            <a:r>
              <a:rPr sz="3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INCLUSIVE </a:t>
            </a:r>
            <a:r>
              <a:rPr sz="3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 </a:t>
            </a:r>
            <a:r>
              <a:rPr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CLASS-INTERVALS TO EXCLUSIVE TYPE  CLASS INTERVALS</a:t>
            </a:r>
            <a:r>
              <a:rPr sz="32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contd…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/>
          </p:nvPr>
        </p:nvGraphicFramePr>
        <p:xfrm>
          <a:off x="1967003" y="1705383"/>
          <a:ext cx="4038600" cy="44132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3920">
                <a:tc>
                  <a:txBody>
                    <a:bodyPr/>
                    <a:lstStyle/>
                    <a:p>
                      <a:pPr marL="383540" marR="376555" indent="15621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Class-  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sz="20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sz="20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als</a:t>
                      </a: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1-10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48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11-20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73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21-30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23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31-40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41-50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249670" y="1799590"/>
            <a:ext cx="198120" cy="302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spc="10" dirty="0">
                <a:solidFill>
                  <a:srgbClr val="330066"/>
                </a:solidFill>
                <a:latin typeface="Wingdings"/>
                <a:cs typeface="Wingdings"/>
              </a:rPr>
              <a:t></a:t>
            </a:r>
            <a:endParaRPr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24269" y="1671319"/>
            <a:ext cx="5373681" cy="3161122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381000">
              <a:spcBef>
                <a:spcPts val="75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A.F = (11 –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10)/2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43305">
              <a:spcBef>
                <a:spcPts val="65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</a:p>
          <a:p>
            <a:pPr marL="38100">
              <a:spcBef>
                <a:spcPts val="64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1</a:t>
            </a:r>
            <a:r>
              <a:rPr sz="2000" baseline="296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C.I i.e</a:t>
            </a:r>
            <a:r>
              <a:rPr sz="20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1-10</a:t>
            </a:r>
          </a:p>
          <a:p>
            <a:pPr marL="38100">
              <a:spcBef>
                <a:spcPts val="650"/>
              </a:spcBef>
            </a:pP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L.L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1(old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L.L) –</a:t>
            </a:r>
            <a:r>
              <a:rPr sz="2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</a:p>
          <a:p>
            <a:pPr marL="1317625">
              <a:spcBef>
                <a:spcPts val="65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</a:p>
          <a:p>
            <a:pPr marL="38100">
              <a:spcBef>
                <a:spcPts val="650"/>
              </a:spcBef>
            </a:pP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U.L=10(old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U.L)</a:t>
            </a:r>
            <a:r>
              <a:rPr sz="2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+0.5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17625">
              <a:spcBef>
                <a:spcPts val="64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10.5</a:t>
            </a:r>
          </a:p>
          <a:p>
            <a:pPr marL="38100">
              <a:spcBef>
                <a:spcPts val="65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526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7037" y="35639"/>
            <a:ext cx="10851502" cy="15039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CONVERSION 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3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INCLUSIVE TYPE CLASS-  INTERVALS 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3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EXCLUSIVE TYPE</a:t>
            </a:r>
            <a:r>
              <a:rPr sz="3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/>
            <a:r>
              <a:rPr sz="3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INTERVALS</a:t>
            </a:r>
            <a:r>
              <a:rPr sz="36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contd…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/>
          </p:nvPr>
        </p:nvGraphicFramePr>
        <p:xfrm>
          <a:off x="1967003" y="1705383"/>
          <a:ext cx="4038600" cy="44107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5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3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3920">
                <a:tc>
                  <a:txBody>
                    <a:bodyPr/>
                    <a:lstStyle/>
                    <a:p>
                      <a:pPr marL="180975" marR="174625" indent="15621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Class-  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sz="20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sz="20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als</a:t>
                      </a: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0.5-10.5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35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10.5-20.5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20.5-30.5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35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30.5-40.5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73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40.5-50.5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529830" y="3106420"/>
            <a:ext cx="3312341" cy="4969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8460" marR="5080" indent="-365760">
              <a:lnSpc>
                <a:spcPct val="120800"/>
              </a:lnSpc>
              <a:spcBef>
                <a:spcPts val="100"/>
              </a:spcBef>
            </a:pP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sz="2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calculations  can be</a:t>
            </a:r>
            <a:r>
              <a:rPr sz="2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sz="2600" dirty="0">
                <a:latin typeface="Arial"/>
                <a:cs typeface="Arial"/>
              </a:rPr>
              <a:t>.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6396128" y="3348128"/>
            <a:ext cx="923925" cy="390525"/>
            <a:chOff x="4872127" y="3348127"/>
            <a:chExt cx="923925" cy="390525"/>
          </a:xfrm>
        </p:grpSpPr>
        <p:sp>
          <p:nvSpPr>
            <p:cNvPr id="6" name="object 6"/>
            <p:cNvSpPr/>
            <p:nvPr/>
          </p:nvSpPr>
          <p:spPr>
            <a:xfrm>
              <a:off x="4876800" y="3352800"/>
              <a:ext cx="914400" cy="381000"/>
            </a:xfrm>
            <a:custGeom>
              <a:avLst/>
              <a:gdLst/>
              <a:ahLst/>
              <a:cxnLst/>
              <a:rect l="l" t="t" r="r" b="b"/>
              <a:pathLst>
                <a:path w="914400" h="381000">
                  <a:moveTo>
                    <a:pt x="685800" y="0"/>
                  </a:moveTo>
                  <a:lnTo>
                    <a:pt x="685800" y="95250"/>
                  </a:lnTo>
                  <a:lnTo>
                    <a:pt x="0" y="95250"/>
                  </a:lnTo>
                  <a:lnTo>
                    <a:pt x="0" y="285750"/>
                  </a:lnTo>
                  <a:lnTo>
                    <a:pt x="685800" y="285750"/>
                  </a:lnTo>
                  <a:lnTo>
                    <a:pt x="685800" y="381000"/>
                  </a:lnTo>
                  <a:lnTo>
                    <a:pt x="914400" y="1905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CC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876800" y="3352800"/>
              <a:ext cx="914400" cy="381000"/>
            </a:xfrm>
            <a:custGeom>
              <a:avLst/>
              <a:gdLst/>
              <a:ahLst/>
              <a:cxnLst/>
              <a:rect l="l" t="t" r="r" b="b"/>
              <a:pathLst>
                <a:path w="914400" h="381000">
                  <a:moveTo>
                    <a:pt x="0" y="95250"/>
                  </a:moveTo>
                  <a:lnTo>
                    <a:pt x="685800" y="95250"/>
                  </a:lnTo>
                  <a:lnTo>
                    <a:pt x="685800" y="0"/>
                  </a:lnTo>
                  <a:lnTo>
                    <a:pt x="914400" y="190500"/>
                  </a:lnTo>
                  <a:lnTo>
                    <a:pt x="685800" y="381000"/>
                  </a:lnTo>
                  <a:lnTo>
                    <a:pt x="685800" y="285750"/>
                  </a:lnTo>
                  <a:lnTo>
                    <a:pt x="0" y="285750"/>
                  </a:lnTo>
                  <a:lnTo>
                    <a:pt x="0" y="9525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56890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4318" y="515419"/>
            <a:ext cx="3450707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8669" y="1405890"/>
            <a:ext cx="75806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spcBef>
                <a:spcPts val="100"/>
              </a:spcBef>
              <a:buSzPct val="70000"/>
              <a:buFont typeface="Arial" panose="020B0604020202020204" pitchFamily="34" charset="0"/>
              <a:buChar char="•"/>
              <a:tabLst>
                <a:tab pos="354965" algn="l"/>
                <a:tab pos="355600" algn="l"/>
                <a:tab pos="6551295" algn="l"/>
              </a:tabLst>
            </a:pP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“Statistics is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numerical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 of facts in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department of  enquiry placed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relation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2000" spc="2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sz="2000" spc="1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other’.	</a:t>
            </a:r>
            <a:r>
              <a:rPr sz="2000" b="1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-Bowley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8670" y="2115820"/>
            <a:ext cx="8826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solidFill>
                  <a:srgbClr val="330066"/>
                </a:solidFill>
                <a:latin typeface="Arial"/>
                <a:cs typeface="Arial"/>
              </a:rPr>
              <a:t>•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01570" y="2078990"/>
            <a:ext cx="7597775" cy="3201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165">
              <a:spcBef>
                <a:spcPts val="100"/>
              </a:spcBef>
              <a:tabLst>
                <a:tab pos="5927725" algn="l"/>
              </a:tabLst>
            </a:pPr>
            <a:r>
              <a:rPr sz="2000" spc="-5" dirty="0">
                <a:solidFill>
                  <a:srgbClr val="330066"/>
                </a:solidFill>
                <a:latin typeface="Arial"/>
                <a:cs typeface="Arial"/>
              </a:rPr>
              <a:t>“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Statistics are the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classified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facts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representing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 of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 people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specially those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facts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sz="2000" spc="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stated in  numbers or any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tabular or</a:t>
            </a:r>
            <a:r>
              <a:rPr sz="2000" spc="8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classified</a:t>
            </a:r>
            <a:r>
              <a:rPr sz="2000" spc="1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arrangement”.	</a:t>
            </a:r>
            <a:r>
              <a:rPr lang="en-US" sz="2000" spc="-5" dirty="0" smtClean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000" b="1" dirty="0" smtClean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000" b="1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Webster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spcBef>
                <a:spcPts val="509"/>
              </a:spcBef>
              <a:tabLst>
                <a:tab pos="5276215" algn="l"/>
              </a:tabLst>
            </a:pP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“Statistics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defined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aggregate of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facts affected to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marked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extent by multiplicity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000" spc="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causes,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numerically expressed, 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enumerated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estimated according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reasonable standard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accuracy, collected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in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systematic manner,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pre-determined  purpose and placed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relation to</a:t>
            </a:r>
            <a:r>
              <a:rPr sz="2000" spc="7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sz="2000" spc="1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other”.	</a:t>
            </a:r>
            <a:r>
              <a:rPr lang="en-US" sz="2000" spc="-5" dirty="0" smtClean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sz="2000" b="1" spc="-5" dirty="0" smtClean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000" b="1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Secrist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856615">
              <a:spcBef>
                <a:spcPts val="500"/>
              </a:spcBef>
            </a:pP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Statistics is the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 of collecting, organizing , analyzing, 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interpreting </a:t>
            </a:r>
            <a:r>
              <a:rPr sz="200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presenting </a:t>
            </a:r>
            <a:r>
              <a:rPr sz="2000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data.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8670" y="3093720"/>
            <a:ext cx="8826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solidFill>
                  <a:srgbClr val="330066"/>
                </a:solidFill>
                <a:latin typeface="Arial"/>
                <a:cs typeface="Arial"/>
              </a:rPr>
              <a:t>•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58670" y="4681220"/>
            <a:ext cx="8826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solidFill>
                  <a:srgbClr val="330066"/>
                </a:solidFill>
                <a:latin typeface="Arial"/>
                <a:cs typeface="Arial"/>
              </a:rPr>
              <a:t>•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4022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376" y="484873"/>
            <a:ext cx="1056225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Obtaining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Cumulative 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sz="40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/>
          </p:nvPr>
        </p:nvGraphicFramePr>
        <p:xfrm>
          <a:off x="1754154" y="1660851"/>
          <a:ext cx="8612156" cy="48625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6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4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15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-Intervals</a:t>
                      </a: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Less 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</a:t>
                      </a:r>
                      <a:r>
                        <a:rPr sz="20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cum frequency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576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More 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</a:t>
                      </a:r>
                      <a:r>
                        <a:rPr sz="20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spc="-5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r>
                        <a:rPr lang="en-US" sz="2000" spc="-5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cum frequency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6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20-25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2200"/>
                        </a:lnSpc>
                      </a:pP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ts val="2200"/>
                        </a:lnSpc>
                      </a:pP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60+15=75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0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25-30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+34</a:t>
                      </a:r>
                      <a:r>
                        <a:rPr sz="2000" spc="-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=49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+ 34 =</a:t>
                      </a:r>
                      <a:r>
                        <a:rPr sz="2000" spc="-3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0" marR="0" marT="469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40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30-35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+ 6</a:t>
                      </a:r>
                      <a:r>
                        <a:rPr sz="2000" spc="-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=55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+ 6 =</a:t>
                      </a:r>
                      <a:r>
                        <a:rPr sz="2000" spc="-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0" marR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71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35-40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+ 10 =</a:t>
                      </a:r>
                      <a:r>
                        <a:rPr sz="20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+ 10 =</a:t>
                      </a:r>
                      <a:r>
                        <a:rPr sz="2000" spc="-3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469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40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40-45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+ 8 =</a:t>
                      </a:r>
                      <a:r>
                        <a:rPr sz="20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669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+ 8 =</a:t>
                      </a:r>
                      <a:r>
                        <a:rPr sz="2000" spc="-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40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45-50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+ 2 =</a:t>
                      </a:r>
                      <a:r>
                        <a:rPr sz="20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677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4571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57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0931" y="439219"/>
            <a:ext cx="629367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SCOPE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40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63486" y="1082350"/>
            <a:ext cx="9004041" cy="4419158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309880" indent="-297815">
              <a:spcBef>
                <a:spcPts val="1360"/>
              </a:spcBef>
              <a:buSzPct val="96428"/>
              <a:buFontTx/>
              <a:buAutoNum type="arabicPeriod"/>
              <a:tabLst>
                <a:tab pos="310515" algn="l"/>
              </a:tabLst>
            </a:pPr>
            <a:r>
              <a:rPr sz="2000" b="1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sz="2000" b="1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Sciences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330">
              <a:spcBef>
                <a:spcPts val="900"/>
              </a:spcBef>
            </a:pP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-Man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Planning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220">
              <a:spcBef>
                <a:spcPts val="580"/>
              </a:spcBef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-Crime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Rates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220">
              <a:spcBef>
                <a:spcPts val="500"/>
              </a:spcBef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-Income &amp; Wealth Analysis of</a:t>
            </a:r>
            <a:r>
              <a:rPr sz="2000" spc="-4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</a:p>
          <a:p>
            <a:pPr marL="583565" marR="5080" indent="-220979">
              <a:spcBef>
                <a:spcPts val="500"/>
              </a:spcBef>
            </a:pP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studying Pricing,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Production,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Consumption, Investments &amp; 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Profits</a:t>
            </a:r>
            <a:r>
              <a:rPr sz="2000" spc="-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</a:p>
          <a:p>
            <a:pPr marL="309880" indent="-297815">
              <a:spcBef>
                <a:spcPts val="700"/>
              </a:spcBef>
              <a:buSzPct val="96428"/>
              <a:buFontTx/>
              <a:buAutoNum type="arabicPeriod" startAt="2"/>
              <a:tabLst>
                <a:tab pos="310515" algn="l"/>
              </a:tabLst>
            </a:pPr>
            <a:r>
              <a:rPr sz="2000" b="1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880">
              <a:spcBef>
                <a:spcPts val="1290"/>
              </a:spcBef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-Agriculture</a:t>
            </a:r>
          </a:p>
          <a:p>
            <a:pPr marL="293370">
              <a:spcBef>
                <a:spcPts val="660"/>
              </a:spcBef>
            </a:pP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-Industry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3370">
              <a:spcBef>
                <a:spcPts val="500"/>
              </a:spcBef>
            </a:pP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-Textiles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3370">
              <a:spcBef>
                <a:spcPts val="500"/>
              </a:spcBef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-Education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etc.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>
              <a:spcBef>
                <a:spcPts val="500"/>
              </a:spcBef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000" spc="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ex.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Five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 Plans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sz="2000" spc="-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India.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727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7665" y="536163"/>
            <a:ext cx="901337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SCOPE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40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8668" y="1779270"/>
            <a:ext cx="9250033" cy="3434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9580" indent="-436880">
              <a:lnSpc>
                <a:spcPts val="3740"/>
              </a:lnSpc>
              <a:buSzPct val="114285"/>
              <a:buFontTx/>
              <a:buAutoNum type="arabicPeriod" startAt="3"/>
              <a:tabLst>
                <a:tab pos="449580" algn="l"/>
              </a:tabLst>
            </a:pPr>
            <a:r>
              <a:rPr sz="2000" b="1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Mathematics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965" marR="5080" indent="182880">
              <a:lnSpc>
                <a:spcPct val="108300"/>
              </a:lnSpc>
              <a:spcBef>
                <a:spcPts val="1300"/>
              </a:spcBef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-Extensive </a:t>
            </a:r>
            <a:r>
              <a:rPr sz="2000" spc="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Differentiation,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Algebra, Trigonometry, Matrices 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 in modern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</a:t>
            </a:r>
            <a:r>
              <a:rPr sz="2000" spc="2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analysis.</a:t>
            </a:r>
          </a:p>
          <a:p>
            <a:pPr marL="502920">
              <a:spcBef>
                <a:spcPts val="490"/>
              </a:spcBef>
            </a:pP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-Statistics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treated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sz="2000" spc="2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Mathematics.</a:t>
            </a:r>
          </a:p>
          <a:p>
            <a:pPr marL="422909" indent="-410209">
              <a:spcBef>
                <a:spcPts val="700"/>
              </a:spcBef>
              <a:buSzPct val="114285"/>
              <a:buFontTx/>
              <a:buAutoNum type="arabicPeriod" startAt="4"/>
              <a:tabLst>
                <a:tab pos="422909" algn="l"/>
              </a:tabLst>
            </a:pPr>
            <a:r>
              <a:rPr sz="2000" b="1" spc="-1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7365">
              <a:spcBef>
                <a:spcPts val="500"/>
              </a:spcBef>
            </a:pPr>
            <a:r>
              <a:rPr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sz="2000" spc="-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Budgeting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965" marR="516890" indent="218440">
              <a:spcBef>
                <a:spcPts val="500"/>
              </a:spcBef>
            </a:pP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-Applied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solving economic problems related to production,  consumption,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of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 as per income &amp; wealth 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patterns, wages, prices,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profits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individual savings,  investments, unemployment &amp; poverty</a:t>
            </a:r>
            <a:r>
              <a:rPr sz="2000" spc="-4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80364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2939" y="491586"/>
            <a:ext cx="850018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SCOPE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40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30071" y="1405890"/>
            <a:ext cx="5332095" cy="16671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6730" indent="-494030">
              <a:spcBef>
                <a:spcPts val="100"/>
              </a:spcBef>
              <a:buFontTx/>
              <a:buAutoNum type="arabicPeriod" startAt="5"/>
              <a:tabLst>
                <a:tab pos="506730" algn="l"/>
              </a:tabLst>
            </a:pPr>
            <a:r>
              <a:rPr sz="2000" b="1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</a:t>
            </a:r>
            <a:r>
              <a:rPr sz="2000" b="1" spc="-80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8480" lvl="1" indent="-155575">
              <a:spcBef>
                <a:spcPts val="2000"/>
              </a:spcBef>
              <a:buFontTx/>
              <a:buChar char="-"/>
              <a:tabLst>
                <a:tab pos="538480" algn="l"/>
              </a:tabLst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</a:p>
          <a:p>
            <a:pPr marL="518159" lvl="1" indent="-154940">
              <a:spcBef>
                <a:spcPts val="800"/>
              </a:spcBef>
              <a:buFontTx/>
              <a:buChar char="-"/>
              <a:tabLst>
                <a:tab pos="518159" algn="l"/>
              </a:tabLst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Research &amp;</a:t>
            </a:r>
            <a:r>
              <a:rPr sz="2000" spc="-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</a:p>
          <a:p>
            <a:pPr marL="518159" lvl="1" indent="-154940">
              <a:spcBef>
                <a:spcPts val="500"/>
              </a:spcBef>
              <a:buFontTx/>
              <a:buChar char="-"/>
              <a:tabLst>
                <a:tab pos="518159" algn="l"/>
              </a:tabLst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830070" y="3130549"/>
            <a:ext cx="7886700" cy="1658916"/>
          </a:xfrm>
          <a:prstGeom prst="rect">
            <a:avLst/>
          </a:prstGeom>
        </p:spPr>
        <p:txBody>
          <a:bodyPr vert="horz" wrap="square" lIns="0" tIns="243840" rIns="0" bIns="0" rtlCol="0">
            <a:spAutoFit/>
          </a:bodyPr>
          <a:lstStyle/>
          <a:p>
            <a:pPr marL="12700">
              <a:spcBef>
                <a:spcPts val="1920"/>
              </a:spcBef>
              <a:tabLst>
                <a:tab pos="725170" algn="l"/>
              </a:tabLst>
            </a:pPr>
            <a:r>
              <a:rPr sz="2000" b="1" dirty="0" err="1" smtClean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000" b="1" dirty="0" smtClean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000" b="1" dirty="0" smtClean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sz="2000" b="1" spc="-5" dirty="0" smtClean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555" marR="5080" indent="-24130">
              <a:lnSpc>
                <a:spcPct val="103299"/>
              </a:lnSpc>
              <a:spcBef>
                <a:spcPts val="1220"/>
              </a:spcBef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 Policy Decisions depend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forecasting, demand  analysis,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motion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studies, inventory control,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investments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 analysis of consumer data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&amp;</a:t>
            </a:r>
            <a:r>
              <a:rPr sz="2000" spc="-3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sales.</a:t>
            </a:r>
          </a:p>
        </p:txBody>
      </p:sp>
    </p:spTree>
    <p:extLst>
      <p:ext uri="{BB962C8B-B14F-4D97-AF65-F5344CB8AC3E}">
        <p14:creationId xmlns:p14="http://schemas.microsoft.com/office/powerpoint/2010/main" val="130847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4278" y="479336"/>
            <a:ext cx="837888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SCOPE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40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8670" y="1522730"/>
            <a:ext cx="6271895" cy="3383279"/>
          </a:xfrm>
          <a:prstGeom prst="rect">
            <a:avLst/>
          </a:prstGeom>
        </p:spPr>
        <p:txBody>
          <a:bodyPr vert="horz" wrap="square" lIns="0" tIns="243840" rIns="0" bIns="0" rtlCol="0">
            <a:spAutoFit/>
          </a:bodyPr>
          <a:lstStyle/>
          <a:p>
            <a:pPr marL="429259" indent="-417195">
              <a:spcBef>
                <a:spcPts val="1920"/>
              </a:spcBef>
              <a:buFontTx/>
              <a:buAutoNum type="romanLcParenR" startAt="2"/>
              <a:tabLst>
                <a:tab pos="429895" algn="l"/>
              </a:tabLst>
            </a:pPr>
            <a:r>
              <a:rPr sz="2000" b="1" spc="-5" dirty="0" smtClean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endParaRPr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3880" lvl="1" indent="-155575">
              <a:spcBef>
                <a:spcPts val="1300"/>
              </a:spcBef>
              <a:buFontTx/>
              <a:buChar char="-"/>
              <a:tabLst>
                <a:tab pos="563880" algn="l"/>
              </a:tabLst>
            </a:pP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Designs</a:t>
            </a:r>
          </a:p>
          <a:p>
            <a:pPr marL="588010" lvl="1" indent="-154940">
              <a:spcBef>
                <a:spcPts val="660"/>
              </a:spcBef>
              <a:buFontTx/>
              <a:buChar char="-"/>
              <a:tabLst>
                <a:tab pos="588010" algn="l"/>
              </a:tabLst>
            </a:pP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 </a:t>
            </a:r>
            <a:r>
              <a:rPr sz="2000" spc="-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000" spc="-1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</a:p>
          <a:p>
            <a:pPr marL="588010" lvl="1" indent="-154940">
              <a:spcBef>
                <a:spcPts val="500"/>
              </a:spcBef>
              <a:buFontTx/>
              <a:buChar char="-"/>
              <a:tabLst>
                <a:tab pos="588010" algn="l"/>
              </a:tabLst>
            </a:pP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r>
              <a:rPr sz="2000" spc="-1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</a:t>
            </a:r>
          </a:p>
          <a:p>
            <a:pPr marL="588010" lvl="1" indent="-154940">
              <a:spcBef>
                <a:spcPts val="500"/>
              </a:spcBef>
              <a:buFontTx/>
              <a:buChar char="-"/>
              <a:tabLst>
                <a:tab pos="588010" algn="l"/>
              </a:tabLst>
            </a:pP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 Control</a:t>
            </a:r>
            <a:r>
              <a:rPr sz="2000" spc="-1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Mechanisms</a:t>
            </a:r>
          </a:p>
          <a:p>
            <a:pPr marL="588010" lvl="1" indent="-154940">
              <a:spcBef>
                <a:spcPts val="500"/>
              </a:spcBef>
              <a:buFontTx/>
              <a:buChar char="-"/>
              <a:tabLst>
                <a:tab pos="588010" algn="l"/>
              </a:tabLst>
            </a:pP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sz="2000" spc="-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Mix</a:t>
            </a:r>
            <a:endParaRPr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8010" lvl="1" indent="-154940">
              <a:spcBef>
                <a:spcPts val="500"/>
              </a:spcBef>
              <a:buFontTx/>
              <a:buChar char="-"/>
              <a:tabLst>
                <a:tab pos="588010" algn="l"/>
              </a:tabLst>
            </a:pPr>
            <a:r>
              <a:rPr sz="2000" spc="-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Quantities</a:t>
            </a:r>
            <a:endParaRPr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8010" lvl="1" indent="-154940">
              <a:spcBef>
                <a:spcPts val="500"/>
              </a:spcBef>
              <a:buFontTx/>
              <a:buChar char="-"/>
              <a:tabLst>
                <a:tab pos="588010" algn="l"/>
                <a:tab pos="4984115" algn="l"/>
              </a:tabLst>
            </a:pPr>
            <a:r>
              <a:rPr sz="2000" spc="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000" spc="-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 </a:t>
            </a:r>
            <a:r>
              <a:rPr sz="2000" spc="-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000" spc="1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000" spc="-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2000" spc="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sz="2000" spc="-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2000" spc="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000" spc="-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sz="2000" spc="-1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000" spc="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000" spc="-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000" spc="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000" spc="-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000" spc="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2000" spc="-1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000" spc="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000" spc="1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000" spc="-1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000" spc="-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000" spc="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000" spc="-1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	</a:t>
            </a:r>
            <a:r>
              <a:rPr sz="2000" spc="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sz="2000" spc="1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000" spc="-1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000" spc="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000" spc="-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2000" spc="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2000" spc="-1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000" spc="-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000" spc="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93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6955" y="500330"/>
            <a:ext cx="835089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SCOPE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40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8669" y="1393189"/>
            <a:ext cx="9362000" cy="3784113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499109" indent="-486409">
              <a:spcBef>
                <a:spcPts val="800"/>
              </a:spcBef>
              <a:buFontTx/>
              <a:buAutoNum type="romanLcParenR" startAt="3"/>
              <a:tabLst>
                <a:tab pos="499109" algn="l"/>
              </a:tabLst>
            </a:pPr>
            <a:r>
              <a:rPr sz="2000" b="1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220">
              <a:spcBef>
                <a:spcPts val="500"/>
              </a:spcBef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-Correlation Analysis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profits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dividends, assets &amp;</a:t>
            </a:r>
            <a:r>
              <a:rPr sz="2000" spc="-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220">
              <a:spcBef>
                <a:spcPts val="500"/>
              </a:spcBef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-Analysis of income &amp;</a:t>
            </a:r>
            <a:r>
              <a:rPr sz="2000" spc="-3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expenditure</a:t>
            </a:r>
          </a:p>
          <a:p>
            <a:pPr marL="354965" marR="610235" lvl="1" indent="7620">
              <a:spcBef>
                <a:spcPts val="500"/>
              </a:spcBef>
              <a:buFontTx/>
              <a:buChar char="-"/>
              <a:tabLst>
                <a:tab pos="518159" algn="l"/>
              </a:tabLst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 forecasts, break-even analysis, investment &amp; risk  analysis</a:t>
            </a:r>
          </a:p>
          <a:p>
            <a:pPr marL="499109" indent="-486409">
              <a:spcBef>
                <a:spcPts val="700"/>
              </a:spcBef>
              <a:buFontTx/>
              <a:buAutoNum type="romanLcParenR" startAt="4"/>
              <a:tabLst>
                <a:tab pos="499109" algn="l"/>
              </a:tabLst>
            </a:pPr>
            <a:r>
              <a:rPr sz="2000" b="1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220">
              <a:spcBef>
                <a:spcPts val="500"/>
              </a:spcBef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-Demand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</a:p>
          <a:p>
            <a:pPr marL="363220">
              <a:spcBef>
                <a:spcPts val="500"/>
              </a:spcBef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-Sales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Forecasts</a:t>
            </a:r>
          </a:p>
          <a:p>
            <a:pPr marL="429259" indent="-417195">
              <a:spcBef>
                <a:spcPts val="489"/>
              </a:spcBef>
              <a:buFontTx/>
              <a:buAutoNum type="romanLcParenR" startAt="5"/>
              <a:tabLst>
                <a:tab pos="429895" algn="l"/>
              </a:tabLst>
            </a:pPr>
            <a:r>
              <a:rPr sz="2000" b="1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Personnel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2920" marR="5080" lvl="1" indent="-139700">
              <a:lnSpc>
                <a:spcPct val="120800"/>
              </a:lnSpc>
              <a:buFontTx/>
              <a:buChar char="-"/>
              <a:tabLst>
                <a:tab pos="518159" algn="l"/>
              </a:tabLst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 plans, Incentive plans, Cost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living, Labor turnover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ratio, 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Employment trends, Accidental Rates,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Appraisals  etc.</a:t>
            </a:r>
          </a:p>
        </p:txBody>
      </p:sp>
    </p:spTree>
    <p:extLst>
      <p:ext uri="{BB962C8B-B14F-4D97-AF65-F5344CB8AC3E}">
        <p14:creationId xmlns:p14="http://schemas.microsoft.com/office/powerpoint/2010/main" val="208507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6914" y="478915"/>
            <a:ext cx="82296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SCOPE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40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8670" y="1785620"/>
            <a:ext cx="8867477" cy="25755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1340" indent="-549275">
              <a:spcBef>
                <a:spcPts val="100"/>
              </a:spcBef>
              <a:buFontTx/>
              <a:buAutoNum type="romanLcParenR" startAt="6"/>
              <a:tabLst>
                <a:tab pos="561975" algn="l"/>
              </a:tabLst>
            </a:pPr>
            <a:r>
              <a:rPr sz="2000" b="1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 </a:t>
            </a:r>
            <a:r>
              <a:rPr sz="2000" b="1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sz="2000" b="1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Auditing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965" marR="202565" indent="-27940">
              <a:lnSpc>
                <a:spcPct val="108300"/>
              </a:lnSpc>
              <a:spcBef>
                <a:spcPts val="1290"/>
              </a:spcBef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-Analysis of Income, Expenditure,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Investment, Profits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Optimization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Production</a:t>
            </a:r>
            <a:r>
              <a:rPr sz="2000" spc="-2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3370">
              <a:spcBef>
                <a:spcPts val="500"/>
              </a:spcBef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Forecasting costs of production &amp;</a:t>
            </a:r>
            <a:r>
              <a:rPr sz="2000" spc="-3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</a:p>
          <a:p>
            <a:pPr marL="626110" indent="-614045">
              <a:spcBef>
                <a:spcPts val="500"/>
              </a:spcBef>
              <a:buFontTx/>
              <a:buAutoNum type="romanLcParenR" startAt="7"/>
              <a:tabLst>
                <a:tab pos="626745" algn="l"/>
              </a:tabLst>
            </a:pPr>
            <a:r>
              <a:rPr sz="2000" b="1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Areas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965" marR="5080" indent="-62230">
              <a:spcBef>
                <a:spcPts val="500"/>
              </a:spcBef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-Insurance, Astronomy, Social Sciences, Medical Sciences,  Psychology, Education</a:t>
            </a:r>
            <a:r>
              <a:rPr sz="2000" spc="-2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6717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2898" y="553631"/>
            <a:ext cx="824038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LIMITATIONS OF</a:t>
            </a:r>
            <a:r>
              <a:rPr sz="40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33270" y="1753869"/>
            <a:ext cx="8547644" cy="29751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50165" indent="-342900">
              <a:spcBef>
                <a:spcPts val="10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80365" algn="l"/>
                <a:tab pos="381000" algn="l"/>
                <a:tab pos="6964045" algn="l"/>
              </a:tabLst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sz="2000" spc="-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sz="2000" spc="-2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000" spc="-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udy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sz="2000" spc="-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sz="2000" spc="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000" spc="-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ems,</a:t>
            </a:r>
            <a:r>
              <a:rPr sz="2000" spc="-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deals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</a:t>
            </a:r>
            <a:r>
              <a:rPr sz="2000" spc="-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 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aggregates</a:t>
            </a:r>
            <a:r>
              <a:rPr sz="2000" spc="-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spc="-5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465" marR="50165">
              <a:spcBef>
                <a:spcPts val="100"/>
              </a:spcBef>
              <a:buClr>
                <a:srgbClr val="330066"/>
              </a:buClr>
              <a:buSzPct val="70000"/>
              <a:tabLst>
                <a:tab pos="380365" algn="l"/>
                <a:tab pos="381000" algn="l"/>
                <a:tab pos="6964045" algn="l"/>
              </a:tabLst>
            </a:pP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0" indent="-342900">
              <a:spcBef>
                <a:spcPts val="74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80365" algn="l"/>
                <a:tab pos="381000" algn="l"/>
                <a:tab pos="2221230" algn="l"/>
              </a:tabLst>
            </a:pPr>
            <a:r>
              <a:rPr sz="2000" spc="-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Statistical</a:t>
            </a:r>
            <a:r>
              <a:rPr lang="en-US" sz="2000" spc="-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laws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not</a:t>
            </a:r>
            <a:r>
              <a:rPr sz="2000" spc="-6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exact</a:t>
            </a:r>
            <a:r>
              <a:rPr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">
              <a:spcBef>
                <a:spcPts val="740"/>
              </a:spcBef>
              <a:buClr>
                <a:srgbClr val="330066"/>
              </a:buClr>
              <a:buSzPct val="70000"/>
              <a:tabLst>
                <a:tab pos="380365" algn="l"/>
                <a:tab pos="381000" algn="l"/>
                <a:tab pos="2221230" algn="l"/>
              </a:tabLst>
            </a:pP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0365" marR="857885" indent="-342900">
              <a:lnSpc>
                <a:spcPts val="3590"/>
              </a:lnSpc>
              <a:spcBef>
                <a:spcPts val="87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suitable for the study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qualitative  phenomenon</a:t>
            </a:r>
            <a:r>
              <a:rPr sz="2000" spc="-5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spc="-5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465" marR="857885">
              <a:lnSpc>
                <a:spcPts val="3590"/>
              </a:lnSpc>
              <a:spcBef>
                <a:spcPts val="875"/>
              </a:spcBef>
              <a:buClr>
                <a:srgbClr val="330066"/>
              </a:buClr>
              <a:buSzPct val="70000"/>
              <a:tabLst>
                <a:tab pos="380365" algn="l"/>
                <a:tab pos="381000" algn="l"/>
              </a:tabLst>
            </a:pP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0365" marR="30480" indent="-342900">
              <a:spcBef>
                <a:spcPts val="63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80365" algn="l"/>
                <a:tab pos="381000" algn="l"/>
                <a:tab pos="3067050" algn="l"/>
              </a:tabLst>
            </a:pP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Statistical methods are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not 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2000" spc="-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solving	</a:t>
            </a:r>
            <a:r>
              <a:rPr sz="2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problems.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59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854</Words>
  <Application>Microsoft Office PowerPoint</Application>
  <PresentationFormat>Widescreen</PresentationFormat>
  <Paragraphs>207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Office Theme</vt:lpstr>
      <vt:lpstr>INTRODUCTION TO STATISTICS</vt:lpstr>
      <vt:lpstr>Definitions</vt:lpstr>
      <vt:lpstr>SCOPE OF STATISTICS</vt:lpstr>
      <vt:lpstr>SCOPE OF STATISTICS contd…</vt:lpstr>
      <vt:lpstr>SCOPE OF STATISTICS contd…</vt:lpstr>
      <vt:lpstr>SCOPE OF STATISTICS contd…</vt:lpstr>
      <vt:lpstr>SCOPE OF STATISTICS contd…</vt:lpstr>
      <vt:lpstr>SCOPE OF STATISTICS contd…</vt:lpstr>
      <vt:lpstr>LIMITATIONS OF STATISTICS</vt:lpstr>
      <vt:lpstr>Definitions Continued</vt:lpstr>
      <vt:lpstr>Some More Definitions</vt:lpstr>
      <vt:lpstr>More Definitions</vt:lpstr>
      <vt:lpstr>Illustration – Individual Series</vt:lpstr>
      <vt:lpstr>Illustration – Discrete  Frequency Distribution</vt:lpstr>
      <vt:lpstr>    Illustration  Grouped or Continuous  Frequency Distribution</vt:lpstr>
      <vt:lpstr>Illustration – Grouped or Continuous  Frequency Distribution contd…</vt:lpstr>
      <vt:lpstr>CONVERSION OF INCLUSIVE TYPE  CLASS-INTERVALS TO EXCLUSIVE  TYPE CLASS INTERVALS</vt:lpstr>
      <vt:lpstr>CONVERSION OF INCLUSIVE TYPE  CLASS-INTERVALS TO EXCLUSIVE TYPE  CLASS INTERVALS contd…</vt:lpstr>
      <vt:lpstr>CONVERSION OF INCLUSIVE TYPE CLASS-  INTERVALS TO EXCLUSIVE TYPE CLASS INTERVALS contd…</vt:lpstr>
      <vt:lpstr>Obtaining Cumulative  Frequency Distribution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STATISTICS</dc:title>
  <dc:creator>user</dc:creator>
  <cp:lastModifiedBy>user</cp:lastModifiedBy>
  <cp:revision>1</cp:revision>
  <dcterms:created xsi:type="dcterms:W3CDTF">2020-05-19T14:39:47Z</dcterms:created>
  <dcterms:modified xsi:type="dcterms:W3CDTF">2020-05-19T14:40:22Z</dcterms:modified>
</cp:coreProperties>
</file>