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5415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562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8734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6823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7960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216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0270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5801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5277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5092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5823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5C314-9D9E-42A1-9F29-2B67EA4B3F26}" type="datetimeFigureOut">
              <a:rPr lang="en-SG" smtClean="0"/>
              <a:t>19/5/2020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AE6B4-4144-403C-82B6-46AA161D086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026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5739" y="466875"/>
            <a:ext cx="10748865" cy="659154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Measures of 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sz="4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0570" y="1659890"/>
            <a:ext cx="9446752" cy="1928733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93700" indent="-342900">
              <a:spcBef>
                <a:spcPts val="8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065" marR="43180" indent="-342900"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 tendency to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cluster or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around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value.</a:t>
            </a:r>
          </a:p>
          <a:p>
            <a:pPr marL="393700" indent="-342900">
              <a:spcBef>
                <a:spcPts val="75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behavior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tendency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065" marR="233045" indent="-342900"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clusters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tendency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whole set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9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8669" y="791009"/>
            <a:ext cx="624459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sz="40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33270" y="1726163"/>
            <a:ext cx="4880714" cy="41242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spcBef>
                <a:spcPts val="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3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sz="3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3300" dirty="0">
              <a:latin typeface="Arial"/>
              <a:cs typeface="Arial"/>
            </a:endParaRPr>
          </a:p>
          <a:p>
            <a:pPr marL="266700">
              <a:spcBef>
                <a:spcPts val="2465"/>
              </a:spcBef>
              <a:tabLst>
                <a:tab pos="3790315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 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000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000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2000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…..f</a:t>
            </a:r>
            <a:r>
              <a:rPr sz="2000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000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spc="434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	Σfx</a:t>
            </a:r>
          </a:p>
          <a:p>
            <a:pPr marL="2400300">
              <a:spcBef>
                <a:spcPts val="400"/>
              </a:spcBef>
              <a:tabLst>
                <a:tab pos="3984625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	Σf</a:t>
            </a:r>
          </a:p>
          <a:p>
            <a:pPr marL="436880"/>
            <a:endParaRPr lang="en-US" sz="20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6880"/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+f</a:t>
            </a:r>
            <a:r>
              <a:rPr sz="2000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000" spc="270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+…+</a:t>
            </a:r>
            <a:r>
              <a:rPr sz="20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-7" baseline="-2380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000" spc="-7" baseline="-23809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6880"/>
            <a:endParaRPr sz="2000" baseline="-2380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46860">
              <a:spcBef>
                <a:spcPts val="40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 value of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C.I</a:t>
            </a:r>
            <a:endParaRPr lang="en-US" sz="20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46860">
              <a:spcBef>
                <a:spcPts val="400"/>
              </a:spcBef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2130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(U.L +</a:t>
            </a:r>
            <a:r>
              <a:rPr sz="2000" u="sng" spc="-2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L.L)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2190" algn="ctr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" name="object 4"/>
          <p:cNvSpPr/>
          <p:nvPr/>
        </p:nvSpPr>
        <p:spPr>
          <a:xfrm>
            <a:off x="2819400" y="3352800"/>
            <a:ext cx="2819400" cy="0"/>
          </a:xfrm>
          <a:custGeom>
            <a:avLst/>
            <a:gdLst/>
            <a:ahLst/>
            <a:cxnLst/>
            <a:rect l="l" t="t" r="r" b="b"/>
            <a:pathLst>
              <a:path w="2819400">
                <a:moveTo>
                  <a:pt x="0" y="0"/>
                </a:moveTo>
                <a:lnTo>
                  <a:pt x="28194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67400" y="33528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938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9673" y="716603"/>
            <a:ext cx="824826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sz="40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Formulae 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68" y="1659890"/>
            <a:ext cx="5415151" cy="2939907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55600" indent="-342900">
              <a:spcBef>
                <a:spcPts val="8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Assumed Mean</a:t>
            </a:r>
            <a:r>
              <a:rPr sz="30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7660">
              <a:spcBef>
                <a:spcPts val="74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 +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Σ</a:t>
            </a:r>
            <a:r>
              <a:rPr sz="2400" u="sng" spc="-5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u="sng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29590" algn="ctr">
              <a:spcBef>
                <a:spcPts val="7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1273810" marR="83820" indent="-1261110">
              <a:lnSpc>
                <a:spcPct val="120600"/>
              </a:lnSpc>
              <a:spcBef>
                <a:spcPts val="5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assumed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Σ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  <a:p>
            <a:pPr marL="1273810">
              <a:spcBef>
                <a:spcPts val="7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= x –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1273810">
              <a:spcBef>
                <a:spcPts val="74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mid -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3717272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6326" y="646045"/>
            <a:ext cx="813629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sz="40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Formulae 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69" y="179959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pc="1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01570" y="1671320"/>
            <a:ext cx="4577728" cy="1463221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spcBef>
                <a:spcPts val="750"/>
              </a:spcBef>
            </a:pPr>
            <a:r>
              <a:rPr sz="3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Deviation</a:t>
            </a:r>
            <a:r>
              <a:rPr sz="30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>
              <a:spcBef>
                <a:spcPts val="650"/>
              </a:spcBef>
              <a:tabLst>
                <a:tab pos="2044064" algn="l"/>
              </a:tabLs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 + Σ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	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49250" algn="ctr">
              <a:spcBef>
                <a:spcPts val="64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6789" y="3134541"/>
            <a:ext cx="4669155" cy="2730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3585" marR="790575" indent="-731520">
              <a:lnSpc>
                <a:spcPct val="1208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A = assumed mean  N = Σ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  <a:p>
            <a:pPr marL="743585">
              <a:spcBef>
                <a:spcPts val="6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=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x –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67180">
              <a:spcBef>
                <a:spcPts val="64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marL="743585">
              <a:spcBef>
                <a:spcPts val="6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mid –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</a:p>
          <a:p>
            <a:pPr marL="835025">
              <a:spcBef>
                <a:spcPts val="6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width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C.I = U.L –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L.L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86200" y="28194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2739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6327" y="320068"/>
            <a:ext cx="730203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sz="40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1738401" y="1205004"/>
          <a:ext cx="5856716" cy="4831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4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C.I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21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</a:t>
                      </a:r>
                    </a:p>
                    <a:p>
                      <a:pPr marR="20193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41338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Mid- 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marL="37020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fX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7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6-8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8-10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63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10-12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12-14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10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sz="20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Σf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</a:t>
                      </a:r>
                      <a:r>
                        <a:rPr sz="20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Σfx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468358" y="3601616"/>
            <a:ext cx="2616409" cy="90507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spcBef>
                <a:spcPts val="750"/>
              </a:spcBef>
              <a:tabLst>
                <a:tab pos="388620" algn="l"/>
              </a:tabLst>
            </a:pPr>
            <a:r>
              <a:rPr sz="2600" dirty="0">
                <a:latin typeface="Arial"/>
                <a:cs typeface="Arial"/>
              </a:rPr>
              <a:t>=</a:t>
            </a:r>
            <a:r>
              <a:rPr sz="2000" dirty="0">
                <a:latin typeface="Arial"/>
                <a:cs typeface="Arial"/>
              </a:rPr>
              <a:t>	442/50</a:t>
            </a:r>
          </a:p>
          <a:p>
            <a:pPr marL="12700">
              <a:spcBef>
                <a:spcPts val="650"/>
              </a:spcBef>
            </a:pPr>
            <a:r>
              <a:rPr sz="2000" dirty="0">
                <a:latin typeface="Arial"/>
                <a:cs typeface="Arial"/>
              </a:rPr>
              <a:t>= 8.84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Ans.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8358" y="1688841"/>
            <a:ext cx="2616409" cy="814325"/>
          </a:xfrm>
          <a:prstGeom prst="rect">
            <a:avLst/>
          </a:prstGeom>
          <a:solidFill>
            <a:srgbClr val="CCCC00"/>
          </a:solidFill>
          <a:ln w="9344">
            <a:solidFill>
              <a:srgbClr val="000000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marL="1377950" marR="655955" indent="-713740">
              <a:spcBef>
                <a:spcPts val="1550"/>
              </a:spcBef>
              <a:tabLst>
                <a:tab pos="1249045" algn="l"/>
              </a:tabLst>
            </a:pPr>
            <a:r>
              <a:rPr sz="2000" b="1" dirty="0">
                <a:latin typeface="Arial"/>
                <a:cs typeface="Arial"/>
              </a:rPr>
              <a:t>μ =	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Σ</a:t>
            </a:r>
            <a:r>
              <a:rPr sz="2000" b="1" u="heavy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fx </a:t>
            </a:r>
            <a:r>
              <a:rPr sz="2000" b="1" dirty="0">
                <a:latin typeface="Arial"/>
                <a:cs typeface="Arial"/>
              </a:rPr>
              <a:t> Σ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2369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996328" y="985928"/>
            <a:ext cx="2447925" cy="923925"/>
            <a:chOff x="6472327" y="985927"/>
            <a:chExt cx="2447925" cy="923925"/>
          </a:xfrm>
        </p:grpSpPr>
        <p:sp>
          <p:nvSpPr>
            <p:cNvPr id="3" name="object 3"/>
            <p:cNvSpPr/>
            <p:nvPr/>
          </p:nvSpPr>
          <p:spPr>
            <a:xfrm>
              <a:off x="6477000" y="990600"/>
              <a:ext cx="2438400" cy="914400"/>
            </a:xfrm>
            <a:custGeom>
              <a:avLst/>
              <a:gdLst/>
              <a:ahLst/>
              <a:cxnLst/>
              <a:rect l="l" t="t" r="r" b="b"/>
              <a:pathLst>
                <a:path w="2438400" h="914400">
                  <a:moveTo>
                    <a:pt x="2438400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2438400" y="914400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77000" y="990600"/>
              <a:ext cx="2438400" cy="914400"/>
            </a:xfrm>
            <a:custGeom>
              <a:avLst/>
              <a:gdLst/>
              <a:ahLst/>
              <a:cxnLst/>
              <a:rect l="l" t="t" r="r" b="b"/>
              <a:pathLst>
                <a:path w="2438400" h="914400">
                  <a:moveTo>
                    <a:pt x="1219200" y="914400"/>
                  </a:moveTo>
                  <a:lnTo>
                    <a:pt x="0" y="914400"/>
                  </a:lnTo>
                  <a:lnTo>
                    <a:pt x="0" y="0"/>
                  </a:lnTo>
                  <a:lnTo>
                    <a:pt x="2438400" y="0"/>
                  </a:lnTo>
                  <a:lnTo>
                    <a:pt x="2438400" y="914400"/>
                  </a:lnTo>
                  <a:lnTo>
                    <a:pt x="1219200" y="914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46448" y="23549"/>
            <a:ext cx="948923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Assumed Mean</a:t>
            </a:r>
            <a:r>
              <a:rPr sz="4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/>
          </p:nvPr>
        </p:nvGraphicFramePr>
        <p:xfrm>
          <a:off x="1662204" y="671603"/>
          <a:ext cx="6172199" cy="61099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1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7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8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C.I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9085" marR="201295" indent="-209550">
                        <a:lnSpc>
                          <a:spcPts val="2900"/>
                        </a:lnSpc>
                        <a:spcBef>
                          <a:spcPts val="5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f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020" marR="396875" indent="-6985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</a:t>
                      </a:r>
                      <a:r>
                        <a:rPr sz="2000" spc="-6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Values 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(x)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sz="20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=(x-A)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2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03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15-20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75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22.5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03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9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4203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f=  36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Σfd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sz="2000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001000" y="1167623"/>
            <a:ext cx="3466321" cy="34394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5960"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μ = A +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Σ</a:t>
            </a:r>
            <a:r>
              <a:rPr sz="2000" b="1" u="heavy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fd</a:t>
            </a:r>
            <a:endParaRPr lang="en-US" sz="2000" dirty="0">
              <a:latin typeface="Arial"/>
              <a:cs typeface="Arial"/>
            </a:endParaRPr>
          </a:p>
          <a:p>
            <a:pPr marL="695960">
              <a:spcBef>
                <a:spcPts val="100"/>
              </a:spcBef>
            </a:pPr>
            <a:r>
              <a:rPr lang="en-US" sz="2000" b="1" spc="-5" dirty="0">
                <a:latin typeface="Arial"/>
                <a:cs typeface="Arial"/>
              </a:rPr>
              <a:t> </a:t>
            </a:r>
            <a:r>
              <a:rPr lang="en-US" sz="2000" b="1" spc="-5" dirty="0" smtClean="0">
                <a:latin typeface="Arial"/>
                <a:cs typeface="Arial"/>
              </a:rPr>
              <a:t>             </a:t>
            </a:r>
            <a:r>
              <a:rPr sz="2000" b="1" spc="-5" dirty="0" err="1" smtClean="0">
                <a:latin typeface="Arial"/>
                <a:cs typeface="Arial"/>
              </a:rPr>
              <a:t>Σ</a:t>
            </a:r>
            <a:r>
              <a:rPr sz="2000" b="1" dirty="0" err="1" smtClean="0">
                <a:latin typeface="Arial"/>
                <a:cs typeface="Arial"/>
              </a:rPr>
              <a:t>f</a:t>
            </a:r>
            <a:endParaRPr lang="en-US" sz="2000" b="1" dirty="0" smtClean="0">
              <a:latin typeface="Arial"/>
              <a:cs typeface="Arial"/>
            </a:endParaRPr>
          </a:p>
          <a:p>
            <a:pPr marL="695960">
              <a:spcBef>
                <a:spcPts val="100"/>
              </a:spcBef>
            </a:pPr>
            <a:endParaRPr lang="en-US" sz="2000" b="1" dirty="0">
              <a:latin typeface="Arial"/>
              <a:cs typeface="Arial"/>
            </a:endParaRPr>
          </a:p>
          <a:p>
            <a:pPr marL="695960">
              <a:spcBef>
                <a:spcPts val="100"/>
              </a:spcBef>
            </a:pPr>
            <a:endParaRPr lang="en-US" sz="2000" b="1" dirty="0" smtClean="0">
              <a:latin typeface="Arial"/>
              <a:cs typeface="Arial"/>
            </a:endParaRPr>
          </a:p>
          <a:p>
            <a:pPr marL="695960">
              <a:spcBef>
                <a:spcPts val="100"/>
              </a:spcBef>
            </a:pPr>
            <a:endParaRPr lang="en-US" sz="2000" b="1" dirty="0">
              <a:latin typeface="Arial"/>
              <a:cs typeface="Arial"/>
            </a:endParaRPr>
          </a:p>
          <a:p>
            <a:pPr marL="695960">
              <a:spcBef>
                <a:spcPts val="100"/>
              </a:spcBef>
            </a:pPr>
            <a:endParaRPr lang="en-US" sz="2000" dirty="0">
              <a:latin typeface="Arial"/>
              <a:cs typeface="Arial"/>
            </a:endParaRPr>
          </a:p>
          <a:p>
            <a:pPr marL="695960">
              <a:spcBef>
                <a:spcPts val="100"/>
              </a:spcBef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22.5 +</a:t>
            </a:r>
            <a:r>
              <a:rPr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u="heavy" spc="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105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5960">
              <a:spcBef>
                <a:spcPts val="1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650"/>
              </a:spcBef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22.5 +</a:t>
            </a:r>
            <a:r>
              <a:rPr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2.916</a:t>
            </a:r>
          </a:p>
          <a:p>
            <a:pPr marL="12700">
              <a:spcBef>
                <a:spcPts val="640"/>
              </a:spcBef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25.416</a:t>
            </a:r>
            <a:r>
              <a:rPr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sz="2600" b="1" spc="5" dirty="0">
                <a:latin typeface="Arial"/>
                <a:cs typeface="Arial"/>
              </a:rPr>
              <a:t>.</a:t>
            </a:r>
            <a:endParaRPr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4010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86727" y="1138328"/>
            <a:ext cx="2914650" cy="1152525"/>
            <a:chOff x="5862727" y="1138327"/>
            <a:chExt cx="2914650" cy="1152525"/>
          </a:xfrm>
        </p:grpSpPr>
        <p:sp>
          <p:nvSpPr>
            <p:cNvPr id="3" name="object 3"/>
            <p:cNvSpPr/>
            <p:nvPr/>
          </p:nvSpPr>
          <p:spPr>
            <a:xfrm>
              <a:off x="5867400" y="1143000"/>
              <a:ext cx="2743200" cy="1143000"/>
            </a:xfrm>
            <a:custGeom>
              <a:avLst/>
              <a:gdLst/>
              <a:ahLst/>
              <a:cxnLst/>
              <a:rect l="l" t="t" r="r" b="b"/>
              <a:pathLst>
                <a:path w="2743200" h="1143000">
                  <a:moveTo>
                    <a:pt x="27432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2743200" y="1143000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867400" y="1143000"/>
              <a:ext cx="2743200" cy="1143000"/>
            </a:xfrm>
            <a:custGeom>
              <a:avLst/>
              <a:gdLst/>
              <a:ahLst/>
              <a:cxnLst/>
              <a:rect l="l" t="t" r="r" b="b"/>
              <a:pathLst>
                <a:path w="2743200" h="1143000">
                  <a:moveTo>
                    <a:pt x="1371600" y="1143000"/>
                  </a:moveTo>
                  <a:lnTo>
                    <a:pt x="0" y="1143000"/>
                  </a:lnTo>
                  <a:lnTo>
                    <a:pt x="0" y="0"/>
                  </a:lnTo>
                  <a:lnTo>
                    <a:pt x="2743200" y="0"/>
                  </a:lnTo>
                  <a:lnTo>
                    <a:pt x="2743200" y="1143000"/>
                  </a:lnTo>
                  <a:lnTo>
                    <a:pt x="1371600" y="11430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11440" y="1532890"/>
              <a:ext cx="152400" cy="0"/>
            </a:xfrm>
            <a:custGeom>
              <a:avLst/>
              <a:gdLst/>
              <a:ahLst/>
              <a:cxnLst/>
              <a:rect l="l" t="t" r="r" b="b"/>
              <a:pathLst>
                <a:path w="152400">
                  <a:moveTo>
                    <a:pt x="0" y="0"/>
                  </a:moveTo>
                  <a:lnTo>
                    <a:pt x="152400" y="0"/>
                  </a:lnTo>
                </a:path>
              </a:pathLst>
            </a:custGeom>
            <a:ln w="13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863840" y="1532890"/>
              <a:ext cx="311150" cy="0"/>
            </a:xfrm>
            <a:custGeom>
              <a:avLst/>
              <a:gdLst/>
              <a:ahLst/>
              <a:cxnLst/>
              <a:rect l="l" t="t" r="r" b="b"/>
              <a:pathLst>
                <a:path w="311150">
                  <a:moveTo>
                    <a:pt x="0" y="0"/>
                  </a:moveTo>
                  <a:lnTo>
                    <a:pt x="311150" y="0"/>
                  </a:lnTo>
                </a:path>
              </a:pathLst>
            </a:custGeom>
            <a:ln w="13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42392" y="-37950"/>
            <a:ext cx="910667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Illustration- Step Deviation</a:t>
            </a:r>
            <a:r>
              <a:rPr sz="40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/>
          </p:nvPr>
        </p:nvGraphicFramePr>
        <p:xfrm>
          <a:off x="1558212" y="1271237"/>
          <a:ext cx="5666589" cy="41590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038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C.I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Freq.(f)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12636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 (x)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d=</a:t>
                      </a:r>
                      <a:r>
                        <a:rPr sz="20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(x-A)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347980" indent="350520">
                        <a:lnSpc>
                          <a:spcPct val="120800"/>
                        </a:lnSpc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(i=</a:t>
                      </a:r>
                      <a:r>
                        <a:rPr sz="2000" spc="-8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846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15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15-20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15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22.5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sz="20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15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15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15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49593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Σf=  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sz="20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1435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Σfd</a:t>
                      </a:r>
                      <a:r>
                        <a:rPr sz="2000" spc="-9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 2100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7477760" y="1244601"/>
            <a:ext cx="2652395" cy="32290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010">
              <a:spcBef>
                <a:spcPts val="100"/>
              </a:spcBef>
              <a:tabLst>
                <a:tab pos="713105" algn="l"/>
                <a:tab pos="1212215" algn="l"/>
                <a:tab pos="1757045" algn="l"/>
              </a:tabLst>
            </a:pPr>
            <a:r>
              <a:rPr sz="2000" b="1" dirty="0">
                <a:latin typeface="Arial"/>
                <a:cs typeface="Arial"/>
              </a:rPr>
              <a:t>μ	=	A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+	Σ fd x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</a:t>
            </a:r>
            <a:endParaRPr sz="2000" dirty="0">
              <a:latin typeface="Arial"/>
              <a:cs typeface="Arial"/>
            </a:endParaRPr>
          </a:p>
          <a:p>
            <a:pPr marR="540385" algn="r"/>
            <a:r>
              <a:rPr sz="2000" b="1" spc="-15" dirty="0">
                <a:latin typeface="Arial"/>
                <a:cs typeface="Arial"/>
              </a:rPr>
              <a:t>Σ</a:t>
            </a:r>
            <a:r>
              <a:rPr sz="2000" b="1" dirty="0">
                <a:latin typeface="Arial"/>
                <a:cs typeface="Arial"/>
              </a:rPr>
              <a:t>f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lang="en-US" sz="1900" dirty="0" smtClean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lang="en-US" sz="19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1900" dirty="0">
              <a:latin typeface="Arial"/>
              <a:cs typeface="Arial"/>
            </a:endParaRPr>
          </a:p>
          <a:p>
            <a:pPr marL="109855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22.5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2100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855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65480" algn="r">
              <a:spcBef>
                <a:spcPts val="60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22.5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2.916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590"/>
              </a:spcBef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25.416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689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582" y="332165"/>
            <a:ext cx="513523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1782146" y="1483564"/>
          <a:ext cx="6904653" cy="49079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8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4374">
                <a:tc>
                  <a:txBody>
                    <a:bodyPr/>
                    <a:lstStyle/>
                    <a:p>
                      <a:pPr marL="90170" marR="38036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1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Marks </a:t>
                      </a: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sz="2000" b="1" spc="-9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  </a:t>
                      </a:r>
                      <a:r>
                        <a:rPr sz="2000" b="1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977265">
                        <a:lnSpc>
                          <a:spcPts val="2610"/>
                        </a:lnSpc>
                        <a:spcBef>
                          <a:spcPts val="80"/>
                        </a:spcBef>
                      </a:pPr>
                      <a:r>
                        <a:rPr sz="2000" b="1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sz="2000" b="1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sz="2000" b="1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  Freq.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C.I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Freq.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10-20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140-133=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20-30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133-118=15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78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118-100=18</a:t>
                      </a: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40-50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100-75=25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50-60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75-45=30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60-70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45-25=20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78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70-80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25-9=16</a:t>
                      </a: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80-90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9-2=7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90-100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2-0=2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4268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2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8834528" y="3119528"/>
            <a:ext cx="542925" cy="238125"/>
            <a:chOff x="7310527" y="3119527"/>
            <a:chExt cx="542925" cy="238125"/>
          </a:xfrm>
        </p:grpSpPr>
        <p:sp>
          <p:nvSpPr>
            <p:cNvPr id="5" name="object 5"/>
            <p:cNvSpPr/>
            <p:nvPr/>
          </p:nvSpPr>
          <p:spPr>
            <a:xfrm>
              <a:off x="7315199" y="3124199"/>
              <a:ext cx="533400" cy="228600"/>
            </a:xfrm>
            <a:custGeom>
              <a:avLst/>
              <a:gdLst/>
              <a:ahLst/>
              <a:cxnLst/>
              <a:rect l="l" t="t" r="r" b="b"/>
              <a:pathLst>
                <a:path w="533400" h="228600">
                  <a:moveTo>
                    <a:pt x="400050" y="0"/>
                  </a:moveTo>
                  <a:lnTo>
                    <a:pt x="40005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400050" y="171450"/>
                  </a:lnTo>
                  <a:lnTo>
                    <a:pt x="400050" y="228600"/>
                  </a:lnTo>
                  <a:lnTo>
                    <a:pt x="533400" y="114300"/>
                  </a:lnTo>
                  <a:lnTo>
                    <a:pt x="400050" y="0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315199" y="3124199"/>
              <a:ext cx="533400" cy="228600"/>
            </a:xfrm>
            <a:custGeom>
              <a:avLst/>
              <a:gdLst/>
              <a:ahLst/>
              <a:cxnLst/>
              <a:rect l="l" t="t" r="r" b="b"/>
              <a:pathLst>
                <a:path w="533400" h="228600">
                  <a:moveTo>
                    <a:pt x="0" y="57150"/>
                  </a:moveTo>
                  <a:lnTo>
                    <a:pt x="400050" y="57150"/>
                  </a:lnTo>
                  <a:lnTo>
                    <a:pt x="400050" y="0"/>
                  </a:lnTo>
                  <a:lnTo>
                    <a:pt x="533400" y="114300"/>
                  </a:lnTo>
                  <a:lnTo>
                    <a:pt x="400050" y="228600"/>
                  </a:lnTo>
                  <a:lnTo>
                    <a:pt x="40005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525001" y="2928620"/>
            <a:ext cx="201696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 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20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968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7666" y="544794"/>
            <a:ext cx="308207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sz="40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if…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1814603" y="1662203"/>
          <a:ext cx="3429000" cy="44119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17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C.I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50-59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17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0-9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N=40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402071" y="3310890"/>
            <a:ext cx="5340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7200" dirty="0">
                <a:latin typeface="Arial"/>
                <a:cs typeface="Arial"/>
              </a:rPr>
              <a:t>?</a:t>
            </a:r>
            <a:endParaRPr sz="7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557928" y="3805328"/>
            <a:ext cx="695325" cy="390525"/>
            <a:chOff x="4033927" y="3805327"/>
            <a:chExt cx="695325" cy="390525"/>
          </a:xfrm>
        </p:grpSpPr>
        <p:sp>
          <p:nvSpPr>
            <p:cNvPr id="6" name="object 6"/>
            <p:cNvSpPr/>
            <p:nvPr/>
          </p:nvSpPr>
          <p:spPr>
            <a:xfrm>
              <a:off x="4038600" y="3810000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514350" y="0"/>
                  </a:moveTo>
                  <a:lnTo>
                    <a:pt x="514350" y="95250"/>
                  </a:lnTo>
                  <a:lnTo>
                    <a:pt x="0" y="95250"/>
                  </a:lnTo>
                  <a:lnTo>
                    <a:pt x="0" y="285750"/>
                  </a:lnTo>
                  <a:lnTo>
                    <a:pt x="514350" y="285750"/>
                  </a:lnTo>
                  <a:lnTo>
                    <a:pt x="514350" y="381000"/>
                  </a:lnTo>
                  <a:lnTo>
                    <a:pt x="685800" y="190500"/>
                  </a:lnTo>
                  <a:lnTo>
                    <a:pt x="514350" y="0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38600" y="3810000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95250"/>
                  </a:moveTo>
                  <a:lnTo>
                    <a:pt x="514350" y="95250"/>
                  </a:lnTo>
                  <a:lnTo>
                    <a:pt x="514350" y="0"/>
                  </a:lnTo>
                  <a:lnTo>
                    <a:pt x="685800" y="190500"/>
                  </a:lnTo>
                  <a:lnTo>
                    <a:pt x="514350" y="381000"/>
                  </a:lnTo>
                  <a:lnTo>
                    <a:pt x="514350" y="285750"/>
                  </a:lnTo>
                  <a:lnTo>
                    <a:pt x="0" y="285750"/>
                  </a:lnTo>
                  <a:lnTo>
                    <a:pt x="0" y="9525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3289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1846" y="1007706"/>
            <a:ext cx="11532636" cy="4648067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8100">
              <a:spcBef>
                <a:spcPts val="84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(L.L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400" spc="-7" baseline="28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C.I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U.L of 2</a:t>
            </a:r>
            <a:r>
              <a:rPr sz="2400" spc="-7" baseline="28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sz="2400" spc="187" baseline="28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C.I)/2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4065">
              <a:spcBef>
                <a:spcPts val="74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(50-49)/2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4065">
              <a:spcBef>
                <a:spcPts val="7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>
              <a:spcBef>
                <a:spcPts val="7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C.I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>
              <a:spcBef>
                <a:spcPts val="74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C.I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original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C.I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24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A.F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510" marR="904240" indent="-105410">
              <a:lnSpc>
                <a:spcPct val="120600"/>
              </a:lnSpc>
              <a:spcBef>
                <a:spcPts val="5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U.L of new C.I= U.L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C.I +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A.F  For ex. For 1</a:t>
            </a:r>
            <a:r>
              <a:rPr sz="2400" spc="-7" baseline="2857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C.I,new L.L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400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50-0.5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4075">
              <a:spcBef>
                <a:spcPts val="7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49.5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2780">
              <a:spcBef>
                <a:spcPts val="74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U.L = 59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+0.5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4075">
              <a:spcBef>
                <a:spcPts val="7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59.5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>
              <a:spcBef>
                <a:spcPts val="74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usual.</a:t>
            </a:r>
          </a:p>
        </p:txBody>
      </p:sp>
    </p:spTree>
    <p:extLst>
      <p:ext uri="{BB962C8B-B14F-4D97-AF65-F5344CB8AC3E}">
        <p14:creationId xmlns:p14="http://schemas.microsoft.com/office/powerpoint/2010/main" val="305857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3020" y="393322"/>
            <a:ext cx="8808098" cy="7884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missing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when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A.M is known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=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16.82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1967004" y="1705383"/>
          <a:ext cx="8229597" cy="47370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7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073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Marks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Freq.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M.V</a:t>
                      </a:r>
                      <a:r>
                        <a:rPr sz="2000" b="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(x)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d=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</a:t>
                      </a:r>
                      <a:r>
                        <a:rPr sz="2000" b="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–A)/i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21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0-5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-30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</a:t>
                      </a:r>
                      <a:endParaRPr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-24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10-15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15-20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=</a:t>
                      </a:r>
                      <a:r>
                        <a:rPr sz="2000" b="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sz="2000" b="0" spc="7" baseline="-24154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2000" b="0" baseline="-24154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 </a:t>
                      </a: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sz="2000" b="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21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20-25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22.5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25-30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27.5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49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30-35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32.5</a:t>
                      </a: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= 70 +</a:t>
                      </a:r>
                      <a:r>
                        <a:rPr sz="2000" b="0" spc="-4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sz="2000" b="0" baseline="-24154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2000" b="0" baseline="-24154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Σfd </a:t>
                      </a: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sz="2000" b="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26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8669" y="791009"/>
            <a:ext cx="550545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40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0570" y="1753870"/>
            <a:ext cx="8000365" cy="19364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marR="766445" indent="-342900">
              <a:spcBef>
                <a:spcPts val="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one value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represents</a:t>
            </a:r>
            <a:r>
              <a:rPr sz="2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whole mass of</a:t>
            </a:r>
            <a:r>
              <a:rPr sz="2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indent="-342900"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enable comparison.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indent="-342900">
              <a:spcBef>
                <a:spcPts val="75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establish relationship.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065" marR="43180" indent="-342900"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derive inferences about universe to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belongs.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indent="-342900">
              <a:spcBef>
                <a:spcPts val="75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aid decision –</a:t>
            </a:r>
            <a:r>
              <a:rPr sz="2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making.</a:t>
            </a:r>
          </a:p>
        </p:txBody>
      </p:sp>
    </p:spTree>
    <p:extLst>
      <p:ext uri="{BB962C8B-B14F-4D97-AF65-F5344CB8AC3E}">
        <p14:creationId xmlns:p14="http://schemas.microsoft.com/office/powerpoint/2010/main" val="216246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7706" y="279917"/>
            <a:ext cx="10151706" cy="24827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17780">
              <a:spcBef>
                <a:spcPts val="100"/>
              </a:spcBef>
            </a:pPr>
            <a:r>
              <a:rPr sz="28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Determining missing </a:t>
            </a:r>
            <a:r>
              <a:rPr sz="2800" b="1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when </a:t>
            </a:r>
            <a:r>
              <a:rPr sz="28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A.M is known </a:t>
            </a:r>
            <a:r>
              <a:rPr sz="2800" b="1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sz="2800" b="1" spc="-5" dirty="0">
                <a:solidFill>
                  <a:srgbClr val="33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Illustration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0">
              <a:spcBef>
                <a:spcPts val="1930"/>
              </a:spcBef>
              <a:tabLst>
                <a:tab pos="925194" algn="l"/>
                <a:tab pos="1421765" algn="l"/>
                <a:tab pos="1922145" algn="l"/>
                <a:tab pos="2450465" algn="l"/>
              </a:tabLst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Soln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	=	A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	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Σ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marL="1917700">
              <a:spcBef>
                <a:spcPts val="50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Σf</a:t>
            </a:r>
          </a:p>
          <a:p>
            <a:pPr marL="234950">
              <a:spcBef>
                <a:spcPts val="50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 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16.82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(given) , I =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marL="234950">
              <a:spcBef>
                <a:spcPts val="500"/>
              </a:spcBef>
              <a:tabLst>
                <a:tab pos="2823845" algn="l"/>
                <a:tab pos="3259454" algn="l"/>
                <a:tab pos="3896995" algn="l"/>
                <a:tab pos="4049395" algn="l"/>
                <a:tab pos="4543425" algn="l"/>
              </a:tabLst>
            </a:pP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16.82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17.5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	(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	-12	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)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	5</a:t>
            </a:r>
          </a:p>
          <a:p>
            <a:pPr marL="3110230">
              <a:spcBef>
                <a:spcPts val="500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-7" baseline="-241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sz="2000" baseline="-2415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28010" y="3393440"/>
            <a:ext cx="8953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0.68</a:t>
            </a:r>
            <a:r>
              <a:rPr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70783" y="3041780"/>
            <a:ext cx="1239417" cy="837409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8100">
              <a:spcBef>
                <a:spcPts val="93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  <a:p>
            <a:pPr marL="60325">
              <a:spcBef>
                <a:spcPts val="830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-7" baseline="-241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sz="2000" baseline="-2415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4461" y="4475480"/>
            <a:ext cx="4816475" cy="845819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8100">
              <a:spcBef>
                <a:spcPts val="93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- 0.68 (70 +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-7" baseline="-241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-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  <a:p>
            <a:pPr marL="1089660">
              <a:spcBef>
                <a:spcPts val="830"/>
              </a:spcBef>
              <a:tabLst>
                <a:tab pos="4224655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spc="-7" baseline="-241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12.4/0.68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approx.	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67200" y="3505200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9641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1343608" y="304886"/>
            <a:ext cx="495455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Merits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40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A.M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1800808" y="1530220"/>
            <a:ext cx="9321282" cy="3661259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393700" indent="-342900">
              <a:spcBef>
                <a:spcPts val="85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10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rigidly </a:t>
            </a:r>
            <a:r>
              <a:rPr sz="2000" spc="-5" dirty="0">
                <a:latin typeface="Arial"/>
                <a:cs typeface="Arial"/>
              </a:rPr>
              <a:t>defined and </a:t>
            </a:r>
            <a:r>
              <a:rPr sz="2000" dirty="0">
                <a:latin typeface="Arial"/>
                <a:cs typeface="Arial"/>
              </a:rPr>
              <a:t>has a </a:t>
            </a:r>
            <a:r>
              <a:rPr sz="2000" spc="-5" dirty="0">
                <a:latin typeface="Arial"/>
                <a:cs typeface="Arial"/>
              </a:rPr>
              <a:t>definite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 smtClean="0">
                <a:latin typeface="Arial"/>
                <a:cs typeface="Arial"/>
              </a:rPr>
              <a:t>value.</a:t>
            </a:r>
            <a:endParaRPr lang="en-US" sz="2000" spc="-5" dirty="0" smtClean="0">
              <a:latin typeface="Arial"/>
              <a:cs typeface="Arial"/>
            </a:endParaRPr>
          </a:p>
          <a:p>
            <a:pPr marL="50800">
              <a:spcBef>
                <a:spcPts val="850"/>
              </a:spcBef>
              <a:buClr>
                <a:srgbClr val="330066"/>
              </a:buClr>
              <a:buSzPct val="70000"/>
              <a:tabLst>
                <a:tab pos="393065" algn="l"/>
                <a:tab pos="393700" algn="l"/>
              </a:tabLst>
            </a:pPr>
            <a:endParaRPr lang="en-US" sz="2000" spc="-5" dirty="0" smtClean="0">
              <a:latin typeface="Arial"/>
              <a:cs typeface="Arial"/>
            </a:endParaRPr>
          </a:p>
          <a:p>
            <a:pPr marL="393700" indent="-342900">
              <a:spcBef>
                <a:spcPts val="75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10" dirty="0" smtClean="0">
                <a:latin typeface="Arial"/>
                <a:cs typeface="Arial"/>
              </a:rPr>
              <a:t>Is </a:t>
            </a:r>
            <a:r>
              <a:rPr sz="2000" dirty="0" smtClean="0">
                <a:latin typeface="Arial"/>
                <a:cs typeface="Arial"/>
              </a:rPr>
              <a:t>based on all </a:t>
            </a:r>
            <a:r>
              <a:rPr sz="2000" spc="-5" dirty="0" smtClean="0">
                <a:latin typeface="Arial"/>
                <a:cs typeface="Arial"/>
              </a:rPr>
              <a:t>the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-5" dirty="0" smtClean="0">
                <a:latin typeface="Arial"/>
                <a:cs typeface="Arial"/>
              </a:rPr>
              <a:t>observations.</a:t>
            </a:r>
            <a:endParaRPr lang="en-US" sz="2000" spc="-5" dirty="0" smtClean="0">
              <a:latin typeface="Arial"/>
              <a:cs typeface="Arial"/>
            </a:endParaRPr>
          </a:p>
          <a:p>
            <a:pPr marL="50800">
              <a:spcBef>
                <a:spcPts val="750"/>
              </a:spcBef>
              <a:buClr>
                <a:srgbClr val="330066"/>
              </a:buClr>
              <a:buSzPct val="70000"/>
              <a:tabLst>
                <a:tab pos="393065" algn="l"/>
                <a:tab pos="393700" algn="l"/>
              </a:tabLst>
            </a:pPr>
            <a:endParaRPr sz="2000" dirty="0" smtClean="0">
              <a:latin typeface="Arial"/>
              <a:cs typeface="Arial"/>
            </a:endParaRPr>
          </a:p>
          <a:p>
            <a:pPr marL="393065" marR="172085" indent="-342900"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10" dirty="0" smtClean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capable of </a:t>
            </a:r>
            <a:r>
              <a:rPr sz="2000" spc="-5" dirty="0">
                <a:latin typeface="Arial"/>
                <a:cs typeface="Arial"/>
              </a:rPr>
              <a:t>algebraic treatments for further  data analysis </a:t>
            </a:r>
            <a:r>
              <a:rPr sz="2000" dirty="0">
                <a:latin typeface="Arial"/>
                <a:cs typeface="Arial"/>
              </a:rPr>
              <a:t>&amp; </a:t>
            </a:r>
            <a:r>
              <a:rPr sz="2000" spc="-5" dirty="0">
                <a:latin typeface="Arial"/>
                <a:cs typeface="Arial"/>
              </a:rPr>
              <a:t>interpretation</a:t>
            </a:r>
            <a:r>
              <a:rPr sz="2000" spc="-5" dirty="0" smtClean="0">
                <a:latin typeface="Arial"/>
                <a:cs typeface="Arial"/>
              </a:rPr>
              <a:t>.</a:t>
            </a:r>
            <a:endParaRPr lang="en-US" sz="2000" spc="-5" dirty="0" smtClean="0">
              <a:latin typeface="Arial"/>
              <a:cs typeface="Arial"/>
            </a:endParaRPr>
          </a:p>
          <a:p>
            <a:pPr marL="50165" marR="172085">
              <a:spcBef>
                <a:spcPts val="740"/>
              </a:spcBef>
              <a:buClr>
                <a:srgbClr val="330066"/>
              </a:buClr>
              <a:buSzPct val="70000"/>
              <a:tabLst>
                <a:tab pos="393065" algn="l"/>
                <a:tab pos="393700" algn="l"/>
              </a:tabLst>
            </a:pPr>
            <a:endParaRPr sz="2000" dirty="0">
              <a:latin typeface="Arial"/>
              <a:cs typeface="Arial"/>
            </a:endParaRPr>
          </a:p>
          <a:p>
            <a:pPr marL="393700" indent="-342900"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dirty="0">
                <a:latin typeface="Arial"/>
                <a:cs typeface="Arial"/>
              </a:rPr>
              <a:t>Easy </a:t>
            </a:r>
            <a:r>
              <a:rPr sz="2000" spc="-5" dirty="0">
                <a:latin typeface="Arial"/>
                <a:cs typeface="Arial"/>
              </a:rPr>
              <a:t>to calculate </a:t>
            </a:r>
            <a:r>
              <a:rPr sz="2000" dirty="0">
                <a:latin typeface="Arial"/>
                <a:cs typeface="Arial"/>
              </a:rPr>
              <a:t>&amp; </a:t>
            </a:r>
            <a:r>
              <a:rPr sz="2000" spc="-5" dirty="0">
                <a:latin typeface="Arial"/>
                <a:cs typeface="Arial"/>
              </a:rPr>
              <a:t>simple 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understand</a:t>
            </a:r>
            <a:r>
              <a:rPr sz="2000" spc="-5" dirty="0" smtClean="0">
                <a:latin typeface="Arial"/>
                <a:cs typeface="Arial"/>
              </a:rPr>
              <a:t>.</a:t>
            </a:r>
            <a:endParaRPr lang="en-US" sz="2000" spc="-5" dirty="0" smtClean="0">
              <a:latin typeface="Arial"/>
              <a:cs typeface="Arial"/>
            </a:endParaRPr>
          </a:p>
          <a:p>
            <a:pPr marL="50800">
              <a:spcBef>
                <a:spcPts val="740"/>
              </a:spcBef>
              <a:buClr>
                <a:srgbClr val="330066"/>
              </a:buClr>
              <a:buSzPct val="70000"/>
              <a:tabLst>
                <a:tab pos="393065" algn="l"/>
                <a:tab pos="393700" algn="l"/>
              </a:tabLst>
            </a:pPr>
            <a:endParaRPr sz="2000" dirty="0">
              <a:latin typeface="Arial"/>
              <a:cs typeface="Arial"/>
            </a:endParaRPr>
          </a:p>
          <a:p>
            <a:pPr marL="393065" marR="43180" indent="-342900">
              <a:spcBef>
                <a:spcPts val="75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000" spc="-5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large </a:t>
            </a:r>
            <a:r>
              <a:rPr sz="2000" dirty="0">
                <a:latin typeface="Arial"/>
                <a:cs typeface="Arial"/>
              </a:rPr>
              <a:t>no. of </a:t>
            </a:r>
            <a:r>
              <a:rPr sz="2000" spc="-5" dirty="0">
                <a:latin typeface="Arial"/>
                <a:cs typeface="Arial"/>
              </a:rPr>
              <a:t>observations, A.M provides  </a:t>
            </a:r>
            <a:r>
              <a:rPr sz="2000" dirty="0">
                <a:latin typeface="Arial"/>
                <a:cs typeface="Arial"/>
              </a:rPr>
              <a:t>a good basis of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comparison.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8175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1483567" y="265330"/>
            <a:ext cx="486643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Drawbacks of</a:t>
            </a:r>
            <a:r>
              <a:rPr sz="40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A.M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058669" y="961054"/>
            <a:ext cx="7991476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spcBef>
                <a:spcPts val="100"/>
              </a:spcBef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based </a:t>
            </a:r>
            <a:r>
              <a:rPr sz="26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observations, is considerably 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affected </a:t>
            </a:r>
            <a:r>
              <a:rPr sz="26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observations. For ex. A.M</a:t>
            </a:r>
            <a:r>
              <a:rPr sz="26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2323322" y="1763486"/>
            <a:ext cx="7790958" cy="40267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115"/>
              </a:lnSpc>
              <a:spcBef>
                <a:spcPts val="10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1000, 25, 35 &amp; 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(1000+25+35+40)/4 =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275</a:t>
            </a:r>
          </a:p>
          <a:p>
            <a:pPr marL="12700">
              <a:lnSpc>
                <a:spcPts val="3115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all a representative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figure.</a:t>
            </a:r>
          </a:p>
          <a:p>
            <a:pPr marL="12700" marR="144780">
              <a:spcBef>
                <a:spcPts val="65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Cannot be calculated even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single observation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missing.</a:t>
            </a:r>
          </a:p>
          <a:p>
            <a:pPr marL="12700" marR="216535">
              <a:lnSpc>
                <a:spcPts val="3110"/>
              </a:lnSpc>
              <a:spcBef>
                <a:spcPts val="76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Cannot be obtained just by inspection as in 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median &amp;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mode.</a:t>
            </a:r>
          </a:p>
          <a:p>
            <a:pPr marL="12700" marR="5080">
              <a:spcBef>
                <a:spcPts val="55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give absurd results. 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avg. 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children per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calculated and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3.4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per family, how would you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it?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58669" y="273812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pc="1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 dirty="0">
              <a:latin typeface="Wingdings"/>
              <a:cs typeface="Wingding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58669" y="361188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pc="1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>
              <a:latin typeface="Wingdings"/>
              <a:cs typeface="Wingding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58669" y="448691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pc="1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>
              <a:latin typeface="Wingdings"/>
              <a:cs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7512274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750068"/>
            <a:ext cx="693419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</a:t>
            </a:r>
            <a:r>
              <a:rPr sz="40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069079" y="3272790"/>
            <a:ext cx="4371340" cy="20320"/>
            <a:chOff x="2545079" y="3272790"/>
            <a:chExt cx="4371340" cy="20320"/>
          </a:xfrm>
        </p:grpSpPr>
        <p:sp>
          <p:nvSpPr>
            <p:cNvPr id="4" name="object 4"/>
            <p:cNvSpPr/>
            <p:nvPr/>
          </p:nvSpPr>
          <p:spPr>
            <a:xfrm>
              <a:off x="2545079" y="3282950"/>
              <a:ext cx="190500" cy="0"/>
            </a:xfrm>
            <a:custGeom>
              <a:avLst/>
              <a:gdLst/>
              <a:ahLst/>
              <a:cxnLst/>
              <a:rect l="l" t="t" r="r" b="b"/>
              <a:pathLst>
                <a:path w="190500">
                  <a:moveTo>
                    <a:pt x="0" y="0"/>
                  </a:moveTo>
                  <a:lnTo>
                    <a:pt x="19050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35579" y="3282950"/>
              <a:ext cx="105410" cy="0"/>
            </a:xfrm>
            <a:custGeom>
              <a:avLst/>
              <a:gdLst/>
              <a:ahLst/>
              <a:cxnLst/>
              <a:rect l="l" t="t" r="r" b="b"/>
              <a:pathLst>
                <a:path w="105410">
                  <a:moveTo>
                    <a:pt x="0" y="0"/>
                  </a:moveTo>
                  <a:lnTo>
                    <a:pt x="10541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58769" y="3282950"/>
              <a:ext cx="275590" cy="0"/>
            </a:xfrm>
            <a:custGeom>
              <a:avLst/>
              <a:gdLst/>
              <a:ahLst/>
              <a:cxnLst/>
              <a:rect l="l" t="t" r="r" b="b"/>
              <a:pathLst>
                <a:path w="275589">
                  <a:moveTo>
                    <a:pt x="0" y="0"/>
                  </a:moveTo>
                  <a:lnTo>
                    <a:pt x="27559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34359" y="3282950"/>
              <a:ext cx="105410" cy="0"/>
            </a:xfrm>
            <a:custGeom>
              <a:avLst/>
              <a:gdLst/>
              <a:ahLst/>
              <a:cxnLst/>
              <a:rect l="l" t="t" r="r" b="b"/>
              <a:pathLst>
                <a:path w="105410">
                  <a:moveTo>
                    <a:pt x="0" y="0"/>
                  </a:moveTo>
                  <a:lnTo>
                    <a:pt x="10541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58819" y="3282950"/>
              <a:ext cx="518159" cy="0"/>
            </a:xfrm>
            <a:custGeom>
              <a:avLst/>
              <a:gdLst/>
              <a:ahLst/>
              <a:cxnLst/>
              <a:rect l="l" t="t" r="r" b="b"/>
              <a:pathLst>
                <a:path w="518160">
                  <a:moveTo>
                    <a:pt x="0" y="0"/>
                  </a:moveTo>
                  <a:lnTo>
                    <a:pt x="518159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776979" y="3282950"/>
              <a:ext cx="105410" cy="0"/>
            </a:xfrm>
            <a:custGeom>
              <a:avLst/>
              <a:gdLst/>
              <a:ahLst/>
              <a:cxnLst/>
              <a:rect l="l" t="t" r="r" b="b"/>
              <a:pathLst>
                <a:path w="105410">
                  <a:moveTo>
                    <a:pt x="0" y="0"/>
                  </a:moveTo>
                  <a:lnTo>
                    <a:pt x="10541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00169" y="3282950"/>
              <a:ext cx="275590" cy="0"/>
            </a:xfrm>
            <a:custGeom>
              <a:avLst/>
              <a:gdLst/>
              <a:ahLst/>
              <a:cxnLst/>
              <a:rect l="l" t="t" r="r" b="b"/>
              <a:pathLst>
                <a:path w="275589">
                  <a:moveTo>
                    <a:pt x="0" y="0"/>
                  </a:moveTo>
                  <a:lnTo>
                    <a:pt x="27559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75759" y="3282950"/>
              <a:ext cx="105410" cy="0"/>
            </a:xfrm>
            <a:custGeom>
              <a:avLst/>
              <a:gdLst/>
              <a:ahLst/>
              <a:cxnLst/>
              <a:rect l="l" t="t" r="r" b="b"/>
              <a:pathLst>
                <a:path w="105410">
                  <a:moveTo>
                    <a:pt x="0" y="0"/>
                  </a:moveTo>
                  <a:lnTo>
                    <a:pt x="10541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298950" y="3282950"/>
              <a:ext cx="1607820" cy="0"/>
            </a:xfrm>
            <a:custGeom>
              <a:avLst/>
              <a:gdLst/>
              <a:ahLst/>
              <a:cxnLst/>
              <a:rect l="l" t="t" r="r" b="b"/>
              <a:pathLst>
                <a:path w="1607820">
                  <a:moveTo>
                    <a:pt x="0" y="0"/>
                  </a:moveTo>
                  <a:lnTo>
                    <a:pt x="160782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06770" y="3282950"/>
              <a:ext cx="105410" cy="0"/>
            </a:xfrm>
            <a:custGeom>
              <a:avLst/>
              <a:gdLst/>
              <a:ahLst/>
              <a:cxnLst/>
              <a:rect l="l" t="t" r="r" b="b"/>
              <a:pathLst>
                <a:path w="105410">
                  <a:moveTo>
                    <a:pt x="0" y="0"/>
                  </a:moveTo>
                  <a:lnTo>
                    <a:pt x="10541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29959" y="3282950"/>
              <a:ext cx="275590" cy="0"/>
            </a:xfrm>
            <a:custGeom>
              <a:avLst/>
              <a:gdLst/>
              <a:ahLst/>
              <a:cxnLst/>
              <a:rect l="l" t="t" r="r" b="b"/>
              <a:pathLst>
                <a:path w="275589">
                  <a:moveTo>
                    <a:pt x="0" y="0"/>
                  </a:moveTo>
                  <a:lnTo>
                    <a:pt x="27559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05550" y="3282950"/>
              <a:ext cx="610870" cy="0"/>
            </a:xfrm>
            <a:custGeom>
              <a:avLst/>
              <a:gdLst/>
              <a:ahLst/>
              <a:cxnLst/>
              <a:rect l="l" t="t" r="r" b="b"/>
              <a:pathLst>
                <a:path w="610870">
                  <a:moveTo>
                    <a:pt x="0" y="0"/>
                  </a:moveTo>
                  <a:lnTo>
                    <a:pt x="61087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519265" y="2146041"/>
            <a:ext cx="5484275" cy="1750479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R="2849245" algn="ctr">
              <a:spcBef>
                <a:spcPts val="850"/>
              </a:spcBef>
            </a:pP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sz="3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</a:p>
          <a:p>
            <a:pPr marL="734695" algn="ctr">
              <a:spcBef>
                <a:spcPts val="750"/>
              </a:spcBef>
            </a:pP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sz="2625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sz="2625" spc="-15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625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2625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x</a:t>
            </a:r>
            <a:r>
              <a:rPr sz="2625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2625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625" spc="45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+…….+x</a:t>
            </a:r>
            <a:r>
              <a:rPr sz="2625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2625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sz="2625" baseline="-2380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5555" algn="ctr">
              <a:spcBef>
                <a:spcPts val="1240"/>
              </a:spcBef>
            </a:pP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2625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w</a:t>
            </a:r>
            <a:r>
              <a:rPr sz="2625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625" spc="450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+…….+w</a:t>
            </a:r>
            <a:r>
              <a:rPr sz="2625" spc="-7" baseline="-238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sz="2625" baseline="-2380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905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1327856" y="242598"/>
          <a:ext cx="8049438" cy="63476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2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2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2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7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3636335973"/>
                    </a:ext>
                  </a:extLst>
                </a:gridCol>
              </a:tblGrid>
              <a:tr h="779404">
                <a:tc gridSpan="4">
                  <a:txBody>
                    <a:bodyPr/>
                    <a:lstStyle/>
                    <a:p>
                      <a:pPr marL="3187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4000" b="1" spc="-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 </a:t>
                      </a:r>
                      <a:r>
                        <a:rPr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sz="4000" b="1" spc="-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Weighted</a:t>
                      </a:r>
                      <a:r>
                        <a:rPr sz="4000" b="1" spc="-2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4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A.M</a:t>
                      </a:r>
                      <a:endParaRPr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9209" marB="0"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24">
                <a:tc row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Designation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9535" marR="8928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Salary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 Rs.)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(X)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0170" marR="4876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 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sz="20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oy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marL="60134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(w)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87070">
                        <a:lnSpc>
                          <a:spcPts val="2660"/>
                        </a:lnSpc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wX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6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1098">
                <a:tc>
                  <a:txBody>
                    <a:bodyPr/>
                    <a:lstStyle/>
                    <a:p>
                      <a:pPr marL="90170" marR="90741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 Of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sz="20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20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098">
                <a:tc>
                  <a:txBody>
                    <a:bodyPr/>
                    <a:lstStyle/>
                    <a:p>
                      <a:pPr marL="90170" marR="9436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</a:t>
                      </a:r>
                      <a:r>
                        <a:rPr sz="2000" spc="-9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officers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16000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1098">
                <a:tc>
                  <a:txBody>
                    <a:bodyPr/>
                    <a:lstStyle/>
                    <a:p>
                      <a:pPr marL="90170" marR="3181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 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Staff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35000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157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Clerical</a:t>
                      </a:r>
                      <a:r>
                        <a:rPr sz="20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Staff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25000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157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Lower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Staff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010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sz="20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Σw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106000</a:t>
                      </a:r>
                      <a:r>
                        <a:rPr sz="20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ΣwX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692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4988" y="415552"/>
            <a:ext cx="725733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Illustration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sz="4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70" y="1659889"/>
            <a:ext cx="6383655" cy="2351926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R="2028189" algn="ctr">
              <a:spcBef>
                <a:spcPts val="840"/>
              </a:spcBef>
            </a:pP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A.M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2400" u="heavy" spc="-8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wX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8840" algn="ctr">
              <a:spcBef>
                <a:spcPts val="74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Σw</a:t>
            </a:r>
          </a:p>
          <a:p>
            <a:pPr marL="915035" algn="ctr">
              <a:spcBef>
                <a:spcPts val="75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106000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14755" algn="ctr">
              <a:spcBef>
                <a:spcPts val="750"/>
              </a:spcBef>
            </a:pP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14755" algn="ctr">
              <a:spcBef>
                <a:spcPts val="75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302.857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36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0262" y="726271"/>
            <a:ext cx="7744214" cy="622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Requisites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Good</a:t>
            </a:r>
            <a:r>
              <a:rPr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01570" y="1672589"/>
            <a:ext cx="7003415" cy="2808269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rigidly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defined.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spcBef>
                <a:spcPts val="330"/>
              </a:spcBef>
              <a:buFont typeface="Arial" panose="020B0604020202020204" pitchFamily="34" charset="0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mathematically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expressed.</a:t>
            </a:r>
          </a:p>
          <a:p>
            <a:pPr marL="355600" marR="520700" indent="-342900">
              <a:lnSpc>
                <a:spcPts val="28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readily comprehensible &amp; easy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calculate.</a:t>
            </a:r>
          </a:p>
          <a:p>
            <a:pPr marL="355600" marR="688975" indent="-342900">
              <a:lnSpc>
                <a:spcPts val="2810"/>
              </a:lnSpc>
              <a:spcBef>
                <a:spcPts val="650"/>
              </a:spcBef>
              <a:buFont typeface="Arial" panose="020B0604020202020204" pitchFamily="34" charset="0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calculated on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basis of all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observations.</a:t>
            </a:r>
          </a:p>
          <a:p>
            <a:pPr marL="355600" marR="5080" indent="-342900">
              <a:lnSpc>
                <a:spcPts val="281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least affected by extreme values and  sampling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fluctuations.</a:t>
            </a:r>
          </a:p>
          <a:p>
            <a:pPr marL="355600" marR="672465" indent="-342900">
              <a:lnSpc>
                <a:spcPts val="281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suitable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further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87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7665" y="391479"/>
            <a:ext cx="11855441" cy="659154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45969" y="1659890"/>
            <a:ext cx="7190740" cy="2441694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68300" indent="-342900">
              <a:spcBef>
                <a:spcPts val="8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8300" indent="-342900"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Geometric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8300" indent="-342900">
              <a:spcBef>
                <a:spcPts val="75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Harmonic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8300" indent="-342900">
              <a:spcBef>
                <a:spcPts val="75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Median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8300" indent="-342900"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7665" marR="17780" indent="-342900">
              <a:spcBef>
                <a:spcPts val="75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Partition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like Deciles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,Quartiles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Percentiles.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74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69498" y="1390261"/>
            <a:ext cx="2216019" cy="725199"/>
          </a:xfrm>
          <a:prstGeom prst="rect">
            <a:avLst/>
          </a:prstGeom>
          <a:solidFill>
            <a:schemeClr val="bg1"/>
          </a:solidFill>
          <a:ln w="9344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spcBef>
                <a:spcPts val="15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591820"/>
            <a:r>
              <a:rPr sz="2000" b="1" spc="-1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39481" y="3048000"/>
            <a:ext cx="2617237" cy="644407"/>
          </a:xfrm>
          <a:prstGeom prst="rect">
            <a:avLst/>
          </a:prstGeom>
          <a:solidFill>
            <a:schemeClr val="bg1"/>
          </a:solidFill>
          <a:ln w="9344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27940"/>
            <a:r>
              <a:rPr sz="2000" b="1" spc="-5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Mathematical</a:t>
            </a:r>
            <a:r>
              <a:rPr sz="2000" b="1" spc="-35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24600" y="2971800"/>
            <a:ext cx="2667000" cy="644407"/>
          </a:xfrm>
          <a:prstGeom prst="rect">
            <a:avLst/>
          </a:prstGeom>
          <a:solidFill>
            <a:schemeClr val="bg1"/>
          </a:solidFill>
          <a:ln w="9344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241300"/>
            <a:r>
              <a:rPr sz="2000" b="1" spc="-5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Positional </a:t>
            </a:r>
            <a:r>
              <a:rPr sz="2000" b="1" spc="-1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2600" y="4648200"/>
            <a:ext cx="1219200" cy="644407"/>
          </a:xfrm>
          <a:prstGeom prst="rect">
            <a:avLst/>
          </a:prstGeom>
          <a:solidFill>
            <a:schemeClr val="bg1"/>
          </a:solidFill>
          <a:ln w="9344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400050"/>
            <a:r>
              <a:rPr sz="2000" b="1" spc="-5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A.M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29000" y="4648200"/>
            <a:ext cx="1295400" cy="644407"/>
          </a:xfrm>
          <a:prstGeom prst="rect">
            <a:avLst/>
          </a:prstGeom>
          <a:solidFill>
            <a:schemeClr val="bg1"/>
          </a:solidFill>
          <a:ln w="9344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431800"/>
            <a:r>
              <a:rPr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G.M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81600" y="4724400"/>
            <a:ext cx="1295400" cy="644407"/>
          </a:xfrm>
          <a:prstGeom prst="rect">
            <a:avLst/>
          </a:prstGeom>
          <a:solidFill>
            <a:schemeClr val="bg1"/>
          </a:solidFill>
          <a:ln w="9344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spc="-5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H.M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6600" y="4724401"/>
            <a:ext cx="1295400" cy="684803"/>
          </a:xfrm>
          <a:prstGeom prst="rect">
            <a:avLst/>
          </a:prstGeom>
          <a:solidFill>
            <a:schemeClr val="bg1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50" dirty="0">
              <a:latin typeface="Times New Roman"/>
              <a:cs typeface="Times New Roman"/>
            </a:endParaRPr>
          </a:p>
          <a:p>
            <a:pPr marL="254000"/>
            <a:r>
              <a:rPr sz="2000" b="1" spc="-5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39200" y="4724401"/>
            <a:ext cx="1219200" cy="684803"/>
          </a:xfrm>
          <a:prstGeom prst="rect">
            <a:avLst/>
          </a:prstGeom>
          <a:solidFill>
            <a:schemeClr val="bg1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50" dirty="0">
              <a:latin typeface="Times New Roman"/>
              <a:cs typeface="Times New Roman"/>
            </a:endParaRPr>
          </a:p>
          <a:p>
            <a:pPr marL="311150"/>
            <a:r>
              <a:rPr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247900" y="2219131"/>
            <a:ext cx="7162800" cy="2438400"/>
            <a:chOff x="723900" y="2362200"/>
            <a:chExt cx="7162800" cy="2438400"/>
          </a:xfrm>
        </p:grpSpPr>
        <p:sp>
          <p:nvSpPr>
            <p:cNvPr id="14" name="object 14"/>
            <p:cNvSpPr/>
            <p:nvPr/>
          </p:nvSpPr>
          <p:spPr>
            <a:xfrm>
              <a:off x="2362200" y="2590800"/>
              <a:ext cx="3810000" cy="0"/>
            </a:xfrm>
            <a:custGeom>
              <a:avLst/>
              <a:gdLst/>
              <a:ahLst/>
              <a:cxnLst/>
              <a:rect l="l" t="t" r="r" b="b"/>
              <a:pathLst>
                <a:path w="3810000">
                  <a:moveTo>
                    <a:pt x="0" y="0"/>
                  </a:moveTo>
                  <a:lnTo>
                    <a:pt x="381000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24100" y="2362199"/>
              <a:ext cx="3886200" cy="609600"/>
            </a:xfrm>
            <a:custGeom>
              <a:avLst/>
              <a:gdLst/>
              <a:ahLst/>
              <a:cxnLst/>
              <a:rect l="l" t="t" r="r" b="b"/>
              <a:pathLst>
                <a:path w="3886200" h="609600">
                  <a:moveTo>
                    <a:pt x="76200" y="533400"/>
                  </a:moveTo>
                  <a:lnTo>
                    <a:pt x="43180" y="533400"/>
                  </a:lnTo>
                  <a:lnTo>
                    <a:pt x="43180" y="228600"/>
                  </a:lnTo>
                  <a:lnTo>
                    <a:pt x="33020" y="228600"/>
                  </a:lnTo>
                  <a:lnTo>
                    <a:pt x="33020" y="533400"/>
                  </a:lnTo>
                  <a:lnTo>
                    <a:pt x="0" y="533400"/>
                  </a:lnTo>
                  <a:lnTo>
                    <a:pt x="38100" y="609600"/>
                  </a:lnTo>
                  <a:lnTo>
                    <a:pt x="76200" y="533400"/>
                  </a:lnTo>
                  <a:close/>
                </a:path>
                <a:path w="3886200" h="609600">
                  <a:moveTo>
                    <a:pt x="2057400" y="153670"/>
                  </a:moveTo>
                  <a:lnTo>
                    <a:pt x="2024380" y="153670"/>
                  </a:lnTo>
                  <a:lnTo>
                    <a:pt x="2024380" y="0"/>
                  </a:lnTo>
                  <a:lnTo>
                    <a:pt x="2014220" y="0"/>
                  </a:lnTo>
                  <a:lnTo>
                    <a:pt x="2014220" y="153670"/>
                  </a:lnTo>
                  <a:lnTo>
                    <a:pt x="1981200" y="153670"/>
                  </a:lnTo>
                  <a:lnTo>
                    <a:pt x="2019300" y="228600"/>
                  </a:lnTo>
                  <a:lnTo>
                    <a:pt x="2057400" y="153670"/>
                  </a:lnTo>
                  <a:close/>
                </a:path>
                <a:path w="3886200" h="609600">
                  <a:moveTo>
                    <a:pt x="3886200" y="533400"/>
                  </a:moveTo>
                  <a:lnTo>
                    <a:pt x="3853180" y="533400"/>
                  </a:lnTo>
                  <a:lnTo>
                    <a:pt x="3853180" y="228600"/>
                  </a:lnTo>
                  <a:lnTo>
                    <a:pt x="3843020" y="228600"/>
                  </a:lnTo>
                  <a:lnTo>
                    <a:pt x="3843020" y="533400"/>
                  </a:lnTo>
                  <a:lnTo>
                    <a:pt x="3810000" y="533400"/>
                  </a:lnTo>
                  <a:lnTo>
                    <a:pt x="3848100" y="609600"/>
                  </a:lnTo>
                  <a:lnTo>
                    <a:pt x="3886200" y="5334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2000" y="4267200"/>
              <a:ext cx="3352800" cy="0"/>
            </a:xfrm>
            <a:custGeom>
              <a:avLst/>
              <a:gdLst/>
              <a:ahLst/>
              <a:cxnLst/>
              <a:rect l="l" t="t" r="r" b="b"/>
              <a:pathLst>
                <a:path w="3352800">
                  <a:moveTo>
                    <a:pt x="0" y="0"/>
                  </a:moveTo>
                  <a:lnTo>
                    <a:pt x="335280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23900" y="3886199"/>
              <a:ext cx="3429000" cy="838200"/>
            </a:xfrm>
            <a:custGeom>
              <a:avLst/>
              <a:gdLst/>
              <a:ahLst/>
              <a:cxnLst/>
              <a:rect l="l" t="t" r="r" b="b"/>
              <a:pathLst>
                <a:path w="3429000" h="838200">
                  <a:moveTo>
                    <a:pt x="76200" y="687070"/>
                  </a:moveTo>
                  <a:lnTo>
                    <a:pt x="43180" y="687070"/>
                  </a:lnTo>
                  <a:lnTo>
                    <a:pt x="43180" y="381000"/>
                  </a:lnTo>
                  <a:lnTo>
                    <a:pt x="33020" y="381000"/>
                  </a:lnTo>
                  <a:lnTo>
                    <a:pt x="33020" y="687070"/>
                  </a:lnTo>
                  <a:lnTo>
                    <a:pt x="0" y="687070"/>
                  </a:lnTo>
                  <a:lnTo>
                    <a:pt x="38100" y="762000"/>
                  </a:lnTo>
                  <a:lnTo>
                    <a:pt x="76200" y="687070"/>
                  </a:lnTo>
                  <a:close/>
                </a:path>
                <a:path w="3429000" h="838200">
                  <a:moveTo>
                    <a:pt x="1600200" y="381000"/>
                  </a:moveTo>
                  <a:lnTo>
                    <a:pt x="1567180" y="381000"/>
                  </a:lnTo>
                  <a:lnTo>
                    <a:pt x="1567180" y="0"/>
                  </a:lnTo>
                  <a:lnTo>
                    <a:pt x="1557020" y="0"/>
                  </a:lnTo>
                  <a:lnTo>
                    <a:pt x="1557020" y="381000"/>
                  </a:lnTo>
                  <a:lnTo>
                    <a:pt x="1524000" y="381000"/>
                  </a:lnTo>
                  <a:lnTo>
                    <a:pt x="1562100" y="457200"/>
                  </a:lnTo>
                  <a:lnTo>
                    <a:pt x="1600200" y="381000"/>
                  </a:lnTo>
                  <a:close/>
                </a:path>
                <a:path w="3429000" h="838200">
                  <a:moveTo>
                    <a:pt x="1752600" y="762000"/>
                  </a:moveTo>
                  <a:lnTo>
                    <a:pt x="1719580" y="762000"/>
                  </a:lnTo>
                  <a:lnTo>
                    <a:pt x="1719580" y="381000"/>
                  </a:lnTo>
                  <a:lnTo>
                    <a:pt x="1709420" y="381000"/>
                  </a:lnTo>
                  <a:lnTo>
                    <a:pt x="1709420" y="762000"/>
                  </a:lnTo>
                  <a:lnTo>
                    <a:pt x="1676400" y="762000"/>
                  </a:lnTo>
                  <a:lnTo>
                    <a:pt x="1714500" y="838200"/>
                  </a:lnTo>
                  <a:lnTo>
                    <a:pt x="1752600" y="762000"/>
                  </a:lnTo>
                  <a:close/>
                </a:path>
                <a:path w="3429000" h="838200">
                  <a:moveTo>
                    <a:pt x="3429000" y="762000"/>
                  </a:moveTo>
                  <a:lnTo>
                    <a:pt x="3395980" y="762000"/>
                  </a:lnTo>
                  <a:lnTo>
                    <a:pt x="3395980" y="381000"/>
                  </a:lnTo>
                  <a:lnTo>
                    <a:pt x="3385820" y="381000"/>
                  </a:lnTo>
                  <a:lnTo>
                    <a:pt x="3385820" y="762000"/>
                  </a:lnTo>
                  <a:lnTo>
                    <a:pt x="3352800" y="762000"/>
                  </a:lnTo>
                  <a:lnTo>
                    <a:pt x="3390900" y="838200"/>
                  </a:lnTo>
                  <a:lnTo>
                    <a:pt x="3429000" y="7620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67400" y="4343400"/>
              <a:ext cx="1981200" cy="0"/>
            </a:xfrm>
            <a:custGeom>
              <a:avLst/>
              <a:gdLst/>
              <a:ahLst/>
              <a:cxnLst/>
              <a:rect l="l" t="t" r="r" b="b"/>
              <a:pathLst>
                <a:path w="1981200">
                  <a:moveTo>
                    <a:pt x="0" y="0"/>
                  </a:moveTo>
                  <a:lnTo>
                    <a:pt x="198120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829300" y="3809999"/>
              <a:ext cx="2057400" cy="990600"/>
            </a:xfrm>
            <a:custGeom>
              <a:avLst/>
              <a:gdLst/>
              <a:ahLst/>
              <a:cxnLst/>
              <a:rect l="l" t="t" r="r" b="b"/>
              <a:pathLst>
                <a:path w="2057400" h="990600">
                  <a:moveTo>
                    <a:pt x="76200" y="914400"/>
                  </a:moveTo>
                  <a:lnTo>
                    <a:pt x="43180" y="914400"/>
                  </a:lnTo>
                  <a:lnTo>
                    <a:pt x="43180" y="533400"/>
                  </a:lnTo>
                  <a:lnTo>
                    <a:pt x="33020" y="533400"/>
                  </a:lnTo>
                  <a:lnTo>
                    <a:pt x="33020" y="914400"/>
                  </a:lnTo>
                  <a:lnTo>
                    <a:pt x="0" y="914400"/>
                  </a:lnTo>
                  <a:lnTo>
                    <a:pt x="38100" y="990600"/>
                  </a:lnTo>
                  <a:lnTo>
                    <a:pt x="76200" y="914400"/>
                  </a:lnTo>
                  <a:close/>
                </a:path>
                <a:path w="2057400" h="990600">
                  <a:moveTo>
                    <a:pt x="533400" y="457200"/>
                  </a:moveTo>
                  <a:lnTo>
                    <a:pt x="500380" y="457200"/>
                  </a:lnTo>
                  <a:lnTo>
                    <a:pt x="500380" y="0"/>
                  </a:lnTo>
                  <a:lnTo>
                    <a:pt x="490220" y="0"/>
                  </a:lnTo>
                  <a:lnTo>
                    <a:pt x="490220" y="457200"/>
                  </a:lnTo>
                  <a:lnTo>
                    <a:pt x="457200" y="457200"/>
                  </a:lnTo>
                  <a:lnTo>
                    <a:pt x="495300" y="533400"/>
                  </a:lnTo>
                  <a:lnTo>
                    <a:pt x="533400" y="457200"/>
                  </a:lnTo>
                  <a:close/>
                </a:path>
                <a:path w="2057400" h="990600">
                  <a:moveTo>
                    <a:pt x="2057400" y="838200"/>
                  </a:moveTo>
                  <a:lnTo>
                    <a:pt x="2024380" y="838200"/>
                  </a:lnTo>
                  <a:lnTo>
                    <a:pt x="2024380" y="533400"/>
                  </a:lnTo>
                  <a:lnTo>
                    <a:pt x="2014220" y="533400"/>
                  </a:lnTo>
                  <a:lnTo>
                    <a:pt x="2014220" y="838200"/>
                  </a:lnTo>
                  <a:lnTo>
                    <a:pt x="1981200" y="838200"/>
                  </a:lnTo>
                  <a:lnTo>
                    <a:pt x="2019300" y="914400"/>
                  </a:lnTo>
                  <a:lnTo>
                    <a:pt x="2057400" y="838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09256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8669" y="791009"/>
            <a:ext cx="387731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</a:t>
            </a:r>
            <a:r>
              <a:rPr sz="40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33269" y="1659890"/>
            <a:ext cx="5411470" cy="3801041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81000" indent="-342900">
              <a:spcBef>
                <a:spcPts val="8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3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sz="3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endParaRPr lang="en-US" sz="3000" b="1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">
              <a:spcBef>
                <a:spcPts val="840"/>
              </a:spcBef>
              <a:buClr>
                <a:srgbClr val="330066"/>
              </a:buClr>
              <a:buSzPct val="70000"/>
              <a:tabLst>
                <a:tab pos="380365" algn="l"/>
                <a:tab pos="381000" algn="l"/>
              </a:tabLst>
            </a:pP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8205">
              <a:spcBef>
                <a:spcPts val="740"/>
              </a:spcBef>
            </a:pPr>
            <a:r>
              <a:rPr lang="en-US" sz="2000" dirty="0" smtClean="0">
                <a:latin typeface="Arial"/>
                <a:cs typeface="Arial"/>
              </a:rPr>
              <a:t>               </a:t>
            </a:r>
            <a:r>
              <a:rPr sz="2000" dirty="0" smtClean="0">
                <a:latin typeface="Arial"/>
                <a:cs typeface="Arial"/>
              </a:rPr>
              <a:t>μ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x</a:t>
            </a:r>
            <a:r>
              <a:rPr sz="2000" spc="-7" baseline="-23809" dirty="0">
                <a:latin typeface="Arial"/>
                <a:cs typeface="Arial"/>
              </a:rPr>
              <a:t>1 </a:t>
            </a:r>
            <a:r>
              <a:rPr sz="2000" dirty="0">
                <a:latin typeface="Arial"/>
                <a:cs typeface="Arial"/>
              </a:rPr>
              <a:t>+ </a:t>
            </a:r>
            <a:r>
              <a:rPr sz="2000" spc="-5" dirty="0">
                <a:latin typeface="Arial"/>
                <a:cs typeface="Arial"/>
              </a:rPr>
              <a:t>x</a:t>
            </a:r>
            <a:r>
              <a:rPr sz="2000" spc="-7" baseline="-23809" dirty="0">
                <a:latin typeface="Arial"/>
                <a:cs typeface="Arial"/>
              </a:rPr>
              <a:t>2 </a:t>
            </a:r>
            <a:r>
              <a:rPr sz="2000" spc="-10" dirty="0">
                <a:latin typeface="Arial"/>
                <a:cs typeface="Arial"/>
              </a:rPr>
              <a:t>+…… </a:t>
            </a:r>
            <a:r>
              <a:rPr sz="2000" dirty="0">
                <a:latin typeface="Arial"/>
                <a:cs typeface="Arial"/>
              </a:rPr>
              <a:t>+</a:t>
            </a:r>
            <a:r>
              <a:rPr sz="2000" spc="-3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x</a:t>
            </a:r>
            <a:r>
              <a:rPr sz="2000" baseline="-23809" dirty="0">
                <a:latin typeface="Arial"/>
                <a:cs typeface="Arial"/>
              </a:rPr>
              <a:t>n</a:t>
            </a:r>
          </a:p>
          <a:p>
            <a:pPr marL="2354580">
              <a:spcBef>
                <a:spcPts val="1250"/>
              </a:spcBef>
            </a:pPr>
            <a:r>
              <a:rPr lang="en-US" sz="2000" dirty="0" smtClean="0">
                <a:latin typeface="Arial"/>
                <a:cs typeface="Arial"/>
              </a:rPr>
              <a:t>            </a:t>
            </a:r>
            <a:r>
              <a:rPr sz="2000" dirty="0" smtClean="0">
                <a:latin typeface="Arial"/>
                <a:cs typeface="Arial"/>
              </a:rPr>
              <a:t>n</a:t>
            </a:r>
            <a:endParaRPr sz="2000" dirty="0">
              <a:latin typeface="Arial"/>
              <a:cs typeface="Arial"/>
            </a:endParaRPr>
          </a:p>
          <a:p>
            <a:pPr marL="353060">
              <a:spcBef>
                <a:spcPts val="1240"/>
              </a:spcBef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A.M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3, 6, 24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000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060">
              <a:spcBef>
                <a:spcPts val="1240"/>
              </a:spcBef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μ</a:t>
            </a:r>
            <a:r>
              <a:rPr lang="en-US" sz="2000" dirty="0" smtClean="0">
                <a:latin typeface="Arial"/>
                <a:cs typeface="Arial"/>
              </a:rPr>
              <a:t>=3+6+24+48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77110">
              <a:spcBef>
                <a:spcPts val="750"/>
              </a:spcBef>
            </a:pPr>
            <a:r>
              <a:rPr sz="2000" dirty="0" smtClean="0">
                <a:latin typeface="Arial"/>
                <a:cs typeface="Arial"/>
              </a:rPr>
              <a:t>4</a:t>
            </a:r>
            <a:endParaRPr sz="2000" dirty="0">
              <a:latin typeface="Arial"/>
              <a:cs typeface="Arial"/>
            </a:endParaRPr>
          </a:p>
          <a:p>
            <a:pPr marL="1195070">
              <a:spcBef>
                <a:spcPts val="124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81/4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20.25</a:t>
            </a:r>
            <a:r>
              <a:rPr sz="2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84375" y="4590661"/>
            <a:ext cx="2752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638939" y="3247053"/>
            <a:ext cx="2817845" cy="18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12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object 33"/>
          <p:cNvGraphicFramePr>
            <a:graphicFrameLocks noGrp="1"/>
          </p:cNvGraphicFramePr>
          <p:nvPr>
            <p:extLst/>
          </p:nvPr>
        </p:nvGraphicFramePr>
        <p:xfrm>
          <a:off x="7148603" y="2230015"/>
          <a:ext cx="2704524" cy="28105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08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39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X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Freq.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600" spc="-5" dirty="0">
                          <a:latin typeface="Arial"/>
                          <a:cs typeface="Arial"/>
                        </a:rPr>
                        <a:t>fx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1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1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369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6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1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2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2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6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2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3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3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369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26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3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4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4</a:t>
                      </a:r>
                      <a:endParaRPr sz="2250" baseline="-24074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26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250" baseline="-24074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marL="0" marR="0" marT="4571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1469707" y="641771"/>
            <a:ext cx="506158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sz="40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1906270" y="179959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pc="1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>
              <a:latin typeface="Wingdings"/>
              <a:cs typeface="Wingding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49169" y="1753870"/>
            <a:ext cx="407698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1501140" algn="l"/>
              </a:tabLst>
            </a:pP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b="1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0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</a:t>
            </a:r>
            <a:r>
              <a:rPr sz="2000" b="1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000" b="1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 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63751" y="3396343"/>
            <a:ext cx="4607637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spcBef>
                <a:spcPts val="13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800" spc="7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800" spc="7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800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72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800" spc="7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800" spc="7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800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72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sz="28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800" spc="7" baseline="-2407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800" spc="7" baseline="-2407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800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aseline="-2407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800" spc="15" baseline="-2419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2800" spc="-7" baseline="-2380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fx</a:t>
            </a:r>
            <a:endParaRPr sz="2800" baseline="-2380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06271" y="3962400"/>
            <a:ext cx="3592196" cy="1372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1220">
              <a:spcBef>
                <a:spcPts val="100"/>
              </a:spcBef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38100" marR="30480">
              <a:lnSpc>
                <a:spcPct val="134600"/>
              </a:lnSpc>
              <a:spcBef>
                <a:spcPts val="1019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N = f</a:t>
            </a:r>
            <a:r>
              <a:rPr sz="2000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+f</a:t>
            </a:r>
            <a:r>
              <a:rPr sz="2000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+…+f</a:t>
            </a:r>
            <a:r>
              <a:rPr sz="2000" baseline="-24074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no. of</a:t>
            </a:r>
            <a:r>
              <a:rPr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5738327" y="4080899"/>
            <a:ext cx="51007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spcBef>
                <a:spcPts val="130"/>
              </a:spcBef>
            </a:pPr>
            <a:r>
              <a:rPr sz="2800" spc="15" baseline="-8064" dirty="0">
                <a:latin typeface="Arial"/>
                <a:cs typeface="Arial"/>
              </a:rPr>
              <a:t>Σ</a:t>
            </a:r>
            <a:r>
              <a:rPr sz="2800" spc="10" dirty="0">
                <a:latin typeface="Arial"/>
                <a:cs typeface="Arial"/>
              </a:rPr>
              <a:t>f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590800" y="3886200"/>
            <a:ext cx="2819400" cy="0"/>
          </a:xfrm>
          <a:custGeom>
            <a:avLst/>
            <a:gdLst/>
            <a:ahLst/>
            <a:cxnLst/>
            <a:rect l="l" t="t" r="r" b="b"/>
            <a:pathLst>
              <a:path w="2819400">
                <a:moveTo>
                  <a:pt x="0" y="0"/>
                </a:moveTo>
                <a:lnTo>
                  <a:pt x="28194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562600" y="39624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645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object 33"/>
          <p:cNvGraphicFramePr>
            <a:graphicFrameLocks noGrp="1"/>
          </p:cNvGraphicFramePr>
          <p:nvPr>
            <p:extLst/>
          </p:nvPr>
        </p:nvGraphicFramePr>
        <p:xfrm>
          <a:off x="1875452" y="681134"/>
          <a:ext cx="8637229" cy="46916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0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8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2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1072299289"/>
                    </a:ext>
                  </a:extLst>
                </a:gridCol>
              </a:tblGrid>
              <a:tr h="182681">
                <a:tc gridSpan="3">
                  <a:txBody>
                    <a:bodyPr/>
                    <a:lstStyle/>
                    <a:p>
                      <a:pPr marL="166370">
                        <a:lnSpc>
                          <a:spcPts val="1330"/>
                        </a:lnSpc>
                      </a:pPr>
                      <a:r>
                        <a:rPr sz="4000" b="1" spc="-5" smtClean="0">
                          <a:solidFill>
                            <a:srgbClr val="33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0044">
                <a:tc>
                  <a:txBody>
                    <a:bodyPr/>
                    <a:lstStyle/>
                    <a:p>
                      <a:pPr marL="495300" marR="487045" indent="215900">
                        <a:lnSpc>
                          <a:spcPts val="2610"/>
                        </a:lnSpc>
                        <a:spcBef>
                          <a:spcPts val="70"/>
                        </a:spcBef>
                      </a:pP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Height  (in</a:t>
                      </a:r>
                      <a:r>
                        <a:rPr sz="2000" b="1" spc="-7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1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inches)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</a:t>
                      </a: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sz="2000" b="1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Students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435609"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577215" algn="ctr">
                        <a:lnSpc>
                          <a:spcPct val="100000"/>
                        </a:lnSpc>
                      </a:pPr>
                      <a:r>
                        <a:rPr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fX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04"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5175">
                        <a:lnSpc>
                          <a:spcPts val="1660"/>
                        </a:lnSpc>
                        <a:spcBef>
                          <a:spcPts val="370"/>
                        </a:spcBef>
                      </a:pPr>
                      <a:r>
                        <a:rPr sz="2000" spc="5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sz="2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12 =</a:t>
                      </a:r>
                      <a:r>
                        <a:rPr sz="2000" spc="-4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spc="5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89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SG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307028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1309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1116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1381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5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211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5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211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5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6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35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9535">
                        <a:lnSpc>
                          <a:spcPts val="1980"/>
                        </a:lnSpc>
                        <a:tabLst>
                          <a:tab pos="641350" algn="l"/>
                        </a:tabLst>
                      </a:pP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	=</a:t>
                      </a:r>
                      <a:r>
                        <a:rPr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9079">
                        <a:lnSpc>
                          <a:spcPts val="1980"/>
                        </a:lnSpc>
                        <a:tabLst>
                          <a:tab pos="1179830" algn="l"/>
                        </a:tabLst>
                      </a:pPr>
                      <a:r>
                        <a:rPr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3144	= Σ</a:t>
                      </a:r>
                      <a:r>
                        <a:rPr sz="2000" spc="-15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000" spc="-5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fx</a:t>
                      </a:r>
                      <a:endParaRPr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4" name="object 34"/>
          <p:cNvSpPr txBox="1"/>
          <p:nvPr/>
        </p:nvSpPr>
        <p:spPr>
          <a:xfrm>
            <a:off x="3658870" y="5520690"/>
            <a:ext cx="37617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3089275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 =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314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	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361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8670" y="791009"/>
            <a:ext cx="586041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sz="40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8669" y="1659890"/>
            <a:ext cx="6758940" cy="1787669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355600" indent="-342900">
              <a:spcBef>
                <a:spcPts val="8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sz="30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37820">
              <a:spcBef>
                <a:spcPts val="740"/>
              </a:spcBef>
              <a:buChar char="-"/>
              <a:tabLst>
                <a:tab pos="1085850" algn="l"/>
                <a:tab pos="1086485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37820">
              <a:spcBef>
                <a:spcPts val="750"/>
              </a:spcBef>
              <a:buChar char="-"/>
              <a:tabLst>
                <a:tab pos="1085850" algn="l"/>
                <a:tab pos="1086485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Assumed Mean Method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37820">
              <a:spcBef>
                <a:spcPts val="750"/>
              </a:spcBef>
              <a:buChar char="-"/>
              <a:tabLst>
                <a:tab pos="1085850" algn="l"/>
                <a:tab pos="1086485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Deviation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507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1102</Words>
  <Application>Microsoft Office PowerPoint</Application>
  <PresentationFormat>Widescreen</PresentationFormat>
  <Paragraphs>455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Theme</vt:lpstr>
      <vt:lpstr>Introduction to Measures of  Central Tendency</vt:lpstr>
      <vt:lpstr>Objectives of Averages</vt:lpstr>
      <vt:lpstr>Requisites of a Good Average</vt:lpstr>
      <vt:lpstr>Common Measures of Central  Tendency</vt:lpstr>
      <vt:lpstr>PowerPoint Presentation</vt:lpstr>
      <vt:lpstr>Arithmetic Mean</vt:lpstr>
      <vt:lpstr>Arithmetic Mean cont</vt:lpstr>
      <vt:lpstr>PowerPoint Presentation</vt:lpstr>
      <vt:lpstr>Arithmetic Mean contd…</vt:lpstr>
      <vt:lpstr>Arithmetic Mean Formulae</vt:lpstr>
      <vt:lpstr>Arithmetic Mean Formulae  contd…</vt:lpstr>
      <vt:lpstr>Arithmetic Mean Formulae  contd…</vt:lpstr>
      <vt:lpstr>Illustration – Direct Method</vt:lpstr>
      <vt:lpstr>Illustration – Assumed Mean Method</vt:lpstr>
      <vt:lpstr>Illustration- Step Deviation Method</vt:lpstr>
      <vt:lpstr>Illustration</vt:lpstr>
      <vt:lpstr>What if…</vt:lpstr>
      <vt:lpstr>PowerPoint Presentation</vt:lpstr>
      <vt:lpstr>Determining missing frequency when A.M is known –  Illustration Mean = 16.82</vt:lpstr>
      <vt:lpstr>PowerPoint Presentation</vt:lpstr>
      <vt:lpstr>Merits of A.M</vt:lpstr>
      <vt:lpstr>Drawbacks of A.M</vt:lpstr>
      <vt:lpstr>Weighted Arithmetic Mean</vt:lpstr>
      <vt:lpstr>PowerPoint Presentation</vt:lpstr>
      <vt:lpstr>Illustration – Weighted A.M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Measures of  Central Tendency</dc:title>
  <dc:creator>user</dc:creator>
  <cp:lastModifiedBy>user</cp:lastModifiedBy>
  <cp:revision>2</cp:revision>
  <dcterms:created xsi:type="dcterms:W3CDTF">2020-05-19T14:45:22Z</dcterms:created>
  <dcterms:modified xsi:type="dcterms:W3CDTF">2020-05-19T14:51:41Z</dcterms:modified>
</cp:coreProperties>
</file>