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slide" Target="slides/slide7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7CB5BFA3-6B24-4E20-B745-4B58112343B8}" type="datetimeFigureOut">
              <a:rPr lang="en-US" smtClean="0"/>
              <a:t>4/7/2020</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104AF0D-DCF0-4D32-A023-FC34AAC3BF37}"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1340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B5BFA3-6B24-4E20-B745-4B58112343B8}"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4AF0D-DCF0-4D32-A023-FC34AAC3BF37}" type="slidenum">
              <a:rPr lang="en-US" smtClean="0"/>
              <a:t>‹#›</a:t>
            </a:fld>
            <a:endParaRPr lang="en-US"/>
          </a:p>
        </p:txBody>
      </p:sp>
    </p:spTree>
    <p:extLst>
      <p:ext uri="{BB962C8B-B14F-4D97-AF65-F5344CB8AC3E}">
        <p14:creationId xmlns:p14="http://schemas.microsoft.com/office/powerpoint/2010/main" val="11982989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B5BFA3-6B24-4E20-B745-4B58112343B8}"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4AF0D-DCF0-4D32-A023-FC34AAC3BF37}" type="slidenum">
              <a:rPr lang="en-US" smtClean="0"/>
              <a:t>‹#›</a:t>
            </a:fld>
            <a:endParaRPr lang="en-US"/>
          </a:p>
        </p:txBody>
      </p:sp>
    </p:spTree>
    <p:extLst>
      <p:ext uri="{BB962C8B-B14F-4D97-AF65-F5344CB8AC3E}">
        <p14:creationId xmlns:p14="http://schemas.microsoft.com/office/powerpoint/2010/main" val="1547837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CB5BFA3-6B24-4E20-B745-4B58112343B8}"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4AF0D-DCF0-4D32-A023-FC34AAC3BF37}" type="slidenum">
              <a:rPr lang="en-US" smtClean="0"/>
              <a:t>‹#›</a:t>
            </a:fld>
            <a:endParaRPr lang="en-US"/>
          </a:p>
        </p:txBody>
      </p:sp>
    </p:spTree>
    <p:extLst>
      <p:ext uri="{BB962C8B-B14F-4D97-AF65-F5344CB8AC3E}">
        <p14:creationId xmlns:p14="http://schemas.microsoft.com/office/powerpoint/2010/main" val="976704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B5BFA3-6B24-4E20-B745-4B58112343B8}" type="datetimeFigureOut">
              <a:rPr lang="en-US" smtClean="0"/>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04AF0D-DCF0-4D32-A023-FC34AAC3BF37}"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2261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CB5BFA3-6B24-4E20-B745-4B58112343B8}" type="datetimeFigureOut">
              <a:rPr lang="en-US" smtClean="0"/>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4AF0D-DCF0-4D32-A023-FC34AAC3BF37}" type="slidenum">
              <a:rPr lang="en-US" smtClean="0"/>
              <a:t>‹#›</a:t>
            </a:fld>
            <a:endParaRPr lang="en-US"/>
          </a:p>
        </p:txBody>
      </p:sp>
    </p:spTree>
    <p:extLst>
      <p:ext uri="{BB962C8B-B14F-4D97-AF65-F5344CB8AC3E}">
        <p14:creationId xmlns:p14="http://schemas.microsoft.com/office/powerpoint/2010/main" val="4256285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CB5BFA3-6B24-4E20-B745-4B58112343B8}" type="datetimeFigureOut">
              <a:rPr lang="en-US" smtClean="0"/>
              <a:t>4/7/2020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04AF0D-DCF0-4D32-A023-FC34AAC3BF37}" type="slidenum">
              <a:rPr lang="en-US" smtClean="0"/>
              <a:t>‹#›</a:t>
            </a:fld>
            <a:endParaRPr lang="en-US"/>
          </a:p>
        </p:txBody>
      </p:sp>
    </p:spTree>
    <p:extLst>
      <p:ext uri="{BB962C8B-B14F-4D97-AF65-F5344CB8AC3E}">
        <p14:creationId xmlns:p14="http://schemas.microsoft.com/office/powerpoint/2010/main" val="85128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CB5BFA3-6B24-4E20-B745-4B58112343B8}" type="datetimeFigureOut">
              <a:rPr lang="en-US" smtClean="0"/>
              <a:t>4/7/2020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04AF0D-DCF0-4D32-A023-FC34AAC3BF37}" type="slidenum">
              <a:rPr lang="en-US" smtClean="0"/>
              <a:t>‹#›</a:t>
            </a:fld>
            <a:endParaRPr lang="en-US"/>
          </a:p>
        </p:txBody>
      </p:sp>
    </p:spTree>
    <p:extLst>
      <p:ext uri="{BB962C8B-B14F-4D97-AF65-F5344CB8AC3E}">
        <p14:creationId xmlns:p14="http://schemas.microsoft.com/office/powerpoint/2010/main" val="448014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5BFA3-6B24-4E20-B745-4B58112343B8}" type="datetimeFigureOut">
              <a:rPr lang="en-US" smtClean="0"/>
              <a:t>4/7/2020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04AF0D-DCF0-4D32-A023-FC34AAC3BF37}" type="slidenum">
              <a:rPr lang="en-US" smtClean="0"/>
              <a:t>‹#›</a:t>
            </a:fld>
            <a:endParaRPr lang="en-US"/>
          </a:p>
        </p:txBody>
      </p:sp>
    </p:spTree>
    <p:extLst>
      <p:ext uri="{BB962C8B-B14F-4D97-AF65-F5344CB8AC3E}">
        <p14:creationId xmlns:p14="http://schemas.microsoft.com/office/powerpoint/2010/main" val="300035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B5BFA3-6B24-4E20-B745-4B58112343B8}" type="datetimeFigureOut">
              <a:rPr lang="en-US" smtClean="0"/>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4AF0D-DCF0-4D32-A023-FC34AAC3BF37}" type="slidenum">
              <a:rPr lang="en-US" smtClean="0"/>
              <a:t>‹#›</a:t>
            </a:fld>
            <a:endParaRPr lang="en-US"/>
          </a:p>
        </p:txBody>
      </p:sp>
    </p:spTree>
    <p:extLst>
      <p:ext uri="{BB962C8B-B14F-4D97-AF65-F5344CB8AC3E}">
        <p14:creationId xmlns:p14="http://schemas.microsoft.com/office/powerpoint/2010/main" val="3544284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CB5BFA3-6B24-4E20-B745-4B58112343B8}" type="datetimeFigureOut">
              <a:rPr lang="en-US" smtClean="0"/>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04AF0D-DCF0-4D32-A023-FC34AAC3BF37}" type="slidenum">
              <a:rPr lang="en-US" smtClean="0"/>
              <a:t>‹#›</a:t>
            </a:fld>
            <a:endParaRPr lang="en-US"/>
          </a:p>
        </p:txBody>
      </p:sp>
    </p:spTree>
    <p:extLst>
      <p:ext uri="{BB962C8B-B14F-4D97-AF65-F5344CB8AC3E}">
        <p14:creationId xmlns:p14="http://schemas.microsoft.com/office/powerpoint/2010/main" val="3826213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7CB5BFA3-6B24-4E20-B745-4B58112343B8}" type="datetimeFigureOut">
              <a:rPr lang="en-US" smtClean="0"/>
              <a:t>4/7/2020</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B104AF0D-DCF0-4D32-A023-FC34AAC3BF37}" type="slidenum">
              <a:rPr lang="en-US" smtClean="0"/>
              <a:t>‹#›</a:t>
            </a:fld>
            <a:endParaRPr lang="en-US"/>
          </a:p>
        </p:txBody>
      </p:sp>
    </p:spTree>
    <p:extLst>
      <p:ext uri="{BB962C8B-B14F-4D97-AF65-F5344CB8AC3E}">
        <p14:creationId xmlns:p14="http://schemas.microsoft.com/office/powerpoint/2010/main" val="82512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xfinity.com/hub/internet/internet-service-provider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ifi.xfinity.com/" TargetMode="External"/><Relationship Id="rId2" Type="http://schemas.openxmlformats.org/officeDocument/2006/relationships/hyperlink" Target="https://www.xfinity.com/hub/internet/internet-on-the-go"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xfinity.com/learn/home-phone-servic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www.businessinsider.com/facebooks-plan-to-kill-the-tracking-cookie-2013-1"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startpage.com/" TargetMode="External"/><Relationship Id="rId2" Type="http://schemas.openxmlformats.org/officeDocument/2006/relationships/hyperlink" Target="https://startpage.com/eng/mobile-app-features.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www.hongkiat.com/blog/facebook-addiction-sign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604B72F-4A8F-491D-AB2F-FF456BEFE38E}"/>
              </a:ext>
            </a:extLst>
          </p:cNvPr>
          <p:cNvSpPr>
            <a:spLocks noGrp="1"/>
          </p:cNvSpPr>
          <p:nvPr>
            <p:ph type="title"/>
          </p:nvPr>
        </p:nvSpPr>
        <p:spPr>
          <a:xfrm>
            <a:off x="463826" y="609600"/>
            <a:ext cx="11359874" cy="3670852"/>
          </a:xfrm>
        </p:spPr>
        <p:txBody>
          <a:bodyPr/>
          <a:lstStyle/>
          <a:p>
            <a:br>
              <a:rPr lang="en-US" dirty="0">
                <a:solidFill>
                  <a:srgbClr val="FF0000"/>
                </a:solidFill>
                <a:latin typeface="Times New Roman" panose="02020603050405020304" pitchFamily="18" charset="0"/>
                <a:cs typeface="Times New Roman" panose="02020603050405020304" pitchFamily="18" charset="0"/>
              </a:rPr>
            </a:br>
            <a:br>
              <a:rPr lang="en-US" dirty="0">
                <a:solidFill>
                  <a:srgbClr val="FF0000"/>
                </a:solidFill>
                <a:latin typeface="Times New Roman" panose="02020603050405020304" pitchFamily="18" charset="0"/>
                <a:cs typeface="Times New Roman" panose="02020603050405020304" pitchFamily="18" charset="0"/>
              </a:rPr>
            </a:br>
            <a:r>
              <a:rPr lang="en-US" dirty="0">
                <a:solidFill>
                  <a:srgbClr val="FF0000"/>
                </a:solidFill>
                <a:latin typeface="Times New Roman" panose="02020603050405020304" pitchFamily="18" charset="0"/>
                <a:cs typeface="Times New Roman" panose="02020603050405020304" pitchFamily="18" charset="0"/>
              </a:rPr>
              <a:t>WORKING PRINCIPALS OF INTERNET-NME</a:t>
            </a:r>
          </a:p>
        </p:txBody>
      </p:sp>
    </p:spTree>
    <p:extLst>
      <p:ext uri="{BB962C8B-B14F-4D97-AF65-F5344CB8AC3E}">
        <p14:creationId xmlns:p14="http://schemas.microsoft.com/office/powerpoint/2010/main" val="21294384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4D901-6F94-4E7F-A6DE-D72D44E20CE2}"/>
              </a:ext>
            </a:extLst>
          </p:cNvPr>
          <p:cNvSpPr>
            <a:spLocks noGrp="1"/>
          </p:cNvSpPr>
          <p:nvPr>
            <p:ph type="title"/>
          </p:nvPr>
        </p:nvSpPr>
        <p:spPr>
          <a:xfrm>
            <a:off x="1143000" y="609600"/>
            <a:ext cx="9875520" cy="901148"/>
          </a:xfrm>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1B2162F0-290E-4291-91C9-7F3DF2189C44}"/>
              </a:ext>
            </a:extLst>
          </p:cNvPr>
          <p:cNvSpPr>
            <a:spLocks noGrp="1"/>
          </p:cNvSpPr>
          <p:nvPr>
            <p:ph idx="1"/>
          </p:nvPr>
        </p:nvSpPr>
        <p:spPr>
          <a:xfrm>
            <a:off x="1143000" y="1709530"/>
            <a:ext cx="9872871" cy="4386470"/>
          </a:xfrm>
        </p:spPr>
        <p:txBody>
          <a:bodyPr>
            <a:normAutofit fontScale="92500" lnSpcReduction="20000"/>
          </a:bodyPr>
          <a:lstStyle/>
          <a:p>
            <a:pPr marL="45720" indent="0">
              <a:buNone/>
            </a:pPr>
            <a:r>
              <a:rPr lang="en-US" b="1" dirty="0">
                <a:solidFill>
                  <a:schemeClr val="tx1"/>
                </a:solidFill>
                <a:latin typeface="Times New Roman" panose="02020603050405020304" pitchFamily="18" charset="0"/>
                <a:cs typeface="Times New Roman" panose="02020603050405020304" pitchFamily="18" charset="0"/>
              </a:rPr>
              <a:t>Local Area Networks</a:t>
            </a:r>
            <a:r>
              <a:rPr lang="en-US" dirty="0">
                <a:solidFill>
                  <a:schemeClr val="tx1"/>
                </a:solidFill>
                <a:latin typeface="Times New Roman" panose="02020603050405020304" pitchFamily="18" charset="0"/>
                <a:cs typeface="Times New Roman" panose="02020603050405020304" pitchFamily="18" charset="0"/>
              </a:rPr>
              <a:t>:</a:t>
            </a:r>
          </a:p>
          <a:p>
            <a:r>
              <a:rPr lang="en-US" sz="2400" dirty="0">
                <a:solidFill>
                  <a:schemeClr val="tx1"/>
                </a:solidFill>
                <a:latin typeface="Times New Roman" panose="02020603050405020304" pitchFamily="18" charset="0"/>
                <a:cs typeface="Times New Roman" panose="02020603050405020304" pitchFamily="18" charset="0"/>
              </a:rPr>
              <a:t>LAN technologies provide the highest speed connections among computers, but sacrifice the ability to span large distances. </a:t>
            </a:r>
          </a:p>
          <a:p>
            <a:r>
              <a:rPr lang="en-US" sz="2400" dirty="0">
                <a:solidFill>
                  <a:schemeClr val="tx1"/>
                </a:solidFill>
                <a:latin typeface="Times New Roman" panose="02020603050405020304" pitchFamily="18" charset="0"/>
                <a:cs typeface="Times New Roman" panose="02020603050405020304" pitchFamily="18" charset="0"/>
              </a:rPr>
              <a:t>For example, a typical LAN spans a small area like a single building or a small campus and operates between 10 Mbps and 2 Gbps (Billion bits per second).</a:t>
            </a:r>
          </a:p>
          <a:p>
            <a:r>
              <a:rPr lang="en-US" sz="2400" dirty="0">
                <a:solidFill>
                  <a:schemeClr val="tx1"/>
                </a:solidFill>
                <a:latin typeface="Times New Roman" panose="02020603050405020304" pitchFamily="18" charset="0"/>
                <a:cs typeface="Times New Roman" panose="02020603050405020304" pitchFamily="18" charset="0"/>
              </a:rPr>
              <a:t> Because LAN technologies cover short distances, they offer lower delays than WANs. The delay across a LAN can be as short as a few tenths of a millisecond, or as long as 10 milliseconds.</a:t>
            </a:r>
          </a:p>
          <a:p>
            <a:pPr marL="45720" indent="0">
              <a:buNone/>
            </a:pPr>
            <a:r>
              <a:rPr lang="en-US" b="1" dirty="0">
                <a:solidFill>
                  <a:schemeClr val="tx1"/>
                </a:solidFill>
                <a:latin typeface="Times New Roman" panose="02020603050405020304" pitchFamily="18" charset="0"/>
                <a:cs typeface="Times New Roman" panose="02020603050405020304" pitchFamily="18" charset="0"/>
              </a:rPr>
              <a:t>iii) Ethernet Technology</a:t>
            </a:r>
          </a:p>
          <a:p>
            <a:r>
              <a:rPr lang="en-US" sz="2400" dirty="0">
                <a:solidFill>
                  <a:schemeClr val="tx1"/>
                </a:solidFill>
                <a:latin typeface="Times New Roman" panose="02020603050405020304" pitchFamily="18" charset="0"/>
                <a:cs typeface="Times New Roman" panose="02020603050405020304" pitchFamily="18" charset="0"/>
              </a:rPr>
              <a:t>Ethernet is the name given to a popular packet switched LAN technology; most medium or large corporations use Ethernet. </a:t>
            </a:r>
          </a:p>
          <a:p>
            <a:r>
              <a:rPr lang="en-US" sz="2400" dirty="0">
                <a:solidFill>
                  <a:schemeClr val="tx1"/>
                </a:solidFill>
                <a:latin typeface="Times New Roman" panose="02020603050405020304" pitchFamily="18" charset="0"/>
                <a:cs typeface="Times New Roman" panose="02020603050405020304" pitchFamily="18" charset="0"/>
              </a:rPr>
              <a:t> It is a bus because all stations share a single communication channel; it is a broadcast because all transceivers receive every transmission.</a:t>
            </a:r>
          </a:p>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5205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46817-5376-4215-A878-565FCADC4CDC}"/>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INTERNET ARCHITECTURE</a:t>
            </a:r>
          </a:p>
        </p:txBody>
      </p:sp>
      <p:sp>
        <p:nvSpPr>
          <p:cNvPr id="3" name="Content Placeholder 2">
            <a:extLst>
              <a:ext uri="{FF2B5EF4-FFF2-40B4-BE49-F238E27FC236}">
                <a16:creationId xmlns:a16="http://schemas.microsoft.com/office/drawing/2014/main" id="{FDC4A40B-62FF-48A4-8D69-86FE069E268D}"/>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An Internet is more than a collection of networks interconnected by computers. Internetworking implies that the interconnected systems agree to conventions that allow each computer to communicate with every other computer.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networks interconnect to form an internetwork.</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Then, how a packet flows from one network to another? Physically, a device that attaches to both of them can only connect two networks.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Devices that interconnect two networks and pass packets from one to the other are called Internet gateways or routers.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router reads the destination address, and routs the packet to the destination.</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2889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65657-C2FD-4144-95B2-36A392B6DD9A}"/>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pic>
        <p:nvPicPr>
          <p:cNvPr id="1026" name="Picture 2" descr="Internet Architecture">
            <a:extLst>
              <a:ext uri="{FF2B5EF4-FFF2-40B4-BE49-F238E27FC236}">
                <a16:creationId xmlns:a16="http://schemas.microsoft.com/office/drawing/2014/main" id="{AC8E40BA-D25E-49B5-9779-43FD03EE462D}"/>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941569" y="2057400"/>
            <a:ext cx="4786856" cy="4023360"/>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a:extLst>
              <a:ext uri="{FF2B5EF4-FFF2-40B4-BE49-F238E27FC236}">
                <a16:creationId xmlns:a16="http://schemas.microsoft.com/office/drawing/2014/main" id="{276BB5DA-6847-46B9-A35A-403002751B32}"/>
              </a:ext>
            </a:extLst>
          </p:cNvPr>
          <p:cNvSpPr>
            <a:spLocks noGrp="1"/>
          </p:cNvSpPr>
          <p:nvPr>
            <p:ph sz="half" idx="2"/>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In the figure, two physical networks interconnected by R, a router (IP gateway). </a:t>
            </a:r>
          </a:p>
          <a:p>
            <a:r>
              <a:rPr lang="en-US" dirty="0">
                <a:solidFill>
                  <a:schemeClr val="tx1"/>
                </a:solidFill>
                <a:latin typeface="Times New Roman" panose="02020603050405020304" pitchFamily="18" charset="0"/>
                <a:cs typeface="Times New Roman" panose="02020603050405020304" pitchFamily="18" charset="0"/>
              </a:rPr>
              <a:t>In a TCP/IP Internet, computers called routers or gateways provide all interconnections among physical networks.</a:t>
            </a:r>
          </a:p>
          <a:p>
            <a:r>
              <a:rPr lang="en-US" dirty="0">
                <a:solidFill>
                  <a:schemeClr val="tx1"/>
                </a:solidFill>
                <a:latin typeface="Times New Roman" panose="02020603050405020304" pitchFamily="18" charset="0"/>
                <a:cs typeface="Times New Roman" panose="02020603050405020304" pitchFamily="18" charset="0"/>
              </a:rPr>
              <a:t> Routers use the destination network, not the destination host, when routing a packet.</a:t>
            </a:r>
          </a:p>
        </p:txBody>
      </p:sp>
    </p:spTree>
    <p:extLst>
      <p:ext uri="{BB962C8B-B14F-4D97-AF65-F5344CB8AC3E}">
        <p14:creationId xmlns:p14="http://schemas.microsoft.com/office/powerpoint/2010/main" val="3225431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E3BBD-3FBF-4C6B-88C3-5DB0AC963513}"/>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INTERNET</a:t>
            </a:r>
            <a:r>
              <a:rPr lang="en-US" dirty="0"/>
              <a:t> </a:t>
            </a:r>
            <a:r>
              <a:rPr lang="en-US" dirty="0">
                <a:solidFill>
                  <a:srgbClr val="FF0000"/>
                </a:solidFill>
                <a:latin typeface="Times New Roman" panose="02020603050405020304" pitchFamily="18" charset="0"/>
                <a:cs typeface="Times New Roman" panose="02020603050405020304" pitchFamily="18" charset="0"/>
              </a:rPr>
              <a:t>ADDRESSES</a:t>
            </a:r>
          </a:p>
        </p:txBody>
      </p:sp>
      <p:sp>
        <p:nvSpPr>
          <p:cNvPr id="5" name="Content Placeholder 4">
            <a:extLst>
              <a:ext uri="{FF2B5EF4-FFF2-40B4-BE49-F238E27FC236}">
                <a16:creationId xmlns:a16="http://schemas.microsoft.com/office/drawing/2014/main" id="{AE5B505D-0702-4400-8858-64ABA8C02D8A}"/>
              </a:ext>
            </a:extLst>
          </p:cNvPr>
          <p:cNvSpPr>
            <a:spLocks noGrp="1"/>
          </p:cNvSpPr>
          <p:nvPr>
            <p:ph idx="1"/>
          </p:nvPr>
        </p:nvSpPr>
        <p:spPr/>
        <p:txBody>
          <a:bodyPr>
            <a:normAutofit lnSpcReduction="10000"/>
          </a:bodyPr>
          <a:lstStyle/>
          <a:p>
            <a:r>
              <a:rPr lang="en-US" dirty="0">
                <a:solidFill>
                  <a:schemeClr val="tx1"/>
                </a:solidFill>
                <a:latin typeface="Times New Roman" panose="02020603050405020304" pitchFamily="18" charset="0"/>
                <a:cs typeface="Times New Roman" panose="02020603050405020304" pitchFamily="18" charset="0"/>
              </a:rPr>
              <a:t>Each host on a TCP/IP Internet is assigned a unique 32-bit Internet address that is used in all communication with that host. </a:t>
            </a:r>
          </a:p>
          <a:p>
            <a:r>
              <a:rPr lang="en-US" dirty="0">
                <a:solidFill>
                  <a:schemeClr val="tx1"/>
                </a:solidFill>
                <a:latin typeface="Times New Roman" panose="02020603050405020304" pitchFamily="18" charset="0"/>
                <a:cs typeface="Times New Roman" panose="02020603050405020304" pitchFamily="18" charset="0"/>
              </a:rPr>
              <a:t>Conceptually, each IP address consists of a </a:t>
            </a:r>
            <a:r>
              <a:rPr lang="en-US" b="1" dirty="0">
                <a:solidFill>
                  <a:schemeClr val="tx1"/>
                </a:solidFill>
                <a:latin typeface="Times New Roman" panose="02020603050405020304" pitchFamily="18" charset="0"/>
                <a:cs typeface="Times New Roman" panose="02020603050405020304" pitchFamily="18" charset="0"/>
              </a:rPr>
              <a:t>network id</a:t>
            </a:r>
            <a:r>
              <a:rPr lang="en-US" dirty="0">
                <a:solidFill>
                  <a:schemeClr val="tx1"/>
                </a:solidFill>
                <a:latin typeface="Times New Roman" panose="02020603050405020304" pitchFamily="18" charset="0"/>
                <a:cs typeface="Times New Roman" panose="02020603050405020304" pitchFamily="18" charset="0"/>
              </a:rPr>
              <a:t> that identifies a network, and </a:t>
            </a:r>
            <a:r>
              <a:rPr lang="en-US" b="1" dirty="0">
                <a:solidFill>
                  <a:schemeClr val="tx1"/>
                </a:solidFill>
                <a:latin typeface="Times New Roman" panose="02020603050405020304" pitchFamily="18" charset="0"/>
                <a:cs typeface="Times New Roman" panose="02020603050405020304" pitchFamily="18" charset="0"/>
              </a:rPr>
              <a:t>host id</a:t>
            </a:r>
            <a:r>
              <a:rPr lang="en-US" dirty="0">
                <a:solidFill>
                  <a:schemeClr val="tx1"/>
                </a:solidFill>
                <a:latin typeface="Times New Roman" panose="02020603050405020304" pitchFamily="18" charset="0"/>
                <a:cs typeface="Times New Roman" panose="02020603050405020304" pitchFamily="18" charset="0"/>
              </a:rPr>
              <a:t> identifies a host on that </a:t>
            </a:r>
            <a:r>
              <a:rPr lang="en-US" dirty="0" err="1">
                <a:solidFill>
                  <a:schemeClr val="tx1"/>
                </a:solidFill>
                <a:latin typeface="Times New Roman" panose="02020603050405020304" pitchFamily="18" charset="0"/>
                <a:cs typeface="Times New Roman" panose="02020603050405020304" pitchFamily="18" charset="0"/>
              </a:rPr>
              <a:t>network.Given</a:t>
            </a:r>
            <a:r>
              <a:rPr lang="en-US" dirty="0">
                <a:solidFill>
                  <a:schemeClr val="tx1"/>
                </a:solidFill>
                <a:latin typeface="Times New Roman" panose="02020603050405020304" pitchFamily="18" charset="0"/>
                <a:cs typeface="Times New Roman" panose="02020603050405020304" pitchFamily="18" charset="0"/>
              </a:rPr>
              <a:t> an IP address, its class can be determined from the three high-order bits, with two bits being sufficient to distinguish among the three primary classes.</a:t>
            </a:r>
          </a:p>
          <a:p>
            <a:pPr marL="45720" indent="0">
              <a:buNone/>
            </a:pPr>
            <a:r>
              <a:rPr lang="en-US" b="1" dirty="0" err="1">
                <a:solidFill>
                  <a:schemeClr val="tx1"/>
                </a:solidFill>
                <a:latin typeface="Times New Roman" panose="02020603050405020304" pitchFamily="18" charset="0"/>
                <a:cs typeface="Times New Roman" panose="02020603050405020304" pitchFamily="18" charset="0"/>
              </a:rPr>
              <a:t>i</a:t>
            </a:r>
            <a:r>
              <a:rPr lang="en-US" b="1" dirty="0">
                <a:solidFill>
                  <a:schemeClr val="tx1"/>
                </a:solidFill>
                <a:latin typeface="Times New Roman" panose="02020603050405020304" pitchFamily="18" charset="0"/>
                <a:cs typeface="Times New Roman" panose="02020603050405020304" pitchFamily="18" charset="0"/>
              </a:rPr>
              <a:t>) ARP (Mapping Internet Addresses to Physical Addresses)</a:t>
            </a:r>
          </a:p>
          <a:p>
            <a:r>
              <a:rPr lang="en-US" dirty="0">
                <a:solidFill>
                  <a:schemeClr val="tx1"/>
                </a:solidFill>
                <a:latin typeface="Times New Roman" panose="02020603050405020304" pitchFamily="18" charset="0"/>
                <a:cs typeface="Times New Roman" panose="02020603050405020304" pitchFamily="18" charset="0"/>
              </a:rPr>
              <a:t>Address Resolution Protocol, ARP, allows a host to find the physical address of a target host on the same physical network, given only the target's IP address.</a:t>
            </a:r>
          </a:p>
          <a:p>
            <a:r>
              <a:rPr lang="en-US" dirty="0">
                <a:solidFill>
                  <a:schemeClr val="tx1"/>
                </a:solidFill>
                <a:latin typeface="Times New Roman" panose="02020603050405020304" pitchFamily="18" charset="0"/>
                <a:cs typeface="Times New Roman" panose="02020603050405020304" pitchFamily="18" charset="0"/>
              </a:rPr>
              <a:t>ARP is a low-level protocol that hides the underlying networks physical addressing, permitting one to assign an arbitrary IP address to every machine. ARP is a part of physical network system, and not as part of Internet protocols.</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76301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4CF50-9919-4249-93DC-BA56B8CB3E77}"/>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1576EFCA-261B-43A6-BC8A-B0369319C66C}"/>
              </a:ext>
            </a:extLst>
          </p:cNvPr>
          <p:cNvSpPr>
            <a:spLocks noGrp="1"/>
          </p:cNvSpPr>
          <p:nvPr>
            <p:ph idx="1"/>
          </p:nvPr>
        </p:nvSpPr>
        <p:spPr/>
        <p:txBody>
          <a:bodyPr/>
          <a:lstStyle/>
          <a:p>
            <a:pPr marL="45720" indent="0">
              <a:buNone/>
            </a:pPr>
            <a:r>
              <a:rPr lang="en-US" b="1" dirty="0">
                <a:solidFill>
                  <a:schemeClr val="tx1"/>
                </a:solidFill>
                <a:latin typeface="Times New Roman" panose="02020603050405020304" pitchFamily="18" charset="0"/>
                <a:cs typeface="Times New Roman" panose="02020603050405020304" pitchFamily="18" charset="0"/>
              </a:rPr>
              <a:t>(ii) RARP (Reverse Address Resolution Protocol)</a:t>
            </a:r>
          </a:p>
          <a:p>
            <a:r>
              <a:rPr lang="en-US" dirty="0">
                <a:solidFill>
                  <a:schemeClr val="tx1"/>
                </a:solidFill>
                <a:latin typeface="Times New Roman" panose="02020603050405020304" pitchFamily="18" charset="0"/>
                <a:cs typeface="Times New Roman" panose="02020603050405020304" pitchFamily="18" charset="0"/>
              </a:rPr>
              <a:t>At system startup, a computer that does not have a disk (diskless computers) must contact a server to find its IP address before it can communicate using TCP/IP.</a:t>
            </a:r>
          </a:p>
          <a:p>
            <a:r>
              <a:rPr lang="en-US" dirty="0">
                <a:solidFill>
                  <a:schemeClr val="tx1"/>
                </a:solidFill>
                <a:latin typeface="Times New Roman" panose="02020603050405020304" pitchFamily="18" charset="0"/>
                <a:cs typeface="Times New Roman" panose="02020603050405020304" pitchFamily="18" charset="0"/>
              </a:rPr>
              <a:t> It is found that the RARP protocol that uses physical network addressing to obtain that machine's Internet address. </a:t>
            </a:r>
          </a:p>
          <a:p>
            <a:r>
              <a:rPr lang="en-US">
                <a:solidFill>
                  <a:schemeClr val="tx1"/>
                </a:solidFill>
                <a:latin typeface="Times New Roman" panose="02020603050405020304" pitchFamily="18" charset="0"/>
                <a:cs typeface="Times New Roman" panose="02020603050405020304" pitchFamily="18" charset="0"/>
              </a:rPr>
              <a:t>The </a:t>
            </a:r>
            <a:r>
              <a:rPr lang="en-US" dirty="0">
                <a:solidFill>
                  <a:schemeClr val="tx1"/>
                </a:solidFill>
                <a:latin typeface="Times New Roman" panose="02020603050405020304" pitchFamily="18" charset="0"/>
                <a:cs typeface="Times New Roman" panose="02020603050405020304" pitchFamily="18" charset="0"/>
              </a:rPr>
              <a:t>RARP mechanism supplies the target machine's physical hardware address to uniquely identify the processor and broadcasts the RARP request</a:t>
            </a:r>
            <a:r>
              <a:rPr lang="en-US">
                <a:solidFill>
                  <a:schemeClr val="tx1"/>
                </a:solidFill>
                <a:latin typeface="Times New Roman" panose="02020603050405020304" pitchFamily="18" charset="0"/>
                <a:cs typeface="Times New Roman" panose="02020603050405020304" pitchFamily="18" charset="0"/>
              </a:rPr>
              <a:t>. </a:t>
            </a:r>
          </a:p>
          <a:p>
            <a:r>
              <a:rPr lang="en-US">
                <a:solidFill>
                  <a:schemeClr val="tx1"/>
                </a:solidFill>
                <a:latin typeface="Times New Roman" panose="02020603050405020304" pitchFamily="18" charset="0"/>
                <a:cs typeface="Times New Roman" panose="02020603050405020304" pitchFamily="18" charset="0"/>
              </a:rPr>
              <a:t>Servers </a:t>
            </a:r>
            <a:r>
              <a:rPr lang="en-US" dirty="0">
                <a:solidFill>
                  <a:schemeClr val="tx1"/>
                </a:solidFill>
                <a:latin typeface="Times New Roman" panose="02020603050405020304" pitchFamily="18" charset="0"/>
                <a:cs typeface="Times New Roman" panose="02020603050405020304" pitchFamily="18" charset="0"/>
              </a:rPr>
              <a:t>on the network receive the message, look up the mapping in a table, and reply to the sender. Once a machine obtain its IP address in memory and does not use RARP again it reboots.</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93444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923F-FA5C-4816-BF58-5EEFCD358231}"/>
              </a:ext>
            </a:extLst>
          </p:cNvPr>
          <p:cNvSpPr>
            <a:spLocks noGrp="1"/>
          </p:cNvSpPr>
          <p:nvPr>
            <p:ph type="title"/>
          </p:nvPr>
        </p:nvSpPr>
        <p:spPr/>
        <p:txBody>
          <a:bodyPr/>
          <a:lstStyle/>
          <a:p>
            <a:r>
              <a:rPr lang="en-US" dirty="0"/>
              <a:t>                               </a:t>
            </a:r>
            <a:r>
              <a:rPr lang="en-US" dirty="0">
                <a:solidFill>
                  <a:srgbClr val="FF0000"/>
                </a:solidFill>
                <a:latin typeface="Times New Roman" panose="02020603050405020304" pitchFamily="18" charset="0"/>
                <a:cs typeface="Times New Roman" panose="02020603050405020304" pitchFamily="18" charset="0"/>
              </a:rPr>
              <a:t>UNIT-II </a:t>
            </a:r>
          </a:p>
        </p:txBody>
      </p:sp>
      <p:sp>
        <p:nvSpPr>
          <p:cNvPr id="3" name="Content Placeholder 2">
            <a:extLst>
              <a:ext uri="{FF2B5EF4-FFF2-40B4-BE49-F238E27FC236}">
                <a16:creationId xmlns:a16="http://schemas.microsoft.com/office/drawing/2014/main" id="{8D0C3C6A-56EA-476F-953B-D1A7255BF69B}"/>
              </a:ext>
            </a:extLst>
          </p:cNvPr>
          <p:cNvSpPr>
            <a:spLocks noGrp="1"/>
          </p:cNvSpPr>
          <p:nvPr>
            <p:ph idx="1"/>
          </p:nvPr>
        </p:nvSpPr>
        <p:spPr/>
        <p:txBody>
          <a:bodyPr/>
          <a:lstStyle/>
          <a:p>
            <a:pPr>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Connecting to the internet</a:t>
            </a:r>
          </a:p>
          <a:p>
            <a:pPr>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Communication to the internet</a:t>
            </a:r>
          </a:p>
        </p:txBody>
      </p:sp>
    </p:spTree>
    <p:extLst>
      <p:ext uri="{BB962C8B-B14F-4D97-AF65-F5344CB8AC3E}">
        <p14:creationId xmlns:p14="http://schemas.microsoft.com/office/powerpoint/2010/main" val="1377878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5CD62-DB9E-4B31-9CD8-33FE33491F62}"/>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CONNECTING TO THE INTERNET</a:t>
            </a:r>
          </a:p>
        </p:txBody>
      </p:sp>
      <p:sp>
        <p:nvSpPr>
          <p:cNvPr id="3" name="Content Placeholder 2">
            <a:extLst>
              <a:ext uri="{FF2B5EF4-FFF2-40B4-BE49-F238E27FC236}">
                <a16:creationId xmlns:a16="http://schemas.microsoft.com/office/drawing/2014/main" id="{66D1685A-3743-436E-AB1C-38A401D21D65}"/>
              </a:ext>
            </a:extLst>
          </p:cNvPr>
          <p:cNvSpPr>
            <a:spLocks noGrp="1"/>
          </p:cNvSpPr>
          <p:nvPr>
            <p:ph idx="1"/>
          </p:nvPr>
        </p:nvSpPr>
        <p:spPr/>
        <p:txBody>
          <a:bodyPr>
            <a:normAutofit/>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Internet connection options vary by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Internet Service Provider</a:t>
            </a:r>
            <a:r>
              <a:rPr lang="en-US" dirty="0">
                <a:solidFill>
                  <a:schemeClr val="tx1"/>
                </a:solidFill>
                <a:latin typeface="Times New Roman" panose="02020603050405020304" pitchFamily="18" charset="0"/>
                <a:cs typeface="Times New Roman" panose="02020603050405020304" pitchFamily="18" charset="0"/>
              </a:rPr>
              <a:t> and by region.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Customers should consider some of the following factors before selecting an Internet package: speed or bandwidth, cost, availability, reliability and convenience.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In order to determine what Internet plan is right for you, we recommend you review the different types of Internet connections available on the market today.</a:t>
            </a:r>
          </a:p>
          <a:p>
            <a:pPr marL="45720" indent="0">
              <a:buNone/>
            </a:pPr>
            <a:r>
              <a:rPr lang="en-US" b="1" dirty="0">
                <a:solidFill>
                  <a:schemeClr val="tx1"/>
                </a:solidFill>
                <a:latin typeface="Times New Roman" panose="02020603050405020304" pitchFamily="18" charset="0"/>
                <a:cs typeface="Times New Roman" panose="02020603050405020304" pitchFamily="18" charset="0"/>
              </a:rPr>
              <a:t>Understanding The Differences Between Internet Connections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today's age, there are numerous ways to connect laptops, desktops, mobile phones, gaming consoles, e-readers and tablets to the Internet. Some of the most widely used Internet connections are described below.</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27585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230FE-F882-405B-AF40-B3456AEBB73A}"/>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WIRELESS</a:t>
            </a:r>
          </a:p>
        </p:txBody>
      </p:sp>
      <p:sp>
        <p:nvSpPr>
          <p:cNvPr id="3" name="Content Placeholder 2">
            <a:extLst>
              <a:ext uri="{FF2B5EF4-FFF2-40B4-BE49-F238E27FC236}">
                <a16:creationId xmlns:a16="http://schemas.microsoft.com/office/drawing/2014/main" id="{5AD4E4BB-0DC9-48E2-B6D5-EAFB7921E1FE}"/>
              </a:ext>
            </a:extLst>
          </p:cNvPr>
          <p:cNvSpPr>
            <a:spLocks noGrp="1"/>
          </p:cNvSpPr>
          <p:nvPr>
            <p:ph idx="1"/>
          </p:nvPr>
        </p:nvSpPr>
        <p:spPr/>
        <p:txBody>
          <a:bodyPr/>
          <a:lstStyle/>
          <a:p>
            <a:pPr marL="45720" indent="0">
              <a:buNone/>
            </a:pPr>
            <a:endParaRPr lang="en-US" b="1" cap="all"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Radio frequency bands are used in place of telephone or cable networks.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One of the greatest advantages of wireless Internet connections is the "always-on" connection that can be accessed from any location that falls within network coverage.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Wireless connections are made possible through the use of a modem, which picks up Internet signals and sends them to other devices.</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45941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271B6-B804-4CC2-B7D8-884456D72567}"/>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MOBILE &amp; HOTSPOT</a:t>
            </a:r>
          </a:p>
        </p:txBody>
      </p:sp>
      <p:sp>
        <p:nvSpPr>
          <p:cNvPr id="3" name="Content Placeholder 2">
            <a:extLst>
              <a:ext uri="{FF2B5EF4-FFF2-40B4-BE49-F238E27FC236}">
                <a16:creationId xmlns:a16="http://schemas.microsoft.com/office/drawing/2014/main" id="{87802248-0938-41FD-890B-B81E93351535}"/>
              </a:ext>
            </a:extLst>
          </p:cNvPr>
          <p:cNvSpPr>
            <a:spLocks noGrp="1"/>
          </p:cNvSpPr>
          <p:nvPr>
            <p:ph idx="1"/>
          </p:nvPr>
        </p:nvSpPr>
        <p:spPr/>
        <p:txBody>
          <a:bodyPr/>
          <a:lstStyle/>
          <a:p>
            <a:pPr>
              <a:buFont typeface="Wingdings" panose="05000000000000000000" pitchFamily="2" charset="2"/>
              <a:buChar char="Ø"/>
            </a:pPr>
            <a:endParaRPr lang="en-US" b="1" cap="all"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Many cell phone and smartphone providers offer voice plans with Internet access. Mobile Internet connections provide good speeds and allow you to access the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Internet</a:t>
            </a:r>
            <a:r>
              <a:rPr lang="en-US" dirty="0">
                <a:solidFill>
                  <a:schemeClr val="tx1"/>
                </a:solidFill>
                <a:latin typeface="Times New Roman" panose="02020603050405020304" pitchFamily="18" charset="0"/>
                <a:cs typeface="Times New Roman" panose="02020603050405020304" pitchFamily="18" charset="0"/>
              </a:rPr>
              <a:t>.</a:t>
            </a:r>
            <a:endParaRPr lang="en-US" b="1" cap="all"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Hotspots are sites that offer Internet access over a wireless local area network (WLAN) by way of a router that then connects to an Internet service provider.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Hotspots utilize </a:t>
            </a:r>
            <a:r>
              <a:rPr lang="en-US"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Wi-Fi</a:t>
            </a:r>
            <a:r>
              <a:rPr lang="en-US" dirty="0">
                <a:solidFill>
                  <a:schemeClr val="tx1"/>
                </a:solidFill>
                <a:latin typeface="Times New Roman" panose="02020603050405020304" pitchFamily="18" charset="0"/>
                <a:cs typeface="Times New Roman" panose="02020603050405020304" pitchFamily="18" charset="0"/>
              </a:rPr>
              <a:t> technology, which allows electronic devices to connect to the Internet or exchange data wirelessly through radio waves.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Hotspots can be phone-based or free-standing, commercial or free to the public.</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12225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F1469-ECAB-4F39-8C92-898B5B87374E}"/>
              </a:ext>
            </a:extLst>
          </p:cNvPr>
          <p:cNvSpPr>
            <a:spLocks noGrp="1"/>
          </p:cNvSpPr>
          <p:nvPr>
            <p:ph type="title"/>
          </p:nvPr>
        </p:nvSpPr>
        <p:spPr/>
        <p:txBody>
          <a:bodyPr/>
          <a:lstStyle/>
          <a:p>
            <a:r>
              <a:rPr lang="en-US" b="1" cap="all">
                <a:solidFill>
                  <a:srgbClr val="FF0000"/>
                </a:solidFill>
                <a:latin typeface="Times New Roman" panose="02020603050405020304" pitchFamily="18" charset="0"/>
                <a:cs typeface="Times New Roman" panose="02020603050405020304" pitchFamily="18" charset="0"/>
              </a:rPr>
              <a:t>DIAL-UP</a:t>
            </a:r>
          </a:p>
        </p:txBody>
      </p:sp>
      <p:sp>
        <p:nvSpPr>
          <p:cNvPr id="3" name="Content Placeholder 2">
            <a:extLst>
              <a:ext uri="{FF2B5EF4-FFF2-40B4-BE49-F238E27FC236}">
                <a16:creationId xmlns:a16="http://schemas.microsoft.com/office/drawing/2014/main" id="{D21FCF10-2DD2-4F8C-AE91-5940F27F0BD3}"/>
              </a:ext>
            </a:extLst>
          </p:cNvPr>
          <p:cNvSpPr>
            <a:spLocks noGrp="1"/>
          </p:cNvSpPr>
          <p:nvPr>
            <p:ph idx="1"/>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Dial-up connections require users to link their phone line to a computer in order to access the Internet. </a:t>
            </a:r>
          </a:p>
          <a:p>
            <a:r>
              <a:rPr lang="en-US" dirty="0">
                <a:solidFill>
                  <a:schemeClr val="tx1"/>
                </a:solidFill>
                <a:latin typeface="Times New Roman" panose="02020603050405020304" pitchFamily="18" charset="0"/>
                <a:cs typeface="Times New Roman" panose="02020603050405020304" pitchFamily="18" charset="0"/>
              </a:rPr>
              <a:t>This particular type of connection—also referred to as analog—does not permit users to make or receive phone calls through their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home phone service</a:t>
            </a:r>
            <a:r>
              <a:rPr lang="en-US" dirty="0">
                <a:solidFill>
                  <a:schemeClr val="tx1"/>
                </a:solidFill>
                <a:latin typeface="Times New Roman" panose="02020603050405020304" pitchFamily="18" charset="0"/>
                <a:cs typeface="Times New Roman" panose="02020603050405020304" pitchFamily="18" charset="0"/>
              </a:rPr>
              <a:t> while using the Internet.</a:t>
            </a:r>
          </a:p>
        </p:txBody>
      </p:sp>
    </p:spTree>
    <p:extLst>
      <p:ext uri="{BB962C8B-B14F-4D97-AF65-F5344CB8AC3E}">
        <p14:creationId xmlns:p14="http://schemas.microsoft.com/office/powerpoint/2010/main" val="1189111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98EEF76-8A8C-4FCE-8842-60263AF99259}"/>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WHAT IS INTERNET?</a:t>
            </a:r>
          </a:p>
        </p:txBody>
      </p:sp>
      <p:sp>
        <p:nvSpPr>
          <p:cNvPr id="4" name="Content Placeholder 3">
            <a:extLst>
              <a:ext uri="{FF2B5EF4-FFF2-40B4-BE49-F238E27FC236}">
                <a16:creationId xmlns:a16="http://schemas.microsoft.com/office/drawing/2014/main" id="{88DBC5E8-B948-4187-A194-4AF23519117A}"/>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Internet is a global network of inter-connected computers, where one computer can be connected to any other computer (or computerized device) in any portion of the world.</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Internet uses various internet protocol technologies. The recent introduction of mobile internet have been equally successful.</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Internet surfing is very easy. Internet is available in all major villages, towns, cities of almost every country.</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It is possible to surf through Internet with the help of internet browsers such as Windows explorer, Google chrome, etc.</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44655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3AA27-D81D-4021-9773-8CF32CF07027}"/>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BROADBAND</a:t>
            </a:r>
          </a:p>
        </p:txBody>
      </p:sp>
      <p:sp>
        <p:nvSpPr>
          <p:cNvPr id="3" name="Content Placeholder 2">
            <a:extLst>
              <a:ext uri="{FF2B5EF4-FFF2-40B4-BE49-F238E27FC236}">
                <a16:creationId xmlns:a16="http://schemas.microsoft.com/office/drawing/2014/main" id="{BF5CA731-ACA3-46F4-8D1C-070CE9C64083}"/>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This high-speed Internet connection is provided through either cable or telephone companies.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One of the fastest options available, broadband Internet uses multiple data channels to send large quantities of information.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term broadband is shorthand for broad bandwidth.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Broadband Internet connections such as DSL and cable are considered high-bandwidth connections.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Although many DSL connections can be considered broadband, not all broadband connections are DSL.</a:t>
            </a:r>
          </a:p>
        </p:txBody>
      </p:sp>
    </p:spTree>
    <p:extLst>
      <p:ext uri="{BB962C8B-B14F-4D97-AF65-F5344CB8AC3E}">
        <p14:creationId xmlns:p14="http://schemas.microsoft.com/office/powerpoint/2010/main" val="6432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F2C1-8B66-41F2-87E1-CC0A1202A2CE}"/>
              </a:ext>
            </a:extLst>
          </p:cNvPr>
          <p:cNvSpPr>
            <a:spLocks noGrp="1"/>
          </p:cNvSpPr>
          <p:nvPr>
            <p:ph type="title"/>
          </p:nvPr>
        </p:nvSpPr>
        <p:spPr/>
        <p:txBody>
          <a:bodyPr/>
          <a:lstStyle/>
          <a:p>
            <a:r>
              <a:rPr lang="en-US" b="1" cap="all" dirty="0">
                <a:solidFill>
                  <a:srgbClr val="FF0000"/>
                </a:solidFill>
                <a:latin typeface="Times New Roman" panose="02020603050405020304" pitchFamily="18" charset="0"/>
                <a:cs typeface="Times New Roman" panose="02020603050405020304" pitchFamily="18" charset="0"/>
              </a:rPr>
              <a:t>DSL(DIGITAL SUBSCRIBER LINE) </a:t>
            </a:r>
          </a:p>
        </p:txBody>
      </p:sp>
      <p:sp>
        <p:nvSpPr>
          <p:cNvPr id="3" name="Content Placeholder 2">
            <a:extLst>
              <a:ext uri="{FF2B5EF4-FFF2-40B4-BE49-F238E27FC236}">
                <a16:creationId xmlns:a16="http://schemas.microsoft.com/office/drawing/2014/main" id="{0AF376C2-39F6-404F-9F6C-436C213E1E0F}"/>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DSL, which stands for Digital Subscriber Line, uses existing 2-wire copper telephone line connected to one's home so service is delivered at the same time as landline telephone service.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Customers can still place calls while surfing the Internet.</a:t>
            </a:r>
          </a:p>
        </p:txBody>
      </p:sp>
    </p:spTree>
    <p:extLst>
      <p:ext uri="{BB962C8B-B14F-4D97-AF65-F5344CB8AC3E}">
        <p14:creationId xmlns:p14="http://schemas.microsoft.com/office/powerpoint/2010/main" val="1210679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3887A-118F-4797-AF67-AA3C4AF4974A}"/>
              </a:ext>
            </a:extLst>
          </p:cNvPr>
          <p:cNvSpPr>
            <a:spLocks noGrp="1"/>
          </p:cNvSpPr>
          <p:nvPr>
            <p:ph type="title"/>
          </p:nvPr>
        </p:nvSpPr>
        <p:spPr/>
        <p:txBody>
          <a:bodyPr>
            <a:normAutofit fontScale="90000"/>
          </a:bodyPr>
          <a:lstStyle/>
          <a:p>
            <a:br>
              <a:rPr lang="en-US" b="1" cap="all" dirty="0"/>
            </a:br>
            <a:r>
              <a:rPr lang="en-US" b="1" cap="all" dirty="0">
                <a:solidFill>
                  <a:srgbClr val="FF0000"/>
                </a:solidFill>
                <a:latin typeface="Times New Roman" panose="02020603050405020304" pitchFamily="18" charset="0"/>
                <a:cs typeface="Times New Roman" panose="02020603050405020304" pitchFamily="18" charset="0"/>
              </a:rPr>
              <a:t>CABLE</a:t>
            </a:r>
            <a:br>
              <a:rPr lang="en-US" b="1" cap="all" dirty="0"/>
            </a:br>
            <a:endParaRPr lang="en-US" dirty="0"/>
          </a:p>
        </p:txBody>
      </p:sp>
      <p:sp>
        <p:nvSpPr>
          <p:cNvPr id="3" name="Content Placeholder 2">
            <a:extLst>
              <a:ext uri="{FF2B5EF4-FFF2-40B4-BE49-F238E27FC236}">
                <a16:creationId xmlns:a16="http://schemas.microsoft.com/office/drawing/2014/main" id="{DB9BB3E4-F3CA-404C-880B-EC1793D2945F}"/>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Cable Internet connection is a form of broadband access.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Through use of a cable modem, users can access the Internet over cable TV lines.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Cable modems can provide extremely fast access to the Internet.</a:t>
            </a:r>
          </a:p>
        </p:txBody>
      </p:sp>
    </p:spTree>
    <p:extLst>
      <p:ext uri="{BB962C8B-B14F-4D97-AF65-F5344CB8AC3E}">
        <p14:creationId xmlns:p14="http://schemas.microsoft.com/office/powerpoint/2010/main" val="3367179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6E6C6-3579-4004-A404-77BE8F2FA0E9}"/>
              </a:ext>
            </a:extLst>
          </p:cNvPr>
          <p:cNvSpPr>
            <a:spLocks noGrp="1"/>
          </p:cNvSpPr>
          <p:nvPr>
            <p:ph type="title"/>
          </p:nvPr>
        </p:nvSpPr>
        <p:spPr/>
        <p:txBody>
          <a:bodyPr>
            <a:normAutofit fontScale="90000"/>
          </a:bodyPr>
          <a:lstStyle/>
          <a:p>
            <a:br>
              <a:rPr lang="en-US" b="1" cap="all" dirty="0"/>
            </a:br>
            <a:r>
              <a:rPr lang="en-US" b="1" cap="all" dirty="0">
                <a:solidFill>
                  <a:srgbClr val="FF0000"/>
                </a:solidFill>
                <a:latin typeface="Times New Roman" panose="02020603050405020304" pitchFamily="18" charset="0"/>
                <a:cs typeface="Times New Roman" panose="02020603050405020304" pitchFamily="18" charset="0"/>
              </a:rPr>
              <a:t>SATELLITE</a:t>
            </a:r>
            <a:br>
              <a:rPr lang="en-US" b="1" cap="all" dirty="0"/>
            </a:br>
            <a:endParaRPr lang="en-US" dirty="0"/>
          </a:p>
        </p:txBody>
      </p:sp>
      <p:sp>
        <p:nvSpPr>
          <p:cNvPr id="3" name="Content Placeholder 2">
            <a:extLst>
              <a:ext uri="{FF2B5EF4-FFF2-40B4-BE49-F238E27FC236}">
                <a16:creationId xmlns:a16="http://schemas.microsoft.com/office/drawing/2014/main" id="{38B73D29-DFF2-4CC5-8FBB-7F969F15F85E}"/>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certain areas where broadband connection is not yet offered, a satellite Internet option may be available.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Similar to wireless access, satellite connection utilizes a modem.</a:t>
            </a:r>
          </a:p>
        </p:txBody>
      </p:sp>
    </p:spTree>
    <p:extLst>
      <p:ext uri="{BB962C8B-B14F-4D97-AF65-F5344CB8AC3E}">
        <p14:creationId xmlns:p14="http://schemas.microsoft.com/office/powerpoint/2010/main" val="24201960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B9BC4-52AD-46BF-A9E0-A18B6EED55D1}"/>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ISDN</a:t>
            </a:r>
          </a:p>
        </p:txBody>
      </p:sp>
      <p:sp>
        <p:nvSpPr>
          <p:cNvPr id="3" name="Content Placeholder 2">
            <a:extLst>
              <a:ext uri="{FF2B5EF4-FFF2-40B4-BE49-F238E27FC236}">
                <a16:creationId xmlns:a16="http://schemas.microsoft.com/office/drawing/2014/main" id="{116388B5-93DF-4AFB-9E3C-41DD2FFEED9B}"/>
              </a:ext>
            </a:extLst>
          </p:cNvPr>
          <p:cNvSpPr>
            <a:spLocks noGrp="1"/>
          </p:cNvSpPr>
          <p:nvPr>
            <p:ph idx="1"/>
          </p:nvPr>
        </p:nvSpPr>
        <p:spPr/>
        <p:txBody>
          <a:bodyPr/>
          <a:lstStyle/>
          <a:p>
            <a:pPr>
              <a:buFont typeface="Wingdings" panose="05000000000000000000" pitchFamily="2" charset="2"/>
              <a:buChar char="Ø"/>
            </a:pPr>
            <a:endParaRPr lang="en-US" b="1" cap="all"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ISDN (Integrated Services Digital Network) allows users to send data, voice and video content over digital telephone lines or standard telephone wires.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The installation of an ISDN adapter is required at both ends of the transmission—on the part of the user as well as the Internet access provider.</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01889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25699-C4FA-42B2-A1D0-0F66FB62F3BB}"/>
              </a:ext>
            </a:extLst>
          </p:cNvPr>
          <p:cNvSpPr>
            <a:spLocks noGrp="1"/>
          </p:cNvSpPr>
          <p:nvPr>
            <p:ph type="title"/>
          </p:nvPr>
        </p:nvSpPr>
        <p:spPr>
          <a:xfrm>
            <a:off x="850900" y="609600"/>
            <a:ext cx="10167620" cy="1356360"/>
          </a:xfrm>
        </p:spPr>
        <p:txBody>
          <a:bodyPr/>
          <a:lstStyle/>
          <a:p>
            <a:r>
              <a:rPr lang="en-US" dirty="0">
                <a:solidFill>
                  <a:srgbClr val="FF0000"/>
                </a:solidFill>
                <a:latin typeface="Times New Roman" panose="02020603050405020304" pitchFamily="18" charset="0"/>
                <a:cs typeface="Times New Roman" panose="02020603050405020304" pitchFamily="18" charset="0"/>
              </a:rPr>
              <a:t>COMMUNICATION TO THE  INTERNET</a:t>
            </a:r>
          </a:p>
        </p:txBody>
      </p:sp>
      <p:sp>
        <p:nvSpPr>
          <p:cNvPr id="3" name="Content Placeholder 2">
            <a:extLst>
              <a:ext uri="{FF2B5EF4-FFF2-40B4-BE49-F238E27FC236}">
                <a16:creationId xmlns:a16="http://schemas.microsoft.com/office/drawing/2014/main" id="{CB72D213-6A48-4C31-AC6E-DFC8A3F89018}"/>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Internet-based communication refers to sharing information over the internet.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From instant messaging to placing calls, the internet offers multiple ways to communicate.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These tools help you save a considerable amount.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Some of them like email, social networking, and instant messaging are available free of cost, whereas some like internet telephony provide you with numerous advantages at cost-effective prices.</a:t>
            </a:r>
          </a:p>
        </p:txBody>
      </p:sp>
    </p:spTree>
    <p:extLst>
      <p:ext uri="{BB962C8B-B14F-4D97-AF65-F5344CB8AC3E}">
        <p14:creationId xmlns:p14="http://schemas.microsoft.com/office/powerpoint/2010/main" val="18705355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3C6D0-E8CB-4D4D-BED1-5E591DB7DFF9}"/>
              </a:ext>
            </a:extLst>
          </p:cNvPr>
          <p:cNvSpPr>
            <a:spLocks noGrp="1"/>
          </p:cNvSpPr>
          <p:nvPr>
            <p:ph type="title"/>
          </p:nvPr>
        </p:nvSpPr>
        <p:spPr/>
        <p:txBody>
          <a:bodyPr/>
          <a:lstStyle/>
          <a:p>
            <a:pPr fontAlgn="base"/>
            <a:r>
              <a:rPr lang="en-US" b="1">
                <a:solidFill>
                  <a:srgbClr val="FF0000"/>
                </a:solidFill>
                <a:latin typeface="Times New Roman" panose="02020603050405020304" pitchFamily="18" charset="0"/>
                <a:cs typeface="Times New Roman" panose="02020603050405020304" pitchFamily="18" charset="0"/>
              </a:rPr>
              <a:t>Instant Messaging</a:t>
            </a:r>
            <a:endParaRPr lang="en-US">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1FBE846-43C4-4542-A451-1D5F49E62FBE}"/>
              </a:ext>
            </a:extLst>
          </p:cNvPr>
          <p:cNvSpPr>
            <a:spLocks noGrp="1"/>
          </p:cNvSpPr>
          <p:nvPr>
            <p:ph idx="1"/>
          </p:nvPr>
        </p:nvSpPr>
        <p:spPr/>
        <p:txBody>
          <a:bodyPr/>
          <a:lstStyle/>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When it comes to internet-based communication tools, Instant Messaging (IM) is one of the most popular means. </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With services as such, you can have a private conversation with another individual as well as create a chat room where you can communicate in real-time with more than two people.</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popularity of instant messaging is due to its real-time nature.</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As opposed to email, that makes you wait until the recipient checks your email and sends a reply, IM enables you to view if a person in your contact list is online and send a message that pops immediately on his device’s screen.</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80622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87C3D-1F7A-468E-AB68-06D2AC92755D}"/>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Email</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9291354-28A4-4705-9044-F32DB002CF69}"/>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Most of the mainframes, microcomputers, and computer networks come with an email system.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Many email systems are confined to a single network or computer, whereas some boast gateways to other computer systems.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Hence, you can send email anywhere in the world.</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Every Internet Service Provider and online service offers an email system and also supports gateways so that you can communicate without any hassles.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also lets you broadcast data as well as share documents with a group.</a:t>
            </a:r>
          </a:p>
        </p:txBody>
      </p:sp>
    </p:spTree>
    <p:extLst>
      <p:ext uri="{BB962C8B-B14F-4D97-AF65-F5344CB8AC3E}">
        <p14:creationId xmlns:p14="http://schemas.microsoft.com/office/powerpoint/2010/main" val="102629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92619-0C64-4BEE-ADE1-502ADF47B4E9}"/>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Internet</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Relay Chat</a:t>
            </a:r>
          </a:p>
        </p:txBody>
      </p:sp>
      <p:sp>
        <p:nvSpPr>
          <p:cNvPr id="3" name="Content Placeholder 2">
            <a:extLst>
              <a:ext uri="{FF2B5EF4-FFF2-40B4-BE49-F238E27FC236}">
                <a16:creationId xmlns:a16="http://schemas.microsoft.com/office/drawing/2014/main" id="{53955207-751A-41BE-B17F-3D7C5DC7AD15}"/>
              </a:ext>
            </a:extLst>
          </p:cNvPr>
          <p:cNvSpPr>
            <a:spLocks noGrp="1"/>
          </p:cNvSpPr>
          <p:nvPr>
            <p:ph idx="1"/>
          </p:nvPr>
        </p:nvSpPr>
        <p:spPr/>
        <p:txBody>
          <a:bodyPr/>
          <a:lstStyle/>
          <a:p>
            <a:pPr fontAlgn="base">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Dating back to the 1980s, </a:t>
            </a:r>
            <a:r>
              <a:rPr lang="en-US" i="1" dirty="0">
                <a:solidFill>
                  <a:schemeClr val="tx1"/>
                </a:solidFill>
                <a:latin typeface="Times New Roman" panose="02020603050405020304" pitchFamily="18" charset="0"/>
                <a:cs typeface="Times New Roman" panose="02020603050405020304" pitchFamily="18" charset="0"/>
              </a:rPr>
              <a:t>internet relay chat</a:t>
            </a:r>
            <a:r>
              <a:rPr lang="en-US" dirty="0">
                <a:solidFill>
                  <a:schemeClr val="tx1"/>
                </a:solidFill>
                <a:latin typeface="Times New Roman" panose="02020603050405020304" pitchFamily="18" charset="0"/>
                <a:cs typeface="Times New Roman" panose="02020603050405020304" pitchFamily="18" charset="0"/>
              </a:rPr>
              <a:t> was one of the earliest chat tools on the internet.</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It's still in use today for recreational purposes, coordinating work teams and handling tech support for some open-source software products.</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Using networks of internet servers and specialized client software, IRC let anyone set up chat rooms, or "</a:t>
            </a:r>
            <a:r>
              <a:rPr lang="en-US" i="1" dirty="0">
                <a:solidFill>
                  <a:schemeClr val="tx1"/>
                </a:solidFill>
                <a:latin typeface="Times New Roman" panose="02020603050405020304" pitchFamily="18" charset="0"/>
                <a:cs typeface="Times New Roman" panose="02020603050405020304" pitchFamily="18" charset="0"/>
              </a:rPr>
              <a:t>channels</a:t>
            </a:r>
            <a:r>
              <a:rPr lang="en-US" dirty="0">
                <a:solidFill>
                  <a:schemeClr val="tx1"/>
                </a:solidFill>
                <a:latin typeface="Times New Roman" panose="02020603050405020304" pitchFamily="18" charset="0"/>
                <a:cs typeface="Times New Roman" panose="02020603050405020304" pitchFamily="18" charset="0"/>
              </a:rPr>
              <a:t>," devoted to topics of their choice. </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influenced subsequent chat systems such as AOL and Yahoo chat and even contributed the convention of using the "@" symbol before a username and the "#" symbol to denote a topic.</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55705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522C3-81B4-40BF-9BDB-43C80752142F}"/>
              </a:ext>
            </a:extLst>
          </p:cNvPr>
          <p:cNvSpPr>
            <a:spLocks noGrp="1"/>
          </p:cNvSpPr>
          <p:nvPr>
            <p:ph type="title"/>
          </p:nvPr>
        </p:nvSpPr>
        <p:spPr/>
        <p:txBody>
          <a:bodyPr>
            <a:normAutofit fontScale="90000"/>
          </a:bodyPr>
          <a:lstStyle/>
          <a:p>
            <a:br>
              <a:rPr lang="en-US" dirty="0">
                <a:solidFill>
                  <a:srgbClr val="FF0000"/>
                </a:solidFill>
                <a:latin typeface="Times New Roman" panose="02020603050405020304" pitchFamily="18" charset="0"/>
                <a:cs typeface="Times New Roman" panose="02020603050405020304" pitchFamily="18" charset="0"/>
              </a:rPr>
            </a:br>
            <a:r>
              <a:rPr lang="en-US" dirty="0">
                <a:solidFill>
                  <a:srgbClr val="FF0000"/>
                </a:solidFill>
                <a:latin typeface="Times New Roman" panose="02020603050405020304" pitchFamily="18" charset="0"/>
                <a:cs typeface="Times New Roman" panose="02020603050405020304" pitchFamily="18" charset="0"/>
              </a:rPr>
              <a:t>Instant Messaging Services</a:t>
            </a:r>
            <a:br>
              <a:rPr lang="en-US"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1D32650-07A9-4A38-A6E4-F23DFA5321C9}"/>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the 1990s, computer-based instant messaging tools such as ICQ, AOL Instant Messenger, MSN Messenger and Yahoo Messenger became popular ways to stay in touch with people down the street or around the world for no cost beyond whatever users already paid to connect to the internet.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Some of these tools developed cult followings among particular types of users, such as Yahoo Messenger's rise among oil traders.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Most of these early tools have since been retired by the companies that operated them, though a few, such as ICQ, live on with loyal fan bases.</a:t>
            </a:r>
          </a:p>
        </p:txBody>
      </p:sp>
    </p:spTree>
    <p:extLst>
      <p:ext uri="{BB962C8B-B14F-4D97-AF65-F5344CB8AC3E}">
        <p14:creationId xmlns:p14="http://schemas.microsoft.com/office/powerpoint/2010/main" val="1115660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329D6-1D5A-4D2D-9AFA-04657EC328C0}"/>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USES OF INTERNET</a:t>
            </a:r>
          </a:p>
        </p:txBody>
      </p:sp>
      <p:sp>
        <p:nvSpPr>
          <p:cNvPr id="3" name="Content Placeholder 2">
            <a:extLst>
              <a:ext uri="{FF2B5EF4-FFF2-40B4-BE49-F238E27FC236}">
                <a16:creationId xmlns:a16="http://schemas.microsoft.com/office/drawing/2014/main" id="{0052747E-BA8E-499E-BA7D-E914FAD72D0D}"/>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key to success of Internet is the information. The better the quality, the more usage of Internet operations.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Large volume of Information: Internet can be used to collect information from around the world.</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This information could relate to education, medicine, literature, software, computers, business, entertainment, friendship, tourism, and leisure.</a:t>
            </a:r>
            <a:br>
              <a:rPr lang="en-US" dirty="0">
                <a:solidFill>
                  <a:schemeClr val="tx1"/>
                </a:solidFill>
                <a:latin typeface="Times New Roman" panose="02020603050405020304" pitchFamily="18" charset="0"/>
                <a:cs typeface="Times New Roman" panose="02020603050405020304" pitchFamily="18" charset="0"/>
              </a:rPr>
            </a:b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People can search for information by visiting the home page of various search engines such as Google, Yahoo, Bing, etc.</a:t>
            </a:r>
          </a:p>
        </p:txBody>
      </p:sp>
    </p:spTree>
    <p:extLst>
      <p:ext uri="{BB962C8B-B14F-4D97-AF65-F5344CB8AC3E}">
        <p14:creationId xmlns:p14="http://schemas.microsoft.com/office/powerpoint/2010/main" val="22870511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35188-6B32-413B-98C2-F5D864016451}"/>
              </a:ext>
            </a:extLst>
          </p:cNvPr>
          <p:cNvSpPr>
            <a:spLocks noGrp="1"/>
          </p:cNvSpPr>
          <p:nvPr>
            <p:ph type="title"/>
          </p:nvPr>
        </p:nvSpPr>
        <p:spPr/>
        <p:txBody>
          <a:bodyPr>
            <a:normAutofit fontScale="90000"/>
          </a:bodyPr>
          <a:lstStyle/>
          <a:p>
            <a:br>
              <a:rPr lang="en-US" dirty="0"/>
            </a:br>
            <a:r>
              <a:rPr lang="en-US" dirty="0">
                <a:solidFill>
                  <a:srgbClr val="FF0000"/>
                </a:solidFill>
                <a:latin typeface="Times New Roman" panose="02020603050405020304" pitchFamily="18" charset="0"/>
                <a:cs typeface="Times New Roman" panose="02020603050405020304" pitchFamily="18" charset="0"/>
              </a:rPr>
              <a:t>Smart Phone Messaging Apps</a:t>
            </a:r>
            <a:br>
              <a:rPr lang="en-US"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E8365D3E-7AD3-4211-BCE9-C125202F7959}"/>
              </a:ext>
            </a:extLst>
          </p:cNvPr>
          <p:cNvSpPr>
            <a:spLocks noGrp="1"/>
          </p:cNvSpPr>
          <p:nvPr>
            <p:ph idx="1"/>
          </p:nvPr>
        </p:nvSpPr>
        <p:spPr/>
        <p:txBody>
          <a:bodyPr/>
          <a:lstStyle/>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Most of the 1990s chat tools have since been supplanted by a new breed of messaging tools, including Facebook Messenger, Google Hangouts, Apple Messages and simple cellphone-based text messaging.</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Many of these tools work on smart phones as well as desktop computers, or even on smart phones alone, and they contain more features than their earlier counterparts.</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Workplace messaging tools, such as Slack and Microsoft Teams, have also become popular in many companies as a way to share information without picking up the phone or even drafting an email.</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18462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EC6CD-B43A-4546-AD0E-1ADB6A776DE5}"/>
              </a:ext>
            </a:extLst>
          </p:cNvPr>
          <p:cNvSpPr>
            <a:spLocks noGrp="1"/>
          </p:cNvSpPr>
          <p:nvPr>
            <p:ph type="title"/>
          </p:nvPr>
        </p:nvSpPr>
        <p:spPr/>
        <p:txBody>
          <a:bodyPr>
            <a:normAutofit fontScale="90000"/>
          </a:bodyPr>
          <a:lstStyle/>
          <a:p>
            <a:br>
              <a:rPr lang="en-US" dirty="0">
                <a:solidFill>
                  <a:srgbClr val="FF0000"/>
                </a:solidFill>
              </a:rPr>
            </a:br>
            <a:r>
              <a:rPr lang="en-US" dirty="0">
                <a:solidFill>
                  <a:srgbClr val="FF0000"/>
                </a:solidFill>
                <a:latin typeface="Times New Roman" panose="02020603050405020304" pitchFamily="18" charset="0"/>
                <a:cs typeface="Times New Roman" panose="02020603050405020304" pitchFamily="18" charset="0"/>
              </a:rPr>
              <a:t>Social</a:t>
            </a:r>
            <a:r>
              <a:rPr lang="en-US" dirty="0">
                <a:solidFill>
                  <a:srgbClr val="FF0000"/>
                </a:solidFill>
              </a:rPr>
              <a:t> Networking Tools</a:t>
            </a:r>
            <a:br>
              <a:rPr lang="en-US" dirty="0">
                <a:solidFill>
                  <a:srgbClr val="FF0000"/>
                </a:solidFill>
              </a:rPr>
            </a:br>
            <a:endParaRPr lang="en-US" dirty="0">
              <a:solidFill>
                <a:srgbClr val="FF0000"/>
              </a:solidFill>
            </a:endParaRPr>
          </a:p>
        </p:txBody>
      </p:sp>
      <p:sp>
        <p:nvSpPr>
          <p:cNvPr id="3" name="Content Placeholder 2">
            <a:extLst>
              <a:ext uri="{FF2B5EF4-FFF2-40B4-BE49-F238E27FC236}">
                <a16:creationId xmlns:a16="http://schemas.microsoft.com/office/drawing/2014/main" id="{B57746C5-E2C9-4893-96E6-B1AA72837820}"/>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Some of the most popular internet communication tools are social networking services, including Facebook, Twitter, Facebook-owned Instagram, Snapchat and work-oriented LinkedIn.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These services generally enable people to connect with and follow posts from a chosen group of associates, sharing updates about their lives, careers or musings throughout the day.</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Social networking tools have run into some controversy over the spread of rumors, fake news stories, hate speech and other undesirable content, and some network operators have taken steps to reduce such behavior.</a:t>
            </a:r>
          </a:p>
        </p:txBody>
      </p:sp>
    </p:spTree>
    <p:extLst>
      <p:ext uri="{BB962C8B-B14F-4D97-AF65-F5344CB8AC3E}">
        <p14:creationId xmlns:p14="http://schemas.microsoft.com/office/powerpoint/2010/main" val="25784937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1A4F1-7C5C-4B1C-8063-38EA5DD70437}"/>
              </a:ext>
            </a:extLst>
          </p:cNvPr>
          <p:cNvSpPr>
            <a:spLocks noGrp="1"/>
          </p:cNvSpPr>
          <p:nvPr>
            <p:ph type="title"/>
          </p:nvPr>
        </p:nvSpPr>
        <p:spPr/>
        <p:txBody>
          <a:bodyPr>
            <a:normAutofit fontScale="90000"/>
          </a:bodyPr>
          <a:lstStyle/>
          <a:p>
            <a:br>
              <a:rPr lang="en-US" dirty="0">
                <a:solidFill>
                  <a:srgbClr val="FF0000"/>
                </a:solidFill>
                <a:latin typeface="Times New Roman" panose="02020603050405020304" pitchFamily="18" charset="0"/>
                <a:cs typeface="Times New Roman" panose="02020603050405020304" pitchFamily="18" charset="0"/>
              </a:rPr>
            </a:br>
            <a:r>
              <a:rPr lang="en-US" dirty="0">
                <a:solidFill>
                  <a:srgbClr val="FF0000"/>
                </a:solidFill>
                <a:latin typeface="Times New Roman" panose="02020603050405020304" pitchFamily="18" charset="0"/>
                <a:cs typeface="Times New Roman" panose="02020603050405020304" pitchFamily="18" charset="0"/>
              </a:rPr>
              <a:t>The Future of Internet Communication</a:t>
            </a:r>
            <a:br>
              <a:rPr lang="en-US"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5177A52-C5B3-4A62-9FA5-85B4C6F3E05E}"/>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Nobody knows for certain what the future internet will look like, but it's unlikely that we're done innovating.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Companies continue to experiment with new styles of internet-enabled tools, from virtual reality headsets to smart watches to smart speakers equipped with </a:t>
            </a:r>
            <a:r>
              <a:rPr lang="en-US" i="1" dirty="0">
                <a:solidFill>
                  <a:schemeClr val="tx1"/>
                </a:solidFill>
                <a:latin typeface="Times New Roman" panose="02020603050405020304" pitchFamily="18" charset="0"/>
                <a:cs typeface="Times New Roman" panose="02020603050405020304" pitchFamily="18" charset="0"/>
              </a:rPr>
              <a:t>virtual assistants</a:t>
            </a:r>
            <a:r>
              <a:rPr lang="en-US" dirty="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Technologies that used to be separate from the internet, such as televisions, cellphones and video game consoles, have all gotten networked by default in recent years.</a:t>
            </a:r>
          </a:p>
        </p:txBody>
      </p:sp>
    </p:spTree>
    <p:extLst>
      <p:ext uri="{BB962C8B-B14F-4D97-AF65-F5344CB8AC3E}">
        <p14:creationId xmlns:p14="http://schemas.microsoft.com/office/powerpoint/2010/main" val="10346811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9F98D-5AA0-47A6-B90B-43F44696D9CD}"/>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                         UNIT-III</a:t>
            </a:r>
          </a:p>
        </p:txBody>
      </p:sp>
      <p:sp>
        <p:nvSpPr>
          <p:cNvPr id="3" name="Content Placeholder 2">
            <a:extLst>
              <a:ext uri="{FF2B5EF4-FFF2-40B4-BE49-F238E27FC236}">
                <a16:creationId xmlns:a16="http://schemas.microsoft.com/office/drawing/2014/main" id="{68F9DAC9-3FCD-4B36-95B0-F877C1455E66}"/>
              </a:ext>
            </a:extLst>
          </p:cNvPr>
          <p:cNvSpPr>
            <a:spLocks noGrp="1"/>
          </p:cNvSpPr>
          <p:nvPr>
            <p:ph idx="1"/>
          </p:nvPr>
        </p:nvSpPr>
        <p:spPr/>
        <p:txBody>
          <a:bodyPr/>
          <a:lstStyle/>
          <a:p>
            <a:pPr>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How the world wide web works</a:t>
            </a:r>
          </a:p>
          <a:p>
            <a:pPr>
              <a:buFont typeface="Wingdings" panose="05000000000000000000" pitchFamily="2" charset="2"/>
              <a:buChar char="v"/>
            </a:pPr>
            <a:r>
              <a:rPr lang="en-US" dirty="0">
                <a:solidFill>
                  <a:schemeClr val="tx1"/>
                </a:solidFill>
                <a:latin typeface="Times New Roman" panose="02020603050405020304" pitchFamily="18" charset="0"/>
                <a:cs typeface="Times New Roman" panose="02020603050405020304" pitchFamily="18" charset="0"/>
              </a:rPr>
              <a:t>Common Internet Tools</a:t>
            </a:r>
          </a:p>
        </p:txBody>
      </p:sp>
    </p:spTree>
    <p:extLst>
      <p:ext uri="{BB962C8B-B14F-4D97-AF65-F5344CB8AC3E}">
        <p14:creationId xmlns:p14="http://schemas.microsoft.com/office/powerpoint/2010/main" val="2480884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D82ED-BF85-46B2-97AF-5B611F6BF304}"/>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WORLD WIDE WEB</a:t>
            </a:r>
          </a:p>
        </p:txBody>
      </p:sp>
      <p:sp>
        <p:nvSpPr>
          <p:cNvPr id="3" name="Content Placeholder 2">
            <a:extLst>
              <a:ext uri="{FF2B5EF4-FFF2-40B4-BE49-F238E27FC236}">
                <a16:creationId xmlns:a16="http://schemas.microsoft.com/office/drawing/2014/main" id="{5EA931D9-B608-4AEF-B18C-B5ED6E3B9538}"/>
              </a:ext>
            </a:extLst>
          </p:cNvPr>
          <p:cNvSpPr>
            <a:spLocks noGrp="1"/>
          </p:cNvSpPr>
          <p:nvPr>
            <p:ph idx="1"/>
          </p:nvPr>
        </p:nvSpPr>
        <p:spPr/>
        <p:txBody>
          <a:bodyPr/>
          <a:lstStyle/>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WWW</a:t>
            </a:r>
            <a:r>
              <a:rPr lang="en-US" dirty="0">
                <a:solidFill>
                  <a:schemeClr val="tx1"/>
                </a:solidFill>
                <a:latin typeface="Times New Roman" panose="02020603050405020304" pitchFamily="18" charset="0"/>
                <a:cs typeface="Times New Roman" panose="02020603050405020304" pitchFamily="18" charset="0"/>
              </a:rPr>
              <a:t> stands for </a:t>
            </a:r>
            <a:r>
              <a:rPr lang="en-US" b="1" dirty="0">
                <a:solidFill>
                  <a:schemeClr val="tx1"/>
                </a:solidFill>
                <a:latin typeface="Times New Roman" panose="02020603050405020304" pitchFamily="18" charset="0"/>
                <a:cs typeface="Times New Roman" panose="02020603050405020304" pitchFamily="18" charset="0"/>
              </a:rPr>
              <a:t>World Wide Web.</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A technical definition of the World Wide Web is : all the resources and users on the Internet that are using the Hypertext Transfer Protocol (HTTP).</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broader definition comes from the organization that Web inventor </a:t>
            </a:r>
            <a:r>
              <a:rPr lang="en-US" b="1" dirty="0">
                <a:solidFill>
                  <a:schemeClr val="tx1"/>
                </a:solidFill>
                <a:latin typeface="Times New Roman" panose="02020603050405020304" pitchFamily="18" charset="0"/>
                <a:cs typeface="Times New Roman" panose="02020603050405020304" pitchFamily="18" charset="0"/>
              </a:rPr>
              <a:t>Tim Berners-Lee</a:t>
            </a:r>
            <a:r>
              <a:rPr lang="en-US" dirty="0">
                <a:solidFill>
                  <a:schemeClr val="tx1"/>
                </a:solidFill>
                <a:latin typeface="Times New Roman" panose="02020603050405020304" pitchFamily="18" charset="0"/>
                <a:cs typeface="Times New Roman" panose="02020603050405020304" pitchFamily="18" charset="0"/>
              </a:rPr>
              <a:t> helped found, the </a:t>
            </a:r>
            <a:r>
              <a:rPr lang="en-US" b="1" dirty="0">
                <a:solidFill>
                  <a:schemeClr val="tx1"/>
                </a:solidFill>
                <a:latin typeface="Times New Roman" panose="02020603050405020304" pitchFamily="18" charset="0"/>
                <a:cs typeface="Times New Roman" panose="02020603050405020304" pitchFamily="18" charset="0"/>
              </a:rPr>
              <a:t>World Wide Web Consortium (W3C).</a:t>
            </a: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World Wide Web is the universe of network-accessible information, an embodiment of human knowledge.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 simple terms, The World Wide Web is a way of exchanging information between computers on the Internet, tying them together into a vast collection of interactive multimedia resources.</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28930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8F862-38FF-4625-B817-F75FEA06FCE8}"/>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Internet and Web</a:t>
            </a:r>
          </a:p>
        </p:txBody>
      </p:sp>
      <p:pic>
        <p:nvPicPr>
          <p:cNvPr id="1026" name="Picture 2" descr="internet_technologies_tutorial">
            <a:extLst>
              <a:ext uri="{FF2B5EF4-FFF2-40B4-BE49-F238E27FC236}">
                <a16:creationId xmlns:a16="http://schemas.microsoft.com/office/drawing/2014/main" id="{EBD5F5EE-C8FC-4A9E-A3F8-7A27073658F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2999" y="2332383"/>
            <a:ext cx="9875519" cy="3930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73344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A9DA4-C122-44E0-8BF5-B7B8B9701114}"/>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EVOLUTION</a:t>
            </a:r>
          </a:p>
        </p:txBody>
      </p:sp>
      <p:sp>
        <p:nvSpPr>
          <p:cNvPr id="3" name="Content Placeholder 2">
            <a:extLst>
              <a:ext uri="{FF2B5EF4-FFF2-40B4-BE49-F238E27FC236}">
                <a16:creationId xmlns:a16="http://schemas.microsoft.com/office/drawing/2014/main" id="{5E1D318E-7C92-46CA-A996-A91C8D3BC4EC}"/>
              </a:ext>
            </a:extLst>
          </p:cNvPr>
          <p:cNvSpPr>
            <a:spLocks noGrp="1"/>
          </p:cNvSpPr>
          <p:nvPr>
            <p:ph sz="half" idx="1"/>
          </p:nvPr>
        </p:nvSpPr>
        <p:spPr/>
        <p:txBody>
          <a:bodyPr/>
          <a:lstStyle/>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World Wide Web</a:t>
            </a:r>
            <a:r>
              <a:rPr lang="en-US" dirty="0">
                <a:solidFill>
                  <a:schemeClr val="tx1"/>
                </a:solidFill>
                <a:latin typeface="Times New Roman" panose="02020603050405020304" pitchFamily="18" charset="0"/>
                <a:cs typeface="Times New Roman" panose="02020603050405020304" pitchFamily="18" charset="0"/>
              </a:rPr>
              <a:t> was created by </a:t>
            </a:r>
            <a:r>
              <a:rPr lang="en-US" b="1" dirty="0">
                <a:solidFill>
                  <a:schemeClr val="tx1"/>
                </a:solidFill>
                <a:latin typeface="Times New Roman" panose="02020603050405020304" pitchFamily="18" charset="0"/>
                <a:cs typeface="Times New Roman" panose="02020603050405020304" pitchFamily="18" charset="0"/>
              </a:rPr>
              <a:t>Timothy Berners Lee</a:t>
            </a:r>
            <a:r>
              <a:rPr lang="en-US" dirty="0">
                <a:solidFill>
                  <a:schemeClr val="tx1"/>
                </a:solidFill>
                <a:latin typeface="Times New Roman" panose="02020603050405020304" pitchFamily="18" charset="0"/>
                <a:cs typeface="Times New Roman" panose="02020603050405020304" pitchFamily="18" charset="0"/>
              </a:rPr>
              <a:t> in 1989 at </a:t>
            </a:r>
            <a:r>
              <a:rPr lang="en-US" b="1" dirty="0">
                <a:solidFill>
                  <a:schemeClr val="tx1"/>
                </a:solidFill>
                <a:latin typeface="Times New Roman" panose="02020603050405020304" pitchFamily="18" charset="0"/>
                <a:cs typeface="Times New Roman" panose="02020603050405020304" pitchFamily="18" charset="0"/>
              </a:rPr>
              <a:t>CERN</a:t>
            </a:r>
            <a:r>
              <a:rPr lang="en-US" dirty="0">
                <a:solidFill>
                  <a:schemeClr val="tx1"/>
                </a:solidFill>
                <a:latin typeface="Times New Roman" panose="02020603050405020304" pitchFamily="18" charset="0"/>
                <a:cs typeface="Times New Roman" panose="02020603050405020304" pitchFamily="18" charset="0"/>
              </a:rPr>
              <a:t> in </a:t>
            </a:r>
            <a:r>
              <a:rPr lang="en-US" b="1" dirty="0">
                <a:solidFill>
                  <a:schemeClr val="tx1"/>
                </a:solidFill>
                <a:latin typeface="Times New Roman" panose="02020603050405020304" pitchFamily="18" charset="0"/>
                <a:cs typeface="Times New Roman" panose="02020603050405020304" pitchFamily="18" charset="0"/>
              </a:rPr>
              <a:t>Geneva.</a:t>
            </a:r>
            <a:r>
              <a:rPr lang="en-US" dirty="0">
                <a:solidFill>
                  <a:schemeClr val="tx1"/>
                </a:solidFill>
                <a:latin typeface="Times New Roman" panose="02020603050405020304" pitchFamily="18" charset="0"/>
                <a:cs typeface="Times New Roman" panose="02020603050405020304" pitchFamily="18" charset="0"/>
              </a:rPr>
              <a:t> World Wide Web came into existence as a proposal by him, to allow researchers to work together effectively and efficiently at </a:t>
            </a:r>
            <a:r>
              <a:rPr lang="en-US" b="1" dirty="0">
                <a:solidFill>
                  <a:schemeClr val="tx1"/>
                </a:solidFill>
                <a:latin typeface="Times New Roman" panose="02020603050405020304" pitchFamily="18" charset="0"/>
                <a:cs typeface="Times New Roman" panose="02020603050405020304" pitchFamily="18" charset="0"/>
              </a:rPr>
              <a:t>CERN.</a:t>
            </a:r>
            <a:r>
              <a:rPr lang="en-US" dirty="0">
                <a:solidFill>
                  <a:schemeClr val="tx1"/>
                </a:solidFill>
                <a:latin typeface="Times New Roman" panose="02020603050405020304" pitchFamily="18" charset="0"/>
                <a:cs typeface="Times New Roman" panose="02020603050405020304" pitchFamily="18" charset="0"/>
              </a:rPr>
              <a:t> Eventually it became </a:t>
            </a:r>
            <a:r>
              <a:rPr lang="en-US" b="1" dirty="0">
                <a:solidFill>
                  <a:schemeClr val="tx1"/>
                </a:solidFill>
                <a:latin typeface="Times New Roman" panose="02020603050405020304" pitchFamily="18" charset="0"/>
                <a:cs typeface="Times New Roman" panose="02020603050405020304" pitchFamily="18" charset="0"/>
              </a:rPr>
              <a:t>World Wide Web.</a:t>
            </a: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following diagram briefly defines evolution of World Wide Web:</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pic>
        <p:nvPicPr>
          <p:cNvPr id="2050" name="Picture 2" descr="internet_technologies_tutorial">
            <a:extLst>
              <a:ext uri="{FF2B5EF4-FFF2-40B4-BE49-F238E27FC236}">
                <a16:creationId xmlns:a16="http://schemas.microsoft.com/office/drawing/2014/main" id="{F41B0BDB-742B-45A5-ACA3-8AF47C7A9BA9}"/>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090620" y="2057399"/>
            <a:ext cx="4931393" cy="3883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47189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A4049-EC89-4E88-8DE4-6CF109085403}"/>
              </a:ext>
            </a:extLst>
          </p:cNvPr>
          <p:cNvSpPr>
            <a:spLocks noGrp="1"/>
          </p:cNvSpPr>
          <p:nvPr>
            <p:ph type="title"/>
          </p:nvPr>
        </p:nvSpPr>
        <p:spPr/>
        <p:txBody>
          <a:bodyPr>
            <a:normAutofit fontScale="90000"/>
          </a:bodyPr>
          <a:lstStyle/>
          <a:p>
            <a:br>
              <a:rPr lang="en-US" dirty="0">
                <a:solidFill>
                  <a:srgbClr val="FF0000"/>
                </a:solidFill>
                <a:latin typeface="Times New Roman" panose="02020603050405020304" pitchFamily="18" charset="0"/>
                <a:cs typeface="Times New Roman" panose="02020603050405020304" pitchFamily="18" charset="0"/>
              </a:rPr>
            </a:br>
            <a:r>
              <a:rPr lang="en-US" dirty="0">
                <a:solidFill>
                  <a:srgbClr val="FF0000"/>
                </a:solidFill>
                <a:latin typeface="Times New Roman" panose="02020603050405020304" pitchFamily="18" charset="0"/>
                <a:cs typeface="Times New Roman" panose="02020603050405020304" pitchFamily="18" charset="0"/>
              </a:rPr>
              <a:t>WWW ARCHITECTURE</a:t>
            </a:r>
            <a:br>
              <a:rPr lang="en-US" dirty="0"/>
            </a:br>
            <a:endParaRPr lang="en-US" dirty="0"/>
          </a:p>
        </p:txBody>
      </p:sp>
      <p:pic>
        <p:nvPicPr>
          <p:cNvPr id="3074" name="Picture 2" descr="internet_technologies_tutorial">
            <a:extLst>
              <a:ext uri="{FF2B5EF4-FFF2-40B4-BE49-F238E27FC236}">
                <a16:creationId xmlns:a16="http://schemas.microsoft.com/office/drawing/2014/main" id="{4D398DF9-BB61-44B7-98B1-AD7E78B0097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15617" y="1656521"/>
            <a:ext cx="10641495" cy="49430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7493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D4E10-900E-4567-88F8-3759181D5305}"/>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FUNCTIONS OF LAYERS</a:t>
            </a:r>
          </a:p>
        </p:txBody>
      </p:sp>
      <p:sp>
        <p:nvSpPr>
          <p:cNvPr id="3" name="Content Placeholder 2">
            <a:extLst>
              <a:ext uri="{FF2B5EF4-FFF2-40B4-BE49-F238E27FC236}">
                <a16:creationId xmlns:a16="http://schemas.microsoft.com/office/drawing/2014/main" id="{600E2886-D8CD-40BA-8633-0EE1A06068E7}"/>
              </a:ext>
            </a:extLst>
          </p:cNvPr>
          <p:cNvSpPr>
            <a:spLocks noGrp="1"/>
          </p:cNvSpPr>
          <p:nvPr>
            <p:ph idx="1"/>
          </p:nvPr>
        </p:nvSpPr>
        <p:spPr/>
        <p:txBody>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Identifiers and Character Set</a:t>
            </a:r>
          </a:p>
          <a:p>
            <a:r>
              <a:rPr lang="en-US" b="1" dirty="0">
                <a:solidFill>
                  <a:schemeClr val="tx1"/>
                </a:solidFill>
                <a:latin typeface="Times New Roman" panose="02020603050405020304" pitchFamily="18" charset="0"/>
                <a:cs typeface="Times New Roman" panose="02020603050405020304" pitchFamily="18" charset="0"/>
              </a:rPr>
              <a:t>Uniform Resource Identifier (URI)</a:t>
            </a:r>
            <a:r>
              <a:rPr lang="en-US" dirty="0">
                <a:solidFill>
                  <a:schemeClr val="tx1"/>
                </a:solidFill>
                <a:latin typeface="Times New Roman" panose="02020603050405020304" pitchFamily="18" charset="0"/>
                <a:cs typeface="Times New Roman" panose="02020603050405020304" pitchFamily="18" charset="0"/>
              </a:rPr>
              <a:t> is used to uniquely identify resources on the web and </a:t>
            </a:r>
            <a:r>
              <a:rPr lang="en-US" b="1" dirty="0">
                <a:solidFill>
                  <a:schemeClr val="tx1"/>
                </a:solidFill>
                <a:latin typeface="Times New Roman" panose="02020603050405020304" pitchFamily="18" charset="0"/>
                <a:cs typeface="Times New Roman" panose="02020603050405020304" pitchFamily="18" charset="0"/>
              </a:rPr>
              <a:t>UNICODE</a:t>
            </a:r>
            <a:r>
              <a:rPr lang="en-US" dirty="0">
                <a:solidFill>
                  <a:schemeClr val="tx1"/>
                </a:solidFill>
                <a:latin typeface="Times New Roman" panose="02020603050405020304" pitchFamily="18" charset="0"/>
                <a:cs typeface="Times New Roman" panose="02020603050405020304" pitchFamily="18" charset="0"/>
              </a:rPr>
              <a:t> makes it possible to built web pages that can be read and write in human languages.</a:t>
            </a:r>
          </a:p>
          <a:p>
            <a:pPr marL="45720" indent="0">
              <a:buNone/>
            </a:pPr>
            <a:r>
              <a:rPr lang="en-US" dirty="0">
                <a:solidFill>
                  <a:schemeClr val="tx1"/>
                </a:solidFill>
                <a:latin typeface="Times New Roman" panose="02020603050405020304" pitchFamily="18" charset="0"/>
                <a:cs typeface="Times New Roman" panose="02020603050405020304" pitchFamily="18" charset="0"/>
              </a:rPr>
              <a:t>Syntax</a:t>
            </a:r>
          </a:p>
          <a:p>
            <a:r>
              <a:rPr lang="en-US" b="1" dirty="0">
                <a:solidFill>
                  <a:schemeClr val="tx1"/>
                </a:solidFill>
                <a:latin typeface="Times New Roman" panose="02020603050405020304" pitchFamily="18" charset="0"/>
                <a:cs typeface="Times New Roman" panose="02020603050405020304" pitchFamily="18" charset="0"/>
              </a:rPr>
              <a:t>XML (Extensible Markup Language)</a:t>
            </a:r>
            <a:r>
              <a:rPr lang="en-US" dirty="0">
                <a:solidFill>
                  <a:schemeClr val="tx1"/>
                </a:solidFill>
                <a:latin typeface="Times New Roman" panose="02020603050405020304" pitchFamily="18" charset="0"/>
                <a:cs typeface="Times New Roman" panose="02020603050405020304" pitchFamily="18" charset="0"/>
              </a:rPr>
              <a:t> helps to define common syntax in semantic web.</a:t>
            </a:r>
          </a:p>
          <a:p>
            <a:pPr marL="45720" indent="0">
              <a:buNone/>
            </a:pPr>
            <a:r>
              <a:rPr lang="en-US" dirty="0">
                <a:solidFill>
                  <a:schemeClr val="tx1"/>
                </a:solidFill>
                <a:latin typeface="Times New Roman" panose="02020603050405020304" pitchFamily="18" charset="0"/>
                <a:cs typeface="Times New Roman" panose="02020603050405020304" pitchFamily="18" charset="0"/>
              </a:rPr>
              <a:t>Data Interchange</a:t>
            </a:r>
          </a:p>
          <a:p>
            <a:r>
              <a:rPr lang="en-US" b="1" dirty="0">
                <a:solidFill>
                  <a:schemeClr val="tx1"/>
                </a:solidFill>
                <a:latin typeface="Times New Roman" panose="02020603050405020304" pitchFamily="18" charset="0"/>
                <a:cs typeface="Times New Roman" panose="02020603050405020304" pitchFamily="18" charset="0"/>
              </a:rPr>
              <a:t>Resource Description Framework (RDF)</a:t>
            </a:r>
            <a:r>
              <a:rPr lang="en-US" dirty="0">
                <a:solidFill>
                  <a:schemeClr val="tx1"/>
                </a:solidFill>
                <a:latin typeface="Times New Roman" panose="02020603050405020304" pitchFamily="18" charset="0"/>
                <a:cs typeface="Times New Roman" panose="02020603050405020304" pitchFamily="18" charset="0"/>
              </a:rPr>
              <a:t> framework helps in defining core representation of data for web. RDF represents data about resource in graph form.</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18644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4B33-5E45-43A8-B9A6-8957C44F8036}"/>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238C33AB-910C-4995-B383-89FCC69E4550}"/>
              </a:ext>
            </a:extLst>
          </p:cNvPr>
          <p:cNvSpPr>
            <a:spLocks noGrp="1"/>
          </p:cNvSpPr>
          <p:nvPr>
            <p:ph idx="1"/>
          </p:nvPr>
        </p:nvSpPr>
        <p:spPr/>
        <p:txBody>
          <a:bodyPr>
            <a:normAutofit/>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Taxonomies</a:t>
            </a:r>
          </a:p>
          <a:p>
            <a:r>
              <a:rPr lang="en-US" b="1" dirty="0">
                <a:solidFill>
                  <a:schemeClr val="tx1"/>
                </a:solidFill>
                <a:latin typeface="Times New Roman" panose="02020603050405020304" pitchFamily="18" charset="0"/>
                <a:cs typeface="Times New Roman" panose="02020603050405020304" pitchFamily="18" charset="0"/>
              </a:rPr>
              <a:t>RDF Schema (RDFS)</a:t>
            </a:r>
            <a:r>
              <a:rPr lang="en-US" dirty="0">
                <a:solidFill>
                  <a:schemeClr val="tx1"/>
                </a:solidFill>
                <a:latin typeface="Times New Roman" panose="02020603050405020304" pitchFamily="18" charset="0"/>
                <a:cs typeface="Times New Roman" panose="02020603050405020304" pitchFamily="18" charset="0"/>
              </a:rPr>
              <a:t> allows more standardized description of </a:t>
            </a:r>
            <a:r>
              <a:rPr lang="en-US" b="1" dirty="0">
                <a:solidFill>
                  <a:schemeClr val="tx1"/>
                </a:solidFill>
                <a:latin typeface="Times New Roman" panose="02020603050405020304" pitchFamily="18" charset="0"/>
                <a:cs typeface="Times New Roman" panose="02020603050405020304" pitchFamily="18" charset="0"/>
              </a:rPr>
              <a:t>taxonomies</a:t>
            </a:r>
            <a:r>
              <a:rPr lang="en-US" dirty="0">
                <a:solidFill>
                  <a:schemeClr val="tx1"/>
                </a:solidFill>
                <a:latin typeface="Times New Roman" panose="02020603050405020304" pitchFamily="18" charset="0"/>
                <a:cs typeface="Times New Roman" panose="02020603050405020304" pitchFamily="18" charset="0"/>
              </a:rPr>
              <a:t> and other </a:t>
            </a:r>
            <a:r>
              <a:rPr lang="en-US" b="1" dirty="0">
                <a:solidFill>
                  <a:schemeClr val="tx1"/>
                </a:solidFill>
                <a:latin typeface="Times New Roman" panose="02020603050405020304" pitchFamily="18" charset="0"/>
                <a:cs typeface="Times New Roman" panose="02020603050405020304" pitchFamily="18" charset="0"/>
              </a:rPr>
              <a:t>ontological</a:t>
            </a:r>
            <a:r>
              <a:rPr lang="en-US" dirty="0">
                <a:solidFill>
                  <a:schemeClr val="tx1"/>
                </a:solidFill>
                <a:latin typeface="Times New Roman" panose="02020603050405020304" pitchFamily="18" charset="0"/>
                <a:cs typeface="Times New Roman" panose="02020603050405020304" pitchFamily="18" charset="0"/>
              </a:rPr>
              <a:t> constructs.</a:t>
            </a:r>
          </a:p>
          <a:p>
            <a:pPr marL="45720" indent="0">
              <a:buNone/>
            </a:pPr>
            <a:r>
              <a:rPr lang="en-US" dirty="0">
                <a:solidFill>
                  <a:schemeClr val="tx1"/>
                </a:solidFill>
                <a:latin typeface="Times New Roman" panose="02020603050405020304" pitchFamily="18" charset="0"/>
                <a:cs typeface="Times New Roman" panose="02020603050405020304" pitchFamily="18" charset="0"/>
              </a:rPr>
              <a:t>Ontologies</a:t>
            </a:r>
          </a:p>
          <a:p>
            <a:r>
              <a:rPr lang="en-US" b="1" dirty="0">
                <a:solidFill>
                  <a:schemeClr val="tx1"/>
                </a:solidFill>
                <a:latin typeface="Times New Roman" panose="02020603050405020304" pitchFamily="18" charset="0"/>
                <a:cs typeface="Times New Roman" panose="02020603050405020304" pitchFamily="18" charset="0"/>
              </a:rPr>
              <a:t>Web Ontology Language (OWL)</a:t>
            </a:r>
            <a:r>
              <a:rPr lang="en-US" dirty="0">
                <a:solidFill>
                  <a:schemeClr val="tx1"/>
                </a:solidFill>
                <a:latin typeface="Times New Roman" panose="02020603050405020304" pitchFamily="18" charset="0"/>
                <a:cs typeface="Times New Roman" panose="02020603050405020304" pitchFamily="18" charset="0"/>
              </a:rPr>
              <a:t> offers more constructs over RDFS. It comes in following three versions:</a:t>
            </a:r>
          </a:p>
          <a:p>
            <a:r>
              <a:rPr lang="en-US" dirty="0">
                <a:solidFill>
                  <a:schemeClr val="tx1"/>
                </a:solidFill>
                <a:latin typeface="Times New Roman" panose="02020603050405020304" pitchFamily="18" charset="0"/>
                <a:cs typeface="Times New Roman" panose="02020603050405020304" pitchFamily="18" charset="0"/>
              </a:rPr>
              <a:t>OWL Lite for taxonomies and simple constraints.</a:t>
            </a:r>
          </a:p>
          <a:p>
            <a:r>
              <a:rPr lang="en-US" dirty="0">
                <a:solidFill>
                  <a:schemeClr val="tx1"/>
                </a:solidFill>
                <a:latin typeface="Times New Roman" panose="02020603050405020304" pitchFamily="18" charset="0"/>
                <a:cs typeface="Times New Roman" panose="02020603050405020304" pitchFamily="18" charset="0"/>
              </a:rPr>
              <a:t>OWL DL for full description logic support.</a:t>
            </a:r>
          </a:p>
          <a:p>
            <a:r>
              <a:rPr lang="en-US" dirty="0">
                <a:solidFill>
                  <a:schemeClr val="tx1"/>
                </a:solidFill>
                <a:latin typeface="Times New Roman" panose="02020603050405020304" pitchFamily="18" charset="0"/>
                <a:cs typeface="Times New Roman" panose="02020603050405020304" pitchFamily="18" charset="0"/>
              </a:rPr>
              <a:t>OWL for more syntactic freedom of RD</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0006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34F83-F9C5-4EAA-A878-AD9A48B0C57F}"/>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18B0BB54-0CA3-4219-9C28-09E0EF6350D1}"/>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News and Journals: All the newspapers, magazines and journals of the world are available on the Internet. With the introduction of broadband and advanced mobile telecommunication technologies such as 3G (third generation) and 4G (fourth generation), the speed of internet service has increased tremendously. A person can get the latest news about the world in a matter of few seconds.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Electronic Mode of Communication: Internet has given the most exciting mode of communication to all. We can send an E-mail (the short form of Electronic Mailing System) to all the corners of the world.</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Chatting: There are many chatting software that can be used to send and receive real-time messages over the internet. We can chat with our friend and relatives using any one of the chatting software.</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04615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FCC56-922B-426F-9C47-AAA6006B4108}"/>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3A20D695-A529-48C7-BBB7-77F552B8C27A}"/>
              </a:ext>
            </a:extLst>
          </p:cNvPr>
          <p:cNvSpPr>
            <a:spLocks noGrp="1"/>
          </p:cNvSpPr>
          <p:nvPr>
            <p:ph idx="1"/>
          </p:nvPr>
        </p:nvSpPr>
        <p:spPr>
          <a:xfrm>
            <a:off x="1143000" y="1683026"/>
            <a:ext cx="9872871" cy="4565374"/>
          </a:xfrm>
        </p:spPr>
        <p:txBody>
          <a:bodyPr>
            <a:normAutofit fontScale="92500" lnSpcReduction="10000"/>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Rules</a:t>
            </a:r>
          </a:p>
          <a:p>
            <a:r>
              <a:rPr lang="en-US" b="1" dirty="0">
                <a:solidFill>
                  <a:schemeClr val="tx1"/>
                </a:solidFill>
                <a:latin typeface="Times New Roman" panose="02020603050405020304" pitchFamily="18" charset="0"/>
                <a:cs typeface="Times New Roman" panose="02020603050405020304" pitchFamily="18" charset="0"/>
              </a:rPr>
              <a:t>RIF</a:t>
            </a:r>
            <a:r>
              <a:rPr lang="en-US" dirty="0">
                <a:solidFill>
                  <a:schemeClr val="tx1"/>
                </a:solidFill>
                <a:latin typeface="Times New Roman" panose="02020603050405020304" pitchFamily="18" charset="0"/>
                <a:cs typeface="Times New Roman" panose="02020603050405020304" pitchFamily="18" charset="0"/>
              </a:rPr>
              <a:t> and </a:t>
            </a:r>
            <a:r>
              <a:rPr lang="en-US" b="1" dirty="0">
                <a:solidFill>
                  <a:schemeClr val="tx1"/>
                </a:solidFill>
                <a:latin typeface="Times New Roman" panose="02020603050405020304" pitchFamily="18" charset="0"/>
                <a:cs typeface="Times New Roman" panose="02020603050405020304" pitchFamily="18" charset="0"/>
              </a:rPr>
              <a:t>SWRL</a:t>
            </a:r>
            <a:r>
              <a:rPr lang="en-US" dirty="0">
                <a:solidFill>
                  <a:schemeClr val="tx1"/>
                </a:solidFill>
                <a:latin typeface="Times New Roman" panose="02020603050405020304" pitchFamily="18" charset="0"/>
                <a:cs typeface="Times New Roman" panose="02020603050405020304" pitchFamily="18" charset="0"/>
              </a:rPr>
              <a:t> offers rules beyond the constructs that are available from </a:t>
            </a:r>
            <a:r>
              <a:rPr lang="en-US" b="1" dirty="0">
                <a:solidFill>
                  <a:schemeClr val="tx1"/>
                </a:solidFill>
                <a:latin typeface="Times New Roman" panose="02020603050405020304" pitchFamily="18" charset="0"/>
                <a:cs typeface="Times New Roman" panose="02020603050405020304" pitchFamily="18" charset="0"/>
              </a:rPr>
              <a:t>RDFs</a:t>
            </a:r>
            <a:r>
              <a:rPr lang="en-US" dirty="0">
                <a:solidFill>
                  <a:schemeClr val="tx1"/>
                </a:solidFill>
                <a:latin typeface="Times New Roman" panose="02020603050405020304" pitchFamily="18" charset="0"/>
                <a:cs typeface="Times New Roman" panose="02020603050405020304" pitchFamily="18" charset="0"/>
              </a:rPr>
              <a:t> and </a:t>
            </a:r>
            <a:r>
              <a:rPr lang="en-US" b="1" dirty="0">
                <a:solidFill>
                  <a:schemeClr val="tx1"/>
                </a:solidFill>
                <a:latin typeface="Times New Roman" panose="02020603050405020304" pitchFamily="18" charset="0"/>
                <a:cs typeface="Times New Roman" panose="02020603050405020304" pitchFamily="18" charset="0"/>
              </a:rPr>
              <a:t>OWL.</a:t>
            </a:r>
            <a:r>
              <a:rPr lang="en-US" dirty="0">
                <a:solidFill>
                  <a:schemeClr val="tx1"/>
                </a:solidFill>
                <a:latin typeface="Times New Roman" panose="02020603050405020304" pitchFamily="18" charset="0"/>
                <a:cs typeface="Times New Roman" panose="02020603050405020304" pitchFamily="18" charset="0"/>
              </a:rPr>
              <a:t> Simple Protocol and </a:t>
            </a:r>
            <a:r>
              <a:rPr lang="en-US" b="1" dirty="0">
                <a:solidFill>
                  <a:schemeClr val="tx1"/>
                </a:solidFill>
                <a:latin typeface="Times New Roman" panose="02020603050405020304" pitchFamily="18" charset="0"/>
                <a:cs typeface="Times New Roman" panose="02020603050405020304" pitchFamily="18" charset="0"/>
              </a:rPr>
              <a:t>RDF Query Language (SPARQL)</a:t>
            </a:r>
            <a:r>
              <a:rPr lang="en-US" dirty="0">
                <a:solidFill>
                  <a:schemeClr val="tx1"/>
                </a:solidFill>
                <a:latin typeface="Times New Roman" panose="02020603050405020304" pitchFamily="18" charset="0"/>
                <a:cs typeface="Times New Roman" panose="02020603050405020304" pitchFamily="18" charset="0"/>
              </a:rPr>
              <a:t> is SQL like language used for querying RDF data and OWL Ontologies.</a:t>
            </a:r>
          </a:p>
          <a:p>
            <a:pPr marL="45720" indent="0">
              <a:buNone/>
            </a:pPr>
            <a:r>
              <a:rPr lang="en-US" dirty="0">
                <a:solidFill>
                  <a:schemeClr val="tx1"/>
                </a:solidFill>
                <a:latin typeface="Times New Roman" panose="02020603050405020304" pitchFamily="18" charset="0"/>
                <a:cs typeface="Times New Roman" panose="02020603050405020304" pitchFamily="18" charset="0"/>
              </a:rPr>
              <a:t>Proof</a:t>
            </a:r>
          </a:p>
          <a:p>
            <a:r>
              <a:rPr lang="en-US" dirty="0">
                <a:solidFill>
                  <a:schemeClr val="tx1"/>
                </a:solidFill>
                <a:latin typeface="Times New Roman" panose="02020603050405020304" pitchFamily="18" charset="0"/>
                <a:cs typeface="Times New Roman" panose="02020603050405020304" pitchFamily="18" charset="0"/>
              </a:rPr>
              <a:t>All semantic and rules that are executed at layers below Proof and their result will be used to prove deductions.</a:t>
            </a:r>
          </a:p>
          <a:p>
            <a:pPr marL="45720" indent="0">
              <a:buNone/>
            </a:pPr>
            <a:r>
              <a:rPr lang="en-US" dirty="0">
                <a:solidFill>
                  <a:schemeClr val="tx1"/>
                </a:solidFill>
                <a:latin typeface="Times New Roman" panose="02020603050405020304" pitchFamily="18" charset="0"/>
                <a:cs typeface="Times New Roman" panose="02020603050405020304" pitchFamily="18" charset="0"/>
              </a:rPr>
              <a:t>Cryptography</a:t>
            </a:r>
          </a:p>
          <a:p>
            <a:r>
              <a:rPr lang="en-US" b="1" dirty="0">
                <a:solidFill>
                  <a:schemeClr val="tx1"/>
                </a:solidFill>
                <a:latin typeface="Times New Roman" panose="02020603050405020304" pitchFamily="18" charset="0"/>
                <a:cs typeface="Times New Roman" panose="02020603050405020304" pitchFamily="18" charset="0"/>
              </a:rPr>
              <a:t>Cryptography</a:t>
            </a:r>
            <a:r>
              <a:rPr lang="en-US" dirty="0">
                <a:solidFill>
                  <a:schemeClr val="tx1"/>
                </a:solidFill>
                <a:latin typeface="Times New Roman" panose="02020603050405020304" pitchFamily="18" charset="0"/>
                <a:cs typeface="Times New Roman" panose="02020603050405020304" pitchFamily="18" charset="0"/>
              </a:rPr>
              <a:t> means such as digital signature for verification of the origin of sources is used.</a:t>
            </a:r>
          </a:p>
          <a:p>
            <a:r>
              <a:rPr lang="en-US" dirty="0">
                <a:solidFill>
                  <a:schemeClr val="tx1"/>
                </a:solidFill>
                <a:latin typeface="Times New Roman" panose="02020603050405020304" pitchFamily="18" charset="0"/>
                <a:cs typeface="Times New Roman" panose="02020603050405020304" pitchFamily="18" charset="0"/>
              </a:rPr>
              <a:t>User Interface and Applications</a:t>
            </a:r>
          </a:p>
          <a:p>
            <a:r>
              <a:rPr lang="en-US" dirty="0">
                <a:solidFill>
                  <a:schemeClr val="tx1"/>
                </a:solidFill>
                <a:latin typeface="Times New Roman" panose="02020603050405020304" pitchFamily="18" charset="0"/>
                <a:cs typeface="Times New Roman" panose="02020603050405020304" pitchFamily="18" charset="0"/>
              </a:rPr>
              <a:t>On the top of layer </a:t>
            </a:r>
            <a:r>
              <a:rPr lang="en-US" b="1" dirty="0">
                <a:solidFill>
                  <a:schemeClr val="tx1"/>
                </a:solidFill>
                <a:latin typeface="Times New Roman" panose="02020603050405020304" pitchFamily="18" charset="0"/>
                <a:cs typeface="Times New Roman" panose="02020603050405020304" pitchFamily="18" charset="0"/>
              </a:rPr>
              <a:t>User interface and Applications</a:t>
            </a:r>
            <a:r>
              <a:rPr lang="en-US" dirty="0">
                <a:solidFill>
                  <a:schemeClr val="tx1"/>
                </a:solidFill>
                <a:latin typeface="Times New Roman" panose="02020603050405020304" pitchFamily="18" charset="0"/>
                <a:cs typeface="Times New Roman" panose="02020603050405020304" pitchFamily="18" charset="0"/>
              </a:rPr>
              <a:t> layer is built for user interaction.</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68187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91841-F4F6-4D66-9643-1B9793BBAB50}"/>
              </a:ext>
            </a:extLst>
          </p:cNvPr>
          <p:cNvSpPr>
            <a:spLocks noGrp="1"/>
          </p:cNvSpPr>
          <p:nvPr>
            <p:ph type="title"/>
          </p:nvPr>
        </p:nvSpPr>
        <p:spPr/>
        <p:txBody>
          <a:bodyPr>
            <a:normAutofit fontScale="90000"/>
          </a:bodyPr>
          <a:lstStyle/>
          <a:p>
            <a:br>
              <a:rPr lang="en-US" dirty="0">
                <a:solidFill>
                  <a:srgbClr val="FF0000"/>
                </a:solidFill>
                <a:latin typeface="Times New Roman" panose="02020603050405020304" pitchFamily="18" charset="0"/>
                <a:cs typeface="Times New Roman" panose="02020603050405020304" pitchFamily="18" charset="0"/>
              </a:rPr>
            </a:br>
            <a:r>
              <a:rPr lang="en-US" dirty="0">
                <a:solidFill>
                  <a:srgbClr val="FF0000"/>
                </a:solidFill>
                <a:latin typeface="Times New Roman" panose="02020603050405020304" pitchFamily="18" charset="0"/>
                <a:cs typeface="Times New Roman" panose="02020603050405020304" pitchFamily="18" charset="0"/>
              </a:rPr>
              <a:t>WWW Operation</a:t>
            </a:r>
            <a:br>
              <a:rPr lang="en-US"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C1B1426-2FA8-476C-AA85-9500562F7A6E}"/>
              </a:ext>
            </a:extLst>
          </p:cNvPr>
          <p:cNvSpPr>
            <a:spLocks noGrp="1"/>
          </p:cNvSpPr>
          <p:nvPr>
            <p:ph idx="1"/>
          </p:nvPr>
        </p:nvSpPr>
        <p:spPr/>
        <p:txBody>
          <a:bodyPr>
            <a:normAutofit lnSpcReduction="10000"/>
          </a:bodyPr>
          <a:lstStyle/>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WWW</a:t>
            </a:r>
            <a:r>
              <a:rPr lang="en-US" dirty="0">
                <a:solidFill>
                  <a:schemeClr val="tx1"/>
                </a:solidFill>
                <a:latin typeface="Times New Roman" panose="02020603050405020304" pitchFamily="18" charset="0"/>
                <a:cs typeface="Times New Roman" panose="02020603050405020304" pitchFamily="18" charset="0"/>
              </a:rPr>
              <a:t> works on client- server approach. Following steps explains how the web works: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User enters the URL (say, </a:t>
            </a:r>
            <a:r>
              <a:rPr lang="en-US" b="1" dirty="0">
                <a:solidFill>
                  <a:schemeClr val="tx1"/>
                </a:solidFill>
                <a:latin typeface="Times New Roman" panose="02020603050405020304" pitchFamily="18" charset="0"/>
                <a:cs typeface="Times New Roman" panose="02020603050405020304" pitchFamily="18" charset="0"/>
              </a:rPr>
              <a:t>http://www.tutorialspoint.com</a:t>
            </a:r>
            <a:r>
              <a:rPr lang="en-US" dirty="0">
                <a:solidFill>
                  <a:schemeClr val="tx1"/>
                </a:solidFill>
                <a:latin typeface="Times New Roman" panose="02020603050405020304" pitchFamily="18" charset="0"/>
                <a:cs typeface="Times New Roman" panose="02020603050405020304" pitchFamily="18" charset="0"/>
              </a:rPr>
              <a:t>) of the web page in the address bar of web browser.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Then browser requests the Domain Name Server for the IP address corresponding to www.tutorialspoint.com.</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After receiving IP address, browser sends the request for web page to the web server using HTTP protocol which specifies the way the browser and web server communicates.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Then web server receives request using HTTP protocol and checks its search for the requested web page. If found it returns it back to the web browser and close the HTTP connection.</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25302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43BD0-A0F0-46CB-BF9A-B8AD307C69B1}"/>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WWW ARCHITECTURE</a:t>
            </a:r>
          </a:p>
        </p:txBody>
      </p:sp>
      <p:pic>
        <p:nvPicPr>
          <p:cNvPr id="1026" name="Picture 2" descr="internet_technologies_tutorial">
            <a:extLst>
              <a:ext uri="{FF2B5EF4-FFF2-40B4-BE49-F238E27FC236}">
                <a16:creationId xmlns:a16="http://schemas.microsoft.com/office/drawing/2014/main" id="{0E08D779-DD2B-454A-B8EF-554440B998DF}"/>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1965960"/>
            <a:ext cx="9875520" cy="4282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85352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A609D-4A05-4DE6-A92C-1CBD89E68F3B}"/>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FUNCTIONS</a:t>
            </a:r>
          </a:p>
        </p:txBody>
      </p:sp>
      <p:sp>
        <p:nvSpPr>
          <p:cNvPr id="3" name="Content Placeholder 2">
            <a:extLst>
              <a:ext uri="{FF2B5EF4-FFF2-40B4-BE49-F238E27FC236}">
                <a16:creationId xmlns:a16="http://schemas.microsoft.com/office/drawing/2014/main" id="{AD8EEA1B-E6FB-4922-830C-36CFBC9EE397}"/>
              </a:ext>
            </a:extLst>
          </p:cNvPr>
          <p:cNvSpPr>
            <a:spLocks noGrp="1"/>
          </p:cNvSpPr>
          <p:nvPr>
            <p:ph idx="1"/>
          </p:nvPr>
        </p:nvSpPr>
        <p:spPr/>
        <p:txBody>
          <a:bodyPr>
            <a:normAutofit lnSpcReduction="10000"/>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Future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There had been a rapid development in field of web. It has its impact in almost every area such as education, research, technology, commerce, marketing etc.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So the future of web is almost unpredictable.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Apart from huge development in field of WWW, there are also some technical issues that W3 consortium has to cope up with.</a:t>
            </a:r>
          </a:p>
          <a:p>
            <a:pPr marL="45720" indent="0">
              <a:buNone/>
            </a:pPr>
            <a:r>
              <a:rPr lang="en-US" dirty="0">
                <a:solidFill>
                  <a:schemeClr val="tx1"/>
                </a:solidFill>
                <a:latin typeface="Times New Roman" panose="02020603050405020304" pitchFamily="18" charset="0"/>
                <a:cs typeface="Times New Roman" panose="02020603050405020304" pitchFamily="18" charset="0"/>
              </a:rPr>
              <a:t>User Interface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Work on higher quality presentation of 3-D information is under </a:t>
            </a:r>
            <a:r>
              <a:rPr lang="en-US" dirty="0" err="1">
                <a:solidFill>
                  <a:schemeClr val="tx1"/>
                </a:solidFill>
                <a:latin typeface="Times New Roman" panose="02020603050405020304" pitchFamily="18" charset="0"/>
                <a:cs typeface="Times New Roman" panose="02020603050405020304" pitchFamily="18" charset="0"/>
              </a:rPr>
              <a:t>deveopment</a:t>
            </a:r>
            <a:r>
              <a:rPr lang="en-US" dirty="0">
                <a:solidFill>
                  <a:schemeClr val="tx1"/>
                </a:solidFill>
                <a:latin typeface="Times New Roman" panose="02020603050405020304" pitchFamily="18" charset="0"/>
                <a:cs typeface="Times New Roman" panose="02020603050405020304" pitchFamily="18" charset="0"/>
              </a:rPr>
              <a:t>. The W3 Consortium is also looking forward to enhance the web to full fill requirements of global communities which would include all regional languages and writing systems.</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60037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F49D5-6896-41D8-AC36-74BE4DD2E5A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279BDA1-7869-44B3-81E0-35AD5B6CA9C4}"/>
              </a:ext>
            </a:extLst>
          </p:cNvPr>
          <p:cNvSpPr>
            <a:spLocks noGrp="1"/>
          </p:cNvSpPr>
          <p:nvPr>
            <p:ph idx="1"/>
          </p:nvPr>
        </p:nvSpPr>
        <p:spPr/>
        <p:txBody>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Technology:</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Work on privacy and security is under way. This would include hiding information, accounting, access control, integrity and risk management.</a:t>
            </a:r>
          </a:p>
          <a:p>
            <a:pPr marL="45720" indent="0">
              <a:buNone/>
            </a:pPr>
            <a:r>
              <a:rPr lang="en-US" dirty="0">
                <a:solidFill>
                  <a:schemeClr val="tx1"/>
                </a:solidFill>
                <a:latin typeface="Times New Roman" panose="02020603050405020304" pitchFamily="18" charset="0"/>
                <a:cs typeface="Times New Roman" panose="02020603050405020304" pitchFamily="18" charset="0"/>
              </a:rPr>
              <a:t>Architecture: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There has been huge growth in field of web which may lead to overload the internet and degrade its performance. Hence more better protocol are required to be developed.</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77637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9706E-3BD5-4D7E-891B-1445417FCC30}"/>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41CC1C7C-FE17-4766-A968-94A9742E1195}"/>
              </a:ext>
            </a:extLst>
          </p:cNvPr>
          <p:cNvSpPr>
            <a:spLocks noGrp="1"/>
          </p:cNvSpPr>
          <p:nvPr>
            <p:ph idx="1"/>
          </p:nvPr>
        </p:nvSpPr>
        <p:spPr/>
        <p:txBody>
          <a:bodyPr>
            <a:normAutofit/>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Web Page</a:t>
            </a:r>
          </a:p>
          <a:p>
            <a:r>
              <a:rPr lang="en-US" b="1" dirty="0">
                <a:solidFill>
                  <a:schemeClr val="tx1"/>
                </a:solidFill>
                <a:latin typeface="Times New Roman" panose="02020603050405020304" pitchFamily="18" charset="0"/>
                <a:cs typeface="Times New Roman" panose="02020603050405020304" pitchFamily="18" charset="0"/>
              </a:rPr>
              <a:t>web page</a:t>
            </a:r>
            <a:r>
              <a:rPr lang="en-US" dirty="0">
                <a:solidFill>
                  <a:schemeClr val="tx1"/>
                </a:solidFill>
                <a:latin typeface="Times New Roman" panose="02020603050405020304" pitchFamily="18" charset="0"/>
                <a:cs typeface="Times New Roman" panose="02020603050405020304" pitchFamily="18" charset="0"/>
              </a:rPr>
              <a:t> is a document available on world wide web. Web Pages are stored on web server and can be viewed using a web browser.</a:t>
            </a:r>
          </a:p>
          <a:p>
            <a:r>
              <a:rPr lang="en-US" dirty="0">
                <a:solidFill>
                  <a:schemeClr val="tx1"/>
                </a:solidFill>
                <a:latin typeface="Times New Roman" panose="02020603050405020304" pitchFamily="18" charset="0"/>
                <a:cs typeface="Times New Roman" panose="02020603050405020304" pitchFamily="18" charset="0"/>
              </a:rPr>
              <a:t>A web page can </a:t>
            </a:r>
            <a:r>
              <a:rPr lang="en-US" dirty="0" err="1">
                <a:solidFill>
                  <a:schemeClr val="tx1"/>
                </a:solidFill>
                <a:latin typeface="Times New Roman" panose="02020603050405020304" pitchFamily="18" charset="0"/>
                <a:cs typeface="Times New Roman" panose="02020603050405020304" pitchFamily="18" charset="0"/>
              </a:rPr>
              <a:t>cotain</a:t>
            </a:r>
            <a:r>
              <a:rPr lang="en-US" dirty="0">
                <a:solidFill>
                  <a:schemeClr val="tx1"/>
                </a:solidFill>
                <a:latin typeface="Times New Roman" panose="02020603050405020304" pitchFamily="18" charset="0"/>
                <a:cs typeface="Times New Roman" panose="02020603050405020304" pitchFamily="18" charset="0"/>
              </a:rPr>
              <a:t> huge information including text, graphics, audio, video and hyper links. These hyper links are the link to other web pages.</a:t>
            </a:r>
          </a:p>
          <a:p>
            <a:pPr marL="45720" indent="0">
              <a:buNone/>
            </a:pPr>
            <a:r>
              <a:rPr lang="en-US" dirty="0">
                <a:solidFill>
                  <a:schemeClr val="tx1"/>
                </a:solidFill>
                <a:latin typeface="Times New Roman" panose="02020603050405020304" pitchFamily="18" charset="0"/>
                <a:cs typeface="Times New Roman" panose="02020603050405020304" pitchFamily="18" charset="0"/>
              </a:rPr>
              <a:t>Static Web page</a:t>
            </a:r>
          </a:p>
          <a:p>
            <a:r>
              <a:rPr lang="en-US" b="1" dirty="0">
                <a:solidFill>
                  <a:schemeClr val="tx1"/>
                </a:solidFill>
                <a:latin typeface="Times New Roman" panose="02020603050405020304" pitchFamily="18" charset="0"/>
                <a:cs typeface="Times New Roman" panose="02020603050405020304" pitchFamily="18" charset="0"/>
              </a:rPr>
              <a:t>Static web pages</a:t>
            </a:r>
            <a:r>
              <a:rPr lang="en-US" dirty="0">
                <a:solidFill>
                  <a:schemeClr val="tx1"/>
                </a:solidFill>
                <a:latin typeface="Times New Roman" panose="02020603050405020304" pitchFamily="18" charset="0"/>
                <a:cs typeface="Times New Roman" panose="02020603050405020304" pitchFamily="18" charset="0"/>
              </a:rPr>
              <a:t> are also known as flat or stationary web page. They are loaded on the client’s browser as exactly they are stored on the web server. Such web pages contain only static information. User can only read the information but can’t do any modification or interact with the information.</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68466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F0603-E7CB-464C-A403-532556C94F3C}"/>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pic>
        <p:nvPicPr>
          <p:cNvPr id="3074" name="Picture 2" descr="internet_technologies_tutorial">
            <a:extLst>
              <a:ext uri="{FF2B5EF4-FFF2-40B4-BE49-F238E27FC236}">
                <a16:creationId xmlns:a16="http://schemas.microsoft.com/office/drawing/2014/main" id="{1824AEA1-90AE-44DF-BBE4-FA8AC517364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43000" y="1965960"/>
            <a:ext cx="9875520" cy="39445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04561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65B-4536-4A78-AF95-01C631AC08DC}"/>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ED5BAD54-2C94-4BDE-8AC6-93EC29BFAF06}"/>
              </a:ext>
            </a:extLst>
          </p:cNvPr>
          <p:cNvSpPr>
            <a:spLocks noGrp="1"/>
          </p:cNvSpPr>
          <p:nvPr>
            <p:ph idx="1"/>
          </p:nvPr>
        </p:nvSpPr>
        <p:spPr/>
        <p:txBody>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Dynamic Web page</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Dynamic web page</a:t>
            </a:r>
            <a:r>
              <a:rPr lang="en-US" dirty="0">
                <a:solidFill>
                  <a:schemeClr val="tx1"/>
                </a:solidFill>
                <a:latin typeface="Times New Roman" panose="02020603050405020304" pitchFamily="18" charset="0"/>
                <a:cs typeface="Times New Roman" panose="02020603050405020304" pitchFamily="18" charset="0"/>
              </a:rPr>
              <a:t> shows different information at different point of time. It is possible to change a </a:t>
            </a:r>
            <a:r>
              <a:rPr lang="en-US" dirty="0" err="1">
                <a:solidFill>
                  <a:schemeClr val="tx1"/>
                </a:solidFill>
                <a:latin typeface="Times New Roman" panose="02020603050405020304" pitchFamily="18" charset="0"/>
                <a:cs typeface="Times New Roman" panose="02020603050405020304" pitchFamily="18" charset="0"/>
              </a:rPr>
              <a:t>portaion</a:t>
            </a:r>
            <a:r>
              <a:rPr lang="en-US" dirty="0">
                <a:solidFill>
                  <a:schemeClr val="tx1"/>
                </a:solidFill>
                <a:latin typeface="Times New Roman" panose="02020603050405020304" pitchFamily="18" charset="0"/>
                <a:cs typeface="Times New Roman" panose="02020603050405020304" pitchFamily="18" charset="0"/>
              </a:rPr>
              <a:t> of a web page without loading the entire web page. It has been made possible using </a:t>
            </a:r>
            <a:r>
              <a:rPr lang="en-US" b="1" dirty="0">
                <a:solidFill>
                  <a:schemeClr val="tx1"/>
                </a:solidFill>
                <a:latin typeface="Times New Roman" panose="02020603050405020304" pitchFamily="18" charset="0"/>
                <a:cs typeface="Times New Roman" panose="02020603050405020304" pitchFamily="18" charset="0"/>
              </a:rPr>
              <a:t>Ajax</a:t>
            </a:r>
            <a:r>
              <a:rPr lang="en-US" dirty="0">
                <a:solidFill>
                  <a:schemeClr val="tx1"/>
                </a:solidFill>
                <a:latin typeface="Times New Roman" panose="02020603050405020304" pitchFamily="18" charset="0"/>
                <a:cs typeface="Times New Roman" panose="02020603050405020304" pitchFamily="18" charset="0"/>
              </a:rPr>
              <a:t> technology.</a:t>
            </a:r>
          </a:p>
          <a:p>
            <a:pPr marL="45720" indent="0">
              <a:buNone/>
            </a:pPr>
            <a:r>
              <a:rPr lang="en-US" dirty="0">
                <a:solidFill>
                  <a:schemeClr val="tx1"/>
                </a:solidFill>
                <a:latin typeface="Times New Roman" panose="02020603050405020304" pitchFamily="18" charset="0"/>
                <a:cs typeface="Times New Roman" panose="02020603050405020304" pitchFamily="18" charset="0"/>
              </a:rPr>
              <a:t>Server-side dynamic web page</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is created by using server-side scripting. There are server-side scripting parameters that determine how to assemble a new web page which also include setting up of more client-side processing.</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81318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206DC-424B-46B0-A6C2-913D92D3864D}"/>
              </a:ext>
            </a:extLst>
          </p:cNvPr>
          <p:cNvSpPr>
            <a:spLocks noGrp="1"/>
          </p:cNvSpPr>
          <p:nvPr>
            <p:ph type="title"/>
          </p:nvPr>
        </p:nvSpPr>
        <p:spPr/>
        <p:txBody>
          <a:bodyPr/>
          <a:lstStyle/>
          <a:p>
            <a:r>
              <a:rPr lang="en-US" dirty="0">
                <a:solidFill>
                  <a:srgbClr val="FF0000"/>
                </a:solidFill>
              </a:rPr>
              <a:t>Cont..</a:t>
            </a:r>
          </a:p>
        </p:txBody>
      </p:sp>
      <p:sp>
        <p:nvSpPr>
          <p:cNvPr id="3" name="Content Placeholder 2">
            <a:extLst>
              <a:ext uri="{FF2B5EF4-FFF2-40B4-BE49-F238E27FC236}">
                <a16:creationId xmlns:a16="http://schemas.microsoft.com/office/drawing/2014/main" id="{DC7E97E3-3BC4-4219-A928-6C8828123097}"/>
              </a:ext>
            </a:extLst>
          </p:cNvPr>
          <p:cNvSpPr>
            <a:spLocks noGrp="1"/>
          </p:cNvSpPr>
          <p:nvPr>
            <p:ph idx="1"/>
          </p:nvPr>
        </p:nvSpPr>
        <p:spPr>
          <a:xfrm>
            <a:off x="1143000" y="1965960"/>
            <a:ext cx="9872871" cy="4395083"/>
          </a:xfrm>
        </p:spPr>
        <p:txBody>
          <a:bodyPr/>
          <a:lstStyle/>
          <a:p>
            <a:pPr marL="45720" indent="0">
              <a:buNone/>
            </a:pPr>
            <a:r>
              <a:rPr lang="en-US" dirty="0">
                <a:solidFill>
                  <a:schemeClr val="tx1"/>
                </a:solidFill>
                <a:latin typeface="Times New Roman" panose="02020603050405020304" pitchFamily="18" charset="0"/>
                <a:cs typeface="Times New Roman" panose="02020603050405020304" pitchFamily="18" charset="0"/>
              </a:rPr>
              <a:t>Client-side dynamic web page</a:t>
            </a:r>
          </a:p>
          <a:p>
            <a:r>
              <a:rPr lang="en-US" dirty="0">
                <a:solidFill>
                  <a:schemeClr val="tx1"/>
                </a:solidFill>
                <a:latin typeface="Times New Roman" panose="02020603050405020304" pitchFamily="18" charset="0"/>
                <a:cs typeface="Times New Roman" panose="02020603050405020304" pitchFamily="18" charset="0"/>
              </a:rPr>
              <a:t>It is processed using client side scripting such as JavaScript. And then passed in to </a:t>
            </a:r>
            <a:r>
              <a:rPr lang="en-US" b="1" dirty="0">
                <a:solidFill>
                  <a:schemeClr val="tx1"/>
                </a:solidFill>
                <a:latin typeface="Times New Roman" panose="02020603050405020304" pitchFamily="18" charset="0"/>
                <a:cs typeface="Times New Roman" panose="02020603050405020304" pitchFamily="18" charset="0"/>
              </a:rPr>
              <a:t>Document Object Model (DOM).</a:t>
            </a:r>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pic>
        <p:nvPicPr>
          <p:cNvPr id="4098" name="Picture 2" descr="internet_technologies_tutorial">
            <a:extLst>
              <a:ext uri="{FF2B5EF4-FFF2-40B4-BE49-F238E27FC236}">
                <a16:creationId xmlns:a16="http://schemas.microsoft.com/office/drawing/2014/main" id="{A5A3BC7D-FFCD-4CD3-B909-FCB2FCA08B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9000" y="3958612"/>
            <a:ext cx="5334000" cy="21402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25077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F5EB6-5A1A-453C-A191-A5AD92DBC66B}"/>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COMMON INTERNET TOOLS</a:t>
            </a:r>
          </a:p>
        </p:txBody>
      </p:sp>
      <p:sp>
        <p:nvSpPr>
          <p:cNvPr id="3" name="Content Placeholder 2">
            <a:extLst>
              <a:ext uri="{FF2B5EF4-FFF2-40B4-BE49-F238E27FC236}">
                <a16:creationId xmlns:a16="http://schemas.microsoft.com/office/drawing/2014/main" id="{08421A01-394D-4A1F-9DD4-B2F8FB62547E}"/>
              </a:ext>
            </a:extLst>
          </p:cNvPr>
          <p:cNvSpPr>
            <a:spLocks noGrp="1"/>
          </p:cNvSpPr>
          <p:nvPr>
            <p:ph idx="1"/>
          </p:nvPr>
        </p:nvSpPr>
        <p:spPr/>
        <p:txBody>
          <a:bodyPr>
            <a:normAutofit lnSpcReduction="10000"/>
          </a:bodyPr>
          <a:lstStyle/>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FTP  -</a:t>
            </a:r>
            <a:r>
              <a:rPr lang="en-US" dirty="0">
                <a:solidFill>
                  <a:schemeClr val="tx1"/>
                </a:solidFill>
                <a:latin typeface="Times New Roman" panose="02020603050405020304" pitchFamily="18" charset="0"/>
                <a:cs typeface="Times New Roman" panose="02020603050405020304" pitchFamily="18" charset="0"/>
              </a:rPr>
              <a:t>  FTP (File Transfer Protocol) and Telnet are two of the oldest Internet utilities, allowing two machines to communicate with each other.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Whereas Telnet lets you log into an account at a remote location and interact as if you were there, FTP allows you to move files between accounts on different computers, wherever they might be, at home and at the office or even in different cities, as long as both computers have Internet addresses.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is rather like getting access to two disks between which you can copy files, only the disks are not on the same machine nor even necessarily in the same country.</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requirements are an FTP server running on a remote machine and an FTP client running on your local machine.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There are two major ways to use FTP. You can move files between computers on which you have accounts or you can get files from an anonymous FTP server.</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2226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7116B-0BC5-4FB1-9017-9E8923D215BB}"/>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61B82237-697E-4826-B148-0796C97FFF08}"/>
              </a:ext>
            </a:extLst>
          </p:cNvPr>
          <p:cNvSpPr>
            <a:spLocks noGrp="1"/>
          </p:cNvSpPr>
          <p:nvPr>
            <p:ph idx="1"/>
          </p:nvPr>
        </p:nvSpPr>
        <p:spPr>
          <a:xfrm>
            <a:off x="1143000" y="1749287"/>
            <a:ext cx="9872871" cy="4346713"/>
          </a:xfrm>
        </p:spPr>
        <p:txBody>
          <a:bodyPr>
            <a:noAutofit/>
          </a:bodyPr>
          <a:lstStyle/>
          <a:p>
            <a:r>
              <a:rPr lang="en-US" dirty="0">
                <a:solidFill>
                  <a:schemeClr val="tx1"/>
                </a:solidFill>
                <a:latin typeface="Times New Roman" panose="02020603050405020304" pitchFamily="18" charset="0"/>
                <a:cs typeface="Times New Roman" panose="02020603050405020304" pitchFamily="18" charset="0"/>
              </a:rPr>
              <a:t>Social Networking: People can connect with old friends on social networking sites. They can even chat with them when they are online. Social networking sites also allow us to share pictures with others. We can share pictures with our loved ones, while we are on a vacation. People are even concluding business deals over these social networking sites such as Facebook.</a:t>
            </a:r>
          </a:p>
          <a:p>
            <a:r>
              <a:rPr lang="en-US" dirty="0">
                <a:solidFill>
                  <a:schemeClr val="tx1"/>
                </a:solidFill>
                <a:latin typeface="Times New Roman" panose="02020603050405020304" pitchFamily="18" charset="0"/>
                <a:cs typeface="Times New Roman" panose="02020603050405020304" pitchFamily="18" charset="0"/>
              </a:rPr>
              <a:t>Online Banking (Net-Banking): The use of internet can also be seen in the field of banking transactions. Many banks such as HSBC, SBI, Axis Bank, </a:t>
            </a:r>
            <a:r>
              <a:rPr lang="en-US" dirty="0" err="1">
                <a:solidFill>
                  <a:schemeClr val="tx1"/>
                </a:solidFill>
                <a:latin typeface="Times New Roman" panose="02020603050405020304" pitchFamily="18" charset="0"/>
                <a:cs typeface="Times New Roman" panose="02020603050405020304" pitchFamily="18" charset="0"/>
              </a:rPr>
              <a:t>Hdfc</a:t>
            </a:r>
            <a:r>
              <a:rPr lang="en-US" dirty="0">
                <a:solidFill>
                  <a:schemeClr val="tx1"/>
                </a:solidFill>
                <a:latin typeface="Times New Roman" panose="02020603050405020304" pitchFamily="18" charset="0"/>
                <a:cs typeface="Times New Roman" panose="02020603050405020304" pitchFamily="18" charset="0"/>
              </a:rPr>
              <a:t> Bank, etc. offers online banking facilities to its customers. They can transfer funds from one account to another using the net-banking facility.</a:t>
            </a:r>
          </a:p>
          <a:p>
            <a:r>
              <a:rPr lang="en-US" dirty="0">
                <a:solidFill>
                  <a:schemeClr val="tx1"/>
                </a:solidFill>
                <a:latin typeface="Times New Roman" panose="02020603050405020304" pitchFamily="18" charset="0"/>
                <a:cs typeface="Times New Roman" panose="02020603050405020304" pitchFamily="18" charset="0"/>
              </a:rPr>
              <a:t>E-commerce: Internet is also used for carrying out business operations and that set of operations is known as Electronic Commerce (E-commerce). Flipkart is the largest e-commerce company in India. The rival, Amazon, is giving stiff competition to Flipkart.</a:t>
            </a:r>
          </a:p>
          <a:p>
            <a:pPr marL="4572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32183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48641-CE88-4D09-A5A1-3C8FE9A8B6C0}"/>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MULTIMEDIA ON THE INTERNET</a:t>
            </a:r>
          </a:p>
        </p:txBody>
      </p:sp>
      <p:sp>
        <p:nvSpPr>
          <p:cNvPr id="3" name="Content Placeholder 2">
            <a:extLst>
              <a:ext uri="{FF2B5EF4-FFF2-40B4-BE49-F238E27FC236}">
                <a16:creationId xmlns:a16="http://schemas.microsoft.com/office/drawing/2014/main" id="{F456F58C-FE32-4ABD-8C9A-A7ACBA44EDA9}"/>
              </a:ext>
            </a:extLst>
          </p:cNvPr>
          <p:cNvSpPr>
            <a:spLocks noGrp="1"/>
          </p:cNvSpPr>
          <p:nvPr>
            <p:ph idx="1"/>
          </p:nvPr>
        </p:nvSpPr>
        <p:spPr>
          <a:xfrm>
            <a:off x="1143000" y="1749287"/>
            <a:ext cx="9872871" cy="4346713"/>
          </a:xfrm>
        </p:spPr>
        <p:txBody>
          <a:bodyPr>
            <a:normAutofit/>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Multimedia technology has already been around for quite some time, but with the accelerated pace of development that it has enjoyed in the last few years it can be now safely said to be a part of our daily lives, both at work and in the home.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finds application in fields ranging from encyclopedias to catalogues, from games to video clips, allowing computers to display to users information in a form that is not only textual, but can include sound, moving pictures, or both.</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Up to now, the medium of choice for this technology has been the CD-ROM: due to its high capacity it is able - to a certain extent - to meet the needs of digital audio and video, it is stable and reliable and, last but not least, the cost of the device required to read it is low.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As a result, the CD-ROM has become the most widely used medium for the delivery of multimedia material.</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514418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B98E1-F5FE-43E8-8F34-94860581DCBE}"/>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MULTIMEDIA AND INTERNET</a:t>
            </a:r>
          </a:p>
        </p:txBody>
      </p:sp>
      <p:sp>
        <p:nvSpPr>
          <p:cNvPr id="3" name="Content Placeholder 2">
            <a:extLst>
              <a:ext uri="{FF2B5EF4-FFF2-40B4-BE49-F238E27FC236}">
                <a16:creationId xmlns:a16="http://schemas.microsoft.com/office/drawing/2014/main" id="{4B7803F3-6086-4746-93AA-49689B78272C}"/>
              </a:ext>
            </a:extLst>
          </p:cNvPr>
          <p:cNvSpPr>
            <a:spLocks noGrp="1"/>
          </p:cNvSpPr>
          <p:nvPr>
            <p:ph idx="1"/>
          </p:nvPr>
        </p:nvSpPr>
        <p:spPr/>
        <p:txBody>
          <a:bodyPr>
            <a:normAutofit lnSpcReduction="10000"/>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type of data currently prevalent on the Web is text and still images, there is clearly a definite need to be able to use the same infrastructure/data networks to exchange multimedia data, including sound and moving pictures.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non-negligible part of this perceived need finds its origin in the requirements of advertising: many "service providers" are financed (also) by commercials, and it is well-known to the advertisers that moving images have a much stronger impact on the viewer than any other form of communication.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It is already possible today using the Internet to listen to music and to radio news, to view short video sequences, and to talk to remote users by means of special applications that emulate the functions of a normal telephone. Nevertheless, it is also true to say that the use of multimedia information via a network is still restricted to more or less experimental applications.</a:t>
            </a:r>
          </a:p>
        </p:txBody>
      </p:sp>
    </p:spTree>
    <p:extLst>
      <p:ext uri="{BB962C8B-B14F-4D97-AF65-F5344CB8AC3E}">
        <p14:creationId xmlns:p14="http://schemas.microsoft.com/office/powerpoint/2010/main" val="13767964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C2DF3-FC89-4B62-A48C-805BB206693A}"/>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REQUIREMENTS</a:t>
            </a:r>
          </a:p>
        </p:txBody>
      </p:sp>
      <p:sp>
        <p:nvSpPr>
          <p:cNvPr id="3" name="Content Placeholder 2">
            <a:extLst>
              <a:ext uri="{FF2B5EF4-FFF2-40B4-BE49-F238E27FC236}">
                <a16:creationId xmlns:a16="http://schemas.microsoft.com/office/drawing/2014/main" id="{B1658DC7-6BD7-4046-886E-C4DDDFFC758B}"/>
              </a:ext>
            </a:extLst>
          </p:cNvPr>
          <p:cNvSpPr>
            <a:spLocks noGrp="1"/>
          </p:cNvSpPr>
          <p:nvPr>
            <p:ph idx="1"/>
          </p:nvPr>
        </p:nvSpPr>
        <p:spPr>
          <a:xfrm>
            <a:off x="1143000" y="1709529"/>
            <a:ext cx="9872871" cy="4638261"/>
          </a:xfrm>
        </p:spPr>
        <p:txBody>
          <a:bodyPr>
            <a:normAutofit lnSpcReduction="10000"/>
          </a:bodyPr>
          <a:lstStyle/>
          <a:p>
            <a:pPr marL="45720" indent="0">
              <a:buNone/>
            </a:pPr>
            <a:br>
              <a:rPr lang="en-US" dirty="0">
                <a:solidFill>
                  <a:schemeClr val="tx1"/>
                </a:solidFill>
                <a:latin typeface="Times New Roman" panose="02020603050405020304" pitchFamily="18" charset="0"/>
                <a:cs typeface="Times New Roman" panose="02020603050405020304" pitchFamily="18" charset="0"/>
              </a:rPr>
            </a:br>
            <a:r>
              <a:rPr lang="en-US" dirty="0">
                <a:solidFill>
                  <a:schemeClr val="tx1"/>
                </a:solidFill>
                <a:latin typeface="Times New Roman" panose="02020603050405020304" pitchFamily="18" charset="0"/>
                <a:cs typeface="Times New Roman" panose="02020603050405020304" pitchFamily="18" charset="0"/>
              </a:rPr>
              <a:t>To gain first-hand experience of the requirements in terms of infrastructure and the potential of multimedia technology, it was decided to carry out a small study and prototype development effort </a:t>
            </a:r>
            <a:r>
              <a:rPr lang="en-US" dirty="0" err="1">
                <a:solidFill>
                  <a:schemeClr val="tx1"/>
                </a:solidFill>
                <a:latin typeface="Times New Roman" panose="02020603050405020304" pitchFamily="18" charset="0"/>
                <a:cs typeface="Times New Roman" panose="02020603050405020304" pitchFamily="18" charset="0"/>
              </a:rPr>
              <a:t>focussing</a:t>
            </a:r>
            <a:r>
              <a:rPr lang="en-US" dirty="0">
                <a:solidFill>
                  <a:schemeClr val="tx1"/>
                </a:solidFill>
                <a:latin typeface="Times New Roman" panose="02020603050405020304" pitchFamily="18" charset="0"/>
                <a:cs typeface="Times New Roman" panose="02020603050405020304" pitchFamily="18" charset="0"/>
              </a:rPr>
              <a:t> on multimedia data distribution over local and geographical networks. The contract to perform the study was awarded to Cap Gemini (I), following the Agency's usual competitive call-for-tender procedure.</a:t>
            </a:r>
          </a:p>
          <a:p>
            <a:r>
              <a:rPr lang="en-US" dirty="0">
                <a:solidFill>
                  <a:schemeClr val="tx1"/>
                </a:solidFill>
                <a:latin typeface="Times New Roman" panose="02020603050405020304" pitchFamily="18" charset="0"/>
                <a:cs typeface="Times New Roman" panose="02020603050405020304" pitchFamily="18" charset="0"/>
              </a:rPr>
              <a:t>The requirements that were defined for the prototype system implementation include:</a:t>
            </a:r>
          </a:p>
          <a:p>
            <a:r>
              <a:rPr lang="en-US" dirty="0">
                <a:solidFill>
                  <a:schemeClr val="tx1"/>
                </a:solidFill>
                <a:latin typeface="Times New Roman" panose="02020603050405020304" pitchFamily="18" charset="0"/>
                <a:cs typeface="Times New Roman" panose="02020603050405020304" pitchFamily="18" charset="0"/>
              </a:rPr>
              <a:t>access to multimedia material through local and Wide-Area Networks good quality video, as users are accustomed to the high resolution of today's displays and are likely to be turned away by low quality</a:t>
            </a:r>
          </a:p>
          <a:p>
            <a:r>
              <a:rPr lang="en-US" dirty="0">
                <a:solidFill>
                  <a:schemeClr val="tx1"/>
                </a:solidFill>
                <a:latin typeface="Times New Roman" panose="02020603050405020304" pitchFamily="18" charset="0"/>
                <a:cs typeface="Times New Roman" panose="02020603050405020304" pitchFamily="18" charset="0"/>
              </a:rPr>
              <a:t>"streaming" (i.e. display of the video as it is received), to avoid delays between the user command and the start of the video experienced when the file has to be completely downloaded first.</a:t>
            </a:r>
          </a:p>
        </p:txBody>
      </p:sp>
    </p:spTree>
    <p:extLst>
      <p:ext uri="{BB962C8B-B14F-4D97-AF65-F5344CB8AC3E}">
        <p14:creationId xmlns:p14="http://schemas.microsoft.com/office/powerpoint/2010/main" val="32545251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F7D9B-BAEE-4624-844D-FDE913B73A93}"/>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C9B71AD0-1797-4DD0-8343-F203B3226309}"/>
              </a:ext>
            </a:extLst>
          </p:cNvPr>
          <p:cNvSpPr>
            <a:spLocks noGrp="1"/>
          </p:cNvSpPr>
          <p:nvPr>
            <p:ph idx="1"/>
          </p:nvPr>
        </p:nvSpPr>
        <p:spPr/>
        <p:txBody>
          <a:bodyPr>
            <a:normAutofit/>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good interactivity, which is considered a key factor for the professional (as opposed to entertainment) use of multimedia data, and is in any case essential if the audio/video material lasts more than a few minutes.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more general overall requirement for the implementation was to maintain openness to the integration of new products, avoiding ad hoc and proprietary solutions.</a:t>
            </a:r>
          </a:p>
          <a:p>
            <a:pPr marL="45720" indent="0">
              <a:buNone/>
            </a:pPr>
            <a:r>
              <a:rPr lang="en-US" b="1" dirty="0">
                <a:solidFill>
                  <a:schemeClr val="tx1"/>
                </a:solidFill>
                <a:latin typeface="Times New Roman" panose="02020603050405020304" pitchFamily="18" charset="0"/>
                <a:cs typeface="Times New Roman" panose="02020603050405020304" pitchFamily="18" charset="0"/>
              </a:rPr>
              <a:t>Prototype system</a:t>
            </a:r>
          </a:p>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Approach</a:t>
            </a:r>
            <a:br>
              <a:rPr lang="en-US" dirty="0">
                <a:solidFill>
                  <a:schemeClr val="tx1"/>
                </a:solidFill>
                <a:latin typeface="Times New Roman" panose="02020603050405020304" pitchFamily="18" charset="0"/>
                <a:cs typeface="Times New Roman" panose="02020603050405020304" pitchFamily="18" charset="0"/>
              </a:rPr>
            </a:br>
            <a:r>
              <a:rPr lang="en-US" dirty="0">
                <a:solidFill>
                  <a:schemeClr val="tx1"/>
                </a:solidFill>
                <a:latin typeface="Times New Roman" panose="02020603050405020304" pitchFamily="18" charset="0"/>
                <a:cs typeface="Times New Roman" panose="02020603050405020304" pitchFamily="18" charset="0"/>
              </a:rPr>
              <a:t>In the first phase of the activity, a fairly detailed state-of-the-art analysis was performed, supported by some early breadboard implementations, to define the best technical approach for the project.</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281308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6F0A3-5257-4B7F-AD84-1E694C348EBA}"/>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A8CF9F17-3CF4-454E-9C18-0B50B8096F26}"/>
              </a:ext>
            </a:extLst>
          </p:cNvPr>
          <p:cNvSpPr>
            <a:spLocks noGrp="1"/>
          </p:cNvSpPr>
          <p:nvPr>
            <p:ph idx="1"/>
          </p:nvPr>
        </p:nvSpPr>
        <p:spPr/>
        <p:txBody>
          <a:bodyPr>
            <a:normAutofit fontScale="92500" lnSpcReduction="10000"/>
          </a:bodyPr>
          <a:lstStyle/>
          <a:p>
            <a:pPr>
              <a:buFont typeface="Wingdings" panose="05000000000000000000" pitchFamily="2" charset="2"/>
              <a:buChar char="Ø"/>
            </a:pPr>
            <a:r>
              <a:rPr lang="en-US" b="1" dirty="0">
                <a:solidFill>
                  <a:schemeClr val="tx1"/>
                </a:solidFill>
                <a:latin typeface="Times New Roman" panose="02020603050405020304" pitchFamily="18" charset="0"/>
                <a:cs typeface="Times New Roman" panose="02020603050405020304" pitchFamily="18" charset="0"/>
              </a:rPr>
              <a:t>User interaction</a:t>
            </a:r>
            <a:br>
              <a:rPr lang="en-US" dirty="0">
                <a:solidFill>
                  <a:schemeClr val="tx1"/>
                </a:solidFill>
                <a:latin typeface="Times New Roman" panose="02020603050405020304" pitchFamily="18" charset="0"/>
                <a:cs typeface="Times New Roman" panose="02020603050405020304" pitchFamily="18" charset="0"/>
              </a:rPr>
            </a:br>
            <a:r>
              <a:rPr lang="en-US" dirty="0">
                <a:solidFill>
                  <a:schemeClr val="tx1"/>
                </a:solidFill>
                <a:latin typeface="Times New Roman" panose="02020603050405020304" pitchFamily="18" charset="0"/>
                <a:cs typeface="Times New Roman" panose="02020603050405020304" pitchFamily="18" charset="0"/>
              </a:rPr>
              <a:t>The functionality supporting the interaction with the user is very high compared with that for the customary Web applications. In addition to the usual browsing and navigation functions, it is possible to:</a:t>
            </a:r>
          </a:p>
          <a:p>
            <a:pPr>
              <a:buFont typeface="Wingdings" panose="05000000000000000000" pitchFamily="2" charset="2"/>
              <a:buChar char="Ø"/>
            </a:pPr>
            <a:r>
              <a:rPr lang="en-US" dirty="0" err="1">
                <a:solidFill>
                  <a:schemeClr val="tx1"/>
                </a:solidFill>
                <a:latin typeface="Times New Roman" panose="02020603050405020304" pitchFamily="18" charset="0"/>
                <a:cs typeface="Times New Roman" panose="02020603050405020304" pitchFamily="18" charset="0"/>
              </a:rPr>
              <a:t>synchronise</a:t>
            </a:r>
            <a:r>
              <a:rPr lang="en-US" dirty="0">
                <a:solidFill>
                  <a:schemeClr val="tx1"/>
                </a:solidFill>
                <a:latin typeface="Times New Roman" panose="02020603050405020304" pitchFamily="18" charset="0"/>
                <a:cs typeface="Times New Roman" panose="02020603050405020304" pitchFamily="18" charset="0"/>
              </a:rPr>
              <a:t> the display of new HTML pages with the audio stream, by using a skip-to function to go to predefined positions in a video sequence using controls of the type found on a normal video recorder</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display, at the user's request, information relating to the content at any specific moment of a video sequence; this further information may itself contain pointers to other items of information</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skip from a predetermined position in a video sequence to other points or sequences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select the language of choice for the subtitles during the display of a video stream.</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94835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92DFF-AF15-482A-A88B-F2544629693D}"/>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SHOPPING ON THE INTERNET</a:t>
            </a:r>
          </a:p>
        </p:txBody>
      </p:sp>
      <p:sp>
        <p:nvSpPr>
          <p:cNvPr id="3" name="Content Placeholder 2">
            <a:extLst>
              <a:ext uri="{FF2B5EF4-FFF2-40B4-BE49-F238E27FC236}">
                <a16:creationId xmlns:a16="http://schemas.microsoft.com/office/drawing/2014/main" id="{86D78989-211C-49E5-87F6-A79B919E5DB7}"/>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Due to rapid growth of technology, business organizations have switched over from the traditional method of selling goods to electronic method of selling goods.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Business organizations use internet as a main vehicle to conduct commercial transactions.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Online stores do not have space constraints and a wide variety of products can be displayed on websites.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It helps the analytical buyers to purchase a product after a good search.</a:t>
            </a:r>
          </a:p>
        </p:txBody>
      </p:sp>
    </p:spTree>
    <p:extLst>
      <p:ext uri="{BB962C8B-B14F-4D97-AF65-F5344CB8AC3E}">
        <p14:creationId xmlns:p14="http://schemas.microsoft.com/office/powerpoint/2010/main" val="336095542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770A7-1A62-4613-BDC6-43B85AE71BD2}"/>
              </a:ext>
            </a:extLst>
          </p:cNvPr>
          <p:cNvSpPr>
            <a:spLocks noGrp="1"/>
          </p:cNvSpPr>
          <p:nvPr>
            <p:ph type="title"/>
          </p:nvPr>
        </p:nvSpPr>
        <p:spPr/>
        <p:txBody>
          <a:bodyPr>
            <a:normAutofit fontScale="90000"/>
          </a:bodyPr>
          <a:lstStyle/>
          <a:p>
            <a:br>
              <a:rPr lang="en-US" b="1" dirty="0">
                <a:solidFill>
                  <a:srgbClr val="FF0000"/>
                </a:solidFill>
                <a:latin typeface="Times New Roman" panose="02020603050405020304" pitchFamily="18" charset="0"/>
                <a:cs typeface="Times New Roman" panose="02020603050405020304" pitchFamily="18" charset="0"/>
              </a:rPr>
            </a:br>
            <a:r>
              <a:rPr lang="en-US" b="1" dirty="0">
                <a:solidFill>
                  <a:srgbClr val="FF0000"/>
                </a:solidFill>
                <a:latin typeface="Times New Roman" panose="02020603050405020304" pitchFamily="18" charset="0"/>
                <a:cs typeface="Times New Roman" panose="02020603050405020304" pitchFamily="18" charset="0"/>
              </a:rPr>
              <a:t>Convenience of online shopping</a:t>
            </a:r>
            <a:br>
              <a:rPr lang="en-US" b="1"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8E88433-4255-4172-8496-393FE601C85A}"/>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Customers can purchase items from the comfort of their own homes or work place.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Shopping is made easier and convenient for the customer through internet.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It is also easy to cancel the transactions.</a:t>
            </a:r>
          </a:p>
        </p:txBody>
      </p:sp>
    </p:spTree>
    <p:extLst>
      <p:ext uri="{BB962C8B-B14F-4D97-AF65-F5344CB8AC3E}">
        <p14:creationId xmlns:p14="http://schemas.microsoft.com/office/powerpoint/2010/main" val="1366315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22696-DA01-4134-915B-CDFDB82ED640}"/>
              </a:ext>
            </a:extLst>
          </p:cNvPr>
          <p:cNvSpPr>
            <a:spLocks noGrp="1"/>
          </p:cNvSpPr>
          <p:nvPr>
            <p:ph type="title"/>
          </p:nvPr>
        </p:nvSpPr>
        <p:spPr/>
        <p:txBody>
          <a:bodyPr>
            <a:normAutofit fontScale="90000"/>
          </a:bodyPr>
          <a:lstStyle/>
          <a:p>
            <a:br>
              <a:rPr lang="en-US" b="1" dirty="0">
                <a:solidFill>
                  <a:srgbClr val="FF0000"/>
                </a:solidFill>
                <a:latin typeface="Times New Roman" panose="02020603050405020304" pitchFamily="18" charset="0"/>
                <a:cs typeface="Times New Roman" panose="02020603050405020304" pitchFamily="18" charset="0"/>
              </a:rPr>
            </a:br>
            <a:r>
              <a:rPr lang="en-US" b="1" dirty="0">
                <a:solidFill>
                  <a:srgbClr val="FF0000"/>
                </a:solidFill>
                <a:latin typeface="Times New Roman" panose="02020603050405020304" pitchFamily="18" charset="0"/>
                <a:cs typeface="Times New Roman" panose="02020603050405020304" pitchFamily="18" charset="0"/>
              </a:rPr>
              <a:t>Top 6 reasons given by shoppers in buying through internet</a:t>
            </a:r>
            <a:br>
              <a:rPr lang="en-US" b="1" dirty="0">
                <a:solidFill>
                  <a:srgbClr val="FF0000"/>
                </a:solidFill>
                <a:latin typeface="Times New Roman" panose="02020603050405020304" pitchFamily="18" charset="0"/>
                <a:cs typeface="Times New Roman" panose="02020603050405020304" pitchFamily="18" charset="0"/>
              </a:rPr>
            </a:b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0B043FD-6F8C-40D5-9D61-27B29498FA51}"/>
              </a:ext>
            </a:extLst>
          </p:cNvPr>
          <p:cNvSpPr>
            <a:spLocks noGrp="1"/>
          </p:cNvSpPr>
          <p:nvPr>
            <p:ph idx="1"/>
          </p:nvPr>
        </p:nvSpPr>
        <p:spPr/>
        <p:txBody>
          <a:bodyPr/>
          <a:lstStyle/>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Saves time and efforts.</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Convenience of Shopping at home.</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Wide variety / range of products are available.</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Good discounts / lower prices.</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Get detailed information of the product.</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We can compare various models / brands.</a:t>
            </a:r>
          </a:p>
          <a:p>
            <a:pPr>
              <a:buFont typeface="Wingdings" panose="05000000000000000000" pitchFamily="2" charset="2"/>
              <a:buChar char="Ø"/>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801678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07D9B-7B03-4ACE-99A6-38D97E4237B3}"/>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3603590E-5DA5-449B-B1CE-21F5C22E3602}"/>
              </a:ext>
            </a:extLst>
          </p:cNvPr>
          <p:cNvSpPr>
            <a:spLocks noGrp="1"/>
          </p:cNvSpPr>
          <p:nvPr>
            <p:ph idx="1"/>
          </p:nvPr>
        </p:nvSpPr>
        <p:spPr/>
        <p:txBody>
          <a:bodyPr>
            <a:normAutofit lnSpcReduction="10000"/>
          </a:bodyPr>
          <a:lstStyle/>
          <a:p>
            <a:pPr marL="45720" indent="0" fontAlgn="base">
              <a:buNone/>
            </a:pPr>
            <a:r>
              <a:rPr lang="en-US" b="1" dirty="0">
                <a:solidFill>
                  <a:schemeClr val="tx1"/>
                </a:solidFill>
                <a:latin typeface="Times New Roman" panose="02020603050405020304" pitchFamily="18" charset="0"/>
                <a:cs typeface="Times New Roman" panose="02020603050405020304" pitchFamily="18" charset="0"/>
              </a:rPr>
              <a:t>2.No pressure shopping</a:t>
            </a:r>
          </a:p>
          <a:p>
            <a:pPr fontAlgn="base"/>
            <a:r>
              <a:rPr lang="en-US" dirty="0">
                <a:solidFill>
                  <a:schemeClr val="tx1"/>
                </a:solidFill>
                <a:latin typeface="Times New Roman" panose="02020603050405020304" pitchFamily="18" charset="0"/>
                <a:cs typeface="Times New Roman" panose="02020603050405020304" pitchFamily="18" charset="0"/>
              </a:rPr>
              <a:t>Generally, in physical stores, the sales representatives try to influence the buyers to buy the product.</a:t>
            </a:r>
          </a:p>
          <a:p>
            <a:pPr fontAlgn="base"/>
            <a:r>
              <a:rPr lang="en-US" dirty="0">
                <a:solidFill>
                  <a:schemeClr val="tx1"/>
                </a:solidFill>
                <a:latin typeface="Times New Roman" panose="02020603050405020304" pitchFamily="18" charset="0"/>
                <a:cs typeface="Times New Roman" panose="02020603050405020304" pitchFamily="18" charset="0"/>
              </a:rPr>
              <a:t> There can be some kind of pressure, whereas the customers are not pressurized in any way in online stores.</a:t>
            </a:r>
          </a:p>
          <a:p>
            <a:pPr marL="45720" indent="0" fontAlgn="base">
              <a:buNone/>
            </a:pPr>
            <a:r>
              <a:rPr lang="en-US" b="1" dirty="0">
                <a:solidFill>
                  <a:schemeClr val="tx1"/>
                </a:solidFill>
                <a:latin typeface="Times New Roman" panose="02020603050405020304" pitchFamily="18" charset="0"/>
                <a:cs typeface="Times New Roman" panose="02020603050405020304" pitchFamily="18" charset="0"/>
              </a:rPr>
              <a:t>3. Online shopping saves time</a:t>
            </a:r>
          </a:p>
          <a:p>
            <a:pPr fontAlgn="base"/>
            <a:r>
              <a:rPr lang="en-US" dirty="0">
                <a:solidFill>
                  <a:schemeClr val="tx1"/>
                </a:solidFill>
                <a:latin typeface="Times New Roman" panose="02020603050405020304" pitchFamily="18" charset="0"/>
                <a:cs typeface="Times New Roman" panose="02020603050405020304" pitchFamily="18" charset="0"/>
              </a:rPr>
              <a:t>Customers do not have to stand in queues in cash counters to pay for the products that have been purchased by them.</a:t>
            </a:r>
          </a:p>
          <a:p>
            <a:pPr fontAlgn="base"/>
            <a:r>
              <a:rPr lang="en-US" dirty="0">
                <a:solidFill>
                  <a:schemeClr val="tx1"/>
                </a:solidFill>
                <a:latin typeface="Times New Roman" panose="02020603050405020304" pitchFamily="18" charset="0"/>
                <a:cs typeface="Times New Roman" panose="02020603050405020304" pitchFamily="18" charset="0"/>
              </a:rPr>
              <a:t> They can shop from their home or work place and do not have to spend time traveling. The customers can also look for the products that are required by them by entering the key words or using search engines.</a:t>
            </a:r>
          </a:p>
        </p:txBody>
      </p:sp>
    </p:spTree>
    <p:extLst>
      <p:ext uri="{BB962C8B-B14F-4D97-AF65-F5344CB8AC3E}">
        <p14:creationId xmlns:p14="http://schemas.microsoft.com/office/powerpoint/2010/main" val="35558288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D2204-0702-4606-9F14-6D28CEEF1F7F}"/>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295E78F2-D05F-42FD-9859-34170E58510F}"/>
              </a:ext>
            </a:extLst>
          </p:cNvPr>
          <p:cNvSpPr>
            <a:spLocks noGrp="1"/>
          </p:cNvSpPr>
          <p:nvPr>
            <p:ph idx="1"/>
          </p:nvPr>
        </p:nvSpPr>
        <p:spPr/>
        <p:txBody>
          <a:bodyPr>
            <a:normAutofit/>
          </a:bodyPr>
          <a:lstStyle/>
          <a:p>
            <a:pPr marL="45720" indent="0" fontAlgn="base">
              <a:buNone/>
            </a:pPr>
            <a:r>
              <a:rPr lang="en-US" b="1" dirty="0">
                <a:solidFill>
                  <a:schemeClr val="tx1"/>
                </a:solidFill>
                <a:latin typeface="Times New Roman" panose="02020603050405020304" pitchFamily="18" charset="0"/>
                <a:cs typeface="Times New Roman" panose="02020603050405020304" pitchFamily="18" charset="0"/>
              </a:rPr>
              <a:t>4. Comparisons</a:t>
            </a:r>
          </a:p>
          <a:p>
            <a:pPr fontAlgn="base"/>
            <a:r>
              <a:rPr lang="en-US" dirty="0">
                <a:solidFill>
                  <a:schemeClr val="tx1"/>
                </a:solidFill>
                <a:latin typeface="Times New Roman" panose="02020603050405020304" pitchFamily="18" charset="0"/>
                <a:cs typeface="Times New Roman" panose="02020603050405020304" pitchFamily="18" charset="0"/>
              </a:rPr>
              <a:t>Companies display the whole range of products offered by them to attract customers with different tastes and needs. </a:t>
            </a:r>
          </a:p>
          <a:p>
            <a:pPr fontAlgn="base"/>
            <a:r>
              <a:rPr lang="en-US" dirty="0">
                <a:solidFill>
                  <a:schemeClr val="tx1"/>
                </a:solidFill>
                <a:latin typeface="Times New Roman" panose="02020603050405020304" pitchFamily="18" charset="0"/>
                <a:cs typeface="Times New Roman" panose="02020603050405020304" pitchFamily="18" charset="0"/>
              </a:rPr>
              <a:t>This enables the buyers to choose from a variety of models after comparing the finish, features and price of the products on display, Sometimes, price comparisons are also available online.</a:t>
            </a:r>
          </a:p>
          <a:p>
            <a:pPr marL="45720" indent="0" fontAlgn="base">
              <a:buNone/>
            </a:pPr>
            <a:r>
              <a:rPr lang="en-US" b="1" dirty="0">
                <a:solidFill>
                  <a:schemeClr val="tx1"/>
                </a:solidFill>
                <a:latin typeface="Times New Roman" panose="02020603050405020304" pitchFamily="18" charset="0"/>
                <a:cs typeface="Times New Roman" panose="02020603050405020304" pitchFamily="18" charset="0"/>
              </a:rPr>
              <a:t>5. Availability of online shop</a:t>
            </a:r>
          </a:p>
          <a:p>
            <a:pPr fontAlgn="base"/>
            <a:r>
              <a:rPr lang="en-US" dirty="0">
                <a:solidFill>
                  <a:schemeClr val="tx1"/>
                </a:solidFill>
                <a:latin typeface="Times New Roman" panose="02020603050405020304" pitchFamily="18" charset="0"/>
                <a:cs typeface="Times New Roman" panose="02020603050405020304" pitchFamily="18" charset="0"/>
              </a:rPr>
              <a:t>The mall is open on 365 x 24 x 7. So, time does not act as a barrier, wherever the vendor and buyers are.</a:t>
            </a:r>
          </a:p>
          <a:p>
            <a:pPr marL="45720" indent="0" fontAlgn="base">
              <a:buNone/>
            </a:pPr>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5376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69D67-60FD-47D1-A928-F8550E66592C}"/>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CB7403D7-B288-4D28-A727-EA1FDFEFB7ED}"/>
              </a:ext>
            </a:extLst>
          </p:cNvPr>
          <p:cNvSpPr>
            <a:spLocks noGrp="1"/>
          </p:cNvSpPr>
          <p:nvPr>
            <p:ph idx="1"/>
          </p:nvPr>
        </p:nvSpPr>
        <p:spPr/>
        <p:txBody>
          <a:bodyPr>
            <a:normAutofit lnSpcReduction="10000"/>
          </a:bodyPr>
          <a:lstStyle/>
          <a:p>
            <a:r>
              <a:rPr lang="en-US" dirty="0">
                <a:solidFill>
                  <a:schemeClr val="tx1"/>
                </a:solidFill>
                <a:latin typeface="Times New Roman" panose="02020603050405020304" pitchFamily="18" charset="0"/>
                <a:cs typeface="Times New Roman" panose="02020603050405020304" pitchFamily="18" charset="0"/>
              </a:rPr>
              <a:t>Mobile commerce: Mobile commerce (also M-Commerce) refers to the commercial transaction that takes place over the mobile internet. Using the mobile internet technology, many companies have introduced mobile version of websites and mobile apps, to promote and sell their products. Customers can simply browse several through the products and buy online through mobile internet.</a:t>
            </a:r>
          </a:p>
          <a:p>
            <a:r>
              <a:rPr lang="en-US" sz="2400" dirty="0">
                <a:solidFill>
                  <a:schemeClr val="tx1"/>
                </a:solidFill>
                <a:latin typeface="Times New Roman" panose="02020603050405020304" pitchFamily="18" charset="0"/>
                <a:cs typeface="Times New Roman" panose="02020603050405020304" pitchFamily="18" charset="0"/>
              </a:rPr>
              <a:t>Mobile wallet: Many companies offer the service of mobile wallet to its customers. Users must have a smart-phone and internet connection to use this service. Users can pay an amount into their mobile wallet, which they can use to make online payment such as bill payments, recharges, etc.</a:t>
            </a:r>
          </a:p>
          <a:p>
            <a:r>
              <a:rPr lang="en-US" sz="2400" dirty="0">
                <a:solidFill>
                  <a:schemeClr val="tx1"/>
                </a:solidFill>
                <a:latin typeface="Times New Roman" panose="02020603050405020304" pitchFamily="18" charset="0"/>
                <a:cs typeface="Times New Roman" panose="02020603050405020304" pitchFamily="18" charset="0"/>
              </a:rPr>
              <a:t>Entertainment: Apart from a major source of knowledge and information, the utility of Internet in the field of entertainment cannot be undermined. We can visit various video sites and watch movies and serials at our convenient time.</a:t>
            </a:r>
          </a:p>
          <a:p>
            <a:endParaRPr lang="en-US" dirty="0">
              <a:solidFill>
                <a:schemeClr val="tx1"/>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958672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D0544-F14D-4C51-BA60-7E2C22BA5738}"/>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80537633-4CD4-4F85-9167-CB63D7A31F06}"/>
              </a:ext>
            </a:extLst>
          </p:cNvPr>
          <p:cNvSpPr>
            <a:spLocks noGrp="1"/>
          </p:cNvSpPr>
          <p:nvPr>
            <p:ph idx="1"/>
          </p:nvPr>
        </p:nvSpPr>
        <p:spPr/>
        <p:txBody>
          <a:bodyPr/>
          <a:lstStyle/>
          <a:p>
            <a:pPr marL="45720" indent="0" fontAlgn="base">
              <a:buNone/>
            </a:pPr>
            <a:r>
              <a:rPr lang="en-US" b="1" dirty="0">
                <a:solidFill>
                  <a:schemeClr val="tx1"/>
                </a:solidFill>
                <a:latin typeface="Times New Roman" panose="02020603050405020304" pitchFamily="18" charset="0"/>
                <a:cs typeface="Times New Roman" panose="02020603050405020304" pitchFamily="18" charset="0"/>
              </a:rPr>
              <a:t>6. Online tracking</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Online consumers can track the order status and delivery status tracking of shipping is also available.</a:t>
            </a:r>
          </a:p>
          <a:p>
            <a:pPr marL="45720" indent="0" fontAlgn="base">
              <a:buNone/>
            </a:pPr>
            <a:r>
              <a:rPr lang="en-US" b="1" dirty="0">
                <a:solidFill>
                  <a:schemeClr val="tx1"/>
                </a:solidFill>
                <a:latin typeface="Times New Roman" panose="02020603050405020304" pitchFamily="18" charset="0"/>
                <a:cs typeface="Times New Roman" panose="02020603050405020304" pitchFamily="18" charset="0"/>
              </a:rPr>
              <a:t>7. Online shopping saves money</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To attract customers to shop online, e-</a:t>
            </a:r>
            <a:r>
              <a:rPr lang="en-US" dirty="0" err="1">
                <a:solidFill>
                  <a:schemeClr val="tx1"/>
                </a:solidFill>
                <a:latin typeface="Times New Roman" panose="02020603050405020304" pitchFamily="18" charset="0"/>
                <a:cs typeface="Times New Roman" panose="02020603050405020304" pitchFamily="18" charset="0"/>
              </a:rPr>
              <a:t>tailers</a:t>
            </a:r>
            <a:r>
              <a:rPr lang="en-US" dirty="0">
                <a:solidFill>
                  <a:schemeClr val="tx1"/>
                </a:solidFill>
                <a:latin typeface="Times New Roman" panose="02020603050405020304" pitchFamily="18" charset="0"/>
                <a:cs typeface="Times New Roman" panose="02020603050405020304" pitchFamily="18" charset="0"/>
              </a:rPr>
              <a:t> and marketers offer discounts to the customers. </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Due to elimination of maintenance, real-estate cost, the retailers are able to sell the products with attractive discounts through online.</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Sometimes, large online shopping sites offer store comparison.</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789266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78557-E70C-4AC2-A7A1-95E8CCC957F7}"/>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DISADVANTAGES IN ONLINE SHOPPING</a:t>
            </a:r>
          </a:p>
        </p:txBody>
      </p:sp>
      <p:sp>
        <p:nvSpPr>
          <p:cNvPr id="3" name="Content Placeholder 2">
            <a:extLst>
              <a:ext uri="{FF2B5EF4-FFF2-40B4-BE49-F238E27FC236}">
                <a16:creationId xmlns:a16="http://schemas.microsoft.com/office/drawing/2014/main" id="{77C1F454-012F-4067-9EB6-A880501F66DE}"/>
              </a:ext>
            </a:extLst>
          </p:cNvPr>
          <p:cNvSpPr>
            <a:spLocks noGrp="1"/>
          </p:cNvSpPr>
          <p:nvPr>
            <p:ph idx="1"/>
          </p:nvPr>
        </p:nvSpPr>
        <p:spPr/>
        <p:txBody>
          <a:bodyPr/>
          <a:lstStyle/>
          <a:p>
            <a:pPr marL="45720" indent="0" fontAlgn="base">
              <a:buNone/>
            </a:pPr>
            <a:r>
              <a:rPr lang="en-US" b="1" dirty="0">
                <a:solidFill>
                  <a:schemeClr val="tx1"/>
                </a:solidFill>
                <a:latin typeface="Times New Roman" panose="02020603050405020304" pitchFamily="18" charset="0"/>
                <a:cs typeface="Times New Roman" panose="02020603050405020304" pitchFamily="18" charset="0"/>
              </a:rPr>
              <a:t>1.Delay in delivery</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Long duration and lack of proper inventory management result in delays in shipment.</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Though the duration of selecting, buying and paying for an online product may not take more than 15 minutes; the delivery of the product to customer’ s doorstep takes about 1-3 weeks. </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This frustrates the customer and prevents them from shopping online.</a:t>
            </a:r>
          </a:p>
          <a:p>
            <a:pPr marL="45720" indent="0" fontAlgn="base">
              <a:buNone/>
            </a:pPr>
            <a:r>
              <a:rPr lang="en-US" b="1" dirty="0">
                <a:solidFill>
                  <a:schemeClr val="tx1"/>
                </a:solidFill>
                <a:latin typeface="Times New Roman" panose="02020603050405020304" pitchFamily="18" charset="0"/>
                <a:cs typeface="Times New Roman" panose="02020603050405020304" pitchFamily="18" charset="0"/>
              </a:rPr>
              <a:t>2. Lack of significant discounts in online shops</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Physical stores offer discounts to customers and attract them so this makes it difficult for e-</a:t>
            </a:r>
            <a:r>
              <a:rPr lang="en-US" dirty="0" err="1">
                <a:solidFill>
                  <a:schemeClr val="tx1"/>
                </a:solidFill>
                <a:latin typeface="Times New Roman" panose="02020603050405020304" pitchFamily="18" charset="0"/>
                <a:cs typeface="Times New Roman" panose="02020603050405020304" pitchFamily="18" charset="0"/>
              </a:rPr>
              <a:t>tailers</a:t>
            </a:r>
            <a:r>
              <a:rPr lang="en-US" dirty="0">
                <a:solidFill>
                  <a:schemeClr val="tx1"/>
                </a:solidFill>
                <a:latin typeface="Times New Roman" panose="02020603050405020304" pitchFamily="18" charset="0"/>
                <a:cs typeface="Times New Roman" panose="02020603050405020304" pitchFamily="18" charset="0"/>
              </a:rPr>
              <a:t> to compete with the offline platforms.</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9915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7A851-F988-4F89-9474-172D948F5643}"/>
              </a:ext>
            </a:extLst>
          </p:cNvPr>
          <p:cNvSpPr>
            <a:spLocks noGrp="1"/>
          </p:cNvSpPr>
          <p:nvPr>
            <p:ph type="title"/>
          </p:nvPr>
        </p:nvSpPr>
        <p:spPr/>
        <p:txBody>
          <a:bodyPr/>
          <a:lstStyle/>
          <a:p>
            <a:r>
              <a:rPr lang="en-US" dirty="0" err="1">
                <a:solidFill>
                  <a:srgbClr val="FF0000"/>
                </a:solidFill>
                <a:latin typeface="Times New Roman" panose="02020603050405020304" pitchFamily="18" charset="0"/>
                <a:cs typeface="Times New Roman" panose="02020603050405020304" pitchFamily="18" charset="0"/>
              </a:rPr>
              <a:t>Cont</a:t>
            </a:r>
            <a:r>
              <a:rPr lang="en-US" dirty="0">
                <a:solidFill>
                  <a:srgbClr val="FF0000"/>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B6F0407D-F5D2-4B3E-9356-9BA769758714}"/>
              </a:ext>
            </a:extLst>
          </p:cNvPr>
          <p:cNvSpPr>
            <a:spLocks noGrp="1"/>
          </p:cNvSpPr>
          <p:nvPr>
            <p:ph idx="1"/>
          </p:nvPr>
        </p:nvSpPr>
        <p:spPr/>
        <p:txBody>
          <a:bodyPr/>
          <a:lstStyle/>
          <a:p>
            <a:pPr marL="45720" indent="0" fontAlgn="base">
              <a:buNone/>
            </a:pPr>
            <a:r>
              <a:rPr lang="en-US" b="1" dirty="0">
                <a:solidFill>
                  <a:schemeClr val="tx1"/>
                </a:solidFill>
                <a:latin typeface="Times New Roman" panose="02020603050405020304" pitchFamily="18" charset="0"/>
                <a:cs typeface="Times New Roman" panose="02020603050405020304" pitchFamily="18" charset="0"/>
              </a:rPr>
              <a:t>3. Lack of touch and feel of merchandise in online shopping</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Lack of touch-feel-try creates concerns over the quality of the product on offer.</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Online shopping is not quite suitable for clothes as the customers cannot try them on.</a:t>
            </a:r>
          </a:p>
          <a:p>
            <a:pPr marL="45720" indent="0" fontAlgn="base">
              <a:buNone/>
            </a:pPr>
            <a:r>
              <a:rPr lang="en-US" b="1" dirty="0">
                <a:solidFill>
                  <a:schemeClr val="tx1"/>
                </a:solidFill>
                <a:latin typeface="Times New Roman" panose="02020603050405020304" pitchFamily="18" charset="0"/>
                <a:cs typeface="Times New Roman" panose="02020603050405020304" pitchFamily="18" charset="0"/>
              </a:rPr>
              <a:t>4. Lack of interactivity in online shopping</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Physical stores allow price negotiations between buyers and the seller.</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The show room sales attendant representatives provide personal attention to customers and help them in purchasing goods. </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Certain online shopping mart offers service to talk to a sales representative,</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353618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2AB47-4E07-4C5C-8CF8-61B7CF96CC84}"/>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71C980C1-F40C-4072-9D6B-A9475E94B1C4}"/>
              </a:ext>
            </a:extLst>
          </p:cNvPr>
          <p:cNvSpPr>
            <a:spLocks noGrp="1"/>
          </p:cNvSpPr>
          <p:nvPr>
            <p:ph idx="1"/>
          </p:nvPr>
        </p:nvSpPr>
        <p:spPr/>
        <p:txBody>
          <a:bodyPr>
            <a:normAutofit lnSpcReduction="10000"/>
          </a:bodyPr>
          <a:lstStyle/>
          <a:p>
            <a:pPr marL="45720" indent="0" fontAlgn="base">
              <a:buNone/>
            </a:pPr>
            <a:r>
              <a:rPr lang="en-US" b="1" dirty="0">
                <a:solidFill>
                  <a:schemeClr val="tx1"/>
                </a:solidFill>
                <a:latin typeface="Times New Roman" panose="02020603050405020304" pitchFamily="18" charset="0"/>
                <a:cs typeface="Times New Roman" panose="02020603050405020304" pitchFamily="18" charset="0"/>
              </a:rPr>
              <a:t>5.Lack of shopping experience</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The traditional shopping exercise provides lot of fun in the form of show-room atmosphere, smart sales attendants, scent and sounds that cannot be experienced through a website. </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Indians generally enjoy shopping. Consumers look forward to it as an opportunity to go out and shop.</a:t>
            </a:r>
          </a:p>
          <a:p>
            <a:pPr marL="45720" indent="0" fontAlgn="base">
              <a:buNone/>
            </a:pPr>
            <a:r>
              <a:rPr lang="en-US" b="1" dirty="0">
                <a:solidFill>
                  <a:schemeClr val="tx1"/>
                </a:solidFill>
                <a:latin typeface="Times New Roman" panose="02020603050405020304" pitchFamily="18" charset="0"/>
                <a:cs typeface="Times New Roman" panose="02020603050405020304" pitchFamily="18" charset="0"/>
              </a:rPr>
              <a:t>6. Lack of close examination in online shopping</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 customer has to buy a product without seeing actually how it looks like.</a:t>
            </a:r>
          </a:p>
          <a:p>
            <a:pPr fontAlgn="base">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Customers may click and buy some product that is not really required by them. The electronic images of a product are sometimes misleading. The </a:t>
            </a:r>
            <a:r>
              <a:rPr lang="en-US" dirty="0" err="1">
                <a:solidFill>
                  <a:schemeClr val="tx1"/>
                </a:solidFill>
                <a:latin typeface="Times New Roman" panose="02020603050405020304" pitchFamily="18" charset="0"/>
                <a:cs typeface="Times New Roman" panose="02020603050405020304" pitchFamily="18" charset="0"/>
              </a:rPr>
              <a:t>colour</a:t>
            </a:r>
            <a:r>
              <a:rPr lang="en-US" dirty="0">
                <a:solidFill>
                  <a:schemeClr val="tx1"/>
                </a:solidFill>
                <a:latin typeface="Times New Roman" panose="02020603050405020304" pitchFamily="18" charset="0"/>
                <a:cs typeface="Times New Roman" panose="02020603050405020304" pitchFamily="18" charset="0"/>
              </a:rPr>
              <a:t>, appearance in real may not match with the electronic images.</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568525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10ED5-2D8F-477E-B0D5-E0E5D006791E}"/>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SAFEGUARDING THE INTERNET</a:t>
            </a:r>
          </a:p>
        </p:txBody>
      </p:sp>
      <p:sp>
        <p:nvSpPr>
          <p:cNvPr id="3" name="Content Placeholder 2">
            <a:extLst>
              <a:ext uri="{FF2B5EF4-FFF2-40B4-BE49-F238E27FC236}">
                <a16:creationId xmlns:a16="http://schemas.microsoft.com/office/drawing/2014/main" id="{BB977A60-78AA-4B38-BEE0-6B66685B893C}"/>
              </a:ext>
            </a:extLst>
          </p:cNvPr>
          <p:cNvSpPr>
            <a:spLocks noGrp="1"/>
          </p:cNvSpPr>
          <p:nvPr>
            <p:ph idx="1"/>
          </p:nvPr>
        </p:nvSpPr>
        <p:spPr/>
        <p:txBody>
          <a:bodyPr>
            <a:normAutofit lnSpcReduction="10000"/>
          </a:bodyPr>
          <a:lstStyle/>
          <a:p>
            <a:pPr>
              <a:buFont typeface="Wingdings" panose="05000000000000000000" pitchFamily="2" charset="2"/>
              <a:buChar char="v"/>
            </a:pPr>
            <a:r>
              <a:rPr lang="en-US" b="1" dirty="0">
                <a:solidFill>
                  <a:schemeClr val="tx1"/>
                </a:solidFill>
                <a:latin typeface="Times New Roman" panose="02020603050405020304" pitchFamily="18" charset="0"/>
                <a:cs typeface="Times New Roman" panose="02020603050405020304" pitchFamily="18" charset="0"/>
              </a:rPr>
              <a:t>Turn On Private Browsing</a:t>
            </a:r>
          </a:p>
          <a:p>
            <a:pPr>
              <a:buFont typeface="Wingdings" panose="05000000000000000000" pitchFamily="2" charset="2"/>
              <a:buChar char="v"/>
            </a:pPr>
            <a:r>
              <a:rPr lang="en-US" b="1" dirty="0">
                <a:solidFill>
                  <a:schemeClr val="tx1"/>
                </a:solidFill>
                <a:latin typeface="Times New Roman" panose="02020603050405020304" pitchFamily="18" charset="0"/>
                <a:cs typeface="Times New Roman" panose="02020603050405020304" pitchFamily="18" charset="0"/>
              </a:rPr>
              <a:t> Hide Your IP Address</a:t>
            </a:r>
          </a:p>
          <a:p>
            <a:pPr>
              <a:buFont typeface="Wingdings" panose="05000000000000000000" pitchFamily="2" charset="2"/>
              <a:buChar char="v"/>
            </a:pPr>
            <a:r>
              <a:rPr lang="en-US" b="1" dirty="0">
                <a:solidFill>
                  <a:schemeClr val="tx1"/>
                </a:solidFill>
                <a:latin typeface="Times New Roman" panose="02020603050405020304" pitchFamily="18" charset="0"/>
                <a:cs typeface="Times New Roman" panose="02020603050405020304" pitchFamily="18" charset="0"/>
              </a:rPr>
              <a:t> Remember To Log Out</a:t>
            </a:r>
          </a:p>
          <a:p>
            <a:pPr>
              <a:buFont typeface="Wingdings" panose="05000000000000000000" pitchFamily="2" charset="2"/>
              <a:buChar char="v"/>
            </a:pPr>
            <a:r>
              <a:rPr lang="en-US" b="1" dirty="0">
                <a:solidFill>
                  <a:schemeClr val="tx1"/>
                </a:solidFill>
                <a:latin typeface="Times New Roman" panose="02020603050405020304" pitchFamily="18" charset="0"/>
                <a:cs typeface="Times New Roman" panose="02020603050405020304" pitchFamily="18" charset="0"/>
              </a:rPr>
              <a:t> Google Yourself Periodically</a:t>
            </a:r>
          </a:p>
          <a:p>
            <a:pPr>
              <a:buFont typeface="Wingdings" panose="05000000000000000000" pitchFamily="2" charset="2"/>
              <a:buChar char="v"/>
            </a:pPr>
            <a:r>
              <a:rPr lang="en-US" b="1" dirty="0">
                <a:solidFill>
                  <a:schemeClr val="tx1"/>
                </a:solidFill>
                <a:latin typeface="Times New Roman" panose="02020603050405020304" pitchFamily="18" charset="0"/>
                <a:cs typeface="Times New Roman" panose="02020603050405020304" pitchFamily="18" charset="0"/>
              </a:rPr>
              <a:t> Stay Updated On Privacy Policies</a:t>
            </a:r>
          </a:p>
          <a:p>
            <a:pPr>
              <a:buFont typeface="Wingdings" panose="05000000000000000000" pitchFamily="2" charset="2"/>
              <a:buChar char="v"/>
            </a:pPr>
            <a:r>
              <a:rPr lang="en-US" b="1" dirty="0">
                <a:solidFill>
                  <a:schemeClr val="tx1"/>
                </a:solidFill>
                <a:latin typeface="Times New Roman" panose="02020603050405020304" pitchFamily="18" charset="0"/>
                <a:cs typeface="Times New Roman" panose="02020603050405020304" pitchFamily="18" charset="0"/>
              </a:rPr>
              <a:t> Use Start Page Instead of Google</a:t>
            </a:r>
          </a:p>
          <a:p>
            <a:pPr>
              <a:buFont typeface="Wingdings" panose="05000000000000000000" pitchFamily="2" charset="2"/>
              <a:buChar char="v"/>
            </a:pPr>
            <a:r>
              <a:rPr lang="en-US" b="1" dirty="0">
                <a:solidFill>
                  <a:schemeClr val="tx1"/>
                </a:solidFill>
                <a:latin typeface="Times New Roman" panose="02020603050405020304" pitchFamily="18" charset="0"/>
                <a:cs typeface="Times New Roman" panose="02020603050405020304" pitchFamily="18" charset="0"/>
              </a:rPr>
              <a:t> Checking In</a:t>
            </a:r>
          </a:p>
          <a:p>
            <a:pPr>
              <a:buFont typeface="Wingdings" panose="05000000000000000000" pitchFamily="2" charset="2"/>
              <a:buChar char="v"/>
            </a:pPr>
            <a:r>
              <a:rPr lang="en-US" b="1" dirty="0">
                <a:solidFill>
                  <a:schemeClr val="tx1"/>
                </a:solidFill>
                <a:latin typeface="Times New Roman" panose="02020603050405020304" pitchFamily="18" charset="0"/>
                <a:cs typeface="Times New Roman" panose="02020603050405020304" pitchFamily="18" charset="0"/>
              </a:rPr>
              <a:t> Revealing Location Info</a:t>
            </a:r>
          </a:p>
          <a:p>
            <a:pPr>
              <a:buFont typeface="Wingdings" panose="05000000000000000000" pitchFamily="2" charset="2"/>
              <a:buChar char="v"/>
            </a:pPr>
            <a:r>
              <a:rPr lang="en-US" b="1" dirty="0">
                <a:solidFill>
                  <a:schemeClr val="tx1"/>
                </a:solidFill>
                <a:latin typeface="Times New Roman" panose="02020603050405020304" pitchFamily="18" charset="0"/>
                <a:cs typeface="Times New Roman" panose="02020603050405020304" pitchFamily="18" charset="0"/>
              </a:rPr>
              <a:t>Beware of Open Wi-Fi Hotspots</a:t>
            </a:r>
          </a:p>
          <a:p>
            <a:pPr>
              <a:buFont typeface="Wingdings" panose="05000000000000000000" pitchFamily="2" charset="2"/>
              <a:buChar char="v"/>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561416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DDF5A-6404-42BB-AE20-0D15B01A202A}"/>
              </a:ext>
            </a:extLst>
          </p:cNvPr>
          <p:cNvSpPr>
            <a:spLocks noGrp="1"/>
          </p:cNvSpPr>
          <p:nvPr>
            <p:ph type="title"/>
          </p:nvPr>
        </p:nvSpPr>
        <p:spPr/>
        <p:txBody>
          <a:bodyPr>
            <a:normAutofit/>
          </a:bodyPr>
          <a:lstStyle/>
          <a:p>
            <a:r>
              <a:rPr lang="en-US" b="1" dirty="0">
                <a:solidFill>
                  <a:srgbClr val="FF0000"/>
                </a:solidFill>
                <a:latin typeface="Times New Roman" panose="02020603050405020304" pitchFamily="18" charset="0"/>
                <a:cs typeface="Times New Roman" panose="02020603050405020304" pitchFamily="18" charset="0"/>
              </a:rPr>
              <a:t>Turn On Private Browsing</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6D23A0D-C367-4411-AA8A-A8A0A9C4AA9C}"/>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Many internet </a:t>
            </a:r>
            <a:r>
              <a:rPr lang="en-US" u="sng" dirty="0">
                <a:solidFill>
                  <a:schemeClr val="tx1"/>
                </a:solidFill>
                <a:latin typeface="Times New Roman" panose="02020603050405020304" pitchFamily="18" charset="0"/>
                <a:cs typeface="Times New Roman" panose="02020603050405020304" pitchFamily="18" charset="0"/>
              </a:rPr>
              <a:t>websites</a:t>
            </a:r>
            <a:r>
              <a:rPr lang="en-US" dirty="0">
                <a:solidFill>
                  <a:schemeClr val="tx1"/>
                </a:solidFill>
                <a:latin typeface="Times New Roman" panose="02020603050405020304" pitchFamily="18" charset="0"/>
                <a:cs typeface="Times New Roman" panose="02020603050405020304" pitchFamily="18" charset="0"/>
              </a:rPr>
              <a:t> use technologies such as </a:t>
            </a:r>
            <a:r>
              <a:rPr lang="en-US" b="1" u="sng" dirty="0">
                <a:solidFill>
                  <a:schemeClr val="tx1"/>
                </a:solidFill>
                <a:latin typeface="Times New Roman" panose="02020603050405020304" pitchFamily="18" charset="0"/>
                <a:cs typeface="Times New Roman" panose="02020603050405020304" pitchFamily="18" charset="0"/>
              </a:rPr>
              <a:t>cookies</a:t>
            </a:r>
            <a:r>
              <a:rPr lang="en-US" b="1" dirty="0">
                <a:solidFill>
                  <a:schemeClr val="tx1"/>
                </a:solidFill>
                <a:latin typeface="Times New Roman" panose="02020603050405020304" pitchFamily="18" charset="0"/>
                <a:cs typeface="Times New Roman" panose="02020603050405020304" pitchFamily="18" charset="0"/>
              </a:rPr>
              <a:t> to capture the Internet Protocol (IP) address</a:t>
            </a:r>
            <a:r>
              <a:rPr lang="en-US" dirty="0">
                <a:solidFill>
                  <a:schemeClr val="tx1"/>
                </a:solidFill>
                <a:latin typeface="Times New Roman" panose="02020603050405020304" pitchFamily="18" charset="0"/>
                <a:cs typeface="Times New Roman" panose="02020603050405020304" pitchFamily="18" charset="0"/>
              </a:rPr>
              <a:t> of a specific </a:t>
            </a:r>
            <a:r>
              <a:rPr lang="en-US" u="sng" dirty="0">
                <a:solidFill>
                  <a:schemeClr val="tx1"/>
                </a:solidFill>
                <a:latin typeface="Times New Roman" panose="02020603050405020304" pitchFamily="18" charset="0"/>
                <a:cs typeface="Times New Roman" panose="02020603050405020304" pitchFamily="18" charset="0"/>
              </a:rPr>
              <a:t>computer</a:t>
            </a:r>
            <a:r>
              <a:rPr lang="en-US" dirty="0">
                <a:solidFill>
                  <a:schemeClr val="tx1"/>
                </a:solidFill>
                <a:latin typeface="Times New Roman" panose="02020603050405020304" pitchFamily="18" charset="0"/>
                <a:cs typeface="Times New Roman" panose="02020603050405020304" pitchFamily="18" charset="0"/>
              </a:rPr>
              <a:t> before collect information about online activities.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Other than using such data to help them provide optimized and personalized services to the users and better understand the </a:t>
            </a:r>
            <a:r>
              <a:rPr lang="en-US" dirty="0" err="1">
                <a:solidFill>
                  <a:schemeClr val="tx1"/>
                </a:solidFill>
                <a:latin typeface="Times New Roman" panose="02020603050405020304" pitchFamily="18" charset="0"/>
                <a:cs typeface="Times New Roman" panose="02020603050405020304" pitchFamily="18" charset="0"/>
              </a:rPr>
              <a:t>behaviours</a:t>
            </a:r>
            <a:r>
              <a:rPr lang="en-US" dirty="0">
                <a:solidFill>
                  <a:schemeClr val="tx1"/>
                </a:solidFill>
                <a:latin typeface="Times New Roman" panose="02020603050405020304" pitchFamily="18" charset="0"/>
                <a:cs typeface="Times New Roman" panose="02020603050405020304" pitchFamily="18" charset="0"/>
              </a:rPr>
              <a:t> of visitors to their sites, they may also </a:t>
            </a:r>
            <a:r>
              <a:rPr lang="en-US" b="1" dirty="0">
                <a:solidFill>
                  <a:schemeClr val="tx1"/>
                </a:solidFill>
                <a:latin typeface="Times New Roman" panose="02020603050405020304" pitchFamily="18" charset="0"/>
                <a:cs typeface="Times New Roman" panose="02020603050405020304" pitchFamily="18" charset="0"/>
              </a:rPr>
              <a:t>sell such "digital profiles"</a:t>
            </a:r>
            <a:r>
              <a:rPr lang="en-US" dirty="0">
                <a:solidFill>
                  <a:schemeClr val="tx1"/>
                </a:solidFill>
                <a:latin typeface="Times New Roman" panose="02020603050405020304" pitchFamily="18" charset="0"/>
                <a:cs typeface="Times New Roman" panose="02020603050405020304" pitchFamily="18" charset="0"/>
              </a:rPr>
              <a:t> to interested parties for their own marketing research, without our prior consent.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To address the growing concern over having our privacy compromised by such acts, major </a:t>
            </a:r>
            <a:r>
              <a:rPr lang="en-US" u="sng" dirty="0">
                <a:solidFill>
                  <a:schemeClr val="tx1"/>
                </a:solidFill>
                <a:latin typeface="Times New Roman" panose="02020603050405020304" pitchFamily="18" charset="0"/>
                <a:cs typeface="Times New Roman" panose="02020603050405020304" pitchFamily="18" charset="0"/>
              </a:rPr>
              <a:t>web browsers</a:t>
            </a:r>
            <a:r>
              <a:rPr lang="en-US" dirty="0">
                <a:solidFill>
                  <a:schemeClr val="tx1"/>
                </a:solidFill>
                <a:latin typeface="Times New Roman" panose="02020603050405020304" pitchFamily="18" charset="0"/>
                <a:cs typeface="Times New Roman" panose="02020603050405020304" pitchFamily="18" charset="0"/>
              </a:rPr>
              <a:t> such as Internet Explorer, Google Chrome and Mozilla Firefox have incorporated a "private browsing" setting in their latest releases.</a:t>
            </a:r>
          </a:p>
        </p:txBody>
      </p:sp>
    </p:spTree>
    <p:extLst>
      <p:ext uri="{BB962C8B-B14F-4D97-AF65-F5344CB8AC3E}">
        <p14:creationId xmlns:p14="http://schemas.microsoft.com/office/powerpoint/2010/main" val="371541554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D4A32-859C-4B7B-B86E-7EB9828F5FC1}"/>
              </a:ext>
            </a:extLst>
          </p:cNvPr>
          <p:cNvSpPr>
            <a:spLocks noGrp="1"/>
          </p:cNvSpPr>
          <p:nvPr>
            <p:ph type="title"/>
          </p:nvPr>
        </p:nvSpPr>
        <p:spPr/>
        <p:txBody>
          <a:bodyPr>
            <a:normAutofit/>
          </a:bodyPr>
          <a:lstStyle/>
          <a:p>
            <a:r>
              <a:rPr lang="en-US" b="1" dirty="0">
                <a:solidFill>
                  <a:srgbClr val="FF0000"/>
                </a:solidFill>
                <a:latin typeface="Times New Roman" panose="02020603050405020304" pitchFamily="18" charset="0"/>
                <a:cs typeface="Times New Roman" panose="02020603050405020304" pitchFamily="18" charset="0"/>
              </a:rPr>
              <a:t>Hide Your IP Address</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D423FCE-99AF-4E12-82EE-C411094DB7FB}"/>
              </a:ext>
            </a:extLst>
          </p:cNvPr>
          <p:cNvSpPr>
            <a:spLocks noGrp="1"/>
          </p:cNvSpPr>
          <p:nvPr>
            <p:ph idx="1"/>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In a way, your IP address is kind of like your </a:t>
            </a:r>
            <a:r>
              <a:rPr lang="en-US" b="1" dirty="0">
                <a:solidFill>
                  <a:schemeClr val="tx1"/>
                </a:solidFill>
                <a:latin typeface="Times New Roman" panose="02020603050405020304" pitchFamily="18" charset="0"/>
                <a:cs typeface="Times New Roman" panose="02020603050405020304" pitchFamily="18" charset="0"/>
              </a:rPr>
              <a:t>fingerprint in the online universe</a:t>
            </a:r>
            <a:r>
              <a:rPr lang="en-US" dirty="0">
                <a:solidFill>
                  <a:schemeClr val="tx1"/>
                </a:solidFill>
                <a:latin typeface="Times New Roman" panose="02020603050405020304" pitchFamily="18" charset="0"/>
                <a:cs typeface="Times New Roman" panose="02020603050405020304" pitchFamily="18" charset="0"/>
              </a:rPr>
              <a:t> and what HideMyAss.com and Tor do is that they hide it well so you won’t </a:t>
            </a:r>
            <a:r>
              <a:rPr lang="en-US" b="1" dirty="0">
                <a:solidFill>
                  <a:schemeClr val="tx1"/>
                </a:solidFill>
                <a:latin typeface="Times New Roman" panose="02020603050405020304" pitchFamily="18" charset="0"/>
                <a:cs typeface="Times New Roman" panose="02020603050405020304" pitchFamily="18" charset="0"/>
              </a:rPr>
              <a:t>leave any prints behind</a:t>
            </a:r>
            <a:r>
              <a:rPr lang="en-US" dirty="0">
                <a:solidFill>
                  <a:schemeClr val="tx1"/>
                </a:solidFill>
                <a:latin typeface="Times New Roman" panose="02020603050405020304" pitchFamily="18" charset="0"/>
                <a:cs typeface="Times New Roman" panose="02020603050405020304" pitchFamily="18" charset="0"/>
              </a:rPr>
              <a:t> no matter which sites you visit. </a:t>
            </a:r>
          </a:p>
          <a:p>
            <a:r>
              <a:rPr lang="en-US" dirty="0">
                <a:solidFill>
                  <a:schemeClr val="tx1"/>
                </a:solidFill>
                <a:latin typeface="Times New Roman" panose="02020603050405020304" pitchFamily="18" charset="0"/>
                <a:cs typeface="Times New Roman" panose="02020603050405020304" pitchFamily="18" charset="0"/>
              </a:rPr>
              <a:t>Take note, however, that some of these web proxies have questionable </a:t>
            </a:r>
            <a:r>
              <a:rPr lang="en-US" u="sng" dirty="0">
                <a:solidFill>
                  <a:schemeClr val="tx1"/>
                </a:solidFill>
                <a:latin typeface="Times New Roman" panose="02020603050405020304" pitchFamily="18" charset="0"/>
                <a:cs typeface="Times New Roman" panose="02020603050405020304" pitchFamily="18" charset="0"/>
              </a:rPr>
              <a:t>security</a:t>
            </a:r>
            <a:r>
              <a:rPr lang="en-US" dirty="0">
                <a:solidFill>
                  <a:schemeClr val="tx1"/>
                </a:solidFill>
                <a:latin typeface="Times New Roman" panose="02020603050405020304" pitchFamily="18" charset="0"/>
                <a:cs typeface="Times New Roman" panose="02020603050405020304" pitchFamily="18" charset="0"/>
              </a:rPr>
              <a:t> policies and may have access to the very data you wish to keep to yourself. </a:t>
            </a:r>
          </a:p>
          <a:p>
            <a:r>
              <a:rPr lang="en-US" dirty="0">
                <a:solidFill>
                  <a:schemeClr val="tx1"/>
                </a:solidFill>
                <a:latin typeface="Times New Roman" panose="02020603050405020304" pitchFamily="18" charset="0"/>
                <a:cs typeface="Times New Roman" panose="02020603050405020304" pitchFamily="18" charset="0"/>
              </a:rPr>
              <a:t>Do your own research before using them.</a:t>
            </a:r>
          </a:p>
          <a:p>
            <a:r>
              <a:rPr lang="en-US" dirty="0">
                <a:solidFill>
                  <a:schemeClr val="tx1"/>
                </a:solidFill>
                <a:latin typeface="Times New Roman" panose="02020603050405020304" pitchFamily="18" charset="0"/>
                <a:cs typeface="Times New Roman" panose="02020603050405020304" pitchFamily="18" charset="0"/>
              </a:rPr>
              <a:t>On sidetrack a little, a </a:t>
            </a:r>
            <a:r>
              <a:rPr lang="en-US" u="sng" dirty="0">
                <a:solidFill>
                  <a:schemeClr val="tx1"/>
                </a:solidFill>
                <a:latin typeface="Times New Roman" panose="02020603050405020304" pitchFamily="18" charset="0"/>
                <a:cs typeface="Times New Roman" panose="02020603050405020304" pitchFamily="18" charset="0"/>
              </a:rPr>
              <a:t>bonus</a:t>
            </a:r>
            <a:r>
              <a:rPr lang="en-US" dirty="0">
                <a:solidFill>
                  <a:schemeClr val="tx1"/>
                </a:solidFill>
                <a:latin typeface="Times New Roman" panose="02020603050405020304" pitchFamily="18" charset="0"/>
                <a:cs typeface="Times New Roman" panose="02020603050405020304" pitchFamily="18" charset="0"/>
              </a:rPr>
              <a:t> for using web proxies or Tor is that you can </a:t>
            </a:r>
            <a:r>
              <a:rPr lang="en-US" b="1" dirty="0">
                <a:solidFill>
                  <a:schemeClr val="tx1"/>
                </a:solidFill>
                <a:latin typeface="Times New Roman" panose="02020603050405020304" pitchFamily="18" charset="0"/>
                <a:cs typeface="Times New Roman" panose="02020603050405020304" pitchFamily="18" charset="0"/>
              </a:rPr>
              <a:t>bypass sites which your ISP has blocked</a:t>
            </a:r>
            <a:r>
              <a:rPr lang="en-US"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53218633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8BC5B-507A-40B1-9D4A-5C21129B3E0A}"/>
              </a:ext>
            </a:extLst>
          </p:cNvPr>
          <p:cNvSpPr>
            <a:spLocks noGrp="1"/>
          </p:cNvSpPr>
          <p:nvPr>
            <p:ph type="title"/>
          </p:nvPr>
        </p:nvSpPr>
        <p:spPr/>
        <p:txBody>
          <a:bodyPr/>
          <a:lstStyle/>
          <a:p>
            <a:r>
              <a:rPr lang="en-US" b="1">
                <a:solidFill>
                  <a:srgbClr val="FF0000"/>
                </a:solidFill>
                <a:latin typeface="Times New Roman" panose="02020603050405020304" pitchFamily="18" charset="0"/>
                <a:cs typeface="Times New Roman" panose="02020603050405020304" pitchFamily="18" charset="0"/>
              </a:rPr>
              <a:t>Remember To Log Out</a:t>
            </a:r>
          </a:p>
        </p:txBody>
      </p:sp>
      <p:sp>
        <p:nvSpPr>
          <p:cNvPr id="3" name="Content Placeholder 2">
            <a:extLst>
              <a:ext uri="{FF2B5EF4-FFF2-40B4-BE49-F238E27FC236}">
                <a16:creationId xmlns:a16="http://schemas.microsoft.com/office/drawing/2014/main" id="{9EC49897-CB8A-411B-AF04-09F317D3892E}"/>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According to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Business Insider</a:t>
            </a:r>
            <a:r>
              <a:rPr lang="en-US" dirty="0">
                <a:solidFill>
                  <a:schemeClr val="tx1"/>
                </a:solidFill>
                <a:latin typeface="Times New Roman" panose="02020603050405020304" pitchFamily="18" charset="0"/>
                <a:cs typeface="Times New Roman" panose="02020603050405020304" pitchFamily="18" charset="0"/>
              </a:rPr>
              <a:t>, Facebook can track the online activity of users who </a:t>
            </a:r>
            <a:r>
              <a:rPr lang="en-US" b="1" dirty="0">
                <a:solidFill>
                  <a:schemeClr val="tx1"/>
                </a:solidFill>
                <a:latin typeface="Times New Roman" panose="02020603050405020304" pitchFamily="18" charset="0"/>
                <a:cs typeface="Times New Roman" panose="02020603050405020304" pitchFamily="18" charset="0"/>
              </a:rPr>
              <a:t>stay logged on to their Facebook account</a:t>
            </a:r>
            <a:r>
              <a:rPr lang="en-US" dirty="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This means, if you happen to leave a Facebook tab opened on your </a:t>
            </a:r>
            <a:r>
              <a:rPr lang="en-US" u="sng" dirty="0">
                <a:solidFill>
                  <a:schemeClr val="tx1"/>
                </a:solidFill>
                <a:latin typeface="Times New Roman" panose="02020603050405020304" pitchFamily="18" charset="0"/>
                <a:cs typeface="Times New Roman" panose="02020603050405020304" pitchFamily="18" charset="0"/>
              </a:rPr>
              <a:t>browser</a:t>
            </a:r>
            <a:r>
              <a:rPr lang="en-US" dirty="0">
                <a:solidFill>
                  <a:schemeClr val="tx1"/>
                </a:solidFill>
                <a:latin typeface="Times New Roman" panose="02020603050405020304" pitchFamily="18" charset="0"/>
                <a:cs typeface="Times New Roman" panose="02020603050405020304" pitchFamily="18" charset="0"/>
              </a:rPr>
              <a:t> as you surf elsewhere, webpages that contain the ‘Like’ button can track and collate data about your activities (even if you didn’t click it).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What’s even more chilling to know is they are no longer doing this through the conventional cookie tracking </a:t>
            </a:r>
            <a:r>
              <a:rPr lang="en-US" u="sng" dirty="0">
                <a:solidFill>
                  <a:schemeClr val="tx1"/>
                </a:solidFill>
                <a:latin typeface="Times New Roman" panose="02020603050405020304" pitchFamily="18" charset="0"/>
                <a:cs typeface="Times New Roman" panose="02020603050405020304" pitchFamily="18" charset="0"/>
              </a:rPr>
              <a:t>system</a:t>
            </a:r>
            <a:r>
              <a:rPr lang="en-US" dirty="0">
                <a:solidFill>
                  <a:schemeClr val="tx1"/>
                </a:solidFill>
                <a:latin typeface="Times New Roman" panose="02020603050405020304" pitchFamily="18" charset="0"/>
                <a:cs typeface="Times New Roman" panose="02020603050405020304" pitchFamily="18" charset="0"/>
              </a:rPr>
              <a:t> where your identity is at best an anonymous IP address; rather, they are now basing it on </a:t>
            </a:r>
            <a:r>
              <a:rPr lang="en-US" b="1" dirty="0">
                <a:solidFill>
                  <a:schemeClr val="tx1"/>
                </a:solidFill>
                <a:latin typeface="Times New Roman" panose="02020603050405020304" pitchFamily="18" charset="0"/>
                <a:cs typeface="Times New Roman" panose="02020603050405020304" pitchFamily="18" charset="0"/>
              </a:rPr>
              <a:t>your unique Facebook user ID</a:t>
            </a:r>
            <a:r>
              <a:rPr lang="en-US"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669921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AD054-C4D5-4C76-BA16-CB5E5C048372}"/>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Stay Updated On Privacy Policies</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762F557-C8E7-44A4-9569-83A6E726FE6A}"/>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Most websites you encounter have privacy policies available for visitors, indicating what information they collect from </a:t>
            </a:r>
            <a:r>
              <a:rPr lang="en-US" u="sng" dirty="0">
                <a:solidFill>
                  <a:schemeClr val="tx1"/>
                </a:solidFill>
                <a:latin typeface="Times New Roman" panose="02020603050405020304" pitchFamily="18" charset="0"/>
                <a:cs typeface="Times New Roman" panose="02020603050405020304" pitchFamily="18" charset="0"/>
              </a:rPr>
              <a:t>your computer</a:t>
            </a:r>
            <a:r>
              <a:rPr lang="en-US" dirty="0">
                <a:solidFill>
                  <a:schemeClr val="tx1"/>
                </a:solidFill>
                <a:latin typeface="Times New Roman" panose="02020603050405020304" pitchFamily="18" charset="0"/>
                <a:cs typeface="Times New Roman" panose="02020603050405020304" pitchFamily="18" charset="0"/>
              </a:rPr>
              <a:t> and who they will share this to.</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Because these policies are usually </a:t>
            </a:r>
            <a:r>
              <a:rPr lang="en-US" b="1" dirty="0">
                <a:solidFill>
                  <a:schemeClr val="tx1"/>
                </a:solidFill>
                <a:latin typeface="Times New Roman" panose="02020603050405020304" pitchFamily="18" charset="0"/>
                <a:cs typeface="Times New Roman" panose="02020603050405020304" pitchFamily="18" charset="0"/>
              </a:rPr>
              <a:t>lengthy and full of jargon</a:t>
            </a:r>
            <a:r>
              <a:rPr lang="en-US" dirty="0">
                <a:solidFill>
                  <a:schemeClr val="tx1"/>
                </a:solidFill>
                <a:latin typeface="Times New Roman" panose="02020603050405020304" pitchFamily="18" charset="0"/>
                <a:cs typeface="Times New Roman" panose="02020603050405020304" pitchFamily="18" charset="0"/>
              </a:rPr>
              <a:t>, people do not actually read them at all.</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Truth is, the reason why a website even has a privacy policy is usually because they want to spell out (as clearly as possible) </a:t>
            </a:r>
            <a:r>
              <a:rPr lang="en-US" b="1" dirty="0">
                <a:solidFill>
                  <a:schemeClr val="tx1"/>
                </a:solidFill>
                <a:latin typeface="Times New Roman" panose="02020603050405020304" pitchFamily="18" charset="0"/>
                <a:cs typeface="Times New Roman" panose="02020603050405020304" pitchFamily="18" charset="0"/>
              </a:rPr>
              <a:t>how far they will only go to protect the users’ privacy</a:t>
            </a:r>
            <a:r>
              <a:rPr lang="en-US" dirty="0">
                <a:solidFill>
                  <a:schemeClr val="tx1"/>
                </a:solidFill>
                <a:latin typeface="Times New Roman" panose="02020603050405020304" pitchFamily="18" charset="0"/>
                <a:cs typeface="Times New Roman" panose="02020603050405020304" pitchFamily="18" charset="0"/>
              </a:rPr>
              <a:t>, so as to </a:t>
            </a:r>
            <a:r>
              <a:rPr lang="en-US" b="1" dirty="0">
                <a:solidFill>
                  <a:schemeClr val="tx1"/>
                </a:solidFill>
                <a:latin typeface="Times New Roman" panose="02020603050405020304" pitchFamily="18" charset="0"/>
                <a:cs typeface="Times New Roman" panose="02020603050405020304" pitchFamily="18" charset="0"/>
              </a:rPr>
              <a:t>excuse themselves for violating the very policy they set</a:t>
            </a:r>
            <a:r>
              <a:rPr lang="en-US"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7046144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8405D-8F4E-409D-8FDC-CFA55282D0D9}"/>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Use </a:t>
            </a:r>
            <a:r>
              <a:rPr lang="en-US" b="1" dirty="0" err="1">
                <a:solidFill>
                  <a:srgbClr val="FF0000"/>
                </a:solidFill>
                <a:latin typeface="Times New Roman" panose="02020603050405020304" pitchFamily="18" charset="0"/>
                <a:cs typeface="Times New Roman" panose="02020603050405020304" pitchFamily="18" charset="0"/>
              </a:rPr>
              <a:t>StartPage</a:t>
            </a:r>
            <a:r>
              <a:rPr lang="en-US" b="1" dirty="0">
                <a:solidFill>
                  <a:srgbClr val="FF0000"/>
                </a:solidFill>
                <a:latin typeface="Times New Roman" panose="02020603050405020304" pitchFamily="18" charset="0"/>
                <a:cs typeface="Times New Roman" panose="02020603050405020304" pitchFamily="18" charset="0"/>
              </a:rPr>
              <a:t> Instead of Google</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8FE59F3-7A13-4D36-AE66-F8F7A2AA8345}"/>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If you’re still pretty concerned about Google tracking your search queries and building a profile for all your online activities even as you use </a:t>
            </a:r>
            <a:r>
              <a:rPr lang="en-US" u="sng" dirty="0">
                <a:solidFill>
                  <a:schemeClr val="tx1"/>
                </a:solidFill>
                <a:latin typeface="Times New Roman" panose="02020603050405020304" pitchFamily="18" charset="0"/>
                <a:cs typeface="Times New Roman" panose="02020603050405020304" pitchFamily="18" charset="0"/>
              </a:rPr>
              <a:t>web</a:t>
            </a:r>
            <a:r>
              <a:rPr lang="en-US" dirty="0">
                <a:solidFill>
                  <a:schemeClr val="tx1"/>
                </a:solidFill>
                <a:latin typeface="Times New Roman" panose="02020603050405020304" pitchFamily="18" charset="0"/>
                <a:cs typeface="Times New Roman" panose="02020603050405020304" pitchFamily="18" charset="0"/>
              </a:rPr>
              <a:t> proxies, try Netherlands-based </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If you own an iPhone, iPod Touch or </a:t>
            </a:r>
            <a:r>
              <a:rPr lang="en-US" u="sng" dirty="0">
                <a:solidFill>
                  <a:schemeClr val="tx1"/>
                </a:solidFill>
                <a:latin typeface="Times New Roman" panose="02020603050405020304" pitchFamily="18" charset="0"/>
                <a:cs typeface="Times New Roman" panose="02020603050405020304" pitchFamily="18" charset="0"/>
              </a:rPr>
              <a:t>iPad</a:t>
            </a:r>
            <a:r>
              <a:rPr lang="en-US" dirty="0">
                <a:solidFill>
                  <a:schemeClr val="tx1"/>
                </a:solidFill>
                <a:latin typeface="Times New Roman" panose="02020603050405020304" pitchFamily="18" charset="0"/>
                <a:cs typeface="Times New Roman" panose="02020603050405020304" pitchFamily="18" charset="0"/>
              </a:rPr>
              <a:t> with iOS 4.3 or later, you can also download the </a:t>
            </a:r>
            <a:r>
              <a:rPr lang="en-US" dirty="0" err="1">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Startpage</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Search app</a:t>
            </a:r>
            <a:r>
              <a:rPr lang="en-US" dirty="0">
                <a:solidFill>
                  <a:schemeClr val="tx1"/>
                </a:solidFill>
                <a:latin typeface="Times New Roman" panose="02020603050405020304" pitchFamily="18" charset="0"/>
                <a:cs typeface="Times New Roman" panose="02020603050405020304" pitchFamily="18" charset="0"/>
              </a:rPr>
              <a:t> for your </a:t>
            </a:r>
            <a:r>
              <a:rPr lang="en-US" u="sng" dirty="0">
                <a:solidFill>
                  <a:schemeClr val="tx1"/>
                </a:solidFill>
                <a:latin typeface="Times New Roman" panose="02020603050405020304" pitchFamily="18" charset="0"/>
                <a:cs typeface="Times New Roman" panose="02020603050405020304" pitchFamily="18" charset="0"/>
              </a:rPr>
              <a:t>browsing</a:t>
            </a:r>
            <a:r>
              <a:rPr lang="en-US" dirty="0">
                <a:solidFill>
                  <a:schemeClr val="tx1"/>
                </a:solidFill>
                <a:latin typeface="Times New Roman" panose="02020603050405020304" pitchFamily="18" charset="0"/>
                <a:cs typeface="Times New Roman" panose="02020603050405020304" pitchFamily="18" charset="0"/>
              </a:rPr>
              <a:t> needs.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The Android version is currently in </a:t>
            </a:r>
            <a:r>
              <a:rPr lang="en-US" dirty="0" err="1">
                <a:solidFill>
                  <a:schemeClr val="tx1"/>
                </a:solidFill>
                <a:latin typeface="Times New Roman" panose="02020603050405020304" pitchFamily="18" charset="0"/>
                <a:cs typeface="Times New Roman" panose="02020603050405020304" pitchFamily="18" charset="0"/>
              </a:rPr>
              <a:t>development.</a:t>
            </a:r>
            <a:r>
              <a:rPr lang="en-US"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StartPage</a:t>
            </a:r>
            <a:r>
              <a:rPr lang="en-US" dirty="0">
                <a:solidFill>
                  <a:schemeClr val="tx1"/>
                </a:solidFill>
                <a:latin typeface="Times New Roman" panose="02020603050405020304" pitchFamily="18" charset="0"/>
                <a:cs typeface="Times New Roman" panose="02020603050405020304" pitchFamily="18" charset="0"/>
              </a:rPr>
              <a:t>, "</a:t>
            </a:r>
            <a:r>
              <a:rPr lang="en-US" b="1" dirty="0">
                <a:solidFill>
                  <a:schemeClr val="tx1"/>
                </a:solidFill>
                <a:latin typeface="Times New Roman" panose="02020603050405020304" pitchFamily="18" charset="0"/>
                <a:cs typeface="Times New Roman" panose="02020603050405020304" pitchFamily="18" charset="0"/>
              </a:rPr>
              <a:t>the world’s most private search engine</a:t>
            </a:r>
            <a:r>
              <a:rPr lang="en-US"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897189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15FA7-B201-47F5-BE4E-86A256716E09}"/>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INTERNET UNDERLYING ARCHITECTURE:</a:t>
            </a:r>
          </a:p>
        </p:txBody>
      </p:sp>
      <p:sp>
        <p:nvSpPr>
          <p:cNvPr id="3" name="Content Placeholder 2">
            <a:extLst>
              <a:ext uri="{FF2B5EF4-FFF2-40B4-BE49-F238E27FC236}">
                <a16:creationId xmlns:a16="http://schemas.microsoft.com/office/drawing/2014/main" id="{3B77E180-1F07-4DE9-9D6C-D6CE69ED1A0F}"/>
              </a:ext>
            </a:extLst>
          </p:cNvPr>
          <p:cNvSpPr>
            <a:spLocks noGrp="1"/>
          </p:cNvSpPr>
          <p:nvPr>
            <p:ph idx="1"/>
          </p:nvPr>
        </p:nvSpPr>
        <p:spPr/>
        <p:txBody>
          <a:bodyPr/>
          <a:lstStyle/>
          <a:p>
            <a:r>
              <a:rPr lang="en-US" dirty="0">
                <a:solidFill>
                  <a:schemeClr val="tx1"/>
                </a:solidFill>
                <a:latin typeface="Times New Roman" panose="02020603050405020304" pitchFamily="18" charset="0"/>
                <a:cs typeface="Times New Roman" panose="02020603050405020304" pitchFamily="18" charset="0"/>
              </a:rPr>
              <a:t>An Internet consists of a set of connected networks. </a:t>
            </a:r>
          </a:p>
          <a:p>
            <a:r>
              <a:rPr lang="en-US" dirty="0">
                <a:solidFill>
                  <a:schemeClr val="tx1"/>
                </a:solidFill>
                <a:latin typeface="Times New Roman" panose="02020603050405020304" pitchFamily="18" charset="0"/>
                <a:cs typeface="Times New Roman" panose="02020603050405020304" pitchFamily="18" charset="0"/>
              </a:rPr>
              <a:t>The chief advantage of an Internet is that it provides universal interconnection while allowing individual groups to use whatever network hardware is best suited to their needs. </a:t>
            </a:r>
          </a:p>
          <a:p>
            <a:r>
              <a:rPr lang="en-US" dirty="0">
                <a:solidFill>
                  <a:schemeClr val="tx1"/>
                </a:solidFill>
                <a:latin typeface="Times New Roman" panose="02020603050405020304" pitchFamily="18" charset="0"/>
                <a:cs typeface="Times New Roman" panose="02020603050405020304" pitchFamily="18" charset="0"/>
              </a:rPr>
              <a:t>The technology TCP/IP provides the basis for the global Internet, which helps in connecting individuals, universities, corporation and government department in many countries around the globe. </a:t>
            </a:r>
          </a:p>
          <a:p>
            <a:r>
              <a:rPr lang="en-US" dirty="0">
                <a:solidFill>
                  <a:schemeClr val="tx1"/>
                </a:solidFill>
                <a:latin typeface="Times New Roman" panose="02020603050405020304" pitchFamily="18" charset="0"/>
                <a:cs typeface="Times New Roman" panose="02020603050405020304" pitchFamily="18" charset="0"/>
              </a:rPr>
              <a:t>The global Internet is expanding rapidly</a:t>
            </a:r>
          </a:p>
        </p:txBody>
      </p:sp>
    </p:spTree>
    <p:extLst>
      <p:ext uri="{BB962C8B-B14F-4D97-AF65-F5344CB8AC3E}">
        <p14:creationId xmlns:p14="http://schemas.microsoft.com/office/powerpoint/2010/main" val="197096938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053E1-8619-4450-A4C1-56110425A1C1}"/>
              </a:ext>
            </a:extLst>
          </p:cNvPr>
          <p:cNvSpPr>
            <a:spLocks noGrp="1"/>
          </p:cNvSpPr>
          <p:nvPr>
            <p:ph type="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Checking In</a:t>
            </a:r>
            <a:endParaRPr lang="en-US" dirty="0">
              <a:solidFill>
                <a:srgbClr val="FF000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627E753F-DBBB-4073-8DA9-C08617A98B1D}"/>
              </a:ext>
            </a:extLst>
          </p:cNvPr>
          <p:cNvSpPr>
            <a:spLocks noGrp="1"/>
          </p:cNvSpPr>
          <p:nvPr>
            <p:ph idx="1"/>
          </p:nvPr>
        </p:nvSpPr>
        <p:spPr/>
        <p:txBody>
          <a:bodyPr/>
          <a:lstStyle/>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Frequent check-ins puts your online and offline privacy in jeopardy and make you an easy target for actual stalkers.</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 Location-based services provided by Facebook, Foursquare, </a:t>
            </a:r>
            <a:r>
              <a:rPr lang="en-US" dirty="0" err="1">
                <a:solidFill>
                  <a:schemeClr val="tx1"/>
                </a:solidFill>
                <a:latin typeface="Times New Roman" panose="02020603050405020304" pitchFamily="18" charset="0"/>
                <a:cs typeface="Times New Roman" panose="02020603050405020304" pitchFamily="18" charset="0"/>
              </a:rPr>
              <a:t>RunKeeper</a:t>
            </a:r>
            <a:r>
              <a:rPr lang="en-US" dirty="0">
                <a:solidFill>
                  <a:schemeClr val="tx1"/>
                </a:solidFill>
                <a:latin typeface="Times New Roman" panose="02020603050405020304" pitchFamily="18" charset="0"/>
                <a:cs typeface="Times New Roman" panose="02020603050405020304" pitchFamily="18" charset="0"/>
              </a:rPr>
              <a:t> and more let you </a:t>
            </a:r>
            <a:r>
              <a:rPr lang="en-US" b="1" dirty="0">
                <a:solidFill>
                  <a:schemeClr val="tx1"/>
                </a:solidFill>
                <a:latin typeface="Times New Roman" panose="02020603050405020304" pitchFamily="18" charset="0"/>
                <a:cs typeface="Times New Roman" panose="02020603050405020304" pitchFamily="18" charset="0"/>
              </a:rPr>
              <a:t>reveal where you are and what you are doing at a particular time of the day</a:t>
            </a:r>
            <a:r>
              <a:rPr lang="en-US" dirty="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Ø"/>
            </a:pPr>
            <a:r>
              <a:rPr lang="en-US" dirty="0">
                <a:solidFill>
                  <a:schemeClr val="tx1"/>
                </a:solidFill>
                <a:latin typeface="Times New Roman" panose="02020603050405020304" pitchFamily="18" charset="0"/>
                <a:cs typeface="Times New Roman" panose="02020603050405020304" pitchFamily="18" charset="0"/>
              </a:rPr>
              <a:t>Another way of looking at this is someone else can have a rough sense of what your general schedule is like based on the</a:t>
            </a:r>
            <a:r>
              <a:rPr lang="en-US" b="1" dirty="0">
                <a:solidFill>
                  <a:schemeClr val="tx1"/>
                </a:solidFill>
                <a:latin typeface="Times New Roman" panose="02020603050405020304" pitchFamily="18" charset="0"/>
                <a:cs typeface="Times New Roman" panose="02020603050405020304" pitchFamily="18" charset="0"/>
              </a:rPr>
              <a:t> data they have collected from your </a:t>
            </a:r>
            <a:r>
              <a:rPr lang="en-US" b="1"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habitual check-ins</a:t>
            </a:r>
            <a:r>
              <a:rPr lang="en-US"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58662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BAA80-9E7F-4930-9A5A-839028187E91}"/>
              </a:ext>
            </a:extLst>
          </p:cNvPr>
          <p:cNvSpPr>
            <a:spLocks noGrp="1"/>
          </p:cNvSpPr>
          <p:nvPr>
            <p:ph type="title"/>
          </p:nvPr>
        </p:nvSpPr>
        <p:spPr/>
        <p:txBody>
          <a:bodyPr>
            <a:normAutofit fontScale="90000"/>
          </a:bodyPr>
          <a:lstStyle/>
          <a:p>
            <a:br>
              <a:rPr lang="en-US" b="1" dirty="0"/>
            </a:br>
            <a:r>
              <a:rPr lang="en-US" b="1" dirty="0">
                <a:solidFill>
                  <a:srgbClr val="FF0000"/>
                </a:solidFill>
                <a:latin typeface="Times New Roman" panose="02020603050405020304" pitchFamily="18" charset="0"/>
                <a:cs typeface="Times New Roman" panose="02020603050405020304" pitchFamily="18" charset="0"/>
              </a:rPr>
              <a:t>Underlying Network Technologies:</a:t>
            </a:r>
            <a:br>
              <a:rPr lang="en-US" b="1" dirty="0"/>
            </a:br>
            <a:endParaRPr lang="en-US" dirty="0"/>
          </a:p>
        </p:txBody>
      </p:sp>
      <p:sp>
        <p:nvSpPr>
          <p:cNvPr id="3" name="Content Placeholder 2">
            <a:extLst>
              <a:ext uri="{FF2B5EF4-FFF2-40B4-BE49-F238E27FC236}">
                <a16:creationId xmlns:a16="http://schemas.microsoft.com/office/drawing/2014/main" id="{79DB6DCA-72C7-43EC-A17F-A6F4362C2666}"/>
              </a:ext>
            </a:extLst>
          </p:cNvPr>
          <p:cNvSpPr>
            <a:spLocks noGrp="1"/>
          </p:cNvSpPr>
          <p:nvPr>
            <p:ph idx="1"/>
          </p:nvPr>
        </p:nvSpPr>
        <p:spPr/>
        <p:txBody>
          <a:bodyPr>
            <a:normAutofit fontScale="92500"/>
          </a:bodyPr>
          <a:lstStyle/>
          <a:p>
            <a:pPr marL="45720" indent="0">
              <a:buNone/>
            </a:pPr>
            <a:r>
              <a:rPr lang="en-US" b="1" dirty="0" err="1">
                <a:solidFill>
                  <a:schemeClr val="tx1"/>
                </a:solidFill>
                <a:latin typeface="Times New Roman" panose="02020603050405020304" pitchFamily="18" charset="0"/>
                <a:cs typeface="Times New Roman" panose="02020603050405020304" pitchFamily="18" charset="0"/>
              </a:rPr>
              <a:t>i</a:t>
            </a:r>
            <a:r>
              <a:rPr lang="en-US" b="1" dirty="0">
                <a:solidFill>
                  <a:schemeClr val="tx1"/>
                </a:solidFill>
                <a:latin typeface="Times New Roman" panose="02020603050405020304" pitchFamily="18" charset="0"/>
                <a:cs typeface="Times New Roman" panose="02020603050405020304" pitchFamily="18" charset="0"/>
              </a:rPr>
              <a:t>) Approaches to Network Communication:</a:t>
            </a:r>
          </a:p>
          <a:p>
            <a:r>
              <a:rPr lang="en-US" dirty="0">
                <a:solidFill>
                  <a:schemeClr val="tx1"/>
                </a:solidFill>
                <a:latin typeface="Times New Roman" panose="02020603050405020304" pitchFamily="18" charset="0"/>
                <a:cs typeface="Times New Roman" panose="02020603050405020304" pitchFamily="18" charset="0"/>
              </a:rPr>
              <a:t>The two approached to network communications are</a:t>
            </a:r>
          </a:p>
          <a:p>
            <a:r>
              <a:rPr lang="en-US" dirty="0">
                <a:solidFill>
                  <a:schemeClr val="tx1"/>
                </a:solidFill>
                <a:latin typeface="Times New Roman" panose="02020603050405020304" pitchFamily="18" charset="0"/>
                <a:cs typeface="Times New Roman" panose="02020603050405020304" pitchFamily="18" charset="0"/>
              </a:rPr>
              <a:t>Circuit switched (Connection Oriented)</a:t>
            </a:r>
          </a:p>
          <a:p>
            <a:r>
              <a:rPr lang="en-US" dirty="0">
                <a:solidFill>
                  <a:schemeClr val="tx1"/>
                </a:solidFill>
                <a:latin typeface="Times New Roman" panose="02020603050405020304" pitchFamily="18" charset="0"/>
                <a:cs typeface="Times New Roman" panose="02020603050405020304" pitchFamily="18" charset="0"/>
              </a:rPr>
              <a:t>Packet switched (Connectionless)</a:t>
            </a:r>
          </a:p>
          <a:p>
            <a:pPr marL="45720" indent="0">
              <a:buNone/>
            </a:pPr>
            <a:r>
              <a:rPr lang="en-US" b="1" dirty="0">
                <a:solidFill>
                  <a:schemeClr val="tx1"/>
                </a:solidFill>
                <a:latin typeface="Times New Roman" panose="02020603050405020304" pitchFamily="18" charset="0"/>
                <a:cs typeface="Times New Roman" panose="02020603050405020304" pitchFamily="18" charset="0"/>
              </a:rPr>
              <a:t>Circuit switched</a:t>
            </a:r>
            <a:r>
              <a:rPr lang="en-US" dirty="0">
                <a:solidFill>
                  <a:schemeClr val="tx1"/>
                </a:solidFill>
                <a:latin typeface="Times New Roman" panose="02020603050405020304" pitchFamily="18" charset="0"/>
                <a:cs typeface="Times New Roman" panose="02020603050405020304" pitchFamily="18" charset="0"/>
              </a:rPr>
              <a:t>:</a:t>
            </a:r>
          </a:p>
          <a:p>
            <a:r>
              <a:rPr lang="en-US" dirty="0">
                <a:solidFill>
                  <a:schemeClr val="tx1"/>
                </a:solidFill>
                <a:latin typeface="Times New Roman" panose="02020603050405020304" pitchFamily="18" charset="0"/>
                <a:cs typeface="Times New Roman" panose="02020603050405020304" pitchFamily="18" charset="0"/>
              </a:rPr>
              <a:t>Circuit switched network operates by forming a dedicated connection between two points.</a:t>
            </a:r>
          </a:p>
          <a:p>
            <a:pPr marL="45720" indent="0">
              <a:buNone/>
            </a:pPr>
            <a:r>
              <a:rPr lang="en-US" b="1" dirty="0">
                <a:solidFill>
                  <a:schemeClr val="tx1"/>
                </a:solidFill>
                <a:latin typeface="Times New Roman" panose="02020603050405020304" pitchFamily="18" charset="0"/>
                <a:cs typeface="Times New Roman" panose="02020603050405020304" pitchFamily="18" charset="0"/>
              </a:rPr>
              <a:t>Packet switched</a:t>
            </a:r>
            <a:r>
              <a:rPr lang="en-US" dirty="0">
                <a:solidFill>
                  <a:schemeClr val="tx1"/>
                </a:solidFill>
                <a:latin typeface="Times New Roman" panose="02020603050405020304" pitchFamily="18" charset="0"/>
                <a:cs typeface="Times New Roman" panose="02020603050405020304" pitchFamily="18" charset="0"/>
              </a:rPr>
              <a:t>:</a:t>
            </a:r>
          </a:p>
          <a:p>
            <a:r>
              <a:rPr lang="en-US" dirty="0">
                <a:solidFill>
                  <a:schemeClr val="tx1"/>
                </a:solidFill>
                <a:latin typeface="Times New Roman" panose="02020603050405020304" pitchFamily="18" charset="0"/>
                <a:cs typeface="Times New Roman" panose="02020603050405020304" pitchFamily="18" charset="0"/>
              </a:rPr>
              <a:t>In a Packet switched network, data to be transferred across a network is divided into small pieces called packets that are multiplexed onto high capacity intermachine connections.</a:t>
            </a: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9069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ED1A7-03EC-457B-8834-030D90AD54FF}"/>
              </a:ext>
            </a:extLst>
          </p:cNvPr>
          <p:cNvSpPr>
            <a:spLocks noGrp="1"/>
          </p:cNvSpPr>
          <p:nvPr>
            <p:ph type="title"/>
          </p:nvPr>
        </p:nvSpPr>
        <p:spPr/>
        <p:txBody>
          <a:bodyPr/>
          <a:lstStyle/>
          <a:p>
            <a:r>
              <a:rPr lang="en-US" dirty="0">
                <a:solidFill>
                  <a:srgbClr val="FF0000"/>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48CADB70-E55E-43A5-8FB7-6EEA512AFBA7}"/>
              </a:ext>
            </a:extLst>
          </p:cNvPr>
          <p:cNvSpPr>
            <a:spLocks noGrp="1"/>
          </p:cNvSpPr>
          <p:nvPr>
            <p:ph idx="1"/>
          </p:nvPr>
        </p:nvSpPr>
        <p:spPr/>
        <p:txBody>
          <a:bodyPr>
            <a:normAutofit lnSpcReduction="10000"/>
          </a:bodyPr>
          <a:lstStyle/>
          <a:p>
            <a:pPr marL="45720" indent="0">
              <a:buNone/>
            </a:pPr>
            <a:r>
              <a:rPr lang="en-US" b="1" dirty="0">
                <a:solidFill>
                  <a:schemeClr val="tx1"/>
                </a:solidFill>
                <a:latin typeface="Times New Roman" panose="02020603050405020304" pitchFamily="18" charset="0"/>
                <a:cs typeface="Times New Roman" panose="02020603050405020304" pitchFamily="18" charset="0"/>
              </a:rPr>
              <a:t>(ii) Wide Area and Local Area Networks</a:t>
            </a:r>
          </a:p>
          <a:p>
            <a:pPr marL="45720" indent="0">
              <a:buNone/>
            </a:pPr>
            <a:r>
              <a:rPr lang="en-US" dirty="0">
                <a:solidFill>
                  <a:schemeClr val="tx1"/>
                </a:solidFill>
                <a:latin typeface="Times New Roman" panose="02020603050405020304" pitchFamily="18" charset="0"/>
                <a:cs typeface="Times New Roman" panose="02020603050405020304" pitchFamily="18" charset="0"/>
              </a:rPr>
              <a:t>The Packed switch technology is divided into two broad categories</a:t>
            </a:r>
          </a:p>
          <a:p>
            <a:r>
              <a:rPr lang="en-US" dirty="0">
                <a:solidFill>
                  <a:schemeClr val="tx1"/>
                </a:solidFill>
                <a:latin typeface="Times New Roman" panose="02020603050405020304" pitchFamily="18" charset="0"/>
                <a:cs typeface="Times New Roman" panose="02020603050405020304" pitchFamily="18" charset="0"/>
              </a:rPr>
              <a:t>Wide Area Network</a:t>
            </a:r>
          </a:p>
          <a:p>
            <a:r>
              <a:rPr lang="en-US" dirty="0">
                <a:solidFill>
                  <a:schemeClr val="tx1"/>
                </a:solidFill>
                <a:latin typeface="Times New Roman" panose="02020603050405020304" pitchFamily="18" charset="0"/>
                <a:cs typeface="Times New Roman" panose="02020603050405020304" pitchFamily="18" charset="0"/>
              </a:rPr>
              <a:t>Local Area Network</a:t>
            </a:r>
          </a:p>
          <a:p>
            <a:pPr marL="45720" indent="0">
              <a:buNone/>
            </a:pPr>
            <a:r>
              <a:rPr lang="en-US" b="1" dirty="0">
                <a:solidFill>
                  <a:schemeClr val="tx1"/>
                </a:solidFill>
                <a:latin typeface="Times New Roman" panose="02020603050405020304" pitchFamily="18" charset="0"/>
                <a:cs typeface="Times New Roman" panose="02020603050405020304" pitchFamily="18" charset="0"/>
              </a:rPr>
              <a:t>Wide Area Network</a:t>
            </a:r>
            <a:r>
              <a:rPr lang="en-US" dirty="0">
                <a:solidFill>
                  <a:schemeClr val="tx1"/>
                </a:solidFill>
                <a:latin typeface="Times New Roman" panose="02020603050405020304" pitchFamily="18" charset="0"/>
                <a:cs typeface="Times New Roman" panose="02020603050405020304" pitchFamily="18" charset="0"/>
              </a:rPr>
              <a:t>:</a:t>
            </a:r>
          </a:p>
          <a:p>
            <a:r>
              <a:rPr lang="en-US" dirty="0">
                <a:solidFill>
                  <a:schemeClr val="tx1"/>
                </a:solidFill>
                <a:latin typeface="Times New Roman" panose="02020603050405020304" pitchFamily="18" charset="0"/>
                <a:cs typeface="Times New Roman" panose="02020603050405020304" pitchFamily="18" charset="0"/>
              </a:rPr>
              <a:t>WAN technologies, sometimes called long haul networks, provide communication over large distances. </a:t>
            </a:r>
          </a:p>
          <a:p>
            <a:r>
              <a:rPr lang="en-US" dirty="0">
                <a:solidFill>
                  <a:schemeClr val="tx1"/>
                </a:solidFill>
                <a:latin typeface="Times New Roman" panose="02020603050405020304" pitchFamily="18" charset="0"/>
                <a:cs typeface="Times New Roman" panose="02020603050405020304" pitchFamily="18" charset="0"/>
              </a:rPr>
              <a:t>Most WAN technologies do not limit the distance spanned. A WAN can allow the endpoints of a communication to be arbitrarily far apart. For example, a WAN can span a continent or can join computers across an ocean. </a:t>
            </a:r>
          </a:p>
          <a:p>
            <a:endParaRPr lang="en-US" dirty="0">
              <a:solidFill>
                <a:schemeClr val="tx1"/>
              </a:solidFill>
              <a:latin typeface="Times New Roman" panose="02020603050405020304" pitchFamily="18" charset="0"/>
              <a:cs typeface="Times New Roman" panose="02020603050405020304" pitchFamily="18" charset="0"/>
            </a:endParaRPr>
          </a:p>
          <a:p>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9079789"/>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302</TotalTime>
  <Words>6242</Words>
  <Application>Microsoft Office PowerPoint</Application>
  <PresentationFormat>Widescreen</PresentationFormat>
  <Paragraphs>352</Paragraphs>
  <Slides>70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70</vt:i4>
      </vt:variant>
    </vt:vector>
  </HeadingPairs>
  <TitlesOfParts>
    <vt:vector size="75" baseType="lpstr">
      <vt:lpstr>Arial</vt:lpstr>
      <vt:lpstr>Corbel</vt:lpstr>
      <vt:lpstr>Times New Roman</vt:lpstr>
      <vt:lpstr>Wingdings</vt:lpstr>
      <vt:lpstr>Basis</vt:lpstr>
      <vt:lpstr>  WORKING PRINCIPALS OF INTERNET-NME</vt:lpstr>
      <vt:lpstr>WHAT IS INTERNET?</vt:lpstr>
      <vt:lpstr>USES OF INTERNET</vt:lpstr>
      <vt:lpstr>Cont…</vt:lpstr>
      <vt:lpstr>Cont…</vt:lpstr>
      <vt:lpstr>Cont..</vt:lpstr>
      <vt:lpstr>INTERNET UNDERLYING ARCHITECTURE:</vt:lpstr>
      <vt:lpstr> Underlying Network Technologies: </vt:lpstr>
      <vt:lpstr>Cont..</vt:lpstr>
      <vt:lpstr>Cont..</vt:lpstr>
      <vt:lpstr>INTERNET ARCHITECTURE</vt:lpstr>
      <vt:lpstr>Cont..</vt:lpstr>
      <vt:lpstr>INTERNET ADDRESSES</vt:lpstr>
      <vt:lpstr>Cont…</vt:lpstr>
      <vt:lpstr>                               UNIT-II </vt:lpstr>
      <vt:lpstr>CONNECTING TO THE INTERNET</vt:lpstr>
      <vt:lpstr>WIRELESS</vt:lpstr>
      <vt:lpstr>MOBILE &amp; HOTSPOT</vt:lpstr>
      <vt:lpstr>DIAL-UP</vt:lpstr>
      <vt:lpstr>BROADBAND</vt:lpstr>
      <vt:lpstr>DSL(DIGITAL SUBSCRIBER LINE) </vt:lpstr>
      <vt:lpstr> CABLE </vt:lpstr>
      <vt:lpstr> SATELLITE </vt:lpstr>
      <vt:lpstr>ISDN</vt:lpstr>
      <vt:lpstr>COMMUNICATION TO THE  INTERNET</vt:lpstr>
      <vt:lpstr>Instant Messaging</vt:lpstr>
      <vt:lpstr>Email</vt:lpstr>
      <vt:lpstr>Internet Relay Chat</vt:lpstr>
      <vt:lpstr> Instant Messaging Services </vt:lpstr>
      <vt:lpstr> Smart Phone Messaging Apps </vt:lpstr>
      <vt:lpstr> Social Networking Tools </vt:lpstr>
      <vt:lpstr> The Future of Internet Communication </vt:lpstr>
      <vt:lpstr>                         UNIT-III</vt:lpstr>
      <vt:lpstr>WORLD WIDE WEB</vt:lpstr>
      <vt:lpstr>Internet and Web</vt:lpstr>
      <vt:lpstr>EVOLUTION</vt:lpstr>
      <vt:lpstr> WWW ARCHITECTURE </vt:lpstr>
      <vt:lpstr>FUNCTIONS OF LAYERS</vt:lpstr>
      <vt:lpstr>Cont...</vt:lpstr>
      <vt:lpstr>Cont..</vt:lpstr>
      <vt:lpstr> WWW Operation </vt:lpstr>
      <vt:lpstr>WWW ARCHITECTURE</vt:lpstr>
      <vt:lpstr>FUNCTIONS</vt:lpstr>
      <vt:lpstr>PowerPoint Presentation</vt:lpstr>
      <vt:lpstr>Cont….</vt:lpstr>
      <vt:lpstr>Cont..</vt:lpstr>
      <vt:lpstr>Cont..</vt:lpstr>
      <vt:lpstr>Cont..</vt:lpstr>
      <vt:lpstr>COMMON INTERNET TOOLS</vt:lpstr>
      <vt:lpstr>MULTIMEDIA ON THE INTERNET</vt:lpstr>
      <vt:lpstr>MULTIMEDIA AND INTERNET</vt:lpstr>
      <vt:lpstr>REQUIREMENTS</vt:lpstr>
      <vt:lpstr>Cont…</vt:lpstr>
      <vt:lpstr>Cont..</vt:lpstr>
      <vt:lpstr>SHOPPING ON THE INTERNET</vt:lpstr>
      <vt:lpstr> Convenience of online shopping </vt:lpstr>
      <vt:lpstr> Top 6 reasons given by shoppers in buying through internet </vt:lpstr>
      <vt:lpstr>Cont..</vt:lpstr>
      <vt:lpstr>Cont..</vt:lpstr>
      <vt:lpstr>Cont..</vt:lpstr>
      <vt:lpstr>DISADVANTAGES IN ONLINE SHOPPING</vt:lpstr>
      <vt:lpstr>Cont…</vt:lpstr>
      <vt:lpstr>Cont..</vt:lpstr>
      <vt:lpstr>SAFEGUARDING THE INTERNET</vt:lpstr>
      <vt:lpstr>Turn On Private Browsing</vt:lpstr>
      <vt:lpstr>Hide Your IP Address</vt:lpstr>
      <vt:lpstr>Remember To Log Out</vt:lpstr>
      <vt:lpstr>Stay Updated On Privacy Policies</vt:lpstr>
      <vt:lpstr>Use StartPage Instead of Google</vt:lpstr>
      <vt:lpstr>Checking In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PRINCIPALS OF INTERNET-NME</dc:title>
  <dc:creator>Jeeva jks</dc:creator>
  <cp:lastModifiedBy>Jeeva jks</cp:lastModifiedBy>
  <cp:revision>33</cp:revision>
  <dcterms:created xsi:type="dcterms:W3CDTF">2020-04-05T07:35:20Z</dcterms:created>
  <dcterms:modified xsi:type="dcterms:W3CDTF">2020-04-07T08:55:38Z</dcterms:modified>
</cp:coreProperties>
</file>