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92" r:id="rId30"/>
    <p:sldId id="293" r:id="rId31"/>
    <p:sldId id="294" r:id="rId32"/>
    <p:sldId id="29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1F4E0DBE-B66F-40AA-913D-E2D069242F17}" type="datetimeFigureOut">
              <a:rPr lang="en-SG" smtClean="0"/>
              <a:t>20/5/2020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73727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F4E0DBE-B66F-40AA-913D-E2D069242F17}" type="datetimeFigureOut">
              <a:rPr lang="en-SG" smtClean="0"/>
              <a:t>20/5/2020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69851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F4E0DBE-B66F-40AA-913D-E2D069242F17}" type="datetimeFigureOut">
              <a:rPr lang="en-SG" smtClean="0"/>
              <a:t>20/5/2020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50852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1F4E0DBE-B66F-40AA-913D-E2D069242F17}" type="datetimeFigureOut">
              <a:rPr lang="en-SG" smtClean="0"/>
              <a:t>20/5/2020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270694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4E0DBE-B66F-40AA-913D-E2D069242F17}" type="datetimeFigureOut">
              <a:rPr lang="en-SG" smtClean="0"/>
              <a:t>20/5/2020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169420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1F4E0DBE-B66F-40AA-913D-E2D069242F17}" type="datetimeFigureOut">
              <a:rPr lang="en-SG" smtClean="0"/>
              <a:t>20/5/2020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325441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1F4E0DBE-B66F-40AA-913D-E2D069242F17}" type="datetimeFigureOut">
              <a:rPr lang="en-SG" smtClean="0"/>
              <a:t>20/5/2020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2231530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1F4E0DBE-B66F-40AA-913D-E2D069242F17}" type="datetimeFigureOut">
              <a:rPr lang="en-SG" smtClean="0"/>
              <a:t>20/5/2020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178483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E0DBE-B66F-40AA-913D-E2D069242F17}" type="datetimeFigureOut">
              <a:rPr lang="en-SG" smtClean="0"/>
              <a:t>20/5/2020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10844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4E0DBE-B66F-40AA-913D-E2D069242F17}" type="datetimeFigureOut">
              <a:rPr lang="en-SG" smtClean="0"/>
              <a:t>20/5/2020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190753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4E0DBE-B66F-40AA-913D-E2D069242F17}" type="datetimeFigureOut">
              <a:rPr lang="en-SG" smtClean="0"/>
              <a:t>20/5/2020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A63C830-65AF-4926-9720-5AA5065092B4}" type="slidenum">
              <a:rPr lang="en-SG" smtClean="0"/>
              <a:t>‹#›</a:t>
            </a:fld>
            <a:endParaRPr lang="en-SG"/>
          </a:p>
        </p:txBody>
      </p:sp>
    </p:spTree>
    <p:extLst>
      <p:ext uri="{BB962C8B-B14F-4D97-AF65-F5344CB8AC3E}">
        <p14:creationId xmlns:p14="http://schemas.microsoft.com/office/powerpoint/2010/main" val="3646661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E0DBE-B66F-40AA-913D-E2D069242F17}" type="datetimeFigureOut">
              <a:rPr lang="en-SG" smtClean="0"/>
              <a:t>20/5/2020</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3C830-65AF-4926-9720-5AA5065092B4}" type="slidenum">
              <a:rPr lang="en-SG" smtClean="0"/>
              <a:t>‹#›</a:t>
            </a:fld>
            <a:endParaRPr lang="en-SG"/>
          </a:p>
        </p:txBody>
      </p:sp>
    </p:spTree>
    <p:extLst>
      <p:ext uri="{BB962C8B-B14F-4D97-AF65-F5344CB8AC3E}">
        <p14:creationId xmlns:p14="http://schemas.microsoft.com/office/powerpoint/2010/main" val="101074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latin typeface="Times New Roman" panose="02020603050405020304" pitchFamily="18" charset="0"/>
                <a:cs typeface="Times New Roman" panose="02020603050405020304" pitchFamily="18" charset="0"/>
              </a:rPr>
              <a:t>Cost accounting</a:t>
            </a:r>
            <a:endParaRPr lang="en-SG"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217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Methods of costing</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Job costing</a:t>
            </a:r>
          </a:p>
          <a:p>
            <a:r>
              <a:rPr lang="en-US" sz="3200" dirty="0" smtClean="0">
                <a:latin typeface="Times New Roman" panose="02020603050405020304" pitchFamily="18" charset="0"/>
                <a:cs typeface="Times New Roman" panose="02020603050405020304" pitchFamily="18" charset="0"/>
              </a:rPr>
              <a:t>Contract costing</a:t>
            </a:r>
          </a:p>
          <a:p>
            <a:r>
              <a:rPr lang="en-US" sz="3200" dirty="0" smtClean="0">
                <a:latin typeface="Times New Roman" panose="02020603050405020304" pitchFamily="18" charset="0"/>
                <a:cs typeface="Times New Roman" panose="02020603050405020304" pitchFamily="18" charset="0"/>
              </a:rPr>
              <a:t>Batch costing</a:t>
            </a:r>
          </a:p>
          <a:p>
            <a:r>
              <a:rPr lang="en-US" sz="3200" dirty="0" smtClean="0">
                <a:latin typeface="Times New Roman" panose="02020603050405020304" pitchFamily="18" charset="0"/>
                <a:cs typeface="Times New Roman" panose="02020603050405020304" pitchFamily="18" charset="0"/>
              </a:rPr>
              <a:t>Process costing</a:t>
            </a:r>
          </a:p>
          <a:p>
            <a:r>
              <a:rPr lang="en-US" sz="3200" dirty="0" smtClean="0">
                <a:latin typeface="Times New Roman" panose="02020603050405020304" pitchFamily="18" charset="0"/>
                <a:cs typeface="Times New Roman" panose="02020603050405020304" pitchFamily="18" charset="0"/>
              </a:rPr>
              <a:t>Unit costing</a:t>
            </a:r>
          </a:p>
          <a:p>
            <a:r>
              <a:rPr lang="en-US" sz="3200" dirty="0" smtClean="0">
                <a:latin typeface="Times New Roman" panose="02020603050405020304" pitchFamily="18" charset="0"/>
                <a:cs typeface="Times New Roman" panose="02020603050405020304" pitchFamily="18" charset="0"/>
              </a:rPr>
              <a:t>Operating costing</a:t>
            </a:r>
          </a:p>
          <a:p>
            <a:r>
              <a:rPr lang="en-US" sz="3200" dirty="0" smtClean="0">
                <a:latin typeface="Times New Roman" panose="02020603050405020304" pitchFamily="18" charset="0"/>
                <a:cs typeface="Times New Roman" panose="02020603050405020304" pitchFamily="18" charset="0"/>
              </a:rPr>
              <a:t>Multiple </a:t>
            </a:r>
            <a:r>
              <a:rPr lang="en-US" sz="3200" dirty="0">
                <a:latin typeface="Times New Roman" panose="02020603050405020304" pitchFamily="18" charset="0"/>
                <a:cs typeface="Times New Roman" panose="02020603050405020304" pitchFamily="18" charset="0"/>
              </a:rPr>
              <a:t>c</a:t>
            </a:r>
            <a:r>
              <a:rPr lang="en-US" sz="3200" dirty="0" smtClean="0">
                <a:latin typeface="Times New Roman" panose="02020603050405020304" pitchFamily="18" charset="0"/>
                <a:cs typeface="Times New Roman" panose="02020603050405020304" pitchFamily="18" charset="0"/>
              </a:rPr>
              <a:t>osting</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335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Techniques of costing</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Historical costing</a:t>
            </a:r>
          </a:p>
          <a:p>
            <a:r>
              <a:rPr lang="en-US" sz="3200" dirty="0" smtClean="0">
                <a:latin typeface="Times New Roman" panose="02020603050405020304" pitchFamily="18" charset="0"/>
                <a:cs typeface="Times New Roman" panose="02020603050405020304" pitchFamily="18" charset="0"/>
              </a:rPr>
              <a:t>Direct costing</a:t>
            </a:r>
          </a:p>
          <a:p>
            <a:r>
              <a:rPr lang="en-US" sz="3200" dirty="0" smtClean="0">
                <a:latin typeface="Times New Roman" panose="02020603050405020304" pitchFamily="18" charset="0"/>
                <a:cs typeface="Times New Roman" panose="02020603050405020304" pitchFamily="18" charset="0"/>
              </a:rPr>
              <a:t>Absorption costing</a:t>
            </a:r>
          </a:p>
          <a:p>
            <a:r>
              <a:rPr lang="en-US" sz="3200" dirty="0" smtClean="0">
                <a:latin typeface="Times New Roman" panose="02020603050405020304" pitchFamily="18" charset="0"/>
                <a:cs typeface="Times New Roman" panose="02020603050405020304" pitchFamily="18" charset="0"/>
              </a:rPr>
              <a:t>Uniform costing</a:t>
            </a:r>
          </a:p>
          <a:p>
            <a:r>
              <a:rPr lang="en-US" sz="3200" dirty="0" smtClean="0">
                <a:latin typeface="Times New Roman" panose="02020603050405020304" pitchFamily="18" charset="0"/>
                <a:cs typeface="Times New Roman" panose="02020603050405020304" pitchFamily="18" charset="0"/>
              </a:rPr>
              <a:t>Marginal costing</a:t>
            </a:r>
          </a:p>
          <a:p>
            <a:r>
              <a:rPr lang="en-US" sz="3200" dirty="0" smtClean="0">
                <a:latin typeface="Times New Roman" panose="02020603050405020304" pitchFamily="18" charset="0"/>
                <a:cs typeface="Times New Roman" panose="02020603050405020304" pitchFamily="18" charset="0"/>
              </a:rPr>
              <a:t>Standard costing</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1171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151" y="365125"/>
            <a:ext cx="10728649" cy="1325563"/>
          </a:xfrm>
        </p:spPr>
        <p:txBody>
          <a:bodyPr>
            <a:normAutofit/>
          </a:bodyPr>
          <a:lstStyle/>
          <a:p>
            <a:r>
              <a:rPr lang="en-US" sz="4000" b="1" dirty="0" smtClean="0">
                <a:latin typeface="Times New Roman" panose="02020603050405020304" pitchFamily="18" charset="0"/>
                <a:cs typeface="Times New Roman" panose="02020603050405020304" pitchFamily="18" charset="0"/>
              </a:rPr>
              <a:t>Cost unit</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a:t>
            </a:r>
            <a:r>
              <a:rPr lang="en-US" sz="3200" dirty="0" smtClean="0">
                <a:latin typeface="Times New Roman" panose="02020603050405020304" pitchFamily="18" charset="0"/>
                <a:cs typeface="Times New Roman" panose="02020603050405020304" pitchFamily="18" charset="0"/>
              </a:rPr>
              <a:t>A cost unit refers to a unit of product, service or time in relation to which costs may be ascertained or expressed</a:t>
            </a:r>
            <a:r>
              <a:rPr lang="en-US" dirty="0" smtClean="0"/>
              <a:t>.</a:t>
            </a:r>
          </a:p>
          <a:p>
            <a:pPr marL="0" indent="0">
              <a:buNone/>
            </a:pPr>
            <a:endParaRPr lang="en-US" dirty="0"/>
          </a:p>
          <a:p>
            <a:pPr marL="0" indent="0">
              <a:buNone/>
            </a:pPr>
            <a:r>
              <a:rPr lang="en-US" sz="3200" b="1" dirty="0">
                <a:latin typeface="Times New Roman" panose="02020603050405020304" pitchFamily="18" charset="0"/>
                <a:cs typeface="Times New Roman" panose="02020603050405020304" pitchFamily="18" charset="0"/>
              </a:rPr>
              <a:t>Cost </a:t>
            </a:r>
            <a:r>
              <a:rPr lang="en-US" sz="3200" b="1" dirty="0" smtClean="0">
                <a:latin typeface="Times New Roman" panose="02020603050405020304" pitchFamily="18" charset="0"/>
                <a:cs typeface="Times New Roman" panose="02020603050405020304" pitchFamily="18" charset="0"/>
              </a:rPr>
              <a:t>Centre</a:t>
            </a:r>
          </a:p>
          <a:p>
            <a:pPr marL="0" indent="0">
              <a:buNone/>
            </a:pPr>
            <a:r>
              <a:rPr lang="en-US" sz="3200" dirty="0">
                <a:latin typeface="Times New Roman" panose="02020603050405020304" pitchFamily="18" charset="0"/>
                <a:cs typeface="Times New Roman" panose="02020603050405020304" pitchFamily="18" charset="0"/>
              </a:rPr>
              <a:t>A cost </a:t>
            </a:r>
            <a:r>
              <a:rPr lang="en-US" sz="3200" dirty="0" smtClean="0">
                <a:latin typeface="Times New Roman" panose="02020603050405020304" pitchFamily="18" charset="0"/>
                <a:cs typeface="Times New Roman" panose="02020603050405020304" pitchFamily="18" charset="0"/>
              </a:rPr>
              <a:t>Centre </a:t>
            </a:r>
            <a:r>
              <a:rPr lang="en-US" sz="3200" dirty="0">
                <a:latin typeface="Times New Roman" panose="02020603050405020304" pitchFamily="18" charset="0"/>
                <a:cs typeface="Times New Roman" panose="02020603050405020304" pitchFamily="18" charset="0"/>
              </a:rPr>
              <a:t>is a location ,person or item of equipment for which cost may be ascertained  and used for the purpose of cost control</a:t>
            </a:r>
            <a:endParaRPr lang="en-SG" sz="3200" dirty="0">
              <a:latin typeface="Times New Roman" panose="02020603050405020304" pitchFamily="18" charset="0"/>
              <a:cs typeface="Times New Roman" panose="02020603050405020304" pitchFamily="18" charset="0"/>
            </a:endParaRPr>
          </a:p>
          <a:p>
            <a:pPr marL="0" indent="0">
              <a:buNone/>
            </a:pPr>
            <a:endParaRPr lang="en-SG" dirty="0"/>
          </a:p>
        </p:txBody>
      </p:sp>
    </p:spTree>
    <p:extLst>
      <p:ext uri="{BB962C8B-B14F-4D97-AF65-F5344CB8AC3E}">
        <p14:creationId xmlns:p14="http://schemas.microsoft.com/office/powerpoint/2010/main" val="1133433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Cost sheet</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sz="3200" dirty="0" smtClean="0">
                <a:latin typeface="Times New Roman" panose="02020603050405020304" pitchFamily="18" charset="0"/>
                <a:cs typeface="Times New Roman" panose="02020603050405020304" pitchFamily="18" charset="0"/>
              </a:rPr>
              <a:t>Cost sheet is a statement.it provides information regarding the various elements  of cost incurred in production.it discloses the total cost and the cost per unit of products manufactured during the given period</a:t>
            </a:r>
            <a:r>
              <a:rPr lang="en-US" dirty="0" smtClean="0"/>
              <a:t>.</a:t>
            </a:r>
            <a:endParaRPr lang="en-SG" dirty="0"/>
          </a:p>
        </p:txBody>
      </p:sp>
    </p:spTree>
    <p:extLst>
      <p:ext uri="{BB962C8B-B14F-4D97-AF65-F5344CB8AC3E}">
        <p14:creationId xmlns:p14="http://schemas.microsoft.com/office/powerpoint/2010/main" val="272817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588" y="234497"/>
            <a:ext cx="10515600" cy="1325563"/>
          </a:xfrm>
        </p:spPr>
        <p:txBody>
          <a:bodyPr>
            <a:normAutofit/>
          </a:bodyPr>
          <a:lstStyle/>
          <a:p>
            <a:r>
              <a:rPr lang="en-US" sz="4000" b="1" dirty="0" smtClean="0">
                <a:latin typeface="Times New Roman" panose="02020603050405020304" pitchFamily="18" charset="0"/>
                <a:cs typeface="Times New Roman" panose="02020603050405020304" pitchFamily="18" charset="0"/>
              </a:rPr>
              <a:t>Types of cost Centre</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Production cost Centre</a:t>
            </a:r>
          </a:p>
          <a:p>
            <a:r>
              <a:rPr lang="en-US" sz="3200" dirty="0" smtClean="0">
                <a:latin typeface="Times New Roman" panose="02020603050405020304" pitchFamily="18" charset="0"/>
                <a:cs typeface="Times New Roman" panose="02020603050405020304" pitchFamily="18" charset="0"/>
              </a:rPr>
              <a:t>Service cost Centre</a:t>
            </a:r>
          </a:p>
          <a:p>
            <a:r>
              <a:rPr lang="en-US" sz="3200" dirty="0" smtClean="0">
                <a:latin typeface="Times New Roman" panose="02020603050405020304" pitchFamily="18" charset="0"/>
                <a:cs typeface="Times New Roman" panose="02020603050405020304" pitchFamily="18" charset="0"/>
              </a:rPr>
              <a:t>Personal cost Centre</a:t>
            </a:r>
          </a:p>
          <a:p>
            <a:r>
              <a:rPr lang="en-US" sz="3200" dirty="0" smtClean="0">
                <a:latin typeface="Times New Roman" panose="02020603050405020304" pitchFamily="18" charset="0"/>
                <a:cs typeface="Times New Roman" panose="02020603050405020304" pitchFamily="18" charset="0"/>
              </a:rPr>
              <a:t>Impersonal cost Centre</a:t>
            </a:r>
          </a:p>
          <a:p>
            <a:r>
              <a:rPr lang="en-US" sz="3200" dirty="0" smtClean="0">
                <a:latin typeface="Times New Roman" panose="02020603050405020304" pitchFamily="18" charset="0"/>
                <a:cs typeface="Times New Roman" panose="02020603050405020304" pitchFamily="18" charset="0"/>
              </a:rPr>
              <a:t>Operation cost Centre</a:t>
            </a:r>
          </a:p>
          <a:p>
            <a:r>
              <a:rPr lang="en-US" sz="3200" dirty="0" smtClean="0">
                <a:latin typeface="Times New Roman" panose="02020603050405020304" pitchFamily="18" charset="0"/>
                <a:cs typeface="Times New Roman" panose="02020603050405020304" pitchFamily="18" charset="0"/>
              </a:rPr>
              <a:t>Process cost Centre</a:t>
            </a:r>
          </a:p>
          <a:p>
            <a:r>
              <a:rPr lang="en-US" sz="3200" dirty="0" smtClean="0">
                <a:latin typeface="Times New Roman" panose="02020603050405020304" pitchFamily="18" charset="0"/>
                <a:cs typeface="Times New Roman" panose="02020603050405020304" pitchFamily="18" charset="0"/>
              </a:rPr>
              <a:t>Profit Centre</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93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Material control</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Material control is defined as a systematic  control over purchasing ,storage and consumption of </a:t>
            </a:r>
            <a:r>
              <a:rPr lang="en-US" sz="3200" dirty="0" err="1" smtClean="0">
                <a:latin typeface="Times New Roman" panose="02020603050405020304" pitchFamily="18" charset="0"/>
                <a:cs typeface="Times New Roman" panose="02020603050405020304" pitchFamily="18" charset="0"/>
              </a:rPr>
              <a:t>materials,so</a:t>
            </a:r>
            <a:r>
              <a:rPr lang="en-US" sz="3200" dirty="0" smtClean="0">
                <a:latin typeface="Times New Roman" panose="02020603050405020304" pitchFamily="18" charset="0"/>
                <a:cs typeface="Times New Roman" panose="02020603050405020304" pitchFamily="18" charset="0"/>
              </a:rPr>
              <a:t> as to maintain a regular supply of materials and avoiding at the same time overstocking</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15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796" y="365125"/>
            <a:ext cx="10654004" cy="1325563"/>
          </a:xfrm>
        </p:spPr>
        <p:txBody>
          <a:bodyPr>
            <a:normAutofit/>
          </a:bodyPr>
          <a:lstStyle/>
          <a:p>
            <a:r>
              <a:rPr lang="en-US" sz="4000" b="1" dirty="0" smtClean="0">
                <a:latin typeface="Times New Roman" panose="02020603050405020304" pitchFamily="18" charset="0"/>
                <a:cs typeface="Times New Roman" panose="02020603050405020304" pitchFamily="18" charset="0"/>
              </a:rPr>
              <a:t>Objectives of material control</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To make available the right type of materials at the right time</a:t>
            </a:r>
          </a:p>
          <a:p>
            <a:r>
              <a:rPr lang="en-US" sz="3200" dirty="0" smtClean="0">
                <a:latin typeface="Times New Roman" panose="02020603050405020304" pitchFamily="18" charset="0"/>
                <a:cs typeface="Times New Roman" panose="02020603050405020304" pitchFamily="18" charset="0"/>
              </a:rPr>
              <a:t>To ensure effective utilization of material</a:t>
            </a:r>
          </a:p>
          <a:p>
            <a:r>
              <a:rPr lang="en-US" sz="3200" dirty="0" smtClean="0">
                <a:latin typeface="Times New Roman" panose="02020603050405020304" pitchFamily="18" charset="0"/>
                <a:cs typeface="Times New Roman" panose="02020603050405020304" pitchFamily="18" charset="0"/>
              </a:rPr>
              <a:t>To prevent over stocking of materials and consequent locking of materials</a:t>
            </a:r>
          </a:p>
          <a:p>
            <a:r>
              <a:rPr lang="en-US" sz="3200" dirty="0" smtClean="0">
                <a:latin typeface="Times New Roman" panose="02020603050405020304" pitchFamily="18" charset="0"/>
                <a:cs typeface="Times New Roman" panose="02020603050405020304" pitchFamily="18" charset="0"/>
              </a:rPr>
              <a:t>To procure appropriately raw materials at reasonable price</a:t>
            </a:r>
          </a:p>
          <a:p>
            <a:r>
              <a:rPr lang="en-US" sz="3200" dirty="0" smtClean="0">
                <a:latin typeface="Times New Roman" panose="02020603050405020304" pitchFamily="18" charset="0"/>
                <a:cs typeface="Times New Roman" panose="02020603050405020304" pitchFamily="18" charset="0"/>
              </a:rPr>
              <a:t>To prevent losses during storage of materials</a:t>
            </a:r>
          </a:p>
          <a:p>
            <a:r>
              <a:rPr lang="en-US" sz="3200" dirty="0" smtClean="0">
                <a:latin typeface="Times New Roman" panose="02020603050405020304" pitchFamily="18" charset="0"/>
                <a:cs typeface="Times New Roman" panose="02020603050405020304" pitchFamily="18" charset="0"/>
              </a:rPr>
              <a:t>To supply information to the management</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861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5457825" cy="628377"/>
          </a:xfrm>
          <a:prstGeom prst="rect">
            <a:avLst/>
          </a:prstGeom>
        </p:spPr>
        <p:txBody>
          <a:bodyPr vert="horz" wrap="square" lIns="0" tIns="12700" rIns="0" bIns="0" rtlCol="0" anchor="ctr">
            <a:spAutoFit/>
          </a:bodyPr>
          <a:lstStyle/>
          <a:p>
            <a:pPr marL="12700">
              <a:lnSpc>
                <a:spcPct val="100000"/>
              </a:lnSpc>
              <a:spcBef>
                <a:spcPts val="100"/>
              </a:spcBef>
            </a:pPr>
            <a:r>
              <a:rPr sz="4000" b="1" spc="-220" dirty="0">
                <a:latin typeface="Times New Roman" panose="02020603050405020304" pitchFamily="18" charset="0"/>
                <a:cs typeface="Times New Roman" panose="02020603050405020304" pitchFamily="18" charset="0"/>
              </a:rPr>
              <a:t>Pricing </a:t>
            </a:r>
            <a:r>
              <a:rPr sz="4000" b="1" spc="-180" dirty="0">
                <a:latin typeface="Times New Roman" panose="02020603050405020304" pitchFamily="18" charset="0"/>
                <a:cs typeface="Times New Roman" panose="02020603050405020304" pitchFamily="18" charset="0"/>
              </a:rPr>
              <a:t>issues </a:t>
            </a:r>
            <a:r>
              <a:rPr sz="4000" b="1" spc="-229" dirty="0">
                <a:latin typeface="Times New Roman" panose="02020603050405020304" pitchFamily="18" charset="0"/>
                <a:cs typeface="Times New Roman" panose="02020603050405020304" pitchFamily="18" charset="0"/>
              </a:rPr>
              <a:t>of</a:t>
            </a:r>
            <a:r>
              <a:rPr sz="4000" b="1" spc="15" dirty="0">
                <a:latin typeface="Times New Roman" panose="02020603050405020304" pitchFamily="18" charset="0"/>
                <a:cs typeface="Times New Roman" panose="02020603050405020304" pitchFamily="18" charset="0"/>
              </a:rPr>
              <a:t> </a:t>
            </a:r>
            <a:r>
              <a:rPr sz="4000" b="1" spc="-285" dirty="0">
                <a:latin typeface="Times New Roman" panose="02020603050405020304" pitchFamily="18" charset="0"/>
                <a:cs typeface="Times New Roman" panose="02020603050405020304" pitchFamily="18" charset="0"/>
              </a:rPr>
              <a:t>material</a:t>
            </a:r>
            <a:endParaRPr sz="4000" b="1"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2362200" y="1825625"/>
            <a:ext cx="10515600" cy="2600712"/>
          </a:xfrm>
          <a:prstGeom prst="rect">
            <a:avLst/>
          </a:prstGeom>
        </p:spPr>
        <p:txBody>
          <a:bodyPr vert="horz" wrap="square" lIns="0" tIns="60960" rIns="0" bIns="0" rtlCol="0">
            <a:spAutoFit/>
          </a:bodyPr>
          <a:lstStyle/>
          <a:p>
            <a:pPr marL="1559560" marR="704215" indent="-281940">
              <a:lnSpc>
                <a:spcPts val="3020"/>
              </a:lnSpc>
              <a:spcBef>
                <a:spcPts val="480"/>
              </a:spcBef>
            </a:pPr>
            <a:r>
              <a:rPr sz="3375" spc="-97" baseline="11111" dirty="0">
                <a:solidFill>
                  <a:srgbClr val="3790A6"/>
                </a:solidFill>
                <a:latin typeface="UnDotum"/>
                <a:cs typeface="UnDotum"/>
              </a:rPr>
              <a:t></a:t>
            </a:r>
            <a:r>
              <a:rPr spc="-65" dirty="0"/>
              <a:t>Pricing </a:t>
            </a:r>
            <a:r>
              <a:rPr spc="-5" dirty="0"/>
              <a:t>of </a:t>
            </a:r>
            <a:r>
              <a:rPr spc="-75" dirty="0"/>
              <a:t>materials </a:t>
            </a:r>
            <a:r>
              <a:rPr spc="-125" dirty="0"/>
              <a:t>may </a:t>
            </a:r>
            <a:r>
              <a:rPr spc="-65" dirty="0"/>
              <a:t>change </a:t>
            </a:r>
            <a:r>
              <a:rPr spc="-10" dirty="0"/>
              <a:t>from </a:t>
            </a:r>
            <a:r>
              <a:rPr spc="-55" dirty="0"/>
              <a:t>time </a:t>
            </a:r>
            <a:r>
              <a:rPr spc="30" dirty="0"/>
              <a:t>to  </a:t>
            </a:r>
            <a:r>
              <a:rPr spc="-65" dirty="0"/>
              <a:t>time.</a:t>
            </a:r>
            <a:endParaRPr dirty="0">
              <a:latin typeface="UnDotum"/>
              <a:cs typeface="UnDotum"/>
            </a:endParaRPr>
          </a:p>
          <a:p>
            <a:pPr marL="1559560" marR="88265" indent="-281940">
              <a:lnSpc>
                <a:spcPts val="3020"/>
              </a:lnSpc>
              <a:spcBef>
                <a:spcPts val="600"/>
              </a:spcBef>
            </a:pPr>
            <a:r>
              <a:rPr sz="3375" spc="-120" baseline="11111" dirty="0">
                <a:solidFill>
                  <a:srgbClr val="3790A6"/>
                </a:solidFill>
                <a:latin typeface="UnDotum"/>
                <a:cs typeface="UnDotum"/>
              </a:rPr>
              <a:t></a:t>
            </a:r>
            <a:r>
              <a:rPr spc="-80" dirty="0"/>
              <a:t>Materials </a:t>
            </a:r>
            <a:r>
              <a:rPr spc="-65" dirty="0"/>
              <a:t>are </a:t>
            </a:r>
            <a:r>
              <a:rPr spc="-114" dirty="0"/>
              <a:t>usually </a:t>
            </a:r>
            <a:r>
              <a:rPr spc="-65" dirty="0"/>
              <a:t>acquired </a:t>
            </a:r>
            <a:r>
              <a:rPr spc="-105" dirty="0"/>
              <a:t>by </a:t>
            </a:r>
            <a:r>
              <a:rPr spc="-85" dirty="0"/>
              <a:t>several deliveries  </a:t>
            </a:r>
            <a:r>
              <a:rPr spc="-40" dirty="0"/>
              <a:t>at different</a:t>
            </a:r>
            <a:r>
              <a:rPr spc="25" dirty="0"/>
              <a:t> </a:t>
            </a:r>
            <a:r>
              <a:rPr spc="-65" dirty="0"/>
              <a:t>prices.</a:t>
            </a:r>
            <a:endParaRPr dirty="0">
              <a:latin typeface="UnDotum"/>
              <a:cs typeface="UnDotum"/>
            </a:endParaRPr>
          </a:p>
          <a:p>
            <a:pPr marL="1559560" marR="580390" indent="-281940">
              <a:lnSpc>
                <a:spcPts val="3030"/>
              </a:lnSpc>
              <a:spcBef>
                <a:spcPts val="595"/>
              </a:spcBef>
            </a:pPr>
            <a:r>
              <a:rPr sz="3375" spc="-104" baseline="11111" dirty="0">
                <a:solidFill>
                  <a:srgbClr val="3790A6"/>
                </a:solidFill>
                <a:latin typeface="UnDotum"/>
                <a:cs typeface="UnDotum"/>
              </a:rPr>
              <a:t></a:t>
            </a:r>
            <a:r>
              <a:rPr spc="-70" dirty="0"/>
              <a:t>Actual </a:t>
            </a:r>
            <a:r>
              <a:rPr spc="-40" dirty="0"/>
              <a:t>costs </a:t>
            </a:r>
            <a:r>
              <a:rPr spc="-60" dirty="0"/>
              <a:t>can </a:t>
            </a:r>
            <a:r>
              <a:rPr dirty="0"/>
              <a:t>then </a:t>
            </a:r>
            <a:r>
              <a:rPr spc="-65" dirty="0"/>
              <a:t>take </a:t>
            </a:r>
            <a:r>
              <a:rPr spc="25" dirty="0"/>
              <a:t>on </a:t>
            </a:r>
            <a:r>
              <a:rPr spc="-85" dirty="0"/>
              <a:t>several </a:t>
            </a:r>
            <a:r>
              <a:rPr spc="-40" dirty="0"/>
              <a:t>different  </a:t>
            </a:r>
            <a:r>
              <a:rPr spc="-95" dirty="0"/>
              <a:t>values.</a:t>
            </a:r>
            <a:endParaRPr dirty="0">
              <a:latin typeface="UnDotum"/>
              <a:cs typeface="UnDotum"/>
            </a:endParaRPr>
          </a:p>
          <a:p>
            <a:pPr marL="1559560" marR="17780" indent="-281940">
              <a:lnSpc>
                <a:spcPts val="3020"/>
              </a:lnSpc>
              <a:spcBef>
                <a:spcPts val="595"/>
              </a:spcBef>
            </a:pPr>
            <a:r>
              <a:rPr sz="3375" spc="-44" baseline="11111" dirty="0">
                <a:solidFill>
                  <a:srgbClr val="3790A6"/>
                </a:solidFill>
                <a:latin typeface="UnDotum"/>
                <a:cs typeface="UnDotum"/>
              </a:rPr>
              <a:t></a:t>
            </a:r>
            <a:r>
              <a:rPr spc="-30" dirty="0"/>
              <a:t>Therefore, </a:t>
            </a:r>
            <a:r>
              <a:rPr spc="-5" dirty="0"/>
              <a:t>the </a:t>
            </a:r>
            <a:r>
              <a:rPr spc="-75" dirty="0"/>
              <a:t>materials </a:t>
            </a:r>
            <a:r>
              <a:rPr spc="-70" dirty="0"/>
              <a:t>pricing </a:t>
            </a:r>
            <a:r>
              <a:rPr spc="-75" dirty="0"/>
              <a:t>system </a:t>
            </a:r>
            <a:r>
              <a:rPr spc="-20" dirty="0"/>
              <a:t>adopted  </a:t>
            </a:r>
            <a:r>
              <a:rPr spc="-40" dirty="0"/>
              <a:t>should </a:t>
            </a:r>
            <a:r>
              <a:rPr spc="-30" dirty="0"/>
              <a:t>be </a:t>
            </a:r>
            <a:r>
              <a:rPr spc="-5" dirty="0"/>
              <a:t>the </a:t>
            </a:r>
            <a:r>
              <a:rPr spc="-65" dirty="0"/>
              <a:t>simplest </a:t>
            </a:r>
            <a:r>
              <a:rPr spc="-30" dirty="0"/>
              <a:t>and </a:t>
            </a:r>
            <a:r>
              <a:rPr spc="-10" dirty="0"/>
              <a:t>the most </a:t>
            </a:r>
            <a:r>
              <a:rPr spc="-70" dirty="0"/>
              <a:t>effective</a:t>
            </a:r>
            <a:r>
              <a:rPr spc="130" dirty="0"/>
              <a:t> </a:t>
            </a:r>
            <a:r>
              <a:rPr spc="-30" dirty="0"/>
              <a:t>one.</a:t>
            </a:r>
            <a:endParaRPr dirty="0">
              <a:latin typeface="UnDotum"/>
              <a:cs typeface="UnDotum"/>
            </a:endParaRPr>
          </a:p>
        </p:txBody>
      </p:sp>
    </p:spTree>
    <p:extLst>
      <p:ext uri="{BB962C8B-B14F-4D97-AF65-F5344CB8AC3E}">
        <p14:creationId xmlns:p14="http://schemas.microsoft.com/office/powerpoint/2010/main" val="981613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6011545" cy="628377"/>
          </a:xfrm>
          <a:prstGeom prst="rect">
            <a:avLst/>
          </a:prstGeom>
        </p:spPr>
        <p:txBody>
          <a:bodyPr vert="horz" wrap="square" lIns="0" tIns="12700" rIns="0" bIns="0" rtlCol="0" anchor="ctr">
            <a:spAutoFit/>
          </a:bodyPr>
          <a:lstStyle/>
          <a:p>
            <a:pPr marL="12700">
              <a:lnSpc>
                <a:spcPct val="100000"/>
              </a:lnSpc>
              <a:spcBef>
                <a:spcPts val="100"/>
              </a:spcBef>
            </a:pPr>
            <a:r>
              <a:rPr sz="4000" b="1" spc="-100" dirty="0">
                <a:latin typeface="Times New Roman" panose="02020603050405020304" pitchFamily="18" charset="0"/>
                <a:cs typeface="Times New Roman" panose="02020603050405020304" pitchFamily="18" charset="0"/>
              </a:rPr>
              <a:t>Methods </a:t>
            </a:r>
            <a:r>
              <a:rPr sz="4000" b="1" spc="-225" dirty="0">
                <a:latin typeface="Times New Roman" panose="02020603050405020304" pitchFamily="18" charset="0"/>
                <a:cs typeface="Times New Roman" panose="02020603050405020304" pitchFamily="18" charset="0"/>
              </a:rPr>
              <a:t>of </a:t>
            </a:r>
            <a:r>
              <a:rPr sz="4000" b="1" spc="-130" dirty="0">
                <a:latin typeface="Times New Roman" panose="02020603050405020304" pitchFamily="18" charset="0"/>
                <a:cs typeface="Times New Roman" panose="02020603050405020304" pitchFamily="18" charset="0"/>
              </a:rPr>
              <a:t>stock</a:t>
            </a:r>
            <a:r>
              <a:rPr sz="4000" b="1" spc="-90" dirty="0">
                <a:latin typeface="Times New Roman" panose="02020603050405020304" pitchFamily="18" charset="0"/>
                <a:cs typeface="Times New Roman" panose="02020603050405020304" pitchFamily="18" charset="0"/>
              </a:rPr>
              <a:t> </a:t>
            </a:r>
            <a:r>
              <a:rPr sz="4000" b="1" spc="-260" dirty="0">
                <a:latin typeface="Times New Roman" panose="02020603050405020304" pitchFamily="18" charset="0"/>
                <a:cs typeface="Times New Roman" panose="02020603050405020304" pitchFamily="18" charset="0"/>
              </a:rPr>
              <a:t>valuation</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107689" y="1404619"/>
            <a:ext cx="5821680" cy="2035810"/>
          </a:xfrm>
          <a:prstGeom prst="rect">
            <a:avLst/>
          </a:prstGeom>
        </p:spPr>
        <p:txBody>
          <a:bodyPr vert="horz" wrap="square" lIns="0" tIns="88900" rIns="0" bIns="0" rtlCol="0">
            <a:spAutoFit/>
          </a:bodyPr>
          <a:lstStyle/>
          <a:p>
            <a:pPr marL="25400">
              <a:spcBef>
                <a:spcPts val="700"/>
              </a:spcBef>
            </a:pPr>
            <a:r>
              <a:rPr sz="2800" spc="-44" baseline="11111" dirty="0">
                <a:solidFill>
                  <a:srgbClr val="3790A6"/>
                </a:solidFill>
                <a:latin typeface="Times New Roman" panose="02020603050405020304" pitchFamily="18" charset="0"/>
                <a:cs typeface="Times New Roman" panose="02020603050405020304" pitchFamily="18" charset="0"/>
              </a:rPr>
              <a:t></a:t>
            </a:r>
            <a:r>
              <a:rPr sz="2800" spc="-30" dirty="0">
                <a:latin typeface="Times New Roman" panose="02020603050405020304" pitchFamily="18" charset="0"/>
                <a:cs typeface="Times New Roman" panose="02020603050405020304" pitchFamily="18" charset="0"/>
              </a:rPr>
              <a:t>First-in-first-out(FIFO)</a:t>
            </a:r>
            <a:endParaRPr sz="2800" dirty="0">
              <a:latin typeface="Times New Roman" panose="02020603050405020304" pitchFamily="18" charset="0"/>
              <a:cs typeface="Times New Roman" panose="02020603050405020304" pitchFamily="18" charset="0"/>
            </a:endParaRPr>
          </a:p>
          <a:p>
            <a:pPr marL="25400">
              <a:spcBef>
                <a:spcPts val="600"/>
              </a:spcBef>
            </a:pPr>
            <a:r>
              <a:rPr sz="2800" spc="-60" baseline="11111" dirty="0">
                <a:solidFill>
                  <a:srgbClr val="3790A6"/>
                </a:solidFill>
                <a:latin typeface="Times New Roman" panose="02020603050405020304" pitchFamily="18" charset="0"/>
                <a:cs typeface="Times New Roman" panose="02020603050405020304" pitchFamily="18" charset="0"/>
              </a:rPr>
              <a:t></a:t>
            </a:r>
            <a:r>
              <a:rPr sz="2800" spc="-40" dirty="0">
                <a:latin typeface="Times New Roman" panose="02020603050405020304" pitchFamily="18" charset="0"/>
                <a:cs typeface="Times New Roman" panose="02020603050405020304" pitchFamily="18" charset="0"/>
              </a:rPr>
              <a:t>Last-in-first-out(LIFO)</a:t>
            </a:r>
            <a:endParaRPr sz="2800" dirty="0">
              <a:latin typeface="Times New Roman" panose="02020603050405020304" pitchFamily="18" charset="0"/>
              <a:cs typeface="Times New Roman" panose="02020603050405020304" pitchFamily="18" charset="0"/>
            </a:endParaRPr>
          </a:p>
          <a:p>
            <a:pPr marL="25400">
              <a:spcBef>
                <a:spcPts val="590"/>
              </a:spcBef>
            </a:pPr>
            <a:r>
              <a:rPr sz="2800" spc="-112" baseline="11111" dirty="0">
                <a:solidFill>
                  <a:srgbClr val="3790A6"/>
                </a:solidFill>
                <a:latin typeface="Times New Roman" panose="02020603050405020304" pitchFamily="18" charset="0"/>
                <a:cs typeface="Times New Roman" panose="02020603050405020304" pitchFamily="18" charset="0"/>
              </a:rPr>
              <a:t></a:t>
            </a:r>
            <a:r>
              <a:rPr sz="2800" spc="-75" dirty="0">
                <a:latin typeface="Times New Roman" panose="02020603050405020304" pitchFamily="18" charset="0"/>
                <a:cs typeface="Times New Roman" panose="02020603050405020304" pitchFamily="18" charset="0"/>
              </a:rPr>
              <a:t>Weight </a:t>
            </a:r>
            <a:r>
              <a:rPr sz="2800" spc="-90" dirty="0">
                <a:latin typeface="Times New Roman" panose="02020603050405020304" pitchFamily="18" charset="0"/>
                <a:cs typeface="Times New Roman" panose="02020603050405020304" pitchFamily="18" charset="0"/>
              </a:rPr>
              <a:t>average </a:t>
            </a:r>
            <a:r>
              <a:rPr sz="2800" spc="-25" dirty="0">
                <a:latin typeface="Times New Roman" panose="02020603050405020304" pitchFamily="18" charset="0"/>
                <a:cs typeface="Times New Roman" panose="02020603050405020304" pitchFamily="18" charset="0"/>
              </a:rPr>
              <a:t>cost</a:t>
            </a:r>
            <a:r>
              <a:rPr sz="2800" spc="125" dirty="0">
                <a:latin typeface="Times New Roman" panose="02020603050405020304" pitchFamily="18" charset="0"/>
                <a:cs typeface="Times New Roman" panose="02020603050405020304" pitchFamily="18" charset="0"/>
              </a:rPr>
              <a:t> </a:t>
            </a:r>
            <a:r>
              <a:rPr sz="2800" spc="-90" dirty="0">
                <a:latin typeface="Times New Roman" panose="02020603050405020304" pitchFamily="18" charset="0"/>
                <a:cs typeface="Times New Roman" panose="02020603050405020304" pitchFamily="18" charset="0"/>
              </a:rPr>
              <a:t>(WAVCO)</a:t>
            </a:r>
            <a:endParaRPr sz="2800" dirty="0">
              <a:latin typeface="Times New Roman" panose="02020603050405020304" pitchFamily="18" charset="0"/>
              <a:cs typeface="Times New Roman" panose="02020603050405020304" pitchFamily="18" charset="0"/>
            </a:endParaRPr>
          </a:p>
          <a:p>
            <a:pPr marL="25400">
              <a:spcBef>
                <a:spcPts val="600"/>
              </a:spcBef>
            </a:pPr>
            <a:r>
              <a:rPr sz="2800" spc="-127" baseline="11111" dirty="0">
                <a:solidFill>
                  <a:srgbClr val="3790A6"/>
                </a:solidFill>
                <a:latin typeface="Times New Roman" panose="02020603050405020304" pitchFamily="18" charset="0"/>
                <a:cs typeface="Times New Roman" panose="02020603050405020304" pitchFamily="18" charset="0"/>
              </a:rPr>
              <a:t></a:t>
            </a:r>
            <a:r>
              <a:rPr sz="2800" spc="-85" dirty="0">
                <a:latin typeface="Times New Roman" panose="02020603050405020304" pitchFamily="18" charset="0"/>
                <a:cs typeface="Times New Roman" panose="02020603050405020304" pitchFamily="18" charset="0"/>
              </a:rPr>
              <a:t>Specific </a:t>
            </a:r>
            <a:r>
              <a:rPr sz="2800" spc="-15" dirty="0">
                <a:latin typeface="Times New Roman" panose="02020603050405020304" pitchFamily="18" charset="0"/>
                <a:cs typeface="Times New Roman" panose="02020603050405020304" pitchFamily="18" charset="0"/>
              </a:rPr>
              <a:t>identification/unit </a:t>
            </a:r>
            <a:r>
              <a:rPr sz="2800" spc="-25" dirty="0">
                <a:latin typeface="Times New Roman" panose="02020603050405020304" pitchFamily="18" charset="0"/>
                <a:cs typeface="Times New Roman" panose="02020603050405020304" pitchFamily="18" charset="0"/>
              </a:rPr>
              <a:t>cost</a:t>
            </a:r>
            <a:r>
              <a:rPr sz="2800" spc="55"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method</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7529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9" y="505460"/>
            <a:ext cx="3549650" cy="628377"/>
          </a:xfrm>
          <a:prstGeom prst="rect">
            <a:avLst/>
          </a:prstGeom>
        </p:spPr>
        <p:txBody>
          <a:bodyPr vert="horz" wrap="square" lIns="0" tIns="12700" rIns="0" bIns="0" rtlCol="0" anchor="ctr">
            <a:spAutoFit/>
          </a:bodyPr>
          <a:lstStyle/>
          <a:p>
            <a:pPr marL="12700">
              <a:lnSpc>
                <a:spcPct val="100000"/>
              </a:lnSpc>
              <a:spcBef>
                <a:spcPts val="100"/>
              </a:spcBef>
            </a:pPr>
            <a:r>
              <a:rPr sz="4000" b="1" spc="-195" dirty="0">
                <a:latin typeface="Times New Roman" panose="02020603050405020304" pitchFamily="18" charset="0"/>
                <a:cs typeface="Times New Roman" panose="02020603050405020304" pitchFamily="18" charset="0"/>
              </a:rPr>
              <a:t>First-in-first-out</a:t>
            </a:r>
            <a:endParaRPr sz="4000" b="1"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1854836" y="1437640"/>
            <a:ext cx="8482329" cy="2795636"/>
          </a:xfrm>
          <a:prstGeom prst="rect">
            <a:avLst/>
          </a:prstGeom>
        </p:spPr>
        <p:txBody>
          <a:bodyPr vert="horz" wrap="square" lIns="0" tIns="55879" rIns="0" bIns="0" rtlCol="0">
            <a:spAutoFit/>
          </a:bodyPr>
          <a:lstStyle/>
          <a:p>
            <a:pPr marL="1559560" marR="311150" indent="-281940">
              <a:lnSpc>
                <a:spcPct val="100000"/>
              </a:lnSpc>
              <a:spcBef>
                <a:spcPts val="100"/>
              </a:spcBef>
            </a:pPr>
            <a:r>
              <a:rPr spc="-60" baseline="11111" dirty="0">
                <a:solidFill>
                  <a:srgbClr val="3790A6"/>
                </a:solidFill>
                <a:latin typeface="Times New Roman" panose="02020603050405020304" pitchFamily="18" charset="0"/>
                <a:cs typeface="Times New Roman" panose="02020603050405020304" pitchFamily="18" charset="0"/>
              </a:rPr>
              <a:t></a:t>
            </a:r>
            <a:r>
              <a:rPr spc="-40" dirty="0">
                <a:latin typeface="Times New Roman" panose="02020603050405020304" pitchFamily="18" charset="0"/>
                <a:cs typeface="Times New Roman" panose="02020603050405020304" pitchFamily="18" charset="0"/>
              </a:rPr>
              <a:t>This </a:t>
            </a:r>
            <a:r>
              <a:rPr spc="-5" dirty="0">
                <a:latin typeface="Times New Roman" panose="02020603050405020304" pitchFamily="18" charset="0"/>
                <a:cs typeface="Times New Roman" panose="02020603050405020304" pitchFamily="18" charset="0"/>
              </a:rPr>
              <a:t>method </a:t>
            </a:r>
            <a:r>
              <a:rPr spc="-70" dirty="0">
                <a:latin typeface="Times New Roman" panose="02020603050405020304" pitchFamily="18" charset="0"/>
                <a:cs typeface="Times New Roman" panose="02020603050405020304" pitchFamily="18" charset="0"/>
              </a:rPr>
              <a:t>assumes </a:t>
            </a:r>
            <a:r>
              <a:rPr spc="-5" dirty="0">
                <a:latin typeface="Times New Roman" panose="02020603050405020304" pitchFamily="18" charset="0"/>
                <a:cs typeface="Times New Roman" panose="02020603050405020304" pitchFamily="18" charset="0"/>
              </a:rPr>
              <a:t>that </a:t>
            </a:r>
            <a:r>
              <a:rPr spc="-10" dirty="0">
                <a:latin typeface="Times New Roman" panose="02020603050405020304" pitchFamily="18" charset="0"/>
                <a:cs typeface="Times New Roman" panose="02020603050405020304" pitchFamily="18" charset="0"/>
              </a:rPr>
              <a:t>the </a:t>
            </a:r>
            <a:r>
              <a:rPr spc="-45" dirty="0">
                <a:latin typeface="Times New Roman" panose="02020603050405020304" pitchFamily="18" charset="0"/>
                <a:cs typeface="Times New Roman" panose="02020603050405020304" pitchFamily="18" charset="0"/>
              </a:rPr>
              <a:t>first </a:t>
            </a:r>
            <a:r>
              <a:rPr spc="-40" dirty="0">
                <a:latin typeface="Times New Roman" panose="02020603050405020304" pitchFamily="18" charset="0"/>
                <a:cs typeface="Times New Roman" panose="02020603050405020304" pitchFamily="18" charset="0"/>
              </a:rPr>
              <a:t>stock </a:t>
            </a:r>
            <a:r>
              <a:rPr spc="25" dirty="0">
                <a:latin typeface="Times New Roman" panose="02020603050405020304" pitchFamily="18" charset="0"/>
                <a:cs typeface="Times New Roman" panose="02020603050405020304" pitchFamily="18" charset="0"/>
              </a:rPr>
              <a:t>to </a:t>
            </a:r>
            <a:r>
              <a:rPr spc="-30" dirty="0">
                <a:latin typeface="Times New Roman" panose="02020603050405020304" pitchFamily="18" charset="0"/>
                <a:cs typeface="Times New Roman" panose="02020603050405020304" pitchFamily="18" charset="0"/>
              </a:rPr>
              <a:t>be  </a:t>
            </a:r>
            <a:r>
              <a:rPr spc="-70" dirty="0">
                <a:latin typeface="Times New Roman" panose="02020603050405020304" pitchFamily="18" charset="0"/>
                <a:cs typeface="Times New Roman" panose="02020603050405020304" pitchFamily="18" charset="0"/>
              </a:rPr>
              <a:t>received </a:t>
            </a:r>
            <a:r>
              <a:rPr spc="-105" dirty="0">
                <a:latin typeface="Times New Roman" panose="02020603050405020304" pitchFamily="18" charset="0"/>
                <a:cs typeface="Times New Roman" panose="02020603050405020304" pitchFamily="18" charset="0"/>
              </a:rPr>
              <a:t>is </a:t>
            </a:r>
            <a:r>
              <a:rPr spc="-5" dirty="0">
                <a:latin typeface="Times New Roman" panose="02020603050405020304" pitchFamily="18" charset="0"/>
                <a:cs typeface="Times New Roman" panose="02020603050405020304" pitchFamily="18" charset="0"/>
              </a:rPr>
              <a:t>the </a:t>
            </a:r>
            <a:r>
              <a:rPr spc="-45" dirty="0">
                <a:latin typeface="Times New Roman" panose="02020603050405020304" pitchFamily="18" charset="0"/>
                <a:cs typeface="Times New Roman" panose="02020603050405020304" pitchFamily="18" charset="0"/>
              </a:rPr>
              <a:t>first </a:t>
            </a:r>
            <a:r>
              <a:rPr spc="30" dirty="0">
                <a:latin typeface="Times New Roman" panose="02020603050405020304" pitchFamily="18" charset="0"/>
                <a:cs typeface="Times New Roman" panose="02020603050405020304" pitchFamily="18" charset="0"/>
              </a:rPr>
              <a:t>to </a:t>
            </a:r>
            <a:r>
              <a:rPr spc="-30" dirty="0">
                <a:latin typeface="Times New Roman" panose="02020603050405020304" pitchFamily="18" charset="0"/>
                <a:cs typeface="Times New Roman" panose="02020603050405020304" pitchFamily="18" charset="0"/>
              </a:rPr>
              <a:t>be</a:t>
            </a:r>
            <a:r>
              <a:rPr spc="130" dirty="0">
                <a:latin typeface="Times New Roman" panose="02020603050405020304" pitchFamily="18" charset="0"/>
                <a:cs typeface="Times New Roman" panose="02020603050405020304" pitchFamily="18" charset="0"/>
              </a:rPr>
              <a:t> </a:t>
            </a:r>
            <a:r>
              <a:rPr spc="-60" dirty="0">
                <a:latin typeface="Times New Roman" panose="02020603050405020304" pitchFamily="18" charset="0"/>
                <a:cs typeface="Times New Roman" panose="02020603050405020304" pitchFamily="18" charset="0"/>
              </a:rPr>
              <a:t>sold.</a:t>
            </a:r>
            <a:endParaRPr dirty="0">
              <a:latin typeface="Times New Roman" panose="02020603050405020304" pitchFamily="18" charset="0"/>
              <a:cs typeface="Times New Roman" panose="02020603050405020304" pitchFamily="18" charset="0"/>
            </a:endParaRPr>
          </a:p>
          <a:p>
            <a:pPr marL="1559560" marR="17780" indent="-281940">
              <a:lnSpc>
                <a:spcPct val="100000"/>
              </a:lnSpc>
              <a:spcBef>
                <a:spcPts val="590"/>
              </a:spcBef>
            </a:pPr>
            <a:r>
              <a:rPr spc="-30" baseline="11111" dirty="0">
                <a:solidFill>
                  <a:srgbClr val="3790A6"/>
                </a:solidFill>
                <a:latin typeface="Times New Roman" panose="02020603050405020304" pitchFamily="18" charset="0"/>
                <a:cs typeface="Times New Roman" panose="02020603050405020304" pitchFamily="18" charset="0"/>
              </a:rPr>
              <a:t></a:t>
            </a:r>
            <a:r>
              <a:rPr spc="-20" dirty="0">
                <a:latin typeface="Times New Roman" panose="02020603050405020304" pitchFamily="18" charset="0"/>
                <a:cs typeface="Times New Roman" panose="02020603050405020304" pitchFamily="18" charset="0"/>
              </a:rPr>
              <a:t>The </a:t>
            </a:r>
            <a:r>
              <a:rPr spc="-25" dirty="0">
                <a:latin typeface="Times New Roman" panose="02020603050405020304" pitchFamily="18" charset="0"/>
                <a:cs typeface="Times New Roman" panose="02020603050405020304" pitchFamily="18" charset="0"/>
              </a:rPr>
              <a:t>cost </a:t>
            </a:r>
            <a:r>
              <a:rPr spc="-5" dirty="0">
                <a:latin typeface="Times New Roman" panose="02020603050405020304" pitchFamily="18" charset="0"/>
                <a:cs typeface="Times New Roman" panose="02020603050405020304" pitchFamily="18" charset="0"/>
              </a:rPr>
              <a:t>of </a:t>
            </a:r>
            <a:r>
              <a:rPr spc="-75" dirty="0">
                <a:latin typeface="Times New Roman" panose="02020603050405020304" pitchFamily="18" charset="0"/>
                <a:cs typeface="Times New Roman" panose="02020603050405020304" pitchFamily="18" charset="0"/>
              </a:rPr>
              <a:t>materials </a:t>
            </a:r>
            <a:r>
              <a:rPr spc="-50" dirty="0">
                <a:latin typeface="Times New Roman" panose="02020603050405020304" pitchFamily="18" charset="0"/>
                <a:cs typeface="Times New Roman" panose="02020603050405020304" pitchFamily="18" charset="0"/>
              </a:rPr>
              <a:t>used </a:t>
            </a:r>
            <a:r>
              <a:rPr spc="-110" dirty="0">
                <a:latin typeface="Times New Roman" panose="02020603050405020304" pitchFamily="18" charset="0"/>
                <a:cs typeface="Times New Roman" panose="02020603050405020304" pitchFamily="18" charset="0"/>
              </a:rPr>
              <a:t>is </a:t>
            </a:r>
            <a:r>
              <a:rPr spc="-50" dirty="0">
                <a:latin typeface="Times New Roman" panose="02020603050405020304" pitchFamily="18" charset="0"/>
                <a:cs typeface="Times New Roman" panose="02020603050405020304" pitchFamily="18" charset="0"/>
              </a:rPr>
              <a:t>based </a:t>
            </a:r>
            <a:r>
              <a:rPr spc="25" dirty="0">
                <a:latin typeface="Times New Roman" panose="02020603050405020304" pitchFamily="18" charset="0"/>
                <a:cs typeface="Times New Roman" panose="02020603050405020304" pitchFamily="18" charset="0"/>
              </a:rPr>
              <a:t>on </a:t>
            </a:r>
            <a:r>
              <a:rPr spc="-5" dirty="0">
                <a:latin typeface="Times New Roman" panose="02020603050405020304" pitchFamily="18" charset="0"/>
                <a:cs typeface="Times New Roman" panose="02020603050405020304" pitchFamily="18" charset="0"/>
              </a:rPr>
              <a:t>the </a:t>
            </a:r>
            <a:r>
              <a:rPr spc="-45" dirty="0">
                <a:latin typeface="Times New Roman" panose="02020603050405020304" pitchFamily="18" charset="0"/>
                <a:cs typeface="Times New Roman" panose="02020603050405020304" pitchFamily="18" charset="0"/>
              </a:rPr>
              <a:t>oldest  </a:t>
            </a:r>
            <a:r>
              <a:rPr spc="-70" dirty="0">
                <a:latin typeface="Times New Roman" panose="02020603050405020304" pitchFamily="18" charset="0"/>
                <a:cs typeface="Times New Roman" panose="02020603050405020304" pitchFamily="18" charset="0"/>
              </a:rPr>
              <a:t>prices.</a:t>
            </a:r>
            <a:endParaRPr dirty="0">
              <a:latin typeface="Times New Roman" panose="02020603050405020304" pitchFamily="18" charset="0"/>
              <a:cs typeface="Times New Roman" panose="02020603050405020304" pitchFamily="18" charset="0"/>
            </a:endParaRPr>
          </a:p>
          <a:p>
            <a:pPr marL="1559560" marR="417830" indent="-281940">
              <a:lnSpc>
                <a:spcPct val="100000"/>
              </a:lnSpc>
              <a:spcBef>
                <a:spcPts val="600"/>
              </a:spcBef>
            </a:pPr>
            <a:r>
              <a:rPr spc="-30" baseline="11111" dirty="0">
                <a:solidFill>
                  <a:srgbClr val="3790A6"/>
                </a:solidFill>
                <a:latin typeface="Times New Roman" panose="02020603050405020304" pitchFamily="18" charset="0"/>
                <a:cs typeface="Times New Roman" panose="02020603050405020304" pitchFamily="18" charset="0"/>
              </a:rPr>
              <a:t></a:t>
            </a:r>
            <a:r>
              <a:rPr spc="-20" dirty="0">
                <a:latin typeface="Times New Roman" panose="02020603050405020304" pitchFamily="18" charset="0"/>
                <a:cs typeface="Times New Roman" panose="02020603050405020304" pitchFamily="18" charset="0"/>
              </a:rPr>
              <a:t>The </a:t>
            </a:r>
            <a:r>
              <a:rPr spc="-80" dirty="0">
                <a:latin typeface="Times New Roman" panose="02020603050405020304" pitchFamily="18" charset="0"/>
                <a:cs typeface="Times New Roman" panose="02020603050405020304" pitchFamily="18" charset="0"/>
              </a:rPr>
              <a:t>closing </a:t>
            </a:r>
            <a:r>
              <a:rPr spc="-40" dirty="0">
                <a:latin typeface="Times New Roman" panose="02020603050405020304" pitchFamily="18" charset="0"/>
                <a:cs typeface="Times New Roman" panose="02020603050405020304" pitchFamily="18" charset="0"/>
              </a:rPr>
              <a:t>stock </a:t>
            </a:r>
            <a:r>
              <a:rPr spc="-105" dirty="0">
                <a:latin typeface="Times New Roman" panose="02020603050405020304" pitchFamily="18" charset="0"/>
                <a:cs typeface="Times New Roman" panose="02020603050405020304" pitchFamily="18" charset="0"/>
              </a:rPr>
              <a:t>is </a:t>
            </a:r>
            <a:r>
              <a:rPr spc="-80" dirty="0">
                <a:latin typeface="Times New Roman" panose="02020603050405020304" pitchFamily="18" charset="0"/>
                <a:cs typeface="Times New Roman" panose="02020603050405020304" pitchFamily="18" charset="0"/>
              </a:rPr>
              <a:t>valued </a:t>
            </a:r>
            <a:r>
              <a:rPr spc="-40" dirty="0">
                <a:latin typeface="Times New Roman" panose="02020603050405020304" pitchFamily="18" charset="0"/>
                <a:cs typeface="Times New Roman" panose="02020603050405020304" pitchFamily="18" charset="0"/>
              </a:rPr>
              <a:t>at </a:t>
            </a:r>
            <a:r>
              <a:rPr spc="-5" dirty="0">
                <a:latin typeface="Times New Roman" panose="02020603050405020304" pitchFamily="18" charset="0"/>
                <a:cs typeface="Times New Roman" panose="02020603050405020304" pitchFamily="18" charset="0"/>
              </a:rPr>
              <a:t>the </a:t>
            </a:r>
            <a:r>
              <a:rPr spc="-10" dirty="0">
                <a:latin typeface="Times New Roman" panose="02020603050405020304" pitchFamily="18" charset="0"/>
                <a:cs typeface="Times New Roman" panose="02020603050405020304" pitchFamily="18" charset="0"/>
              </a:rPr>
              <a:t>most </a:t>
            </a:r>
            <a:r>
              <a:rPr spc="-35" dirty="0">
                <a:latin typeface="Times New Roman" panose="02020603050405020304" pitchFamily="18" charset="0"/>
                <a:cs typeface="Times New Roman" panose="02020603050405020304" pitchFamily="18" charset="0"/>
              </a:rPr>
              <a:t>recent  </a:t>
            </a:r>
            <a:r>
              <a:rPr spc="-70" dirty="0">
                <a:latin typeface="Times New Roman" panose="02020603050405020304" pitchFamily="18" charset="0"/>
                <a:cs typeface="Times New Roman" panose="02020603050405020304" pitchFamily="18" charset="0"/>
              </a:rPr>
              <a:t>prices.</a:t>
            </a:r>
            <a:endParaRP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214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Introduction</a:t>
            </a:r>
            <a:r>
              <a:rPr lang="en-US" dirty="0" smtClean="0"/>
              <a:t> of cost Accounting</a:t>
            </a:r>
            <a:endParaRPr lang="en-SG" dirty="0"/>
          </a:p>
        </p:txBody>
      </p:sp>
    </p:spTree>
    <p:extLst>
      <p:ext uri="{BB962C8B-B14F-4D97-AF65-F5344CB8AC3E}">
        <p14:creationId xmlns:p14="http://schemas.microsoft.com/office/powerpoint/2010/main" val="2296017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9" y="528321"/>
            <a:ext cx="5574031" cy="628377"/>
          </a:xfrm>
          <a:prstGeom prst="rect">
            <a:avLst/>
          </a:prstGeom>
        </p:spPr>
        <p:txBody>
          <a:bodyPr vert="horz" wrap="square" lIns="0" tIns="12700" rIns="0" bIns="0" rtlCol="0" anchor="ctr">
            <a:spAutoFit/>
          </a:bodyPr>
          <a:lstStyle/>
          <a:p>
            <a:pPr marL="12700">
              <a:lnSpc>
                <a:spcPct val="100000"/>
              </a:lnSpc>
              <a:spcBef>
                <a:spcPts val="100"/>
              </a:spcBef>
            </a:pPr>
            <a:r>
              <a:rPr sz="4000" b="1" spc="-195" dirty="0">
                <a:latin typeface="Times New Roman" panose="02020603050405020304" pitchFamily="18" charset="0"/>
                <a:cs typeface="Times New Roman" panose="02020603050405020304" pitchFamily="18" charset="0"/>
              </a:rPr>
              <a:t>Last-in-first-out</a:t>
            </a:r>
            <a:r>
              <a:rPr sz="4000" b="1" spc="-130" dirty="0">
                <a:latin typeface="Times New Roman" panose="02020603050405020304" pitchFamily="18" charset="0"/>
                <a:cs typeface="Times New Roman" panose="02020603050405020304" pitchFamily="18" charset="0"/>
              </a:rPr>
              <a:t> </a:t>
            </a:r>
            <a:r>
              <a:rPr sz="4000" b="1" spc="-35" dirty="0">
                <a:latin typeface="Times New Roman" panose="02020603050405020304" pitchFamily="18" charset="0"/>
                <a:cs typeface="Times New Roman" panose="02020603050405020304" pitchFamily="18" charset="0"/>
              </a:rPr>
              <a:t>(LIFO)</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107690" y="1517651"/>
            <a:ext cx="6989445" cy="2333971"/>
          </a:xfrm>
          <a:prstGeom prst="rect">
            <a:avLst/>
          </a:prstGeom>
        </p:spPr>
        <p:txBody>
          <a:bodyPr vert="horz" wrap="square" lIns="0" tIns="27939" rIns="0" bIns="0" rtlCol="0">
            <a:spAutoFit/>
          </a:bodyPr>
          <a:lstStyle/>
          <a:p>
            <a:pPr marL="307340" marR="396875" indent="-281940">
              <a:lnSpc>
                <a:spcPts val="3350"/>
              </a:lnSpc>
              <a:spcBef>
                <a:spcPts val="219"/>
              </a:spcBef>
            </a:pPr>
            <a:r>
              <a:rPr sz="3375" spc="-60" baseline="11111" dirty="0">
                <a:solidFill>
                  <a:srgbClr val="3790A6"/>
                </a:solidFill>
                <a:latin typeface="UnDotum"/>
                <a:cs typeface="UnDotum"/>
              </a:rPr>
              <a:t></a:t>
            </a:r>
            <a:r>
              <a:rPr sz="2800" spc="-40" dirty="0">
                <a:latin typeface="Times New Roman" panose="02020603050405020304" pitchFamily="18" charset="0"/>
                <a:cs typeface="Times New Roman" panose="02020603050405020304" pitchFamily="18" charset="0"/>
              </a:rPr>
              <a:t>This </a:t>
            </a:r>
            <a:r>
              <a:rPr sz="2800" spc="-5" dirty="0">
                <a:latin typeface="Times New Roman" panose="02020603050405020304" pitchFamily="18" charset="0"/>
                <a:cs typeface="Times New Roman" panose="02020603050405020304" pitchFamily="18" charset="0"/>
              </a:rPr>
              <a:t>method </a:t>
            </a:r>
            <a:r>
              <a:rPr sz="2800" spc="-70" dirty="0">
                <a:latin typeface="Times New Roman" panose="02020603050405020304" pitchFamily="18" charset="0"/>
                <a:cs typeface="Times New Roman" panose="02020603050405020304" pitchFamily="18" charset="0"/>
              </a:rPr>
              <a:t>assumes </a:t>
            </a:r>
            <a:r>
              <a:rPr sz="2800" spc="-5" dirty="0">
                <a:latin typeface="Times New Roman" panose="02020603050405020304" pitchFamily="18" charset="0"/>
                <a:cs typeface="Times New Roman" panose="02020603050405020304" pitchFamily="18" charset="0"/>
              </a:rPr>
              <a:t>that </a:t>
            </a:r>
            <a:r>
              <a:rPr sz="2800" spc="-10" dirty="0">
                <a:latin typeface="Times New Roman" panose="02020603050405020304" pitchFamily="18" charset="0"/>
                <a:cs typeface="Times New Roman" panose="02020603050405020304" pitchFamily="18" charset="0"/>
              </a:rPr>
              <a:t>the </a:t>
            </a:r>
            <a:r>
              <a:rPr sz="2800" spc="-70" dirty="0">
                <a:latin typeface="Times New Roman" panose="02020603050405020304" pitchFamily="18" charset="0"/>
                <a:cs typeface="Times New Roman" panose="02020603050405020304" pitchFamily="18" charset="0"/>
              </a:rPr>
              <a:t>last </a:t>
            </a:r>
            <a:r>
              <a:rPr sz="2800" spc="-40" dirty="0">
                <a:latin typeface="Times New Roman" panose="02020603050405020304" pitchFamily="18" charset="0"/>
                <a:cs typeface="Times New Roman" panose="02020603050405020304" pitchFamily="18" charset="0"/>
              </a:rPr>
              <a:t>stock </a:t>
            </a:r>
            <a:r>
              <a:rPr sz="2800" spc="30" dirty="0">
                <a:latin typeface="Times New Roman" panose="02020603050405020304" pitchFamily="18" charset="0"/>
                <a:cs typeface="Times New Roman" panose="02020603050405020304" pitchFamily="18" charset="0"/>
              </a:rPr>
              <a:t>to </a:t>
            </a:r>
            <a:r>
              <a:rPr sz="2800" spc="-30" dirty="0">
                <a:latin typeface="Times New Roman" panose="02020603050405020304" pitchFamily="18" charset="0"/>
                <a:cs typeface="Times New Roman" panose="02020603050405020304" pitchFamily="18" charset="0"/>
              </a:rPr>
              <a:t>be  </a:t>
            </a:r>
            <a:r>
              <a:rPr sz="2800" spc="-70" dirty="0">
                <a:latin typeface="Times New Roman" panose="02020603050405020304" pitchFamily="18" charset="0"/>
                <a:cs typeface="Times New Roman" panose="02020603050405020304" pitchFamily="18" charset="0"/>
              </a:rPr>
              <a:t>received </a:t>
            </a:r>
            <a:r>
              <a:rPr sz="2800" spc="-105" dirty="0">
                <a:latin typeface="Times New Roman" panose="02020603050405020304" pitchFamily="18" charset="0"/>
                <a:cs typeface="Times New Roman" panose="02020603050405020304" pitchFamily="18" charset="0"/>
              </a:rPr>
              <a:t>is </a:t>
            </a:r>
            <a:r>
              <a:rPr sz="2800" spc="-5" dirty="0">
                <a:latin typeface="Times New Roman" panose="02020603050405020304" pitchFamily="18" charset="0"/>
                <a:cs typeface="Times New Roman" panose="02020603050405020304" pitchFamily="18" charset="0"/>
              </a:rPr>
              <a:t>the </a:t>
            </a:r>
            <a:r>
              <a:rPr sz="2800" spc="-45" dirty="0">
                <a:latin typeface="Times New Roman" panose="02020603050405020304" pitchFamily="18" charset="0"/>
                <a:cs typeface="Times New Roman" panose="02020603050405020304" pitchFamily="18" charset="0"/>
              </a:rPr>
              <a:t>first </a:t>
            </a:r>
            <a:r>
              <a:rPr sz="2800" spc="30" dirty="0">
                <a:latin typeface="Times New Roman" panose="02020603050405020304" pitchFamily="18" charset="0"/>
                <a:cs typeface="Times New Roman" panose="02020603050405020304" pitchFamily="18" charset="0"/>
              </a:rPr>
              <a:t>to </a:t>
            </a:r>
            <a:r>
              <a:rPr sz="2800" spc="-30" dirty="0">
                <a:latin typeface="Times New Roman" panose="02020603050405020304" pitchFamily="18" charset="0"/>
                <a:cs typeface="Times New Roman" panose="02020603050405020304" pitchFamily="18" charset="0"/>
              </a:rPr>
              <a:t>be</a:t>
            </a:r>
            <a:r>
              <a:rPr sz="2800" spc="130" dirty="0">
                <a:latin typeface="Times New Roman" panose="02020603050405020304" pitchFamily="18" charset="0"/>
                <a:cs typeface="Times New Roman" panose="02020603050405020304" pitchFamily="18" charset="0"/>
              </a:rPr>
              <a:t> </a:t>
            </a:r>
            <a:r>
              <a:rPr sz="2800" spc="-60" dirty="0">
                <a:latin typeface="Times New Roman" panose="02020603050405020304" pitchFamily="18" charset="0"/>
                <a:cs typeface="Times New Roman" panose="02020603050405020304" pitchFamily="18" charset="0"/>
              </a:rPr>
              <a:t>sold.</a:t>
            </a:r>
            <a:endParaRPr sz="2800" dirty="0">
              <a:latin typeface="Times New Roman" panose="02020603050405020304" pitchFamily="18" charset="0"/>
              <a:cs typeface="Times New Roman" panose="02020603050405020304" pitchFamily="18" charset="0"/>
            </a:endParaRPr>
          </a:p>
          <a:p>
            <a:pPr marL="307340" marR="17780" indent="-281940">
              <a:spcBef>
                <a:spcPts val="490"/>
              </a:spcBef>
            </a:pPr>
            <a:r>
              <a:rPr sz="2800" spc="-44" baseline="11111" dirty="0">
                <a:solidFill>
                  <a:srgbClr val="3790A6"/>
                </a:solidFill>
                <a:latin typeface="Times New Roman" panose="02020603050405020304" pitchFamily="18" charset="0"/>
                <a:cs typeface="Times New Roman" panose="02020603050405020304" pitchFamily="18" charset="0"/>
              </a:rPr>
              <a:t></a:t>
            </a:r>
            <a:r>
              <a:rPr sz="2800" spc="-30" dirty="0">
                <a:latin typeface="Times New Roman" panose="02020603050405020304" pitchFamily="18" charset="0"/>
                <a:cs typeface="Times New Roman" panose="02020603050405020304" pitchFamily="18" charset="0"/>
              </a:rPr>
              <a:t>Therefore, </a:t>
            </a:r>
            <a:r>
              <a:rPr sz="2800" spc="-5" dirty="0">
                <a:latin typeface="Times New Roman" panose="02020603050405020304" pitchFamily="18" charset="0"/>
                <a:cs typeface="Times New Roman" panose="02020603050405020304" pitchFamily="18" charset="0"/>
              </a:rPr>
              <a:t>the </a:t>
            </a:r>
            <a:r>
              <a:rPr sz="2800" spc="-25" dirty="0">
                <a:latin typeface="Times New Roman" panose="02020603050405020304" pitchFamily="18" charset="0"/>
                <a:cs typeface="Times New Roman" panose="02020603050405020304" pitchFamily="18" charset="0"/>
              </a:rPr>
              <a:t>cost </a:t>
            </a:r>
            <a:r>
              <a:rPr sz="2800" spc="-5" dirty="0">
                <a:latin typeface="Times New Roman" panose="02020603050405020304" pitchFamily="18" charset="0"/>
                <a:cs typeface="Times New Roman" panose="02020603050405020304" pitchFamily="18" charset="0"/>
              </a:rPr>
              <a:t>of </a:t>
            </a:r>
            <a:r>
              <a:rPr sz="2800" spc="-75" dirty="0">
                <a:latin typeface="Times New Roman" panose="02020603050405020304" pitchFamily="18" charset="0"/>
                <a:cs typeface="Times New Roman" panose="02020603050405020304" pitchFamily="18" charset="0"/>
              </a:rPr>
              <a:t>materials </a:t>
            </a:r>
            <a:r>
              <a:rPr sz="2800" spc="-50" dirty="0">
                <a:latin typeface="Times New Roman" panose="02020603050405020304" pitchFamily="18" charset="0"/>
                <a:cs typeface="Times New Roman" panose="02020603050405020304" pitchFamily="18" charset="0"/>
              </a:rPr>
              <a:t>used </a:t>
            </a:r>
            <a:r>
              <a:rPr sz="2800" spc="-105" dirty="0">
                <a:latin typeface="Times New Roman" panose="02020603050405020304" pitchFamily="18" charset="0"/>
                <a:cs typeface="Times New Roman" panose="02020603050405020304" pitchFamily="18" charset="0"/>
              </a:rPr>
              <a:t>is </a:t>
            </a:r>
            <a:r>
              <a:rPr sz="2800" spc="-50" dirty="0">
                <a:latin typeface="Times New Roman" panose="02020603050405020304" pitchFamily="18" charset="0"/>
                <a:cs typeface="Times New Roman" panose="02020603050405020304" pitchFamily="18" charset="0"/>
              </a:rPr>
              <a:t>based </a:t>
            </a:r>
            <a:r>
              <a:rPr sz="2800" spc="20" dirty="0">
                <a:latin typeface="Times New Roman" panose="02020603050405020304" pitchFamily="18" charset="0"/>
                <a:cs typeface="Times New Roman" panose="02020603050405020304" pitchFamily="18" charset="0"/>
              </a:rPr>
              <a:t>on  </a:t>
            </a:r>
            <a:r>
              <a:rPr sz="2800" spc="-5" dirty="0">
                <a:latin typeface="Times New Roman" panose="02020603050405020304" pitchFamily="18" charset="0"/>
                <a:cs typeface="Times New Roman" panose="02020603050405020304" pitchFamily="18" charset="0"/>
              </a:rPr>
              <a:t>the </a:t>
            </a:r>
            <a:r>
              <a:rPr sz="2800" spc="-15" dirty="0">
                <a:latin typeface="Times New Roman" panose="02020603050405020304" pitchFamily="18" charset="0"/>
                <a:cs typeface="Times New Roman" panose="02020603050405020304" pitchFamily="18" charset="0"/>
              </a:rPr>
              <a:t>most </a:t>
            </a:r>
            <a:r>
              <a:rPr sz="2800" spc="-35" dirty="0">
                <a:latin typeface="Times New Roman" panose="02020603050405020304" pitchFamily="18" charset="0"/>
                <a:cs typeface="Times New Roman" panose="02020603050405020304" pitchFamily="18" charset="0"/>
              </a:rPr>
              <a:t>recent</a:t>
            </a:r>
            <a:r>
              <a:rPr sz="2800" spc="5" dirty="0">
                <a:latin typeface="Times New Roman" panose="02020603050405020304" pitchFamily="18" charset="0"/>
                <a:cs typeface="Times New Roman" panose="02020603050405020304" pitchFamily="18" charset="0"/>
              </a:rPr>
              <a:t> </a:t>
            </a:r>
            <a:r>
              <a:rPr sz="2800" spc="-70" dirty="0">
                <a:latin typeface="Times New Roman" panose="02020603050405020304" pitchFamily="18" charset="0"/>
                <a:cs typeface="Times New Roman" panose="02020603050405020304" pitchFamily="18" charset="0"/>
              </a:rPr>
              <a:t>prices.</a:t>
            </a:r>
            <a:endParaRPr sz="2800" dirty="0">
              <a:latin typeface="Times New Roman" panose="02020603050405020304" pitchFamily="18" charset="0"/>
              <a:cs typeface="Times New Roman" panose="02020603050405020304" pitchFamily="18" charset="0"/>
            </a:endParaRPr>
          </a:p>
          <a:p>
            <a:pPr marL="25400">
              <a:spcBef>
                <a:spcPts val="600"/>
              </a:spcBef>
            </a:pPr>
            <a:r>
              <a:rPr sz="2800" spc="-30" baseline="11111" dirty="0">
                <a:solidFill>
                  <a:srgbClr val="3790A6"/>
                </a:solidFill>
                <a:latin typeface="Times New Roman" panose="02020603050405020304" pitchFamily="18" charset="0"/>
                <a:cs typeface="Times New Roman" panose="02020603050405020304" pitchFamily="18" charset="0"/>
              </a:rPr>
              <a:t></a:t>
            </a:r>
            <a:r>
              <a:rPr sz="2800" spc="-20" dirty="0">
                <a:latin typeface="Times New Roman" panose="02020603050405020304" pitchFamily="18" charset="0"/>
                <a:cs typeface="Times New Roman" panose="02020603050405020304" pitchFamily="18" charset="0"/>
              </a:rPr>
              <a:t>The </a:t>
            </a:r>
            <a:r>
              <a:rPr sz="2800" spc="-80" dirty="0">
                <a:latin typeface="Times New Roman" panose="02020603050405020304" pitchFamily="18" charset="0"/>
                <a:cs typeface="Times New Roman" panose="02020603050405020304" pitchFamily="18" charset="0"/>
              </a:rPr>
              <a:t>closing </a:t>
            </a:r>
            <a:r>
              <a:rPr sz="2800" spc="-40" dirty="0">
                <a:latin typeface="Times New Roman" panose="02020603050405020304" pitchFamily="18" charset="0"/>
                <a:cs typeface="Times New Roman" panose="02020603050405020304" pitchFamily="18" charset="0"/>
              </a:rPr>
              <a:t>stock </a:t>
            </a:r>
            <a:r>
              <a:rPr sz="2800" spc="-105" dirty="0">
                <a:latin typeface="Times New Roman" panose="02020603050405020304" pitchFamily="18" charset="0"/>
                <a:cs typeface="Times New Roman" panose="02020603050405020304" pitchFamily="18" charset="0"/>
              </a:rPr>
              <a:t>is </a:t>
            </a:r>
            <a:r>
              <a:rPr sz="2800" spc="-80" dirty="0">
                <a:latin typeface="Times New Roman" panose="02020603050405020304" pitchFamily="18" charset="0"/>
                <a:cs typeface="Times New Roman" panose="02020603050405020304" pitchFamily="18" charset="0"/>
              </a:rPr>
              <a:t>valued </a:t>
            </a:r>
            <a:r>
              <a:rPr sz="2800" spc="-40" dirty="0">
                <a:latin typeface="Times New Roman" panose="02020603050405020304" pitchFamily="18" charset="0"/>
                <a:cs typeface="Times New Roman" panose="02020603050405020304" pitchFamily="18" charset="0"/>
              </a:rPr>
              <a:t>at </a:t>
            </a:r>
            <a:r>
              <a:rPr sz="2800" spc="-5" dirty="0">
                <a:latin typeface="Times New Roman" panose="02020603050405020304" pitchFamily="18" charset="0"/>
                <a:cs typeface="Times New Roman" panose="02020603050405020304" pitchFamily="18" charset="0"/>
              </a:rPr>
              <a:t>the </a:t>
            </a:r>
            <a:r>
              <a:rPr sz="2800" spc="-40" dirty="0">
                <a:latin typeface="Times New Roman" panose="02020603050405020304" pitchFamily="18" charset="0"/>
                <a:cs typeface="Times New Roman" panose="02020603050405020304" pitchFamily="18" charset="0"/>
              </a:rPr>
              <a:t>oldest</a:t>
            </a:r>
            <a:r>
              <a:rPr sz="2800" spc="285" dirty="0">
                <a:latin typeface="Times New Roman" panose="02020603050405020304" pitchFamily="18" charset="0"/>
                <a:cs typeface="Times New Roman" panose="02020603050405020304" pitchFamily="18" charset="0"/>
              </a:rPr>
              <a:t> </a:t>
            </a:r>
            <a:r>
              <a:rPr sz="2800" spc="-65" dirty="0">
                <a:latin typeface="Times New Roman" panose="02020603050405020304" pitchFamily="18" charset="0"/>
                <a:cs typeface="Times New Roman" panose="02020603050405020304" pitchFamily="18" charset="0"/>
              </a:rPr>
              <a:t>prices.</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4004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32760" y="1375409"/>
            <a:ext cx="7254240" cy="1305486"/>
          </a:xfrm>
          <a:prstGeom prst="rect">
            <a:avLst/>
          </a:prstGeom>
        </p:spPr>
        <p:txBody>
          <a:bodyPr vert="horz" wrap="square" lIns="0" tIns="12700" rIns="0" bIns="0" rtlCol="0">
            <a:spAutoFit/>
          </a:bodyPr>
          <a:lstStyle/>
          <a:p>
            <a:pPr marL="307975" marR="17780" indent="-283210">
              <a:spcBef>
                <a:spcPts val="100"/>
              </a:spcBef>
            </a:pPr>
            <a:r>
              <a:rPr sz="3375" spc="-67" baseline="11111" dirty="0">
                <a:solidFill>
                  <a:srgbClr val="3790A6"/>
                </a:solidFill>
                <a:latin typeface="UnDotum"/>
                <a:cs typeface="UnDotum"/>
              </a:rPr>
              <a:t></a:t>
            </a:r>
            <a:r>
              <a:rPr sz="2800" spc="-45" dirty="0">
                <a:latin typeface="Times New Roman"/>
                <a:cs typeface="Times New Roman"/>
              </a:rPr>
              <a:t>This </a:t>
            </a:r>
            <a:r>
              <a:rPr sz="2800" spc="-5" dirty="0">
                <a:latin typeface="Times New Roman"/>
                <a:cs typeface="Times New Roman"/>
              </a:rPr>
              <a:t>method </a:t>
            </a:r>
            <a:r>
              <a:rPr sz="2800" spc="-70" dirty="0">
                <a:latin typeface="Times New Roman"/>
                <a:cs typeface="Times New Roman"/>
              </a:rPr>
              <a:t>assumes </a:t>
            </a:r>
            <a:r>
              <a:rPr sz="2800" spc="-5" dirty="0">
                <a:latin typeface="Times New Roman"/>
                <a:cs typeface="Times New Roman"/>
              </a:rPr>
              <a:t>that </a:t>
            </a:r>
            <a:r>
              <a:rPr sz="2800" spc="-10" dirty="0">
                <a:latin typeface="Times New Roman"/>
                <a:cs typeface="Times New Roman"/>
              </a:rPr>
              <a:t>the </a:t>
            </a:r>
            <a:r>
              <a:rPr sz="2800" spc="-25" dirty="0">
                <a:latin typeface="Times New Roman"/>
                <a:cs typeface="Times New Roman"/>
              </a:rPr>
              <a:t>cost </a:t>
            </a:r>
            <a:r>
              <a:rPr sz="2800" spc="-5" dirty="0">
                <a:latin typeface="Times New Roman"/>
                <a:cs typeface="Times New Roman"/>
              </a:rPr>
              <a:t>of  </a:t>
            </a:r>
            <a:r>
              <a:rPr sz="2800" spc="-75" dirty="0">
                <a:latin typeface="Times New Roman"/>
                <a:cs typeface="Times New Roman"/>
              </a:rPr>
              <a:t>materials </a:t>
            </a:r>
            <a:r>
              <a:rPr sz="2800" spc="-50" dirty="0">
                <a:latin typeface="Times New Roman"/>
                <a:cs typeface="Times New Roman"/>
              </a:rPr>
              <a:t>used </a:t>
            </a:r>
            <a:r>
              <a:rPr sz="2800" spc="-30" dirty="0">
                <a:latin typeface="Times New Roman"/>
                <a:cs typeface="Times New Roman"/>
              </a:rPr>
              <a:t>and </a:t>
            </a:r>
            <a:r>
              <a:rPr sz="2800" spc="-80" dirty="0">
                <a:latin typeface="Times New Roman"/>
                <a:cs typeface="Times New Roman"/>
              </a:rPr>
              <a:t>closing </a:t>
            </a:r>
            <a:r>
              <a:rPr sz="2800" spc="-40" dirty="0">
                <a:latin typeface="Times New Roman"/>
                <a:cs typeface="Times New Roman"/>
              </a:rPr>
              <a:t>stock </a:t>
            </a:r>
            <a:r>
              <a:rPr sz="2800" spc="-65" dirty="0">
                <a:latin typeface="Times New Roman"/>
                <a:cs typeface="Times New Roman"/>
              </a:rPr>
              <a:t>are </a:t>
            </a:r>
            <a:r>
              <a:rPr sz="2800" spc="-80" dirty="0">
                <a:latin typeface="Times New Roman"/>
                <a:cs typeface="Times New Roman"/>
              </a:rPr>
              <a:t>valued </a:t>
            </a:r>
            <a:r>
              <a:rPr sz="2800" spc="-40" dirty="0">
                <a:latin typeface="Times New Roman"/>
                <a:cs typeface="Times New Roman"/>
              </a:rPr>
              <a:t>at  </a:t>
            </a:r>
            <a:r>
              <a:rPr sz="2800" spc="-10" dirty="0">
                <a:latin typeface="Times New Roman"/>
                <a:cs typeface="Times New Roman"/>
              </a:rPr>
              <a:t>the </a:t>
            </a:r>
            <a:r>
              <a:rPr sz="2800" spc="-75" dirty="0">
                <a:latin typeface="Times New Roman"/>
                <a:cs typeface="Times New Roman"/>
              </a:rPr>
              <a:t>weighted </a:t>
            </a:r>
            <a:r>
              <a:rPr sz="2800" spc="-95" dirty="0">
                <a:latin typeface="Times New Roman"/>
                <a:cs typeface="Times New Roman"/>
              </a:rPr>
              <a:t>average</a:t>
            </a:r>
            <a:r>
              <a:rPr sz="2800" spc="60" dirty="0">
                <a:latin typeface="Times New Roman"/>
                <a:cs typeface="Times New Roman"/>
              </a:rPr>
              <a:t> </a:t>
            </a:r>
            <a:r>
              <a:rPr sz="2800" spc="-40" dirty="0">
                <a:latin typeface="Times New Roman"/>
                <a:cs typeface="Times New Roman"/>
              </a:rPr>
              <a:t>cost.</a:t>
            </a:r>
            <a:endParaRPr sz="2800" dirty="0">
              <a:latin typeface="Times New Roman"/>
              <a:cs typeface="Times New Roman"/>
            </a:endParaRPr>
          </a:p>
        </p:txBody>
      </p:sp>
      <p:sp>
        <p:nvSpPr>
          <p:cNvPr id="3" name="object 3"/>
          <p:cNvSpPr txBox="1">
            <a:spLocks noGrp="1"/>
          </p:cNvSpPr>
          <p:nvPr>
            <p:ph type="ctrTitle"/>
          </p:nvPr>
        </p:nvSpPr>
        <p:spPr>
          <a:xfrm>
            <a:off x="2553334" y="-711677"/>
            <a:ext cx="7085330" cy="1859483"/>
          </a:xfrm>
          <a:prstGeom prst="rect">
            <a:avLst/>
          </a:prstGeom>
        </p:spPr>
        <p:txBody>
          <a:bodyPr vert="horz" wrap="square" lIns="0" tIns="12700" rIns="0" bIns="0" rtlCol="0" anchor="b">
            <a:spAutoFit/>
          </a:bodyPr>
          <a:lstStyle/>
          <a:p>
            <a:pPr marL="422275">
              <a:lnSpc>
                <a:spcPct val="100000"/>
              </a:lnSpc>
              <a:spcBef>
                <a:spcPts val="100"/>
              </a:spcBef>
            </a:pPr>
            <a:r>
              <a:rPr b="1" spc="-90" dirty="0">
                <a:latin typeface="Times New Roman" panose="02020603050405020304" pitchFamily="18" charset="0"/>
                <a:cs typeface="Times New Roman" panose="02020603050405020304" pitchFamily="18" charset="0"/>
              </a:rPr>
              <a:t>Weight </a:t>
            </a:r>
            <a:r>
              <a:rPr b="1" spc="-260" dirty="0">
                <a:latin typeface="Times New Roman" panose="02020603050405020304" pitchFamily="18" charset="0"/>
                <a:cs typeface="Times New Roman" panose="02020603050405020304" pitchFamily="18" charset="0"/>
              </a:rPr>
              <a:t>average </a:t>
            </a:r>
            <a:r>
              <a:rPr b="1" spc="-135" dirty="0">
                <a:latin typeface="Times New Roman" panose="02020603050405020304" pitchFamily="18" charset="0"/>
                <a:cs typeface="Times New Roman" panose="02020603050405020304" pitchFamily="18" charset="0"/>
              </a:rPr>
              <a:t>cost</a:t>
            </a:r>
            <a:r>
              <a:rPr b="1" spc="40" dirty="0">
                <a:latin typeface="Times New Roman" panose="02020603050405020304" pitchFamily="18" charset="0"/>
                <a:cs typeface="Times New Roman" panose="02020603050405020304" pitchFamily="18" charset="0"/>
              </a:rPr>
              <a:t> </a:t>
            </a:r>
            <a:r>
              <a:rPr b="1" spc="250" dirty="0">
                <a:latin typeface="Times New Roman" panose="02020603050405020304" pitchFamily="18" charset="0"/>
                <a:cs typeface="Times New Roman" panose="02020603050405020304" pitchFamily="18" charset="0"/>
              </a:rPr>
              <a:t>(WAVCO)</a:t>
            </a:r>
          </a:p>
        </p:txBody>
      </p:sp>
    </p:spTree>
    <p:extLst>
      <p:ext uri="{BB962C8B-B14F-4D97-AF65-F5344CB8AC3E}">
        <p14:creationId xmlns:p14="http://schemas.microsoft.com/office/powerpoint/2010/main" val="2789980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8" y="238760"/>
            <a:ext cx="7402832" cy="628377"/>
          </a:xfrm>
          <a:prstGeom prst="rect">
            <a:avLst/>
          </a:prstGeom>
        </p:spPr>
        <p:txBody>
          <a:bodyPr vert="horz" wrap="square" lIns="0" tIns="12700" rIns="0" bIns="0" rtlCol="0" anchor="ctr">
            <a:spAutoFit/>
          </a:bodyPr>
          <a:lstStyle/>
          <a:p>
            <a:pPr marL="12700" marR="5080">
              <a:lnSpc>
                <a:spcPct val="100000"/>
              </a:lnSpc>
              <a:spcBef>
                <a:spcPts val="100"/>
              </a:spcBef>
            </a:pPr>
            <a:r>
              <a:rPr sz="4000" b="1" spc="-254" dirty="0">
                <a:latin typeface="Times New Roman" panose="02020603050405020304" pitchFamily="18" charset="0"/>
                <a:cs typeface="Times New Roman" panose="02020603050405020304" pitchFamily="18" charset="0"/>
              </a:rPr>
              <a:t>Specific </a:t>
            </a:r>
            <a:r>
              <a:rPr sz="4000" b="1" spc="-280" dirty="0">
                <a:latin typeface="Times New Roman" panose="02020603050405020304" pitchFamily="18" charset="0"/>
                <a:cs typeface="Times New Roman" panose="02020603050405020304" pitchFamily="18" charset="0"/>
              </a:rPr>
              <a:t>identification/unit </a:t>
            </a:r>
            <a:r>
              <a:rPr sz="4000" b="1" spc="-135" dirty="0">
                <a:latin typeface="Times New Roman" panose="02020603050405020304" pitchFamily="18" charset="0"/>
                <a:cs typeface="Times New Roman" panose="02020603050405020304" pitchFamily="18" charset="0"/>
              </a:rPr>
              <a:t>cost  </a:t>
            </a:r>
            <a:r>
              <a:rPr sz="4000" b="1" spc="-175" dirty="0">
                <a:latin typeface="Times New Roman" panose="02020603050405020304" pitchFamily="18" charset="0"/>
                <a:cs typeface="Times New Roman" panose="02020603050405020304" pitchFamily="18" charset="0"/>
              </a:rPr>
              <a:t>method</a:t>
            </a:r>
          </a:p>
        </p:txBody>
      </p:sp>
      <p:sp>
        <p:nvSpPr>
          <p:cNvPr id="3" name="object 3"/>
          <p:cNvSpPr txBox="1"/>
          <p:nvPr/>
        </p:nvSpPr>
        <p:spPr>
          <a:xfrm>
            <a:off x="2931160" y="1756408"/>
            <a:ext cx="7508240" cy="2244204"/>
          </a:xfrm>
          <a:prstGeom prst="rect">
            <a:avLst/>
          </a:prstGeom>
        </p:spPr>
        <p:txBody>
          <a:bodyPr vert="horz" wrap="square" lIns="0" tIns="12700" rIns="0" bIns="0" rtlCol="0">
            <a:spAutoFit/>
          </a:bodyPr>
          <a:lstStyle/>
          <a:p>
            <a:pPr marL="307340" marR="17780" indent="-281940" algn="just">
              <a:spcBef>
                <a:spcPts val="100"/>
              </a:spcBef>
            </a:pPr>
            <a:r>
              <a:rPr sz="3375" spc="-60" baseline="11111" dirty="0">
                <a:solidFill>
                  <a:srgbClr val="3790A6"/>
                </a:solidFill>
                <a:latin typeface="UnDotum"/>
                <a:cs typeface="UnDotum"/>
              </a:rPr>
              <a:t></a:t>
            </a:r>
            <a:r>
              <a:rPr sz="2800" spc="-40" dirty="0">
                <a:latin typeface="Times New Roman" panose="02020603050405020304" pitchFamily="18" charset="0"/>
                <a:cs typeface="Times New Roman" panose="02020603050405020304" pitchFamily="18" charset="0"/>
              </a:rPr>
              <a:t>This </a:t>
            </a:r>
            <a:r>
              <a:rPr sz="2800" spc="-5" dirty="0">
                <a:latin typeface="Times New Roman" panose="02020603050405020304" pitchFamily="18" charset="0"/>
                <a:cs typeface="Times New Roman" panose="02020603050405020304" pitchFamily="18" charset="0"/>
              </a:rPr>
              <a:t>method </a:t>
            </a:r>
            <a:r>
              <a:rPr sz="2800" spc="-70" dirty="0">
                <a:latin typeface="Times New Roman" panose="02020603050405020304" pitchFamily="18" charset="0"/>
                <a:cs typeface="Times New Roman" panose="02020603050405020304" pitchFamily="18" charset="0"/>
              </a:rPr>
              <a:t>assumes </a:t>
            </a:r>
            <a:r>
              <a:rPr sz="2800" spc="-5" dirty="0">
                <a:latin typeface="Times New Roman" panose="02020603050405020304" pitchFamily="18" charset="0"/>
                <a:cs typeface="Times New Roman" panose="02020603050405020304" pitchFamily="18" charset="0"/>
              </a:rPr>
              <a:t>that </a:t>
            </a:r>
            <a:r>
              <a:rPr sz="2800" spc="-65" dirty="0">
                <a:latin typeface="Times New Roman" panose="02020603050405020304" pitchFamily="18" charset="0"/>
                <a:cs typeface="Times New Roman" panose="02020603050405020304" pitchFamily="18" charset="0"/>
              </a:rPr>
              <a:t>each </a:t>
            </a:r>
            <a:r>
              <a:rPr sz="2800" spc="-55" dirty="0">
                <a:latin typeface="Times New Roman" panose="02020603050405020304" pitchFamily="18" charset="0"/>
                <a:cs typeface="Times New Roman" panose="02020603050405020304" pitchFamily="18" charset="0"/>
              </a:rPr>
              <a:t>item </a:t>
            </a:r>
            <a:r>
              <a:rPr sz="2800" spc="-5" dirty="0">
                <a:latin typeface="Times New Roman" panose="02020603050405020304" pitchFamily="18" charset="0"/>
                <a:cs typeface="Times New Roman" panose="02020603050405020304" pitchFamily="18" charset="0"/>
              </a:rPr>
              <a:t>of the </a:t>
            </a:r>
            <a:r>
              <a:rPr sz="2800" spc="-40" dirty="0">
                <a:latin typeface="Times New Roman" panose="02020603050405020304" pitchFamily="18" charset="0"/>
                <a:cs typeface="Times New Roman" panose="02020603050405020304" pitchFamily="18" charset="0"/>
              </a:rPr>
              <a:t>stock  </a:t>
            </a:r>
            <a:r>
              <a:rPr sz="2800" spc="-55" dirty="0">
                <a:latin typeface="Times New Roman" panose="02020603050405020304" pitchFamily="18" charset="0"/>
                <a:cs typeface="Times New Roman" panose="02020603050405020304" pitchFamily="18" charset="0"/>
              </a:rPr>
              <a:t>has </a:t>
            </a:r>
            <a:r>
              <a:rPr sz="2800" spc="-60" dirty="0">
                <a:latin typeface="Times New Roman" panose="02020603050405020304" pitchFamily="18" charset="0"/>
                <a:cs typeface="Times New Roman" panose="02020603050405020304" pitchFamily="18" charset="0"/>
              </a:rPr>
              <a:t>its </a:t>
            </a:r>
            <a:r>
              <a:rPr sz="2800" spc="-40" dirty="0">
                <a:latin typeface="Times New Roman" panose="02020603050405020304" pitchFamily="18" charset="0"/>
                <a:cs typeface="Times New Roman" panose="02020603050405020304" pitchFamily="18" charset="0"/>
              </a:rPr>
              <a:t>own</a:t>
            </a:r>
            <a:r>
              <a:rPr sz="2800" spc="95" dirty="0">
                <a:latin typeface="Times New Roman" panose="02020603050405020304" pitchFamily="18" charset="0"/>
                <a:cs typeface="Times New Roman" panose="02020603050405020304" pitchFamily="18" charset="0"/>
              </a:rPr>
              <a:t> </a:t>
            </a:r>
            <a:r>
              <a:rPr sz="2800" spc="-70" dirty="0">
                <a:latin typeface="Times New Roman" panose="02020603050405020304" pitchFamily="18" charset="0"/>
                <a:cs typeface="Times New Roman" panose="02020603050405020304" pitchFamily="18" charset="0"/>
              </a:rPr>
              <a:t>identity.</a:t>
            </a:r>
            <a:endParaRPr sz="2800" dirty="0">
              <a:latin typeface="Times New Roman" panose="02020603050405020304" pitchFamily="18" charset="0"/>
              <a:cs typeface="Times New Roman" panose="02020603050405020304" pitchFamily="18" charset="0"/>
            </a:endParaRPr>
          </a:p>
          <a:p>
            <a:pPr marL="307340" marR="33655" indent="-281940" algn="just">
              <a:spcBef>
                <a:spcPts val="600"/>
              </a:spcBef>
            </a:pPr>
            <a:r>
              <a:rPr sz="2800" spc="-30" baseline="11111" dirty="0">
                <a:solidFill>
                  <a:srgbClr val="3790A6"/>
                </a:solidFill>
                <a:latin typeface="Times New Roman" panose="02020603050405020304" pitchFamily="18" charset="0"/>
                <a:cs typeface="Times New Roman" panose="02020603050405020304" pitchFamily="18" charset="0"/>
              </a:rPr>
              <a:t></a:t>
            </a:r>
            <a:r>
              <a:rPr sz="2800" spc="-20" dirty="0">
                <a:latin typeface="Times New Roman" panose="02020603050405020304" pitchFamily="18" charset="0"/>
                <a:cs typeface="Times New Roman" panose="02020603050405020304" pitchFamily="18" charset="0"/>
              </a:rPr>
              <a:t>The </a:t>
            </a:r>
            <a:r>
              <a:rPr sz="2800" spc="-35" dirty="0">
                <a:latin typeface="Times New Roman" panose="02020603050405020304" pitchFamily="18" charset="0"/>
                <a:cs typeface="Times New Roman" panose="02020603050405020304" pitchFamily="18" charset="0"/>
              </a:rPr>
              <a:t>costs </a:t>
            </a:r>
            <a:r>
              <a:rPr sz="2800" spc="-5" dirty="0">
                <a:latin typeface="Times New Roman" panose="02020603050405020304" pitchFamily="18" charset="0"/>
                <a:cs typeface="Times New Roman" panose="02020603050405020304" pitchFamily="18" charset="0"/>
              </a:rPr>
              <a:t>of </a:t>
            </a:r>
            <a:r>
              <a:rPr sz="2800" spc="-75" dirty="0">
                <a:latin typeface="Times New Roman" panose="02020603050405020304" pitchFamily="18" charset="0"/>
                <a:cs typeface="Times New Roman" panose="02020603050405020304" pitchFamily="18" charset="0"/>
              </a:rPr>
              <a:t>materials </a:t>
            </a:r>
            <a:r>
              <a:rPr sz="2800" spc="-50" dirty="0">
                <a:latin typeface="Times New Roman" panose="02020603050405020304" pitchFamily="18" charset="0"/>
                <a:cs typeface="Times New Roman" panose="02020603050405020304" pitchFamily="18" charset="0"/>
              </a:rPr>
              <a:t>used </a:t>
            </a:r>
            <a:r>
              <a:rPr sz="2800" spc="-30" dirty="0">
                <a:latin typeface="Times New Roman" panose="02020603050405020304" pitchFamily="18" charset="0"/>
                <a:cs typeface="Times New Roman" panose="02020603050405020304" pitchFamily="18" charset="0"/>
              </a:rPr>
              <a:t>and </a:t>
            </a:r>
            <a:r>
              <a:rPr sz="2800" spc="-80" dirty="0">
                <a:latin typeface="Times New Roman" panose="02020603050405020304" pitchFamily="18" charset="0"/>
                <a:cs typeface="Times New Roman" panose="02020603050405020304" pitchFamily="18" charset="0"/>
              </a:rPr>
              <a:t>closing </a:t>
            </a:r>
            <a:r>
              <a:rPr sz="2800" spc="-40" dirty="0">
                <a:latin typeface="Times New Roman" panose="02020603050405020304" pitchFamily="18" charset="0"/>
                <a:cs typeface="Times New Roman" panose="02020603050405020304" pitchFamily="18" charset="0"/>
              </a:rPr>
              <a:t>stock </a:t>
            </a:r>
            <a:r>
              <a:rPr sz="2800" spc="-65" dirty="0">
                <a:latin typeface="Times New Roman" panose="02020603050405020304" pitchFamily="18" charset="0"/>
                <a:cs typeface="Times New Roman" panose="02020603050405020304" pitchFamily="18" charset="0"/>
              </a:rPr>
              <a:t>are  </a:t>
            </a:r>
            <a:r>
              <a:rPr sz="2800" spc="-40" dirty="0">
                <a:latin typeface="Times New Roman" panose="02020603050405020304" pitchFamily="18" charset="0"/>
                <a:cs typeface="Times New Roman" panose="02020603050405020304" pitchFamily="18" charset="0"/>
              </a:rPr>
              <a:t>determined </a:t>
            </a:r>
            <a:r>
              <a:rPr sz="2800" spc="-110" dirty="0">
                <a:latin typeface="Times New Roman" panose="02020603050405020304" pitchFamily="18" charset="0"/>
                <a:cs typeface="Times New Roman" panose="02020603050405020304" pitchFamily="18" charset="0"/>
              </a:rPr>
              <a:t>by </a:t>
            </a:r>
            <a:r>
              <a:rPr sz="2800" spc="-75" dirty="0">
                <a:latin typeface="Times New Roman" panose="02020603050405020304" pitchFamily="18" charset="0"/>
                <a:cs typeface="Times New Roman" panose="02020603050405020304" pitchFamily="18" charset="0"/>
              </a:rPr>
              <a:t>associating </a:t>
            </a:r>
            <a:r>
              <a:rPr sz="2800" spc="-10" dirty="0">
                <a:latin typeface="Times New Roman" panose="02020603050405020304" pitchFamily="18" charset="0"/>
                <a:cs typeface="Times New Roman" panose="02020603050405020304" pitchFamily="18" charset="0"/>
              </a:rPr>
              <a:t>the </a:t>
            </a:r>
            <a:r>
              <a:rPr sz="2800" spc="-40" dirty="0">
                <a:latin typeface="Times New Roman" panose="02020603050405020304" pitchFamily="18" charset="0"/>
                <a:cs typeface="Times New Roman" panose="02020603050405020304" pitchFamily="18" charset="0"/>
              </a:rPr>
              <a:t>units </a:t>
            </a:r>
            <a:r>
              <a:rPr sz="2800" spc="-5" dirty="0">
                <a:latin typeface="Times New Roman" panose="02020603050405020304" pitchFamily="18" charset="0"/>
                <a:cs typeface="Times New Roman" panose="02020603050405020304" pitchFamily="18" charset="0"/>
              </a:rPr>
              <a:t>of </a:t>
            </a:r>
            <a:r>
              <a:rPr sz="2800" spc="-40" dirty="0">
                <a:latin typeface="Times New Roman" panose="02020603050405020304" pitchFamily="18" charset="0"/>
                <a:cs typeface="Times New Roman" panose="02020603050405020304" pitchFamily="18" charset="0"/>
              </a:rPr>
              <a:t>stock </a:t>
            </a:r>
            <a:r>
              <a:rPr sz="2800" spc="-65" dirty="0">
                <a:latin typeface="Times New Roman" panose="02020603050405020304" pitchFamily="18" charset="0"/>
                <a:cs typeface="Times New Roman" panose="02020603050405020304" pitchFamily="18" charset="0"/>
              </a:rPr>
              <a:t>with  </a:t>
            </a:r>
            <a:r>
              <a:rPr sz="2800" spc="-35" dirty="0">
                <a:latin typeface="Times New Roman" panose="02020603050405020304" pitchFamily="18" charset="0"/>
                <a:cs typeface="Times New Roman" panose="02020603050405020304" pitchFamily="18" charset="0"/>
              </a:rPr>
              <a:t>their </a:t>
            </a:r>
            <a:r>
              <a:rPr sz="2800" spc="-80" dirty="0">
                <a:latin typeface="Times New Roman" panose="02020603050405020304" pitchFamily="18" charset="0"/>
                <a:cs typeface="Times New Roman" panose="02020603050405020304" pitchFamily="18" charset="0"/>
              </a:rPr>
              <a:t>specific </a:t>
            </a:r>
            <a:r>
              <a:rPr sz="2800" spc="-30" dirty="0">
                <a:latin typeface="Times New Roman" panose="02020603050405020304" pitchFamily="18" charset="0"/>
                <a:cs typeface="Times New Roman" panose="02020603050405020304" pitchFamily="18" charset="0"/>
              </a:rPr>
              <a:t>unit</a:t>
            </a:r>
            <a:r>
              <a:rPr sz="2800" spc="85" dirty="0">
                <a:latin typeface="Times New Roman" panose="02020603050405020304" pitchFamily="18" charset="0"/>
                <a:cs typeface="Times New Roman" panose="02020603050405020304" pitchFamily="18" charset="0"/>
              </a:rPr>
              <a:t> </a:t>
            </a:r>
            <a:r>
              <a:rPr sz="2800" spc="-40" dirty="0">
                <a:latin typeface="Times New Roman" panose="02020603050405020304" pitchFamily="18" charset="0"/>
                <a:cs typeface="Times New Roman" panose="02020603050405020304" pitchFamily="18" charset="0"/>
              </a:rPr>
              <a:t>cost.</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1355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32430" y="261621"/>
            <a:ext cx="7278370" cy="628377"/>
          </a:xfrm>
          <a:prstGeom prst="rect">
            <a:avLst/>
          </a:prstGeom>
        </p:spPr>
        <p:txBody>
          <a:bodyPr vert="horz" wrap="square" lIns="0" tIns="12700" rIns="0" bIns="0" rtlCol="0" anchor="ctr">
            <a:spAutoFit/>
          </a:bodyPr>
          <a:lstStyle/>
          <a:p>
            <a:pPr marL="12700">
              <a:lnSpc>
                <a:spcPct val="100000"/>
              </a:lnSpc>
              <a:spcBef>
                <a:spcPts val="100"/>
              </a:spcBef>
            </a:pPr>
            <a:r>
              <a:rPr sz="4000" b="1" spc="-145" dirty="0">
                <a:latin typeface="Times New Roman" panose="02020603050405020304" pitchFamily="18" charset="0"/>
                <a:cs typeface="Times New Roman" panose="02020603050405020304" pitchFamily="18" charset="0"/>
              </a:rPr>
              <a:t>Economic </a:t>
            </a:r>
            <a:r>
              <a:rPr sz="4000" b="1" spc="35" dirty="0">
                <a:latin typeface="Times New Roman" panose="02020603050405020304" pitchFamily="18" charset="0"/>
                <a:cs typeface="Times New Roman" panose="02020603050405020304" pitchFamily="18" charset="0"/>
              </a:rPr>
              <a:t>Order </a:t>
            </a:r>
            <a:r>
              <a:rPr sz="4000" b="1" spc="-145" dirty="0">
                <a:latin typeface="Times New Roman" panose="02020603050405020304" pitchFamily="18" charset="0"/>
                <a:cs typeface="Times New Roman" panose="02020603050405020304" pitchFamily="18" charset="0"/>
              </a:rPr>
              <a:t>Quantity</a:t>
            </a:r>
            <a:r>
              <a:rPr sz="4000" b="1" spc="-254" dirty="0">
                <a:latin typeface="Times New Roman" panose="02020603050405020304" pitchFamily="18" charset="0"/>
                <a:cs typeface="Times New Roman" panose="02020603050405020304" pitchFamily="18" charset="0"/>
              </a:rPr>
              <a:t> </a:t>
            </a:r>
            <a:r>
              <a:rPr sz="4000" b="1" spc="135" dirty="0">
                <a:latin typeface="Times New Roman" panose="02020603050405020304" pitchFamily="18" charset="0"/>
                <a:cs typeface="Times New Roman" panose="02020603050405020304" pitchFamily="18" charset="0"/>
              </a:rPr>
              <a:t>(EOQ)</a:t>
            </a:r>
          </a:p>
        </p:txBody>
      </p:sp>
      <p:sp>
        <p:nvSpPr>
          <p:cNvPr id="3" name="object 3"/>
          <p:cNvSpPr txBox="1"/>
          <p:nvPr/>
        </p:nvSpPr>
        <p:spPr>
          <a:xfrm>
            <a:off x="3063239" y="1158240"/>
            <a:ext cx="6996430" cy="3329940"/>
          </a:xfrm>
          <a:prstGeom prst="rect">
            <a:avLst/>
          </a:prstGeom>
        </p:spPr>
        <p:txBody>
          <a:bodyPr vert="horz" wrap="square" lIns="0" tIns="12700" rIns="0" bIns="0" rtlCol="0">
            <a:spAutoFit/>
          </a:bodyPr>
          <a:lstStyle/>
          <a:p>
            <a:pPr marL="320040" marR="212725" indent="-281940">
              <a:spcBef>
                <a:spcPts val="100"/>
              </a:spcBef>
              <a:buClr>
                <a:srgbClr val="3790A6"/>
              </a:buClr>
              <a:buSzPct val="80434"/>
              <a:buFont typeface="UnDotum"/>
              <a:buChar char=""/>
              <a:tabLst>
                <a:tab pos="320040" algn="l"/>
              </a:tabLst>
            </a:pPr>
            <a:r>
              <a:rPr sz="2200" spc="114" dirty="0">
                <a:latin typeface="Times New Roman" panose="02020603050405020304" pitchFamily="18" charset="0"/>
                <a:cs typeface="Times New Roman" panose="02020603050405020304" pitchFamily="18" charset="0"/>
              </a:rPr>
              <a:t>EOQ </a:t>
            </a:r>
            <a:r>
              <a:rPr sz="2200" spc="-85" dirty="0">
                <a:latin typeface="Times New Roman" panose="02020603050405020304" pitchFamily="18" charset="0"/>
                <a:cs typeface="Times New Roman" panose="02020603050405020304" pitchFamily="18" charset="0"/>
              </a:rPr>
              <a:t>is </a:t>
            </a:r>
            <a:r>
              <a:rPr sz="2200" spc="-5" dirty="0">
                <a:latin typeface="Times New Roman" panose="02020603050405020304" pitchFamily="18" charset="0"/>
                <a:cs typeface="Times New Roman" panose="02020603050405020304" pitchFamily="18" charset="0"/>
              </a:rPr>
              <a:t>the </a:t>
            </a:r>
            <a:r>
              <a:rPr sz="2200" spc="-10" dirty="0">
                <a:latin typeface="Times New Roman" panose="02020603050405020304" pitchFamily="18" charset="0"/>
                <a:cs typeface="Times New Roman" panose="02020603050405020304" pitchFamily="18" charset="0"/>
              </a:rPr>
              <a:t>order </a:t>
            </a:r>
            <a:r>
              <a:rPr sz="2200" spc="-50" dirty="0">
                <a:latin typeface="Times New Roman" panose="02020603050405020304" pitchFamily="18" charset="0"/>
                <a:cs typeface="Times New Roman" panose="02020603050405020304" pitchFamily="18" charset="0"/>
              </a:rPr>
              <a:t>quantity </a:t>
            </a:r>
            <a:r>
              <a:rPr sz="2200" spc="-5" dirty="0">
                <a:latin typeface="Times New Roman" panose="02020603050405020304" pitchFamily="18" charset="0"/>
                <a:cs typeface="Times New Roman" panose="02020603050405020304" pitchFamily="18" charset="0"/>
              </a:rPr>
              <a:t>that </a:t>
            </a:r>
            <a:r>
              <a:rPr sz="2200" spc="-60" dirty="0">
                <a:latin typeface="Times New Roman" panose="02020603050405020304" pitchFamily="18" charset="0"/>
                <a:cs typeface="Times New Roman" panose="02020603050405020304" pitchFamily="18" charset="0"/>
              </a:rPr>
              <a:t>minimizes </a:t>
            </a:r>
            <a:r>
              <a:rPr sz="2200" spc="-25" dirty="0">
                <a:latin typeface="Times New Roman" panose="02020603050405020304" pitchFamily="18" charset="0"/>
                <a:cs typeface="Times New Roman" panose="02020603050405020304" pitchFamily="18" charset="0"/>
              </a:rPr>
              <a:t>total </a:t>
            </a:r>
            <a:r>
              <a:rPr sz="2200" spc="-40" dirty="0">
                <a:latin typeface="Times New Roman" panose="02020603050405020304" pitchFamily="18" charset="0"/>
                <a:cs typeface="Times New Roman" panose="02020603050405020304" pitchFamily="18" charset="0"/>
              </a:rPr>
              <a:t>inventory  </a:t>
            </a:r>
            <a:r>
              <a:rPr sz="2200" spc="-75" dirty="0">
                <a:latin typeface="Times New Roman" panose="02020603050405020304" pitchFamily="18" charset="0"/>
                <a:cs typeface="Times New Roman" panose="02020603050405020304" pitchFamily="18" charset="0"/>
              </a:rPr>
              <a:t>carrying </a:t>
            </a:r>
            <a:r>
              <a:rPr sz="2200" spc="-30" dirty="0">
                <a:latin typeface="Times New Roman" panose="02020603050405020304" pitchFamily="18" charset="0"/>
                <a:cs typeface="Times New Roman" panose="02020603050405020304" pitchFamily="18" charset="0"/>
              </a:rPr>
              <a:t>costs </a:t>
            </a:r>
            <a:r>
              <a:rPr sz="2200" spc="-25" dirty="0">
                <a:latin typeface="Times New Roman" panose="02020603050405020304" pitchFamily="18" charset="0"/>
                <a:cs typeface="Times New Roman" panose="02020603050405020304" pitchFamily="18" charset="0"/>
              </a:rPr>
              <a:t>and </a:t>
            </a:r>
            <a:r>
              <a:rPr sz="2200" spc="-35" dirty="0">
                <a:latin typeface="Times New Roman" panose="02020603050405020304" pitchFamily="18" charset="0"/>
                <a:cs typeface="Times New Roman" panose="02020603050405020304" pitchFamily="18" charset="0"/>
              </a:rPr>
              <a:t>ordering</a:t>
            </a:r>
            <a:r>
              <a:rPr sz="2200" spc="105" dirty="0">
                <a:latin typeface="Times New Roman" panose="02020603050405020304" pitchFamily="18" charset="0"/>
                <a:cs typeface="Times New Roman" panose="02020603050405020304" pitchFamily="18" charset="0"/>
              </a:rPr>
              <a:t> </a:t>
            </a:r>
            <a:r>
              <a:rPr sz="2200" spc="-35" dirty="0">
                <a:latin typeface="Times New Roman" panose="02020603050405020304" pitchFamily="18" charset="0"/>
                <a:cs typeface="Times New Roman" panose="02020603050405020304" pitchFamily="18" charset="0"/>
              </a:rPr>
              <a:t>costs.</a:t>
            </a:r>
            <a:endParaRPr sz="2200" dirty="0">
              <a:latin typeface="Times New Roman" panose="02020603050405020304" pitchFamily="18" charset="0"/>
              <a:cs typeface="Times New Roman" panose="02020603050405020304" pitchFamily="18" charset="0"/>
            </a:endParaRPr>
          </a:p>
          <a:p>
            <a:pPr marL="320040" marR="492759" indent="-281940">
              <a:spcBef>
                <a:spcPts val="590"/>
              </a:spcBef>
              <a:buClr>
                <a:srgbClr val="3790A6"/>
              </a:buClr>
              <a:buSzPct val="80434"/>
              <a:buFont typeface="UnDotum"/>
              <a:buChar char=""/>
              <a:tabLst>
                <a:tab pos="320040" algn="l"/>
              </a:tabLst>
            </a:pPr>
            <a:r>
              <a:rPr sz="2200" spc="-20" dirty="0">
                <a:latin typeface="Times New Roman" panose="02020603050405020304" pitchFamily="18" charset="0"/>
                <a:cs typeface="Times New Roman" panose="02020603050405020304" pitchFamily="18" charset="0"/>
              </a:rPr>
              <a:t>Ordering </a:t>
            </a:r>
            <a:r>
              <a:rPr sz="2200" spc="-30" dirty="0">
                <a:latin typeface="Times New Roman" panose="02020603050405020304" pitchFamily="18" charset="0"/>
                <a:cs typeface="Times New Roman" panose="02020603050405020304" pitchFamily="18" charset="0"/>
              </a:rPr>
              <a:t>costs </a:t>
            </a:r>
            <a:r>
              <a:rPr sz="2200" spc="-55" dirty="0">
                <a:latin typeface="Times New Roman" panose="02020603050405020304" pitchFamily="18" charset="0"/>
                <a:cs typeface="Times New Roman" panose="02020603050405020304" pitchFamily="18" charset="0"/>
              </a:rPr>
              <a:t>are </a:t>
            </a:r>
            <a:r>
              <a:rPr sz="2200" spc="-30" dirty="0">
                <a:latin typeface="Times New Roman" panose="02020603050405020304" pitchFamily="18" charset="0"/>
                <a:cs typeface="Times New Roman" panose="02020603050405020304" pitchFamily="18" charset="0"/>
              </a:rPr>
              <a:t>costs </a:t>
            </a:r>
            <a:r>
              <a:rPr sz="2200" spc="-5" dirty="0">
                <a:latin typeface="Times New Roman" panose="02020603050405020304" pitchFamily="18" charset="0"/>
                <a:cs typeface="Times New Roman" panose="02020603050405020304" pitchFamily="18" charset="0"/>
              </a:rPr>
              <a:t>that </a:t>
            </a:r>
            <a:r>
              <a:rPr sz="2200" spc="-50" dirty="0">
                <a:latin typeface="Times New Roman" panose="02020603050405020304" pitchFamily="18" charset="0"/>
                <a:cs typeface="Times New Roman" panose="02020603050405020304" pitchFamily="18" charset="0"/>
              </a:rPr>
              <a:t>are </a:t>
            </a:r>
            <a:r>
              <a:rPr sz="2200" spc="-35" dirty="0">
                <a:latin typeface="Times New Roman" panose="02020603050405020304" pitchFamily="18" charset="0"/>
                <a:cs typeface="Times New Roman" panose="02020603050405020304" pitchFamily="18" charset="0"/>
              </a:rPr>
              <a:t>incurred </a:t>
            </a:r>
            <a:r>
              <a:rPr sz="2200" spc="20" dirty="0">
                <a:latin typeface="Times New Roman" panose="02020603050405020304" pitchFamily="18" charset="0"/>
                <a:cs typeface="Times New Roman" panose="02020603050405020304" pitchFamily="18" charset="0"/>
              </a:rPr>
              <a:t>on </a:t>
            </a:r>
            <a:r>
              <a:rPr sz="2200" spc="-40" dirty="0">
                <a:latin typeface="Times New Roman" panose="02020603050405020304" pitchFamily="18" charset="0"/>
                <a:cs typeface="Times New Roman" panose="02020603050405020304" pitchFamily="18" charset="0"/>
              </a:rPr>
              <a:t>obtaining  </a:t>
            </a:r>
            <a:r>
              <a:rPr sz="2200" spc="-45" dirty="0">
                <a:latin typeface="Times New Roman" panose="02020603050405020304" pitchFamily="18" charset="0"/>
                <a:cs typeface="Times New Roman" panose="02020603050405020304" pitchFamily="18" charset="0"/>
              </a:rPr>
              <a:t>additional </a:t>
            </a:r>
            <a:r>
              <a:rPr sz="2200" spc="-40" dirty="0">
                <a:latin typeface="Times New Roman" panose="02020603050405020304" pitchFamily="18" charset="0"/>
                <a:cs typeface="Times New Roman" panose="02020603050405020304" pitchFamily="18" charset="0"/>
              </a:rPr>
              <a:t>inventories. </a:t>
            </a:r>
            <a:r>
              <a:rPr sz="2200" spc="-60" dirty="0">
                <a:latin typeface="Times New Roman" panose="02020603050405020304" pitchFamily="18" charset="0"/>
                <a:cs typeface="Times New Roman" panose="02020603050405020304" pitchFamily="18" charset="0"/>
              </a:rPr>
              <a:t>They </a:t>
            </a:r>
            <a:r>
              <a:rPr sz="2200" spc="-55" dirty="0">
                <a:latin typeface="Times New Roman" panose="02020603050405020304" pitchFamily="18" charset="0"/>
                <a:cs typeface="Times New Roman" panose="02020603050405020304" pitchFamily="18" charset="0"/>
              </a:rPr>
              <a:t>include </a:t>
            </a:r>
            <a:r>
              <a:rPr sz="2200" spc="-30" dirty="0">
                <a:latin typeface="Times New Roman" panose="02020603050405020304" pitchFamily="18" charset="0"/>
                <a:cs typeface="Times New Roman" panose="02020603050405020304" pitchFamily="18" charset="0"/>
              </a:rPr>
              <a:t>costs </a:t>
            </a:r>
            <a:r>
              <a:rPr sz="2200" spc="-35" dirty="0">
                <a:latin typeface="Times New Roman" panose="02020603050405020304" pitchFamily="18" charset="0"/>
                <a:cs typeface="Times New Roman" panose="02020603050405020304" pitchFamily="18" charset="0"/>
              </a:rPr>
              <a:t>incurred </a:t>
            </a:r>
            <a:r>
              <a:rPr sz="2200" spc="20" dirty="0">
                <a:latin typeface="Times New Roman" panose="02020603050405020304" pitchFamily="18" charset="0"/>
                <a:cs typeface="Times New Roman" panose="02020603050405020304" pitchFamily="18" charset="0"/>
              </a:rPr>
              <a:t>on  </a:t>
            </a:r>
            <a:r>
              <a:rPr sz="2200" spc="-45" dirty="0">
                <a:latin typeface="Times New Roman" panose="02020603050405020304" pitchFamily="18" charset="0"/>
                <a:cs typeface="Times New Roman" panose="02020603050405020304" pitchFamily="18" charset="0"/>
              </a:rPr>
              <a:t>communicating </a:t>
            </a:r>
            <a:r>
              <a:rPr sz="2200" spc="-5" dirty="0">
                <a:latin typeface="Times New Roman" panose="02020603050405020304" pitchFamily="18" charset="0"/>
                <a:cs typeface="Times New Roman" panose="02020603050405020304" pitchFamily="18" charset="0"/>
              </a:rPr>
              <a:t>the </a:t>
            </a:r>
            <a:r>
              <a:rPr sz="2200" spc="-20" dirty="0">
                <a:latin typeface="Times New Roman" panose="02020603050405020304" pitchFamily="18" charset="0"/>
                <a:cs typeface="Times New Roman" panose="02020603050405020304" pitchFamily="18" charset="0"/>
              </a:rPr>
              <a:t>order, </a:t>
            </a:r>
            <a:r>
              <a:rPr sz="2200" spc="-15" dirty="0">
                <a:latin typeface="Times New Roman" panose="02020603050405020304" pitchFamily="18" charset="0"/>
                <a:cs typeface="Times New Roman" panose="02020603050405020304" pitchFamily="18" charset="0"/>
              </a:rPr>
              <a:t>transportation </a:t>
            </a:r>
            <a:r>
              <a:rPr sz="2200" spc="-35" dirty="0">
                <a:latin typeface="Times New Roman" panose="02020603050405020304" pitchFamily="18" charset="0"/>
                <a:cs typeface="Times New Roman" panose="02020603050405020304" pitchFamily="18" charset="0"/>
              </a:rPr>
              <a:t>cost,</a:t>
            </a:r>
            <a:r>
              <a:rPr sz="2200" spc="95" dirty="0">
                <a:latin typeface="Times New Roman" panose="02020603050405020304" pitchFamily="18" charset="0"/>
                <a:cs typeface="Times New Roman" panose="02020603050405020304" pitchFamily="18" charset="0"/>
              </a:rPr>
              <a:t> </a:t>
            </a:r>
            <a:r>
              <a:rPr sz="2200" spc="-45" dirty="0">
                <a:latin typeface="Times New Roman" panose="02020603050405020304" pitchFamily="18" charset="0"/>
                <a:cs typeface="Times New Roman" panose="02020603050405020304" pitchFamily="18" charset="0"/>
              </a:rPr>
              <a:t>etc.</a:t>
            </a:r>
            <a:endParaRPr sz="2200" dirty="0">
              <a:latin typeface="Times New Roman" panose="02020603050405020304" pitchFamily="18" charset="0"/>
              <a:cs typeface="Times New Roman" panose="02020603050405020304" pitchFamily="18" charset="0"/>
            </a:endParaRPr>
          </a:p>
          <a:p>
            <a:pPr marL="320040" marR="30480" indent="-281940">
              <a:spcBef>
                <a:spcPts val="590"/>
              </a:spcBef>
              <a:buClr>
                <a:srgbClr val="3790A6"/>
              </a:buClr>
              <a:buSzPct val="80434"/>
              <a:buFont typeface="UnDotum"/>
              <a:buChar char=""/>
              <a:tabLst>
                <a:tab pos="393700" algn="l"/>
              </a:tabLst>
            </a:pPr>
            <a:r>
              <a:rPr sz="2200" dirty="0">
                <a:latin typeface="Times New Roman" panose="02020603050405020304" pitchFamily="18" charset="0"/>
                <a:cs typeface="Times New Roman" panose="02020603050405020304" pitchFamily="18" charset="0"/>
              </a:rPr>
              <a:t>	</a:t>
            </a:r>
            <a:r>
              <a:rPr sz="2200" spc="-75" dirty="0">
                <a:latin typeface="Times New Roman" panose="02020603050405020304" pitchFamily="18" charset="0"/>
                <a:cs typeface="Times New Roman" panose="02020603050405020304" pitchFamily="18" charset="0"/>
              </a:rPr>
              <a:t>Carrying </a:t>
            </a:r>
            <a:r>
              <a:rPr sz="2200" spc="-30" dirty="0">
                <a:latin typeface="Times New Roman" panose="02020603050405020304" pitchFamily="18" charset="0"/>
                <a:cs typeface="Times New Roman" panose="02020603050405020304" pitchFamily="18" charset="0"/>
              </a:rPr>
              <a:t>costs </a:t>
            </a:r>
            <a:r>
              <a:rPr sz="2200" spc="-25" dirty="0">
                <a:latin typeface="Times New Roman" panose="02020603050405020304" pitchFamily="18" charset="0"/>
                <a:cs typeface="Times New Roman" panose="02020603050405020304" pitchFamily="18" charset="0"/>
              </a:rPr>
              <a:t>represent </a:t>
            </a:r>
            <a:r>
              <a:rPr sz="2200" spc="-5" dirty="0">
                <a:latin typeface="Times New Roman" panose="02020603050405020304" pitchFamily="18" charset="0"/>
                <a:cs typeface="Times New Roman" panose="02020603050405020304" pitchFamily="18" charset="0"/>
              </a:rPr>
              <a:t>the </a:t>
            </a:r>
            <a:r>
              <a:rPr sz="2200" spc="-30" dirty="0">
                <a:latin typeface="Times New Roman" panose="02020603050405020304" pitchFamily="18" charset="0"/>
                <a:cs typeface="Times New Roman" panose="02020603050405020304" pitchFamily="18" charset="0"/>
              </a:rPr>
              <a:t>costs </a:t>
            </a:r>
            <a:r>
              <a:rPr sz="2200" spc="-35" dirty="0">
                <a:latin typeface="Times New Roman" panose="02020603050405020304" pitchFamily="18" charset="0"/>
                <a:cs typeface="Times New Roman" panose="02020603050405020304" pitchFamily="18" charset="0"/>
              </a:rPr>
              <a:t>incurred </a:t>
            </a:r>
            <a:r>
              <a:rPr sz="2200" spc="20" dirty="0">
                <a:latin typeface="Times New Roman" panose="02020603050405020304" pitchFamily="18" charset="0"/>
                <a:cs typeface="Times New Roman" panose="02020603050405020304" pitchFamily="18" charset="0"/>
              </a:rPr>
              <a:t>on </a:t>
            </a:r>
            <a:r>
              <a:rPr sz="2200" spc="-45" dirty="0">
                <a:latin typeface="Times New Roman" panose="02020603050405020304" pitchFamily="18" charset="0"/>
                <a:cs typeface="Times New Roman" panose="02020603050405020304" pitchFamily="18" charset="0"/>
              </a:rPr>
              <a:t>holding  </a:t>
            </a:r>
            <a:r>
              <a:rPr sz="2200" spc="-40" dirty="0">
                <a:latin typeface="Times New Roman" panose="02020603050405020304" pitchFamily="18" charset="0"/>
                <a:cs typeface="Times New Roman" panose="02020603050405020304" pitchFamily="18" charset="0"/>
              </a:rPr>
              <a:t>inventory </a:t>
            </a:r>
            <a:r>
              <a:rPr sz="2200" spc="-45" dirty="0">
                <a:latin typeface="Times New Roman" panose="02020603050405020304" pitchFamily="18" charset="0"/>
                <a:cs typeface="Times New Roman" panose="02020603050405020304" pitchFamily="18" charset="0"/>
              </a:rPr>
              <a:t>in </a:t>
            </a:r>
            <a:r>
              <a:rPr sz="2200" spc="-25" dirty="0">
                <a:latin typeface="Times New Roman" panose="02020603050405020304" pitchFamily="18" charset="0"/>
                <a:cs typeface="Times New Roman" panose="02020603050405020304" pitchFamily="18" charset="0"/>
              </a:rPr>
              <a:t>hand. </a:t>
            </a:r>
            <a:r>
              <a:rPr sz="2200" spc="-60" dirty="0">
                <a:latin typeface="Times New Roman" panose="02020603050405020304" pitchFamily="18" charset="0"/>
                <a:cs typeface="Times New Roman" panose="02020603050405020304" pitchFamily="18" charset="0"/>
              </a:rPr>
              <a:t>They </a:t>
            </a:r>
            <a:r>
              <a:rPr sz="2200" spc="-55" dirty="0">
                <a:latin typeface="Times New Roman" panose="02020603050405020304" pitchFamily="18" charset="0"/>
                <a:cs typeface="Times New Roman" panose="02020603050405020304" pitchFamily="18" charset="0"/>
              </a:rPr>
              <a:t>include </a:t>
            </a:r>
            <a:r>
              <a:rPr sz="2200" spc="-5" dirty="0">
                <a:latin typeface="Times New Roman" panose="02020603050405020304" pitchFamily="18" charset="0"/>
                <a:cs typeface="Times New Roman" panose="02020603050405020304" pitchFamily="18" charset="0"/>
              </a:rPr>
              <a:t>the </a:t>
            </a:r>
            <a:r>
              <a:rPr sz="2200" spc="-20" dirty="0">
                <a:latin typeface="Times New Roman" panose="02020603050405020304" pitchFamily="18" charset="0"/>
                <a:cs typeface="Times New Roman" panose="02020603050405020304" pitchFamily="18" charset="0"/>
              </a:rPr>
              <a:t>opportunity cost </a:t>
            </a:r>
            <a:r>
              <a:rPr sz="2200" dirty="0">
                <a:latin typeface="Times New Roman" panose="02020603050405020304" pitchFamily="18" charset="0"/>
                <a:cs typeface="Times New Roman" panose="02020603050405020304" pitchFamily="18" charset="0"/>
              </a:rPr>
              <a:t>of  </a:t>
            </a:r>
            <a:r>
              <a:rPr sz="2200" spc="-50" dirty="0">
                <a:latin typeface="Times New Roman" panose="02020603050405020304" pitchFamily="18" charset="0"/>
                <a:cs typeface="Times New Roman" panose="02020603050405020304" pitchFamily="18" charset="0"/>
              </a:rPr>
              <a:t>money </a:t>
            </a:r>
            <a:r>
              <a:rPr sz="2200" spc="-45" dirty="0">
                <a:latin typeface="Times New Roman" panose="02020603050405020304" pitchFamily="18" charset="0"/>
                <a:cs typeface="Times New Roman" panose="02020603050405020304" pitchFamily="18" charset="0"/>
              </a:rPr>
              <a:t>held </a:t>
            </a:r>
            <a:r>
              <a:rPr sz="2200" spc="-5" dirty="0">
                <a:latin typeface="Times New Roman" panose="02020603050405020304" pitchFamily="18" charset="0"/>
                <a:cs typeface="Times New Roman" panose="02020603050405020304" pitchFamily="18" charset="0"/>
              </a:rPr>
              <a:t>up </a:t>
            </a:r>
            <a:r>
              <a:rPr sz="2200" spc="-50" dirty="0">
                <a:latin typeface="Times New Roman" panose="02020603050405020304" pitchFamily="18" charset="0"/>
                <a:cs typeface="Times New Roman" panose="02020603050405020304" pitchFamily="18" charset="0"/>
              </a:rPr>
              <a:t>in </a:t>
            </a:r>
            <a:r>
              <a:rPr sz="2200" spc="-40" dirty="0">
                <a:latin typeface="Times New Roman" panose="02020603050405020304" pitchFamily="18" charset="0"/>
                <a:cs typeface="Times New Roman" panose="02020603050405020304" pitchFamily="18" charset="0"/>
              </a:rPr>
              <a:t>inventories, </a:t>
            </a:r>
            <a:r>
              <a:rPr sz="2200" spc="-45" dirty="0">
                <a:latin typeface="Times New Roman" panose="02020603050405020304" pitchFamily="18" charset="0"/>
                <a:cs typeface="Times New Roman" panose="02020603050405020304" pitchFamily="18" charset="0"/>
              </a:rPr>
              <a:t>storage </a:t>
            </a:r>
            <a:r>
              <a:rPr sz="2200" spc="-40" dirty="0">
                <a:latin typeface="Times New Roman" panose="02020603050405020304" pitchFamily="18" charset="0"/>
                <a:cs typeface="Times New Roman" panose="02020603050405020304" pitchFamily="18" charset="0"/>
              </a:rPr>
              <a:t>costs, </a:t>
            </a:r>
            <a:r>
              <a:rPr sz="2200" spc="-65" dirty="0">
                <a:latin typeface="Times New Roman" panose="02020603050405020304" pitchFamily="18" charset="0"/>
                <a:cs typeface="Times New Roman" panose="02020603050405020304" pitchFamily="18" charset="0"/>
              </a:rPr>
              <a:t>spoilage </a:t>
            </a:r>
            <a:r>
              <a:rPr sz="2200" spc="-40" dirty="0">
                <a:latin typeface="Times New Roman" panose="02020603050405020304" pitchFamily="18" charset="0"/>
                <a:cs typeface="Times New Roman" panose="02020603050405020304" pitchFamily="18" charset="0"/>
              </a:rPr>
              <a:t>costs,  </a:t>
            </a:r>
            <a:r>
              <a:rPr sz="2200" spc="-50" dirty="0">
                <a:latin typeface="Times New Roman" panose="02020603050405020304" pitchFamily="18" charset="0"/>
                <a:cs typeface="Times New Roman" panose="02020603050405020304" pitchFamily="18" charset="0"/>
              </a:rPr>
              <a:t>etc.</a:t>
            </a:r>
            <a:endParaRPr sz="22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4490721" y="4537709"/>
            <a:ext cx="808355" cy="330200"/>
          </a:xfrm>
          <a:prstGeom prst="rect">
            <a:avLst/>
          </a:prstGeom>
        </p:spPr>
        <p:txBody>
          <a:bodyPr vert="horz" wrap="square" lIns="0" tIns="12700" rIns="0" bIns="0" rtlCol="0">
            <a:spAutoFit/>
          </a:bodyPr>
          <a:lstStyle/>
          <a:p>
            <a:pPr marL="12700">
              <a:spcBef>
                <a:spcPts val="100"/>
              </a:spcBef>
            </a:pPr>
            <a:r>
              <a:rPr sz="2000" spc="-114" dirty="0">
                <a:latin typeface="Times New Roman" panose="02020603050405020304" pitchFamily="18" charset="0"/>
                <a:cs typeface="Times New Roman" panose="02020603050405020304" pitchFamily="18" charset="0"/>
              </a:rPr>
              <a:t>EOQ</a:t>
            </a:r>
            <a:r>
              <a:rPr sz="2000" spc="-190" dirty="0">
                <a:latin typeface="Times New Roman" panose="02020603050405020304" pitchFamily="18" charset="0"/>
                <a:cs typeface="Times New Roman" panose="02020603050405020304" pitchFamily="18" charset="0"/>
              </a:rPr>
              <a:t> </a:t>
            </a:r>
            <a:r>
              <a:rPr sz="2000" spc="-155" dirty="0">
                <a:latin typeface="Times New Roman" panose="02020603050405020304" pitchFamily="18" charset="0"/>
                <a:cs typeface="Times New Roman" panose="02020603050405020304" pitchFamily="18" charset="0"/>
              </a:rPr>
              <a:t>=</a:t>
            </a:r>
            <a:endParaRPr sz="2000">
              <a:latin typeface="Times New Roman" panose="02020603050405020304" pitchFamily="18" charset="0"/>
              <a:cs typeface="Times New Roman" panose="02020603050405020304" pitchFamily="18" charset="0"/>
            </a:endParaRPr>
          </a:p>
        </p:txBody>
      </p:sp>
      <p:sp>
        <p:nvSpPr>
          <p:cNvPr id="5" name="object 5"/>
          <p:cNvSpPr txBox="1"/>
          <p:nvPr/>
        </p:nvSpPr>
        <p:spPr>
          <a:xfrm>
            <a:off x="5890259" y="4504690"/>
            <a:ext cx="760730" cy="330200"/>
          </a:xfrm>
          <a:prstGeom prst="rect">
            <a:avLst/>
          </a:prstGeom>
        </p:spPr>
        <p:txBody>
          <a:bodyPr vert="horz" wrap="square" lIns="0" tIns="12700" rIns="0" bIns="0" rtlCol="0">
            <a:spAutoFit/>
          </a:bodyPr>
          <a:lstStyle/>
          <a:p>
            <a:pPr marL="12700">
              <a:spcBef>
                <a:spcPts val="100"/>
              </a:spcBef>
            </a:pPr>
            <a:r>
              <a:rPr sz="2000" spc="-220" dirty="0">
                <a:latin typeface="Times New Roman" panose="02020603050405020304" pitchFamily="18" charset="0"/>
                <a:cs typeface="Times New Roman" panose="02020603050405020304" pitchFamily="18" charset="0"/>
              </a:rPr>
              <a:t>2</a:t>
            </a:r>
            <a:r>
              <a:rPr sz="2000" spc="-185" dirty="0">
                <a:latin typeface="Times New Roman" panose="02020603050405020304" pitchFamily="18" charset="0"/>
                <a:cs typeface="Times New Roman" panose="02020603050405020304" pitchFamily="18" charset="0"/>
              </a:rPr>
              <a:t>*</a:t>
            </a:r>
            <a:r>
              <a:rPr sz="2000" spc="-270" dirty="0">
                <a:latin typeface="Times New Roman" panose="02020603050405020304" pitchFamily="18" charset="0"/>
                <a:cs typeface="Times New Roman" panose="02020603050405020304" pitchFamily="18" charset="0"/>
              </a:rPr>
              <a:t>O</a:t>
            </a:r>
            <a:r>
              <a:rPr sz="2000" spc="-229" dirty="0">
                <a:latin typeface="Times New Roman" panose="02020603050405020304" pitchFamily="18" charset="0"/>
                <a:cs typeface="Times New Roman" panose="02020603050405020304" pitchFamily="18" charset="0"/>
              </a:rPr>
              <a:t>*Q</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5342890" y="4446271"/>
            <a:ext cx="1752600" cy="998219"/>
          </a:xfrm>
          <a:custGeom>
            <a:avLst/>
            <a:gdLst/>
            <a:ahLst/>
            <a:cxnLst/>
            <a:rect l="l" t="t" r="r" b="b"/>
            <a:pathLst>
              <a:path w="1752600" h="998220">
                <a:moveTo>
                  <a:pt x="381000" y="0"/>
                </a:moveTo>
                <a:lnTo>
                  <a:pt x="1752600" y="0"/>
                </a:lnTo>
              </a:path>
              <a:path w="1752600" h="998220">
                <a:moveTo>
                  <a:pt x="354330" y="457199"/>
                </a:moveTo>
                <a:lnTo>
                  <a:pt x="1573530" y="457199"/>
                </a:lnTo>
              </a:path>
              <a:path w="1752600" h="998220">
                <a:moveTo>
                  <a:pt x="152400" y="998219"/>
                </a:moveTo>
                <a:lnTo>
                  <a:pt x="381000" y="7619"/>
                </a:lnTo>
              </a:path>
              <a:path w="1752600" h="998220">
                <a:moveTo>
                  <a:pt x="76200" y="845819"/>
                </a:moveTo>
                <a:lnTo>
                  <a:pt x="0" y="923289"/>
                </a:lnTo>
              </a:path>
              <a:path w="1752600" h="998220">
                <a:moveTo>
                  <a:pt x="66039" y="845819"/>
                </a:moveTo>
                <a:lnTo>
                  <a:pt x="142239" y="998219"/>
                </a:lnTo>
              </a:path>
            </a:pathLst>
          </a:custGeom>
          <a:ln w="9344">
            <a:solidFill>
              <a:srgbClr val="000000"/>
            </a:solidFill>
          </a:ln>
        </p:spPr>
        <p:txBody>
          <a:bodyPr wrap="square" lIns="0" tIns="0" rIns="0" bIns="0" rtlCol="0"/>
          <a:lstStyle/>
          <a:p>
            <a:endParaRPr b="1" dirty="0">
              <a:latin typeface="Times New Roman" panose="02020603050405020304" pitchFamily="18" charset="0"/>
              <a:cs typeface="Times New Roman" panose="02020603050405020304" pitchFamily="18" charset="0"/>
            </a:endParaRPr>
          </a:p>
        </p:txBody>
      </p:sp>
      <p:sp>
        <p:nvSpPr>
          <p:cNvPr id="7" name="object 7"/>
          <p:cNvSpPr txBox="1"/>
          <p:nvPr/>
        </p:nvSpPr>
        <p:spPr>
          <a:xfrm>
            <a:off x="3425190" y="4917440"/>
            <a:ext cx="4956811" cy="1769715"/>
          </a:xfrm>
          <a:prstGeom prst="rect">
            <a:avLst/>
          </a:prstGeom>
        </p:spPr>
        <p:txBody>
          <a:bodyPr vert="horz" wrap="square" lIns="0" tIns="12700" rIns="0" bIns="0" rtlCol="0">
            <a:spAutoFit/>
          </a:bodyPr>
          <a:lstStyle/>
          <a:p>
            <a:pPr marL="896619" algn="ctr">
              <a:spcBef>
                <a:spcPts val="100"/>
              </a:spcBef>
            </a:pPr>
            <a:r>
              <a:rPr sz="2000" spc="-114" dirty="0">
                <a:latin typeface="Times New Roman" panose="02020603050405020304" pitchFamily="18" charset="0"/>
                <a:cs typeface="Times New Roman" panose="02020603050405020304" pitchFamily="18" charset="0"/>
              </a:rPr>
              <a:t>C</a:t>
            </a:r>
            <a:endParaRPr sz="2000" dirty="0">
              <a:latin typeface="Times New Roman" panose="02020603050405020304" pitchFamily="18" charset="0"/>
              <a:cs typeface="Times New Roman" panose="02020603050405020304" pitchFamily="18" charset="0"/>
            </a:endParaRPr>
          </a:p>
          <a:p>
            <a:pPr marL="991869" marR="610870" indent="-979169">
              <a:spcBef>
                <a:spcPts val="1680"/>
              </a:spcBef>
            </a:pPr>
            <a:r>
              <a:rPr sz="2000" spc="-185" dirty="0">
                <a:latin typeface="Times New Roman" panose="02020603050405020304" pitchFamily="18" charset="0"/>
                <a:cs typeface="Times New Roman" panose="02020603050405020304" pitchFamily="18" charset="0"/>
              </a:rPr>
              <a:t>Where </a:t>
            </a:r>
            <a:r>
              <a:rPr sz="2000" spc="-105" dirty="0">
                <a:latin typeface="Times New Roman" panose="02020603050405020304" pitchFamily="18" charset="0"/>
                <a:cs typeface="Times New Roman" panose="02020603050405020304" pitchFamily="18" charset="0"/>
              </a:rPr>
              <a:t>EOQ </a:t>
            </a:r>
            <a:r>
              <a:rPr sz="2000" spc="-140" dirty="0">
                <a:latin typeface="Times New Roman" panose="02020603050405020304" pitchFamily="18" charset="0"/>
                <a:cs typeface="Times New Roman" panose="02020603050405020304" pitchFamily="18" charset="0"/>
              </a:rPr>
              <a:t>= </a:t>
            </a:r>
            <a:r>
              <a:rPr sz="2000" spc="-235" dirty="0">
                <a:latin typeface="Times New Roman" panose="02020603050405020304" pitchFamily="18" charset="0"/>
                <a:cs typeface="Times New Roman" panose="02020603050405020304" pitchFamily="18" charset="0"/>
              </a:rPr>
              <a:t>Economic </a:t>
            </a:r>
            <a:r>
              <a:rPr sz="2000" spc="-185" dirty="0">
                <a:latin typeface="Times New Roman" panose="02020603050405020304" pitchFamily="18" charset="0"/>
                <a:cs typeface="Times New Roman" panose="02020603050405020304" pitchFamily="18" charset="0"/>
              </a:rPr>
              <a:t>Order </a:t>
            </a:r>
            <a:r>
              <a:rPr sz="2000" spc="-220" dirty="0">
                <a:latin typeface="Times New Roman" panose="02020603050405020304" pitchFamily="18" charset="0"/>
                <a:cs typeface="Times New Roman" panose="02020603050405020304" pitchFamily="18" charset="0"/>
              </a:rPr>
              <a:t>Quantity  </a:t>
            </a:r>
            <a:r>
              <a:rPr sz="2000" spc="-125" dirty="0">
                <a:latin typeface="Times New Roman" panose="02020603050405020304" pitchFamily="18" charset="0"/>
                <a:cs typeface="Times New Roman" panose="02020603050405020304" pitchFamily="18" charset="0"/>
              </a:rPr>
              <a:t>O= </a:t>
            </a:r>
            <a:r>
              <a:rPr sz="2000" spc="-210" dirty="0">
                <a:latin typeface="Times New Roman" panose="02020603050405020304" pitchFamily="18" charset="0"/>
                <a:cs typeface="Times New Roman" panose="02020603050405020304" pitchFamily="18" charset="0"/>
              </a:rPr>
              <a:t>order </a:t>
            </a:r>
            <a:r>
              <a:rPr sz="2000" spc="-260" dirty="0">
                <a:latin typeface="Times New Roman" panose="02020603050405020304" pitchFamily="18" charset="0"/>
                <a:cs typeface="Times New Roman" panose="02020603050405020304" pitchFamily="18" charset="0"/>
              </a:rPr>
              <a:t>cost </a:t>
            </a:r>
            <a:r>
              <a:rPr sz="2000" spc="-210" dirty="0">
                <a:latin typeface="Times New Roman" panose="02020603050405020304" pitchFamily="18" charset="0"/>
                <a:cs typeface="Times New Roman" panose="02020603050405020304" pitchFamily="18" charset="0"/>
              </a:rPr>
              <a:t>per</a:t>
            </a:r>
            <a:r>
              <a:rPr sz="2000" spc="-135" dirty="0">
                <a:latin typeface="Times New Roman" panose="02020603050405020304" pitchFamily="18" charset="0"/>
                <a:cs typeface="Times New Roman" panose="02020603050405020304" pitchFamily="18" charset="0"/>
              </a:rPr>
              <a:t> </a:t>
            </a:r>
            <a:r>
              <a:rPr sz="2000" spc="-210" dirty="0">
                <a:latin typeface="Times New Roman" panose="02020603050405020304" pitchFamily="18" charset="0"/>
                <a:cs typeface="Times New Roman" panose="02020603050405020304" pitchFamily="18" charset="0"/>
              </a:rPr>
              <a:t>order</a:t>
            </a:r>
            <a:endParaRPr sz="2000" dirty="0">
              <a:latin typeface="Times New Roman" panose="02020603050405020304" pitchFamily="18" charset="0"/>
              <a:cs typeface="Times New Roman" panose="02020603050405020304" pitchFamily="18" charset="0"/>
            </a:endParaRPr>
          </a:p>
          <a:p>
            <a:pPr marL="991869" marR="5080"/>
            <a:r>
              <a:rPr sz="2000" spc="-100" dirty="0">
                <a:latin typeface="Times New Roman" panose="02020603050405020304" pitchFamily="18" charset="0"/>
                <a:cs typeface="Times New Roman" panose="02020603050405020304" pitchFamily="18" charset="0"/>
              </a:rPr>
              <a:t>Q </a:t>
            </a:r>
            <a:r>
              <a:rPr sz="2000" spc="-140" dirty="0">
                <a:latin typeface="Times New Roman" panose="02020603050405020304" pitchFamily="18" charset="0"/>
                <a:cs typeface="Times New Roman" panose="02020603050405020304" pitchFamily="18" charset="0"/>
              </a:rPr>
              <a:t>= </a:t>
            </a:r>
            <a:r>
              <a:rPr sz="2000" spc="-210" dirty="0">
                <a:latin typeface="Times New Roman" panose="02020603050405020304" pitchFamily="18" charset="0"/>
                <a:cs typeface="Times New Roman" panose="02020603050405020304" pitchFamily="18" charset="0"/>
              </a:rPr>
              <a:t>Annual </a:t>
            </a:r>
            <a:r>
              <a:rPr sz="2000" spc="-229" dirty="0">
                <a:latin typeface="Times New Roman" panose="02020603050405020304" pitchFamily="18" charset="0"/>
                <a:cs typeface="Times New Roman" panose="02020603050405020304" pitchFamily="18" charset="0"/>
              </a:rPr>
              <a:t>quantity </a:t>
            </a:r>
            <a:r>
              <a:rPr sz="2000" spc="-210" dirty="0">
                <a:latin typeface="Times New Roman" panose="02020603050405020304" pitchFamily="18" charset="0"/>
                <a:cs typeface="Times New Roman" panose="02020603050405020304" pitchFamily="18" charset="0"/>
              </a:rPr>
              <a:t>required </a:t>
            </a:r>
            <a:r>
              <a:rPr sz="2000" spc="-204" dirty="0">
                <a:latin typeface="Times New Roman" panose="02020603050405020304" pitchFamily="18" charset="0"/>
                <a:cs typeface="Times New Roman" panose="02020603050405020304" pitchFamily="18" charset="0"/>
              </a:rPr>
              <a:t>in </a:t>
            </a:r>
            <a:r>
              <a:rPr sz="2000" spc="-229" dirty="0">
                <a:latin typeface="Times New Roman" panose="02020603050405020304" pitchFamily="18" charset="0"/>
                <a:cs typeface="Times New Roman" panose="02020603050405020304" pitchFamily="18" charset="0"/>
              </a:rPr>
              <a:t>units  </a:t>
            </a:r>
            <a:r>
              <a:rPr sz="2000" spc="-105" dirty="0">
                <a:latin typeface="Times New Roman" panose="02020603050405020304" pitchFamily="18" charset="0"/>
                <a:cs typeface="Times New Roman" panose="02020603050405020304" pitchFamily="18" charset="0"/>
              </a:rPr>
              <a:t>C </a:t>
            </a:r>
            <a:r>
              <a:rPr sz="2000" spc="-190" dirty="0">
                <a:latin typeface="Times New Roman" panose="02020603050405020304" pitchFamily="18" charset="0"/>
                <a:cs typeface="Times New Roman" panose="02020603050405020304" pitchFamily="18" charset="0"/>
              </a:rPr>
              <a:t>=Carrying </a:t>
            </a:r>
            <a:r>
              <a:rPr sz="2000" spc="-250" dirty="0">
                <a:latin typeface="Times New Roman" panose="02020603050405020304" pitchFamily="18" charset="0"/>
                <a:cs typeface="Times New Roman" panose="02020603050405020304" pitchFamily="18" charset="0"/>
              </a:rPr>
              <a:t>cost </a:t>
            </a:r>
            <a:r>
              <a:rPr sz="2000" spc="-204" dirty="0">
                <a:latin typeface="Times New Roman" panose="02020603050405020304" pitchFamily="18" charset="0"/>
                <a:cs typeface="Times New Roman" panose="02020603050405020304" pitchFamily="18" charset="0"/>
              </a:rPr>
              <a:t>per </a:t>
            </a:r>
            <a:r>
              <a:rPr sz="2000" spc="-235" dirty="0">
                <a:latin typeface="Times New Roman" panose="02020603050405020304" pitchFamily="18" charset="0"/>
                <a:cs typeface="Times New Roman" panose="02020603050405020304" pitchFamily="18" charset="0"/>
              </a:rPr>
              <a:t>unit </a:t>
            </a:r>
            <a:r>
              <a:rPr sz="2000" spc="-204" dirty="0">
                <a:latin typeface="Times New Roman" panose="02020603050405020304" pitchFamily="18" charset="0"/>
                <a:cs typeface="Times New Roman" panose="02020603050405020304" pitchFamily="18" charset="0"/>
              </a:rPr>
              <a:t>per</a:t>
            </a:r>
            <a:r>
              <a:rPr sz="2000" spc="-375" dirty="0">
                <a:latin typeface="Times New Roman" panose="02020603050405020304" pitchFamily="18" charset="0"/>
                <a:cs typeface="Times New Roman" panose="02020603050405020304" pitchFamily="18" charset="0"/>
              </a:rPr>
              <a:t> </a:t>
            </a:r>
            <a:r>
              <a:rPr sz="2000" spc="-229" dirty="0">
                <a:latin typeface="Times New Roman" panose="02020603050405020304" pitchFamily="18" charset="0"/>
                <a:cs typeface="Times New Roman" panose="02020603050405020304" pitchFamily="18" charset="0"/>
              </a:rPr>
              <a:t>annum</a:t>
            </a:r>
            <a:endParaRP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533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9" y="505460"/>
            <a:ext cx="1877060" cy="628377"/>
          </a:xfrm>
          <a:prstGeom prst="rect">
            <a:avLst/>
          </a:prstGeom>
        </p:spPr>
        <p:txBody>
          <a:bodyPr vert="horz" wrap="square" lIns="0" tIns="12700" rIns="0" bIns="0" rtlCol="0" anchor="ctr">
            <a:spAutoFit/>
          </a:bodyPr>
          <a:lstStyle/>
          <a:p>
            <a:pPr marL="12700">
              <a:lnSpc>
                <a:spcPct val="100000"/>
              </a:lnSpc>
              <a:spcBef>
                <a:spcPts val="100"/>
              </a:spcBef>
            </a:pPr>
            <a:r>
              <a:rPr sz="4000" b="1" spc="-85" dirty="0">
                <a:latin typeface="Times New Roman" panose="02020603050405020304" pitchFamily="18" charset="0"/>
                <a:cs typeface="Times New Roman" panose="02020603050405020304" pitchFamily="18" charset="0"/>
              </a:rPr>
              <a:t>E</a:t>
            </a:r>
            <a:r>
              <a:rPr sz="4000" b="1" spc="-90" dirty="0">
                <a:latin typeface="Times New Roman" panose="02020603050405020304" pitchFamily="18" charset="0"/>
                <a:cs typeface="Times New Roman" panose="02020603050405020304" pitchFamily="18" charset="0"/>
              </a:rPr>
              <a:t>x</a:t>
            </a:r>
            <a:r>
              <a:rPr sz="4000" b="1" spc="-425" dirty="0">
                <a:latin typeface="Times New Roman" panose="02020603050405020304" pitchFamily="18" charset="0"/>
                <a:cs typeface="Times New Roman" panose="02020603050405020304" pitchFamily="18" charset="0"/>
              </a:rPr>
              <a:t>a</a:t>
            </a:r>
            <a:r>
              <a:rPr sz="4000" b="1" spc="-285" dirty="0">
                <a:latin typeface="Times New Roman" panose="02020603050405020304" pitchFamily="18" charset="0"/>
                <a:cs typeface="Times New Roman" panose="02020603050405020304" pitchFamily="18" charset="0"/>
              </a:rPr>
              <a:t>mple</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107690" y="1480820"/>
            <a:ext cx="7484111" cy="2862580"/>
          </a:xfrm>
          <a:prstGeom prst="rect">
            <a:avLst/>
          </a:prstGeom>
        </p:spPr>
        <p:txBody>
          <a:bodyPr vert="horz" wrap="square" lIns="0" tIns="12700" rIns="0" bIns="0" rtlCol="0">
            <a:spAutoFit/>
          </a:bodyPr>
          <a:lstStyle/>
          <a:p>
            <a:pPr marL="307340" marR="17780" indent="-281940">
              <a:spcBef>
                <a:spcPts val="100"/>
              </a:spcBef>
            </a:pPr>
            <a:r>
              <a:rPr sz="3375" spc="-30" baseline="11111" dirty="0">
                <a:solidFill>
                  <a:srgbClr val="3790A6"/>
                </a:solidFill>
                <a:latin typeface="UnDotum"/>
                <a:cs typeface="UnDotum"/>
              </a:rPr>
              <a:t></a:t>
            </a:r>
            <a:r>
              <a:rPr sz="2800" spc="-20" dirty="0">
                <a:latin typeface="Times New Roman"/>
                <a:cs typeface="Times New Roman"/>
              </a:rPr>
              <a:t>The </a:t>
            </a:r>
            <a:r>
              <a:rPr sz="2800" spc="-60" dirty="0">
                <a:latin typeface="Times New Roman"/>
                <a:cs typeface="Times New Roman"/>
              </a:rPr>
              <a:t>annual </a:t>
            </a:r>
            <a:r>
              <a:rPr sz="2800" spc="-20" dirty="0">
                <a:latin typeface="Times New Roman"/>
                <a:cs typeface="Times New Roman"/>
              </a:rPr>
              <a:t>consumption </a:t>
            </a:r>
            <a:r>
              <a:rPr sz="2800" spc="-5" dirty="0">
                <a:latin typeface="Times New Roman"/>
                <a:cs typeface="Times New Roman"/>
              </a:rPr>
              <a:t>of </a:t>
            </a:r>
            <a:r>
              <a:rPr sz="2800" spc="-110" dirty="0">
                <a:latin typeface="Times New Roman"/>
                <a:cs typeface="Times New Roman"/>
              </a:rPr>
              <a:t>a </a:t>
            </a:r>
            <a:r>
              <a:rPr sz="2800" spc="-15" dirty="0">
                <a:latin typeface="Times New Roman"/>
                <a:cs typeface="Times New Roman"/>
              </a:rPr>
              <a:t>part </a:t>
            </a:r>
            <a:r>
              <a:rPr sz="2800" spc="-20" dirty="0">
                <a:latin typeface="Times New Roman"/>
                <a:cs typeface="Times New Roman"/>
              </a:rPr>
              <a:t>“X” </a:t>
            </a:r>
            <a:r>
              <a:rPr sz="2800" spc="-105" dirty="0">
                <a:latin typeface="Times New Roman"/>
                <a:cs typeface="Times New Roman"/>
              </a:rPr>
              <a:t>is </a:t>
            </a:r>
            <a:r>
              <a:rPr sz="2800" spc="-95" dirty="0">
                <a:latin typeface="Times New Roman"/>
                <a:cs typeface="Times New Roman"/>
              </a:rPr>
              <a:t>5000  </a:t>
            </a:r>
            <a:r>
              <a:rPr sz="2800" spc="-50" dirty="0">
                <a:latin typeface="Times New Roman"/>
                <a:cs typeface="Times New Roman"/>
              </a:rPr>
              <a:t>units. </a:t>
            </a:r>
            <a:r>
              <a:rPr sz="2800" spc="-20" dirty="0">
                <a:latin typeface="Times New Roman"/>
                <a:cs typeface="Times New Roman"/>
              </a:rPr>
              <a:t>The procurement </a:t>
            </a:r>
            <a:r>
              <a:rPr sz="2800" spc="-25" dirty="0">
                <a:latin typeface="Times New Roman"/>
                <a:cs typeface="Times New Roman"/>
              </a:rPr>
              <a:t>cost </a:t>
            </a:r>
            <a:r>
              <a:rPr sz="2800" spc="-20" dirty="0">
                <a:latin typeface="Times New Roman"/>
                <a:cs typeface="Times New Roman"/>
              </a:rPr>
              <a:t>per </a:t>
            </a:r>
            <a:r>
              <a:rPr sz="2800" spc="-15" dirty="0">
                <a:latin typeface="Times New Roman"/>
                <a:cs typeface="Times New Roman"/>
              </a:rPr>
              <a:t>order </a:t>
            </a:r>
            <a:r>
              <a:rPr sz="2800" spc="-105" dirty="0">
                <a:latin typeface="Times New Roman"/>
                <a:cs typeface="Times New Roman"/>
              </a:rPr>
              <a:t>is </a:t>
            </a:r>
            <a:r>
              <a:rPr sz="2800" spc="-114" dirty="0">
                <a:latin typeface="Times New Roman"/>
                <a:cs typeface="Times New Roman"/>
              </a:rPr>
              <a:t>$10 </a:t>
            </a:r>
            <a:r>
              <a:rPr sz="2800" spc="-35" dirty="0">
                <a:latin typeface="Times New Roman"/>
                <a:cs typeface="Times New Roman"/>
              </a:rPr>
              <a:t>and  </a:t>
            </a:r>
            <a:r>
              <a:rPr sz="2800" spc="-5" dirty="0">
                <a:latin typeface="Times New Roman"/>
                <a:cs typeface="Times New Roman"/>
              </a:rPr>
              <a:t>the </a:t>
            </a:r>
            <a:r>
              <a:rPr sz="2800" spc="-25" dirty="0">
                <a:latin typeface="Times New Roman"/>
                <a:cs typeface="Times New Roman"/>
              </a:rPr>
              <a:t>cost per </a:t>
            </a:r>
            <a:r>
              <a:rPr sz="2800" spc="-35" dirty="0">
                <a:latin typeface="Times New Roman"/>
                <a:cs typeface="Times New Roman"/>
              </a:rPr>
              <a:t>unit </a:t>
            </a:r>
            <a:r>
              <a:rPr sz="2800" spc="-105" dirty="0">
                <a:latin typeface="Times New Roman"/>
                <a:cs typeface="Times New Roman"/>
              </a:rPr>
              <a:t>is $0.5. </a:t>
            </a:r>
            <a:r>
              <a:rPr sz="2800" spc="-20" dirty="0">
                <a:latin typeface="Times New Roman"/>
                <a:cs typeface="Times New Roman"/>
              </a:rPr>
              <a:t>The </a:t>
            </a:r>
            <a:r>
              <a:rPr sz="2800" spc="-55" dirty="0">
                <a:latin typeface="Times New Roman"/>
                <a:cs typeface="Times New Roman"/>
              </a:rPr>
              <a:t>storage </a:t>
            </a:r>
            <a:r>
              <a:rPr sz="2800" spc="-35" dirty="0">
                <a:latin typeface="Times New Roman"/>
                <a:cs typeface="Times New Roman"/>
              </a:rPr>
              <a:t>and </a:t>
            </a:r>
            <a:r>
              <a:rPr sz="2800" spc="-90" dirty="0">
                <a:latin typeface="Times New Roman"/>
                <a:cs typeface="Times New Roman"/>
              </a:rPr>
              <a:t>carrying  </a:t>
            </a:r>
            <a:r>
              <a:rPr sz="2800" spc="-25" dirty="0">
                <a:latin typeface="Times New Roman"/>
                <a:cs typeface="Times New Roman"/>
              </a:rPr>
              <a:t>cost </a:t>
            </a:r>
            <a:r>
              <a:rPr sz="2800" spc="-110" dirty="0">
                <a:latin typeface="Times New Roman"/>
                <a:cs typeface="Times New Roman"/>
              </a:rPr>
              <a:t>is </a:t>
            </a:r>
            <a:r>
              <a:rPr sz="2800" spc="-75" dirty="0">
                <a:latin typeface="Times New Roman"/>
                <a:cs typeface="Times New Roman"/>
              </a:rPr>
              <a:t>10% </a:t>
            </a:r>
            <a:r>
              <a:rPr sz="2800" spc="-5" dirty="0">
                <a:latin typeface="Times New Roman"/>
                <a:cs typeface="Times New Roman"/>
              </a:rPr>
              <a:t>of </a:t>
            </a:r>
            <a:r>
              <a:rPr sz="2800" spc="-10" dirty="0">
                <a:latin typeface="Times New Roman"/>
                <a:cs typeface="Times New Roman"/>
              </a:rPr>
              <a:t>the </a:t>
            </a:r>
            <a:r>
              <a:rPr sz="2800" spc="-75" dirty="0">
                <a:latin typeface="Times New Roman"/>
                <a:cs typeface="Times New Roman"/>
              </a:rPr>
              <a:t>material </a:t>
            </a:r>
            <a:r>
              <a:rPr sz="2800" spc="-30" dirty="0">
                <a:latin typeface="Times New Roman"/>
                <a:cs typeface="Times New Roman"/>
              </a:rPr>
              <a:t>unit</a:t>
            </a:r>
            <a:r>
              <a:rPr sz="2800" spc="245" dirty="0">
                <a:latin typeface="Times New Roman"/>
                <a:cs typeface="Times New Roman"/>
              </a:rPr>
              <a:t> </a:t>
            </a:r>
            <a:r>
              <a:rPr sz="2800" spc="-40" dirty="0">
                <a:latin typeface="Times New Roman"/>
                <a:cs typeface="Times New Roman"/>
              </a:rPr>
              <a:t>cost.</a:t>
            </a:r>
            <a:endParaRPr sz="2800" dirty="0">
              <a:latin typeface="Times New Roman"/>
              <a:cs typeface="Times New Roman"/>
            </a:endParaRPr>
          </a:p>
          <a:p>
            <a:pPr marL="25400" marR="4422140">
              <a:lnSpc>
                <a:spcPts val="3960"/>
              </a:lnSpc>
              <a:spcBef>
                <a:spcPts val="220"/>
              </a:spcBef>
            </a:pPr>
            <a:r>
              <a:rPr sz="2800" spc="-75" dirty="0">
                <a:latin typeface="Times New Roman"/>
                <a:cs typeface="Times New Roman"/>
              </a:rPr>
              <a:t>Required:  </a:t>
            </a:r>
            <a:r>
              <a:rPr sz="2800" spc="-90" dirty="0">
                <a:latin typeface="Times New Roman"/>
                <a:cs typeface="Times New Roman"/>
              </a:rPr>
              <a:t>Calculate </a:t>
            </a:r>
            <a:r>
              <a:rPr sz="2800" spc="-5" dirty="0">
                <a:latin typeface="Times New Roman"/>
                <a:cs typeface="Times New Roman"/>
              </a:rPr>
              <a:t>the</a:t>
            </a:r>
            <a:r>
              <a:rPr sz="2800" spc="20" dirty="0">
                <a:latin typeface="Times New Roman"/>
                <a:cs typeface="Times New Roman"/>
              </a:rPr>
              <a:t> </a:t>
            </a:r>
            <a:r>
              <a:rPr sz="2800" spc="135" dirty="0">
                <a:latin typeface="Times New Roman"/>
                <a:cs typeface="Times New Roman"/>
              </a:rPr>
              <a:t>EOQ</a:t>
            </a:r>
            <a:endParaRPr sz="2800" dirty="0">
              <a:latin typeface="Times New Roman"/>
              <a:cs typeface="Times New Roman"/>
            </a:endParaRPr>
          </a:p>
        </p:txBody>
      </p:sp>
    </p:spTree>
    <p:extLst>
      <p:ext uri="{BB962C8B-B14F-4D97-AF65-F5344CB8AC3E}">
        <p14:creationId xmlns:p14="http://schemas.microsoft.com/office/powerpoint/2010/main" val="390753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1844039" cy="628377"/>
          </a:xfrm>
          <a:prstGeom prst="rect">
            <a:avLst/>
          </a:prstGeom>
        </p:spPr>
        <p:txBody>
          <a:bodyPr vert="horz" wrap="square" lIns="0" tIns="12700" rIns="0" bIns="0" rtlCol="0" anchor="ctr">
            <a:spAutoFit/>
          </a:bodyPr>
          <a:lstStyle/>
          <a:p>
            <a:pPr marL="12700">
              <a:lnSpc>
                <a:spcPct val="100000"/>
              </a:lnSpc>
              <a:spcBef>
                <a:spcPts val="100"/>
              </a:spcBef>
            </a:pPr>
            <a:r>
              <a:rPr sz="4000" b="1" spc="-110" dirty="0">
                <a:latin typeface="Times New Roman" panose="02020603050405020304" pitchFamily="18" charset="0"/>
                <a:cs typeface="Times New Roman" panose="02020603050405020304" pitchFamily="18" charset="0"/>
              </a:rPr>
              <a:t>S</a:t>
            </a:r>
            <a:r>
              <a:rPr sz="4000" b="1" spc="65" dirty="0">
                <a:latin typeface="Times New Roman" panose="02020603050405020304" pitchFamily="18" charset="0"/>
                <a:cs typeface="Times New Roman" panose="02020603050405020304" pitchFamily="18" charset="0"/>
              </a:rPr>
              <a:t>o</a:t>
            </a:r>
            <a:r>
              <a:rPr sz="4000" b="1" spc="-190" dirty="0">
                <a:latin typeface="Times New Roman" panose="02020603050405020304" pitchFamily="18" charset="0"/>
                <a:cs typeface="Times New Roman" panose="02020603050405020304" pitchFamily="18" charset="0"/>
              </a:rPr>
              <a:t>l</a:t>
            </a:r>
            <a:r>
              <a:rPr sz="4000" b="1" spc="-355" dirty="0">
                <a:latin typeface="Times New Roman" panose="02020603050405020304" pitchFamily="18" charset="0"/>
                <a:cs typeface="Times New Roman" panose="02020603050405020304" pitchFamily="18" charset="0"/>
              </a:rPr>
              <a:t>u</a:t>
            </a:r>
            <a:r>
              <a:rPr sz="4000" b="1" spc="-165" dirty="0">
                <a:latin typeface="Times New Roman" panose="02020603050405020304" pitchFamily="18" charset="0"/>
                <a:cs typeface="Times New Roman" panose="02020603050405020304" pitchFamily="18" charset="0"/>
              </a:rPr>
              <a:t>tio</a:t>
            </a:r>
            <a:r>
              <a:rPr sz="4000" b="1" spc="-200" dirty="0">
                <a:latin typeface="Times New Roman" panose="02020603050405020304" pitchFamily="18" charset="0"/>
                <a:cs typeface="Times New Roman" panose="02020603050405020304" pitchFamily="18" charset="0"/>
              </a:rPr>
              <a:t>n</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065781" y="1805941"/>
            <a:ext cx="5648325" cy="2393989"/>
          </a:xfrm>
          <a:prstGeom prst="rect">
            <a:avLst/>
          </a:prstGeom>
        </p:spPr>
        <p:txBody>
          <a:bodyPr vert="horz" wrap="square" lIns="0" tIns="12700" rIns="0" bIns="0" rtlCol="0">
            <a:spAutoFit/>
          </a:bodyPr>
          <a:lstStyle/>
          <a:p>
            <a:pPr marL="50800">
              <a:spcBef>
                <a:spcPts val="100"/>
              </a:spcBef>
            </a:pPr>
            <a:r>
              <a:rPr sz="3825" spc="337" baseline="10893" dirty="0">
                <a:solidFill>
                  <a:srgbClr val="3790A6"/>
                </a:solidFill>
                <a:latin typeface="UnDotum"/>
                <a:cs typeface="UnDotum"/>
              </a:rPr>
              <a:t></a:t>
            </a:r>
            <a:r>
              <a:rPr sz="3200" spc="225" dirty="0">
                <a:latin typeface="Times New Roman" panose="02020603050405020304" pitchFamily="18" charset="0"/>
                <a:cs typeface="Times New Roman" panose="02020603050405020304" pitchFamily="18" charset="0"/>
              </a:rPr>
              <a:t>O= </a:t>
            </a:r>
            <a:r>
              <a:rPr sz="3200" spc="-35" dirty="0">
                <a:latin typeface="Times New Roman" panose="02020603050405020304" pitchFamily="18" charset="0"/>
                <a:cs typeface="Times New Roman" panose="02020603050405020304" pitchFamily="18" charset="0"/>
              </a:rPr>
              <a:t>$10 </a:t>
            </a:r>
            <a:r>
              <a:rPr sz="3200" spc="-20" dirty="0">
                <a:latin typeface="Times New Roman" panose="02020603050405020304" pitchFamily="18" charset="0"/>
                <a:cs typeface="Times New Roman" panose="02020603050405020304" pitchFamily="18" charset="0"/>
              </a:rPr>
              <a:t>Q=5000, </a:t>
            </a:r>
            <a:r>
              <a:rPr sz="3200" spc="265" dirty="0">
                <a:latin typeface="Times New Roman" panose="02020603050405020304" pitchFamily="18" charset="0"/>
                <a:cs typeface="Times New Roman" panose="02020603050405020304" pitchFamily="18" charset="0"/>
              </a:rPr>
              <a:t>C=</a:t>
            </a:r>
            <a:r>
              <a:rPr sz="3200" spc="-535" dirty="0">
                <a:latin typeface="Times New Roman" panose="02020603050405020304" pitchFamily="18" charset="0"/>
                <a:cs typeface="Times New Roman" panose="02020603050405020304" pitchFamily="18" charset="0"/>
              </a:rPr>
              <a:t> </a:t>
            </a:r>
            <a:r>
              <a:rPr sz="3200" spc="-40" dirty="0">
                <a:latin typeface="Times New Roman" panose="02020603050405020304" pitchFamily="18" charset="0"/>
                <a:cs typeface="Times New Roman" panose="02020603050405020304" pitchFamily="18" charset="0"/>
              </a:rPr>
              <a:t>$0.5*10%</a:t>
            </a:r>
            <a:endParaRPr sz="3200" dirty="0">
              <a:latin typeface="Times New Roman" panose="02020603050405020304" pitchFamily="18" charset="0"/>
              <a:cs typeface="Times New Roman" panose="02020603050405020304" pitchFamily="18" charset="0"/>
            </a:endParaRPr>
          </a:p>
          <a:p>
            <a:pPr>
              <a:lnSpc>
                <a:spcPct val="100000"/>
              </a:lnSpc>
            </a:pPr>
            <a:endParaRPr sz="3700" dirty="0">
              <a:latin typeface="Times New Roman" panose="02020603050405020304" pitchFamily="18" charset="0"/>
              <a:cs typeface="Times New Roman" panose="02020603050405020304" pitchFamily="18" charset="0"/>
            </a:endParaRPr>
          </a:p>
          <a:p>
            <a:pPr>
              <a:lnSpc>
                <a:spcPct val="100000"/>
              </a:lnSpc>
            </a:pPr>
            <a:endParaRPr sz="3000" dirty="0">
              <a:latin typeface="Trebuchet MS"/>
              <a:cs typeface="Trebuchet MS"/>
            </a:endParaRPr>
          </a:p>
          <a:p>
            <a:pPr marR="1732914" algn="ctr">
              <a:lnSpc>
                <a:spcPts val="3350"/>
              </a:lnSpc>
              <a:tabLst>
                <a:tab pos="1360805" algn="l"/>
              </a:tabLst>
            </a:pPr>
            <a:r>
              <a:rPr sz="2800" spc="-165" dirty="0">
                <a:latin typeface="Times New Roman" panose="02020603050405020304" pitchFamily="18" charset="0"/>
                <a:cs typeface="Times New Roman" panose="02020603050405020304" pitchFamily="18" charset="0"/>
              </a:rPr>
              <a:t>EOQ </a:t>
            </a:r>
            <a:r>
              <a:rPr sz="2800" spc="-215" dirty="0">
                <a:latin typeface="Times New Roman" panose="02020603050405020304" pitchFamily="18" charset="0"/>
                <a:cs typeface="Times New Roman" panose="02020603050405020304" pitchFamily="18" charset="0"/>
              </a:rPr>
              <a:t>=	</a:t>
            </a:r>
            <a:r>
              <a:rPr sz="4200" u="sng" spc="-472" baseline="4960" dirty="0">
                <a:uFill>
                  <a:solidFill>
                    <a:srgbClr val="000000"/>
                  </a:solidFill>
                </a:uFill>
                <a:latin typeface="Times New Roman" panose="02020603050405020304" pitchFamily="18" charset="0"/>
                <a:cs typeface="Times New Roman" panose="02020603050405020304" pitchFamily="18" charset="0"/>
              </a:rPr>
              <a:t>2 </a:t>
            </a:r>
            <a:r>
              <a:rPr sz="4200" u="sng" spc="-232" baseline="4960" dirty="0">
                <a:uFill>
                  <a:solidFill>
                    <a:srgbClr val="000000"/>
                  </a:solidFill>
                </a:uFill>
                <a:latin typeface="Times New Roman" panose="02020603050405020304" pitchFamily="18" charset="0"/>
                <a:cs typeface="Times New Roman" panose="02020603050405020304" pitchFamily="18" charset="0"/>
              </a:rPr>
              <a:t>O</a:t>
            </a:r>
            <a:r>
              <a:rPr sz="4200" spc="-37" baseline="4960" dirty="0">
                <a:latin typeface="Times New Roman" panose="02020603050405020304" pitchFamily="18" charset="0"/>
                <a:cs typeface="Times New Roman" panose="02020603050405020304" pitchFamily="18" charset="0"/>
              </a:rPr>
              <a:t> </a:t>
            </a:r>
            <a:r>
              <a:rPr sz="4200" u="sng" spc="-232" baseline="4960" dirty="0">
                <a:uFill>
                  <a:solidFill>
                    <a:srgbClr val="000000"/>
                  </a:solidFill>
                </a:uFill>
                <a:latin typeface="Times New Roman" panose="02020603050405020304" pitchFamily="18" charset="0"/>
                <a:cs typeface="Times New Roman" panose="02020603050405020304" pitchFamily="18" charset="0"/>
              </a:rPr>
              <a:t>Q</a:t>
            </a:r>
            <a:endParaRPr sz="4200" baseline="4960" dirty="0">
              <a:latin typeface="Times New Roman" panose="02020603050405020304" pitchFamily="18" charset="0"/>
              <a:cs typeface="Times New Roman" panose="02020603050405020304" pitchFamily="18" charset="0"/>
            </a:endParaRPr>
          </a:p>
          <a:p>
            <a:pPr marR="587375" algn="ctr">
              <a:lnSpc>
                <a:spcPts val="3350"/>
              </a:lnSpc>
            </a:pPr>
            <a:r>
              <a:rPr sz="2800" spc="-160" dirty="0">
                <a:latin typeface="Times New Roman" panose="02020603050405020304" pitchFamily="18" charset="0"/>
                <a:cs typeface="Times New Roman" panose="02020603050405020304" pitchFamily="18" charset="0"/>
              </a:rPr>
              <a:t>C</a:t>
            </a:r>
            <a:endParaRPr sz="2800" dirty="0">
              <a:latin typeface="Times New Roman" panose="02020603050405020304" pitchFamily="18" charset="0"/>
              <a:cs typeface="Times New Roman" panose="02020603050405020304" pitchFamily="18" charset="0"/>
            </a:endParaRPr>
          </a:p>
        </p:txBody>
      </p:sp>
      <p:sp>
        <p:nvSpPr>
          <p:cNvPr id="4" name="object 4"/>
          <p:cNvSpPr/>
          <p:nvPr/>
        </p:nvSpPr>
        <p:spPr>
          <a:xfrm>
            <a:off x="4709160" y="3191510"/>
            <a:ext cx="1294130" cy="999490"/>
          </a:xfrm>
          <a:custGeom>
            <a:avLst/>
            <a:gdLst/>
            <a:ahLst/>
            <a:cxnLst/>
            <a:rect l="l" t="t" r="r" b="b"/>
            <a:pathLst>
              <a:path w="1294129" h="999489">
                <a:moveTo>
                  <a:pt x="76200" y="838200"/>
                </a:moveTo>
                <a:lnTo>
                  <a:pt x="151129" y="989329"/>
                </a:lnTo>
              </a:path>
              <a:path w="1294129" h="999489">
                <a:moveTo>
                  <a:pt x="76200" y="838200"/>
                </a:moveTo>
                <a:lnTo>
                  <a:pt x="0" y="914400"/>
                </a:lnTo>
              </a:path>
              <a:path w="1294129" h="999489">
                <a:moveTo>
                  <a:pt x="379729" y="0"/>
                </a:moveTo>
                <a:lnTo>
                  <a:pt x="1294129" y="0"/>
                </a:lnTo>
              </a:path>
              <a:path w="1294129" h="999489">
                <a:moveTo>
                  <a:pt x="396239" y="8889"/>
                </a:moveTo>
                <a:lnTo>
                  <a:pt x="167639" y="999489"/>
                </a:lnTo>
              </a:path>
            </a:pathLst>
          </a:custGeom>
          <a:ln w="9344">
            <a:solidFill>
              <a:srgbClr val="000000"/>
            </a:solidFill>
          </a:ln>
        </p:spPr>
        <p:txBody>
          <a:bodyPr wrap="square" lIns="0" tIns="0" rIns="0" bIns="0" rtlCol="0"/>
          <a:lstStyle/>
          <a:p>
            <a:endParaRPr/>
          </a:p>
        </p:txBody>
      </p:sp>
      <p:sp>
        <p:nvSpPr>
          <p:cNvPr id="5" name="object 5"/>
          <p:cNvSpPr txBox="1"/>
          <p:nvPr/>
        </p:nvSpPr>
        <p:spPr>
          <a:xfrm>
            <a:off x="3731261" y="4511040"/>
            <a:ext cx="1119505" cy="452120"/>
          </a:xfrm>
          <a:prstGeom prst="rect">
            <a:avLst/>
          </a:prstGeom>
        </p:spPr>
        <p:txBody>
          <a:bodyPr vert="horz" wrap="square" lIns="0" tIns="12700" rIns="0" bIns="0" rtlCol="0">
            <a:spAutoFit/>
          </a:bodyPr>
          <a:lstStyle/>
          <a:p>
            <a:pPr marL="12700">
              <a:spcBef>
                <a:spcPts val="100"/>
              </a:spcBef>
            </a:pPr>
            <a:r>
              <a:rPr sz="2800" spc="-165" dirty="0">
                <a:latin typeface="Times New Roman" panose="02020603050405020304" pitchFamily="18" charset="0"/>
                <a:cs typeface="Times New Roman" panose="02020603050405020304" pitchFamily="18" charset="0"/>
              </a:rPr>
              <a:t>EOQ</a:t>
            </a:r>
            <a:r>
              <a:rPr sz="2800" spc="-245" dirty="0">
                <a:latin typeface="Times New Roman" panose="02020603050405020304" pitchFamily="18" charset="0"/>
                <a:cs typeface="Times New Roman" panose="02020603050405020304" pitchFamily="18" charset="0"/>
              </a:rPr>
              <a:t> </a:t>
            </a:r>
            <a:r>
              <a:rPr sz="2800" spc="-215" dirty="0">
                <a:latin typeface="Times New Roman" panose="02020603050405020304" pitchFamily="18" charset="0"/>
                <a:cs typeface="Times New Roman" panose="02020603050405020304" pitchFamily="18" charset="0"/>
              </a:rPr>
              <a:t>=</a:t>
            </a:r>
            <a:endParaRPr sz="28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5165091" y="4447540"/>
            <a:ext cx="1983739" cy="939800"/>
          </a:xfrm>
          <a:prstGeom prst="rect">
            <a:avLst/>
          </a:prstGeom>
        </p:spPr>
        <p:txBody>
          <a:bodyPr vert="horz" wrap="square" lIns="0" tIns="43180" rIns="0" bIns="0" rtlCol="0">
            <a:spAutoFit/>
          </a:bodyPr>
          <a:lstStyle/>
          <a:p>
            <a:pPr marL="12700">
              <a:spcBef>
                <a:spcPts val="340"/>
              </a:spcBef>
            </a:pPr>
            <a:r>
              <a:rPr sz="2800" u="sng" spc="-315" dirty="0">
                <a:uFill>
                  <a:solidFill>
                    <a:srgbClr val="000000"/>
                  </a:solidFill>
                </a:uFill>
                <a:latin typeface="Times New Roman" panose="02020603050405020304" pitchFamily="18" charset="0"/>
                <a:cs typeface="Times New Roman" panose="02020603050405020304" pitchFamily="18" charset="0"/>
              </a:rPr>
              <a:t>2 </a:t>
            </a:r>
            <a:r>
              <a:rPr sz="2800" u="sng" spc="-470" dirty="0">
                <a:uFill>
                  <a:solidFill>
                    <a:srgbClr val="000000"/>
                  </a:solidFill>
                </a:uFill>
                <a:latin typeface="Times New Roman" panose="02020603050405020304" pitchFamily="18" charset="0"/>
                <a:cs typeface="Times New Roman" panose="02020603050405020304" pitchFamily="18" charset="0"/>
              </a:rPr>
              <a:t>* </a:t>
            </a:r>
            <a:r>
              <a:rPr sz="2800" u="sng" spc="-315" dirty="0">
                <a:uFill>
                  <a:solidFill>
                    <a:srgbClr val="000000"/>
                  </a:solidFill>
                </a:uFill>
                <a:latin typeface="Times New Roman" panose="02020603050405020304" pitchFamily="18" charset="0"/>
                <a:cs typeface="Times New Roman" panose="02020603050405020304" pitchFamily="18" charset="0"/>
              </a:rPr>
              <a:t>5000</a:t>
            </a:r>
            <a:r>
              <a:rPr sz="2800" u="sng" spc="-229" dirty="0">
                <a:uFill>
                  <a:solidFill>
                    <a:srgbClr val="000000"/>
                  </a:solidFill>
                </a:uFill>
                <a:latin typeface="Times New Roman" panose="02020603050405020304" pitchFamily="18" charset="0"/>
                <a:cs typeface="Times New Roman" panose="02020603050405020304" pitchFamily="18" charset="0"/>
              </a:rPr>
              <a:t> </a:t>
            </a:r>
            <a:r>
              <a:rPr sz="2800" u="sng" spc="-370" dirty="0">
                <a:uFill>
                  <a:solidFill>
                    <a:srgbClr val="000000"/>
                  </a:solidFill>
                </a:uFill>
                <a:latin typeface="Times New Roman" panose="02020603050405020304" pitchFamily="18" charset="0"/>
                <a:cs typeface="Times New Roman" panose="02020603050405020304" pitchFamily="18" charset="0"/>
              </a:rPr>
              <a:t>*10</a:t>
            </a:r>
            <a:endParaRPr sz="2800" dirty="0">
              <a:latin typeface="Times New Roman" panose="02020603050405020304" pitchFamily="18" charset="0"/>
              <a:cs typeface="Times New Roman" panose="02020603050405020304" pitchFamily="18" charset="0"/>
            </a:endParaRPr>
          </a:p>
          <a:p>
            <a:pPr marL="64769">
              <a:spcBef>
                <a:spcPts val="240"/>
              </a:spcBef>
            </a:pPr>
            <a:r>
              <a:rPr sz="2800" spc="-315" dirty="0">
                <a:latin typeface="Times New Roman" panose="02020603050405020304" pitchFamily="18" charset="0"/>
                <a:cs typeface="Times New Roman" panose="02020603050405020304" pitchFamily="18" charset="0"/>
              </a:rPr>
              <a:t>0.5*10%</a:t>
            </a:r>
            <a:endParaRPr sz="2800" dirty="0">
              <a:latin typeface="Times New Roman" panose="02020603050405020304" pitchFamily="18" charset="0"/>
              <a:cs typeface="Times New Roman" panose="02020603050405020304" pitchFamily="18" charset="0"/>
            </a:endParaRPr>
          </a:p>
        </p:txBody>
      </p:sp>
      <p:sp>
        <p:nvSpPr>
          <p:cNvPr id="7" name="object 7"/>
          <p:cNvSpPr/>
          <p:nvPr/>
        </p:nvSpPr>
        <p:spPr>
          <a:xfrm>
            <a:off x="4587239" y="4419600"/>
            <a:ext cx="2651760" cy="1000760"/>
          </a:xfrm>
          <a:custGeom>
            <a:avLst/>
            <a:gdLst/>
            <a:ahLst/>
            <a:cxnLst/>
            <a:rect l="l" t="t" r="r" b="b"/>
            <a:pathLst>
              <a:path w="2651760" h="1000760">
                <a:moveTo>
                  <a:pt x="76200" y="838200"/>
                </a:moveTo>
                <a:lnTo>
                  <a:pt x="152400" y="990600"/>
                </a:lnTo>
              </a:path>
              <a:path w="2651760" h="1000760">
                <a:moveTo>
                  <a:pt x="76200" y="838200"/>
                </a:moveTo>
                <a:lnTo>
                  <a:pt x="0" y="914400"/>
                </a:lnTo>
              </a:path>
              <a:path w="2651760" h="1000760">
                <a:moveTo>
                  <a:pt x="381000" y="0"/>
                </a:moveTo>
                <a:lnTo>
                  <a:pt x="2651760" y="0"/>
                </a:lnTo>
              </a:path>
              <a:path w="2651760" h="1000760">
                <a:moveTo>
                  <a:pt x="397510" y="8889"/>
                </a:moveTo>
                <a:lnTo>
                  <a:pt x="168910" y="1000760"/>
                </a:lnTo>
              </a:path>
            </a:pathLst>
          </a:custGeom>
          <a:ln w="9344">
            <a:solidFill>
              <a:srgbClr val="000000"/>
            </a:solidFill>
          </a:ln>
        </p:spPr>
        <p:txBody>
          <a:bodyPr wrap="square" lIns="0" tIns="0" rIns="0" bIns="0" rtlCol="0"/>
          <a:lstStyle/>
          <a:p>
            <a:endParaRPr/>
          </a:p>
        </p:txBody>
      </p:sp>
      <p:sp>
        <p:nvSpPr>
          <p:cNvPr id="8" name="object 8"/>
          <p:cNvSpPr txBox="1"/>
          <p:nvPr/>
        </p:nvSpPr>
        <p:spPr>
          <a:xfrm>
            <a:off x="4587240" y="5629909"/>
            <a:ext cx="1692275" cy="391160"/>
          </a:xfrm>
          <a:prstGeom prst="rect">
            <a:avLst/>
          </a:prstGeom>
        </p:spPr>
        <p:txBody>
          <a:bodyPr vert="horz" wrap="square" lIns="0" tIns="12700" rIns="0" bIns="0" rtlCol="0">
            <a:spAutoFit/>
          </a:bodyPr>
          <a:lstStyle/>
          <a:p>
            <a:pPr marL="12700">
              <a:spcBef>
                <a:spcPts val="100"/>
              </a:spcBef>
            </a:pPr>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1414</a:t>
            </a:r>
            <a:r>
              <a:rPr sz="2400" spc="-150" dirty="0">
                <a:latin typeface="Times New Roman" panose="02020603050405020304" pitchFamily="18" charset="0"/>
                <a:cs typeface="Times New Roman" panose="02020603050405020304" pitchFamily="18" charset="0"/>
              </a:rPr>
              <a:t> </a:t>
            </a:r>
            <a:r>
              <a:rPr sz="2400" spc="-300" dirty="0">
                <a:latin typeface="Times New Roman" panose="02020603050405020304" pitchFamily="18" charset="0"/>
                <a:cs typeface="Times New Roman" panose="02020603050405020304" pitchFamily="18" charset="0"/>
              </a:rPr>
              <a:t>units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332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9" y="505460"/>
            <a:ext cx="2781300" cy="628377"/>
          </a:xfrm>
          <a:prstGeom prst="rect">
            <a:avLst/>
          </a:prstGeom>
        </p:spPr>
        <p:txBody>
          <a:bodyPr vert="horz" wrap="square" lIns="0" tIns="12700" rIns="0" bIns="0" rtlCol="0" anchor="ctr">
            <a:spAutoFit/>
          </a:bodyPr>
          <a:lstStyle/>
          <a:p>
            <a:pPr marL="12700">
              <a:lnSpc>
                <a:spcPct val="100000"/>
              </a:lnSpc>
              <a:spcBef>
                <a:spcPts val="100"/>
              </a:spcBef>
            </a:pPr>
            <a:r>
              <a:rPr sz="4000" b="1" spc="-245" dirty="0">
                <a:latin typeface="Times New Roman" panose="02020603050405020304" pitchFamily="18" charset="0"/>
                <a:cs typeface="Times New Roman" panose="02020603050405020304" pitchFamily="18" charset="0"/>
              </a:rPr>
              <a:t>Level</a:t>
            </a:r>
            <a:r>
              <a:rPr sz="4000" b="1" spc="-185" dirty="0">
                <a:latin typeface="Times New Roman" panose="02020603050405020304" pitchFamily="18" charset="0"/>
                <a:cs typeface="Times New Roman" panose="02020603050405020304" pitchFamily="18" charset="0"/>
              </a:rPr>
              <a:t> </a:t>
            </a:r>
            <a:r>
              <a:rPr sz="4000" b="1" spc="-254" dirty="0">
                <a:latin typeface="Times New Roman" panose="02020603050405020304" pitchFamily="18" charset="0"/>
                <a:cs typeface="Times New Roman" panose="02020603050405020304" pitchFamily="18" charset="0"/>
              </a:rPr>
              <a:t>setting</a:t>
            </a:r>
            <a:endParaRPr sz="4000" b="1"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body" idx="1"/>
          </p:nvPr>
        </p:nvSpPr>
        <p:spPr>
          <a:xfrm>
            <a:off x="1854836" y="1437641"/>
            <a:ext cx="8482329" cy="2287805"/>
          </a:xfrm>
          <a:prstGeom prst="rect">
            <a:avLst/>
          </a:prstGeom>
        </p:spPr>
        <p:txBody>
          <a:bodyPr vert="horz" wrap="square" lIns="0" tIns="55879" rIns="0" bIns="0" rtlCol="0">
            <a:spAutoFit/>
          </a:bodyPr>
          <a:lstStyle/>
          <a:p>
            <a:pPr marL="1559560" marR="17780" indent="-281940">
              <a:lnSpc>
                <a:spcPct val="100000"/>
              </a:lnSpc>
              <a:spcBef>
                <a:spcPts val="100"/>
              </a:spcBef>
            </a:pPr>
            <a:r>
              <a:rPr sz="3375" spc="30" baseline="11111" dirty="0">
                <a:solidFill>
                  <a:srgbClr val="3790A6"/>
                </a:solidFill>
                <a:latin typeface="UnDotum"/>
                <a:cs typeface="UnDotum"/>
              </a:rPr>
              <a:t></a:t>
            </a:r>
            <a:r>
              <a:rPr spc="20" dirty="0">
                <a:latin typeface="Times New Roman" panose="02020603050405020304" pitchFamily="18" charset="0"/>
                <a:cs typeface="Times New Roman" panose="02020603050405020304" pitchFamily="18" charset="0"/>
              </a:rPr>
              <a:t>It </a:t>
            </a:r>
            <a:r>
              <a:rPr spc="-110" dirty="0">
                <a:latin typeface="Times New Roman" panose="02020603050405020304" pitchFamily="18" charset="0"/>
                <a:cs typeface="Times New Roman" panose="02020603050405020304" pitchFamily="18" charset="0"/>
              </a:rPr>
              <a:t>is </a:t>
            </a:r>
            <a:r>
              <a:rPr spc="25" dirty="0">
                <a:latin typeface="Times New Roman" panose="02020603050405020304" pitchFamily="18" charset="0"/>
                <a:cs typeface="Times New Roman" panose="02020603050405020304" pitchFamily="18" charset="0"/>
              </a:rPr>
              <a:t>to </a:t>
            </a:r>
            <a:r>
              <a:rPr spc="-40" dirty="0">
                <a:latin typeface="Times New Roman" panose="02020603050405020304" pitchFamily="18" charset="0"/>
                <a:cs typeface="Times New Roman" panose="02020603050405020304" pitchFamily="18" charset="0"/>
              </a:rPr>
              <a:t>determine </a:t>
            </a:r>
            <a:r>
              <a:rPr spc="-10" dirty="0">
                <a:latin typeface="Times New Roman" panose="02020603050405020304" pitchFamily="18" charset="0"/>
                <a:cs typeface="Times New Roman" panose="02020603050405020304" pitchFamily="18" charset="0"/>
              </a:rPr>
              <a:t>the </a:t>
            </a:r>
            <a:r>
              <a:rPr spc="-30" dirty="0">
                <a:latin typeface="Times New Roman" panose="02020603050405020304" pitchFamily="18" charset="0"/>
                <a:cs typeface="Times New Roman" panose="02020603050405020304" pitchFamily="18" charset="0"/>
              </a:rPr>
              <a:t>correct </a:t>
            </a:r>
            <a:r>
              <a:rPr spc="10" dirty="0">
                <a:latin typeface="Times New Roman" panose="02020603050405020304" pitchFamily="18" charset="0"/>
                <a:cs typeface="Times New Roman" panose="02020603050405020304" pitchFamily="18" charset="0"/>
              </a:rPr>
              <a:t>or </a:t>
            </a:r>
            <a:r>
              <a:rPr spc="-10" dirty="0">
                <a:latin typeface="Times New Roman" panose="02020603050405020304" pitchFamily="18" charset="0"/>
                <a:cs typeface="Times New Roman" panose="02020603050405020304" pitchFamily="18" charset="0"/>
              </a:rPr>
              <a:t>most </a:t>
            </a:r>
            <a:r>
              <a:rPr spc="-55" dirty="0">
                <a:latin typeface="Times New Roman" panose="02020603050405020304" pitchFamily="18" charset="0"/>
                <a:cs typeface="Times New Roman" panose="02020603050405020304" pitchFamily="18" charset="0"/>
              </a:rPr>
              <a:t>optimal  </a:t>
            </a:r>
            <a:r>
              <a:rPr spc="-40" dirty="0">
                <a:latin typeface="Times New Roman" panose="02020603050405020304" pitchFamily="18" charset="0"/>
                <a:cs typeface="Times New Roman" panose="02020603050405020304" pitchFamily="18" charset="0"/>
              </a:rPr>
              <a:t>stock </a:t>
            </a:r>
            <a:r>
              <a:rPr spc="-110" dirty="0">
                <a:latin typeface="Times New Roman" panose="02020603050405020304" pitchFamily="18" charset="0"/>
                <a:cs typeface="Times New Roman" panose="02020603050405020304" pitchFamily="18" charset="0"/>
              </a:rPr>
              <a:t>level </a:t>
            </a:r>
            <a:r>
              <a:rPr spc="-25" dirty="0">
                <a:latin typeface="Times New Roman" panose="02020603050405020304" pitchFamily="18" charset="0"/>
                <a:cs typeface="Times New Roman" panose="02020603050405020304" pitchFamily="18" charset="0"/>
              </a:rPr>
              <a:t>so </a:t>
            </a:r>
            <a:r>
              <a:rPr spc="-90" dirty="0">
                <a:latin typeface="Times New Roman" panose="02020603050405020304" pitchFamily="18" charset="0"/>
                <a:cs typeface="Times New Roman" panose="02020603050405020304" pitchFamily="18" charset="0"/>
              </a:rPr>
              <a:t>as </a:t>
            </a:r>
            <a:r>
              <a:rPr spc="30" dirty="0">
                <a:latin typeface="Times New Roman" panose="02020603050405020304" pitchFamily="18" charset="0"/>
                <a:cs typeface="Times New Roman" panose="02020603050405020304" pitchFamily="18" charset="0"/>
              </a:rPr>
              <a:t>to </a:t>
            </a:r>
            <a:r>
              <a:rPr spc="-65" dirty="0">
                <a:latin typeface="Times New Roman" panose="02020603050405020304" pitchFamily="18" charset="0"/>
                <a:cs typeface="Times New Roman" panose="02020603050405020304" pitchFamily="18" charset="0"/>
              </a:rPr>
              <a:t>avoid </a:t>
            </a:r>
            <a:r>
              <a:rPr spc="-55" dirty="0">
                <a:latin typeface="Times New Roman" panose="02020603050405020304" pitchFamily="18" charset="0"/>
                <a:cs typeface="Times New Roman" panose="02020603050405020304" pitchFamily="18" charset="0"/>
              </a:rPr>
              <a:t>overstocking </a:t>
            </a:r>
            <a:r>
              <a:rPr spc="10" dirty="0">
                <a:latin typeface="Times New Roman" panose="02020603050405020304" pitchFamily="18" charset="0"/>
                <a:cs typeface="Times New Roman" panose="02020603050405020304" pitchFamily="18" charset="0"/>
              </a:rPr>
              <a:t>or </a:t>
            </a:r>
            <a:r>
              <a:rPr spc="-30" dirty="0">
                <a:latin typeface="Times New Roman" panose="02020603050405020304" pitchFamily="18" charset="0"/>
                <a:cs typeface="Times New Roman" panose="02020603050405020304" pitchFamily="18" charset="0"/>
              </a:rPr>
              <a:t>under-  </a:t>
            </a:r>
            <a:r>
              <a:rPr spc="-60" dirty="0">
                <a:latin typeface="Times New Roman" panose="02020603050405020304" pitchFamily="18" charset="0"/>
                <a:cs typeface="Times New Roman" panose="02020603050405020304" pitchFamily="18" charset="0"/>
              </a:rPr>
              <a:t>stocking </a:t>
            </a:r>
            <a:r>
              <a:rPr spc="-5" dirty="0">
                <a:latin typeface="Times New Roman" panose="02020603050405020304" pitchFamily="18" charset="0"/>
                <a:cs typeface="Times New Roman" panose="02020603050405020304" pitchFamily="18" charset="0"/>
              </a:rPr>
              <a:t>of</a:t>
            </a:r>
            <a:r>
              <a:rPr spc="40" dirty="0">
                <a:latin typeface="Times New Roman" panose="02020603050405020304" pitchFamily="18" charset="0"/>
                <a:cs typeface="Times New Roman" panose="02020603050405020304" pitchFamily="18" charset="0"/>
              </a:rPr>
              <a:t> </a:t>
            </a:r>
            <a:r>
              <a:rPr spc="-80" dirty="0">
                <a:latin typeface="Times New Roman" panose="02020603050405020304" pitchFamily="18" charset="0"/>
                <a:cs typeface="Times New Roman" panose="02020603050405020304" pitchFamily="18" charset="0"/>
              </a:rPr>
              <a:t>materials.</a:t>
            </a:r>
            <a:endParaRPr dirty="0">
              <a:latin typeface="Times New Roman" panose="02020603050405020304" pitchFamily="18" charset="0"/>
              <a:cs typeface="Times New Roman" panose="02020603050405020304" pitchFamily="18" charset="0"/>
            </a:endParaRPr>
          </a:p>
          <a:p>
            <a:pPr marL="1559560" marR="1012190" indent="-281940">
              <a:lnSpc>
                <a:spcPct val="100000"/>
              </a:lnSpc>
              <a:spcBef>
                <a:spcPts val="590"/>
              </a:spcBef>
            </a:pPr>
            <a:r>
              <a:rPr spc="-60" baseline="11111" dirty="0">
                <a:solidFill>
                  <a:srgbClr val="3790A6"/>
                </a:solidFill>
                <a:latin typeface="Times New Roman" panose="02020603050405020304" pitchFamily="18" charset="0"/>
                <a:cs typeface="Times New Roman" panose="02020603050405020304" pitchFamily="18" charset="0"/>
              </a:rPr>
              <a:t></a:t>
            </a:r>
            <a:r>
              <a:rPr spc="-40" dirty="0">
                <a:latin typeface="Times New Roman" panose="02020603050405020304" pitchFamily="18" charset="0"/>
                <a:cs typeface="Times New Roman" panose="02020603050405020304" pitchFamily="18" charset="0"/>
              </a:rPr>
              <a:t>These </a:t>
            </a:r>
            <a:r>
              <a:rPr spc="-105" dirty="0">
                <a:latin typeface="Times New Roman" panose="02020603050405020304" pitchFamily="18" charset="0"/>
                <a:cs typeface="Times New Roman" panose="02020603050405020304" pitchFamily="18" charset="0"/>
              </a:rPr>
              <a:t>levels </a:t>
            </a:r>
            <a:r>
              <a:rPr spc="-65" dirty="0">
                <a:latin typeface="Times New Roman" panose="02020603050405020304" pitchFamily="18" charset="0"/>
                <a:cs typeface="Times New Roman" panose="02020603050405020304" pitchFamily="18" charset="0"/>
              </a:rPr>
              <a:t>are </a:t>
            </a:r>
            <a:r>
              <a:rPr spc="-40" dirty="0">
                <a:latin typeface="Times New Roman" panose="02020603050405020304" pitchFamily="18" charset="0"/>
                <a:cs typeface="Times New Roman" panose="02020603050405020304" pitchFamily="18" charset="0"/>
              </a:rPr>
              <a:t>known </a:t>
            </a:r>
            <a:r>
              <a:rPr spc="-90" dirty="0">
                <a:latin typeface="Times New Roman" panose="02020603050405020304" pitchFamily="18" charset="0"/>
                <a:cs typeface="Times New Roman" panose="02020603050405020304" pitchFamily="18" charset="0"/>
              </a:rPr>
              <a:t>as </a:t>
            </a:r>
            <a:r>
              <a:rPr spc="-5" dirty="0">
                <a:latin typeface="Times New Roman" panose="02020603050405020304" pitchFamily="18" charset="0"/>
                <a:cs typeface="Times New Roman" panose="02020603050405020304" pitchFamily="18" charset="0"/>
              </a:rPr>
              <a:t>the </a:t>
            </a:r>
            <a:r>
              <a:rPr spc="-90" dirty="0">
                <a:latin typeface="Times New Roman" panose="02020603050405020304" pitchFamily="18" charset="0"/>
                <a:cs typeface="Times New Roman" panose="02020603050405020304" pitchFamily="18" charset="0"/>
              </a:rPr>
              <a:t>Maximum,  </a:t>
            </a:r>
            <a:r>
              <a:rPr spc="-70" dirty="0">
                <a:latin typeface="Times New Roman" panose="02020603050405020304" pitchFamily="18" charset="0"/>
                <a:cs typeface="Times New Roman" panose="02020603050405020304" pitchFamily="18" charset="0"/>
              </a:rPr>
              <a:t>Minimum </a:t>
            </a:r>
            <a:r>
              <a:rPr spc="-35" dirty="0">
                <a:latin typeface="Times New Roman" panose="02020603050405020304" pitchFamily="18" charset="0"/>
                <a:cs typeface="Times New Roman" panose="02020603050405020304" pitchFamily="18" charset="0"/>
              </a:rPr>
              <a:t>and </a:t>
            </a:r>
            <a:r>
              <a:rPr spc="-40" dirty="0">
                <a:latin typeface="Times New Roman" panose="02020603050405020304" pitchFamily="18" charset="0"/>
                <a:cs typeface="Times New Roman" panose="02020603050405020304" pitchFamily="18" charset="0"/>
              </a:rPr>
              <a:t>Re-order</a:t>
            </a:r>
            <a:r>
              <a:rPr spc="80" dirty="0">
                <a:latin typeface="Times New Roman" panose="02020603050405020304" pitchFamily="18" charset="0"/>
                <a:cs typeface="Times New Roman" panose="02020603050405020304" pitchFamily="18" charset="0"/>
              </a:rPr>
              <a:t> </a:t>
            </a:r>
            <a:r>
              <a:rPr spc="-100" dirty="0">
                <a:latin typeface="Times New Roman" panose="02020603050405020304" pitchFamily="18" charset="0"/>
                <a:cs typeface="Times New Roman" panose="02020603050405020304" pitchFamily="18" charset="0"/>
              </a:rPr>
              <a:t>levels.</a:t>
            </a:r>
            <a:endParaRP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52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3213735" cy="628377"/>
          </a:xfrm>
          <a:prstGeom prst="rect">
            <a:avLst/>
          </a:prstGeom>
        </p:spPr>
        <p:txBody>
          <a:bodyPr vert="horz" wrap="square" lIns="0" tIns="12700" rIns="0" bIns="0" rtlCol="0" anchor="ctr">
            <a:spAutoFit/>
          </a:bodyPr>
          <a:lstStyle/>
          <a:p>
            <a:pPr marL="12700">
              <a:lnSpc>
                <a:spcPct val="100000"/>
              </a:lnSpc>
              <a:spcBef>
                <a:spcPts val="100"/>
              </a:spcBef>
            </a:pPr>
            <a:r>
              <a:rPr sz="4000" b="1" spc="-100" dirty="0">
                <a:latin typeface="Times New Roman" panose="02020603050405020304" pitchFamily="18" charset="0"/>
                <a:cs typeface="Times New Roman" panose="02020603050405020304" pitchFamily="18" charset="0"/>
              </a:rPr>
              <a:t>Re-order</a:t>
            </a:r>
            <a:r>
              <a:rPr sz="4000" b="1" spc="-190" dirty="0">
                <a:latin typeface="Times New Roman" panose="02020603050405020304" pitchFamily="18" charset="0"/>
                <a:cs typeface="Times New Roman" panose="02020603050405020304" pitchFamily="18" charset="0"/>
              </a:rPr>
              <a:t> </a:t>
            </a:r>
            <a:r>
              <a:rPr sz="4000" b="1" spc="-295" dirty="0">
                <a:latin typeface="Times New Roman" panose="02020603050405020304" pitchFamily="18" charset="0"/>
                <a:cs typeface="Times New Roman" panose="02020603050405020304" pitchFamily="18" charset="0"/>
              </a:rPr>
              <a:t>level</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2776219" y="1878329"/>
            <a:ext cx="7354570" cy="2577628"/>
          </a:xfrm>
          <a:prstGeom prst="rect">
            <a:avLst/>
          </a:prstGeom>
        </p:spPr>
        <p:txBody>
          <a:bodyPr vert="horz" wrap="square" lIns="0" tIns="27939" rIns="0" bIns="0" rtlCol="0">
            <a:spAutoFit/>
          </a:bodyPr>
          <a:lstStyle/>
          <a:p>
            <a:pPr marL="320040" marR="30480" indent="-281940">
              <a:lnSpc>
                <a:spcPts val="3350"/>
              </a:lnSpc>
              <a:spcBef>
                <a:spcPts val="219"/>
              </a:spcBef>
            </a:pPr>
            <a:r>
              <a:rPr sz="3375" spc="-30" baseline="11111" dirty="0">
                <a:solidFill>
                  <a:srgbClr val="3790A6"/>
                </a:solidFill>
                <a:latin typeface="UnDotum"/>
                <a:cs typeface="UnDotum"/>
              </a:rPr>
              <a:t></a:t>
            </a:r>
            <a:r>
              <a:rPr sz="2800" spc="-20" dirty="0">
                <a:latin typeface="Times New Roman" panose="02020603050405020304" pitchFamily="18" charset="0"/>
                <a:cs typeface="Times New Roman" panose="02020603050405020304" pitchFamily="18" charset="0"/>
              </a:rPr>
              <a:t>The </a:t>
            </a:r>
            <a:r>
              <a:rPr sz="2800" spc="-110" dirty="0">
                <a:latin typeface="Times New Roman" panose="02020603050405020304" pitchFamily="18" charset="0"/>
                <a:cs typeface="Times New Roman" panose="02020603050405020304" pitchFamily="18" charset="0"/>
              </a:rPr>
              <a:t>level </a:t>
            </a:r>
            <a:r>
              <a:rPr sz="2800" spc="-5" dirty="0">
                <a:latin typeface="Times New Roman" panose="02020603050405020304" pitchFamily="18" charset="0"/>
                <a:cs typeface="Times New Roman" panose="02020603050405020304" pitchFamily="18" charset="0"/>
              </a:rPr>
              <a:t>of </a:t>
            </a:r>
            <a:r>
              <a:rPr sz="2800" spc="-40" dirty="0">
                <a:latin typeface="Times New Roman" panose="02020603050405020304" pitchFamily="18" charset="0"/>
                <a:cs typeface="Times New Roman" panose="02020603050405020304" pitchFamily="18" charset="0"/>
              </a:rPr>
              <a:t>stock </a:t>
            </a:r>
            <a:r>
              <a:rPr sz="2800" spc="-5" dirty="0">
                <a:latin typeface="Times New Roman" panose="02020603050405020304" pitchFamily="18" charset="0"/>
                <a:cs typeface="Times New Roman" panose="02020603050405020304" pitchFamily="18" charset="0"/>
              </a:rPr>
              <a:t>of </a:t>
            </a:r>
            <a:r>
              <a:rPr sz="2800" spc="-75" dirty="0">
                <a:latin typeface="Times New Roman" panose="02020603050405020304" pitchFamily="18" charset="0"/>
                <a:cs typeface="Times New Roman" panose="02020603050405020304" pitchFamily="18" charset="0"/>
              </a:rPr>
              <a:t>material </a:t>
            </a:r>
            <a:r>
              <a:rPr sz="2800" spc="-40" dirty="0">
                <a:latin typeface="Times New Roman" panose="02020603050405020304" pitchFamily="18" charset="0"/>
                <a:cs typeface="Times New Roman" panose="02020603050405020304" pitchFamily="18" charset="0"/>
              </a:rPr>
              <a:t>at </a:t>
            </a:r>
            <a:r>
              <a:rPr sz="2800" spc="-70" dirty="0">
                <a:latin typeface="Times New Roman" panose="02020603050405020304" pitchFamily="18" charset="0"/>
                <a:cs typeface="Times New Roman" panose="02020603050405020304" pitchFamily="18" charset="0"/>
              </a:rPr>
              <a:t>which </a:t>
            </a:r>
            <a:r>
              <a:rPr sz="2800" spc="-110" dirty="0">
                <a:latin typeface="Times New Roman" panose="02020603050405020304" pitchFamily="18" charset="0"/>
                <a:cs typeface="Times New Roman" panose="02020603050405020304" pitchFamily="18" charset="0"/>
              </a:rPr>
              <a:t>a </a:t>
            </a:r>
            <a:r>
              <a:rPr sz="2800" spc="-75" dirty="0">
                <a:latin typeface="Times New Roman" panose="02020603050405020304" pitchFamily="18" charset="0"/>
                <a:cs typeface="Times New Roman" panose="02020603050405020304" pitchFamily="18" charset="0"/>
              </a:rPr>
              <a:t>new </a:t>
            </a:r>
            <a:r>
              <a:rPr sz="2800" spc="-15" dirty="0">
                <a:latin typeface="Times New Roman" panose="02020603050405020304" pitchFamily="18" charset="0"/>
                <a:cs typeface="Times New Roman" panose="02020603050405020304" pitchFamily="18" charset="0"/>
              </a:rPr>
              <a:t>order  </a:t>
            </a:r>
            <a:r>
              <a:rPr sz="2800" spc="-5" dirty="0">
                <a:latin typeface="Times New Roman" panose="02020603050405020304" pitchFamily="18" charset="0"/>
                <a:cs typeface="Times New Roman" panose="02020603050405020304" pitchFamily="18" charset="0"/>
              </a:rPr>
              <a:t>for the </a:t>
            </a:r>
            <a:r>
              <a:rPr sz="2800" spc="-75" dirty="0">
                <a:latin typeface="Times New Roman" panose="02020603050405020304" pitchFamily="18" charset="0"/>
                <a:cs typeface="Times New Roman" panose="02020603050405020304" pitchFamily="18" charset="0"/>
              </a:rPr>
              <a:t>material </a:t>
            </a:r>
            <a:r>
              <a:rPr sz="2800" spc="-40" dirty="0">
                <a:latin typeface="Times New Roman" panose="02020603050405020304" pitchFamily="18" charset="0"/>
                <a:cs typeface="Times New Roman" panose="02020603050405020304" pitchFamily="18" charset="0"/>
              </a:rPr>
              <a:t>should </a:t>
            </a:r>
            <a:r>
              <a:rPr sz="2800" spc="-30" dirty="0">
                <a:latin typeface="Times New Roman" panose="02020603050405020304" pitchFamily="18" charset="0"/>
                <a:cs typeface="Times New Roman" panose="02020603050405020304" pitchFamily="18" charset="0"/>
              </a:rPr>
              <a:t>be</a:t>
            </a:r>
            <a:r>
              <a:rPr sz="2800" spc="75" dirty="0">
                <a:latin typeface="Times New Roman" panose="02020603050405020304" pitchFamily="18" charset="0"/>
                <a:cs typeface="Times New Roman" panose="02020603050405020304" pitchFamily="18" charset="0"/>
              </a:rPr>
              <a:t> </a:t>
            </a:r>
            <a:r>
              <a:rPr sz="2800" spc="-70" dirty="0">
                <a:latin typeface="Times New Roman" panose="02020603050405020304" pitchFamily="18" charset="0"/>
                <a:cs typeface="Times New Roman" panose="02020603050405020304" pitchFamily="18" charset="0"/>
              </a:rPr>
              <a:t>placed.</a:t>
            </a:r>
            <a:endParaRPr sz="2800" dirty="0">
              <a:latin typeface="Times New Roman" panose="02020603050405020304" pitchFamily="18" charset="0"/>
              <a:cs typeface="Times New Roman" panose="02020603050405020304" pitchFamily="18" charset="0"/>
            </a:endParaRPr>
          </a:p>
          <a:p>
            <a:pPr marL="38100">
              <a:spcBef>
                <a:spcPts val="490"/>
              </a:spcBef>
            </a:pPr>
            <a:r>
              <a:rPr sz="2800" spc="-30" baseline="11111" dirty="0">
                <a:solidFill>
                  <a:srgbClr val="3790A6"/>
                </a:solidFill>
                <a:latin typeface="Times New Roman" panose="02020603050405020304" pitchFamily="18" charset="0"/>
                <a:cs typeface="Times New Roman" panose="02020603050405020304" pitchFamily="18" charset="0"/>
              </a:rPr>
              <a:t></a:t>
            </a:r>
            <a:r>
              <a:rPr sz="2800" spc="-20" dirty="0">
                <a:latin typeface="Times New Roman" panose="02020603050405020304" pitchFamily="18" charset="0"/>
                <a:cs typeface="Times New Roman" panose="02020603050405020304" pitchFamily="18" charset="0"/>
              </a:rPr>
              <a:t>The</a:t>
            </a:r>
            <a:r>
              <a:rPr sz="2800" spc="-15" dirty="0">
                <a:latin typeface="Times New Roman" panose="02020603050405020304" pitchFamily="18" charset="0"/>
                <a:cs typeface="Times New Roman" panose="02020603050405020304" pitchFamily="18" charset="0"/>
              </a:rPr>
              <a:t> </a:t>
            </a:r>
            <a:r>
              <a:rPr sz="2800" spc="-65" dirty="0">
                <a:latin typeface="Times New Roman" panose="02020603050405020304" pitchFamily="18" charset="0"/>
                <a:cs typeface="Times New Roman" panose="02020603050405020304" pitchFamily="18" charset="0"/>
              </a:rPr>
              <a:t>formula:</a:t>
            </a:r>
            <a:endParaRPr sz="2800" dirty="0">
              <a:latin typeface="Times New Roman" panose="02020603050405020304" pitchFamily="18" charset="0"/>
              <a:cs typeface="Times New Roman" panose="02020603050405020304" pitchFamily="18" charset="0"/>
            </a:endParaRPr>
          </a:p>
          <a:p>
            <a:pPr marL="584200">
              <a:spcBef>
                <a:spcPts val="2470"/>
              </a:spcBef>
            </a:pPr>
            <a:r>
              <a:rPr sz="2800" spc="-220" dirty="0">
                <a:latin typeface="Times New Roman" panose="02020603050405020304" pitchFamily="18" charset="0"/>
                <a:cs typeface="Times New Roman" panose="02020603050405020304" pitchFamily="18" charset="0"/>
              </a:rPr>
              <a:t>Re-order</a:t>
            </a:r>
            <a:r>
              <a:rPr sz="2800" spc="-130" dirty="0">
                <a:latin typeface="Times New Roman" panose="02020603050405020304" pitchFamily="18" charset="0"/>
                <a:cs typeface="Times New Roman" panose="02020603050405020304" pitchFamily="18" charset="0"/>
              </a:rPr>
              <a:t> </a:t>
            </a:r>
            <a:r>
              <a:rPr sz="2800" spc="-270" dirty="0">
                <a:latin typeface="Times New Roman" panose="02020603050405020304" pitchFamily="18" charset="0"/>
                <a:cs typeface="Times New Roman" panose="02020603050405020304" pitchFamily="18" charset="0"/>
              </a:rPr>
              <a:t>level</a:t>
            </a:r>
            <a:endParaRPr sz="2800" dirty="0">
              <a:latin typeface="Times New Roman" panose="02020603050405020304" pitchFamily="18" charset="0"/>
              <a:cs typeface="Times New Roman" panose="02020603050405020304" pitchFamily="18" charset="0"/>
            </a:endParaRPr>
          </a:p>
          <a:p>
            <a:pPr marL="584200"/>
            <a:r>
              <a:rPr sz="2800" spc="-185" dirty="0">
                <a:latin typeface="Times New Roman" panose="02020603050405020304" pitchFamily="18" charset="0"/>
                <a:cs typeface="Times New Roman" panose="02020603050405020304" pitchFamily="18" charset="0"/>
              </a:rPr>
              <a:t>= </a:t>
            </a:r>
            <a:r>
              <a:rPr sz="2800" spc="-305" dirty="0">
                <a:latin typeface="Times New Roman" panose="02020603050405020304" pitchFamily="18" charset="0"/>
                <a:cs typeface="Times New Roman" panose="02020603050405020304" pitchFamily="18" charset="0"/>
              </a:rPr>
              <a:t>(Maximum </a:t>
            </a:r>
            <a:r>
              <a:rPr sz="2800" spc="-270" dirty="0">
                <a:latin typeface="Times New Roman" panose="02020603050405020304" pitchFamily="18" charset="0"/>
                <a:cs typeface="Times New Roman" panose="02020603050405020304" pitchFamily="18" charset="0"/>
              </a:rPr>
              <a:t>usage </a:t>
            </a:r>
            <a:r>
              <a:rPr sz="2800" spc="-405" dirty="0">
                <a:latin typeface="Times New Roman" panose="02020603050405020304" pitchFamily="18" charset="0"/>
                <a:cs typeface="Times New Roman" panose="02020603050405020304" pitchFamily="18" charset="0"/>
              </a:rPr>
              <a:t>* </a:t>
            </a:r>
            <a:r>
              <a:rPr sz="2800" spc="-330" dirty="0">
                <a:latin typeface="Times New Roman" panose="02020603050405020304" pitchFamily="18" charset="0"/>
                <a:cs typeface="Times New Roman" panose="02020603050405020304" pitchFamily="18" charset="0"/>
              </a:rPr>
              <a:t>Maximum </a:t>
            </a:r>
            <a:r>
              <a:rPr sz="2800" spc="-275" dirty="0">
                <a:latin typeface="Times New Roman" panose="02020603050405020304" pitchFamily="18" charset="0"/>
                <a:cs typeface="Times New Roman" panose="02020603050405020304" pitchFamily="18" charset="0"/>
              </a:rPr>
              <a:t>lead </a:t>
            </a:r>
            <a:r>
              <a:rPr sz="2800" spc="-340" dirty="0">
                <a:latin typeface="Times New Roman" panose="02020603050405020304" pitchFamily="18" charset="0"/>
                <a:cs typeface="Times New Roman" panose="02020603050405020304" pitchFamily="18" charset="0"/>
              </a:rPr>
              <a:t>time</a:t>
            </a:r>
            <a:r>
              <a:rPr sz="2800" spc="-40" dirty="0">
                <a:latin typeface="Times New Roman" panose="02020603050405020304" pitchFamily="18" charset="0"/>
                <a:cs typeface="Times New Roman" panose="02020603050405020304" pitchFamily="18" charset="0"/>
              </a:rPr>
              <a:t> </a:t>
            </a:r>
            <a:r>
              <a:rPr sz="2800" spc="-135" dirty="0">
                <a:latin typeface="Times New Roman" panose="02020603050405020304" pitchFamily="18" charset="0"/>
                <a:cs typeface="Times New Roman" panose="02020603050405020304" pitchFamily="18" charset="0"/>
              </a:rPr>
              <a:t>)</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7309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69" y="505460"/>
            <a:ext cx="3337560" cy="628377"/>
          </a:xfrm>
          <a:prstGeom prst="rect">
            <a:avLst/>
          </a:prstGeom>
        </p:spPr>
        <p:txBody>
          <a:bodyPr vert="horz" wrap="square" lIns="0" tIns="12700" rIns="0" bIns="0" rtlCol="0" anchor="ctr">
            <a:spAutoFit/>
          </a:bodyPr>
          <a:lstStyle/>
          <a:p>
            <a:pPr marL="12700">
              <a:lnSpc>
                <a:spcPct val="100000"/>
              </a:lnSpc>
              <a:spcBef>
                <a:spcPts val="100"/>
              </a:spcBef>
            </a:pPr>
            <a:r>
              <a:rPr sz="4000" b="1" spc="-170" dirty="0">
                <a:latin typeface="Times New Roman" panose="02020603050405020304" pitchFamily="18" charset="0"/>
                <a:cs typeface="Times New Roman" panose="02020603050405020304" pitchFamily="18" charset="0"/>
              </a:rPr>
              <a:t>Maximum</a:t>
            </a:r>
            <a:r>
              <a:rPr sz="4000" b="1" spc="-180" dirty="0">
                <a:latin typeface="Times New Roman" panose="02020603050405020304" pitchFamily="18" charset="0"/>
                <a:cs typeface="Times New Roman" panose="02020603050405020304" pitchFamily="18" charset="0"/>
              </a:rPr>
              <a:t> </a:t>
            </a:r>
            <a:r>
              <a:rPr sz="4000" b="1" spc="-295" dirty="0">
                <a:latin typeface="Times New Roman" panose="02020603050405020304" pitchFamily="18" charset="0"/>
                <a:cs typeface="Times New Roman" panose="02020603050405020304" pitchFamily="18" charset="0"/>
              </a:rPr>
              <a:t>level</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2647951" y="1878330"/>
            <a:ext cx="7788275" cy="3672799"/>
          </a:xfrm>
          <a:prstGeom prst="rect">
            <a:avLst/>
          </a:prstGeom>
        </p:spPr>
        <p:txBody>
          <a:bodyPr vert="horz" wrap="square" lIns="0" tIns="27939" rIns="0" bIns="0" rtlCol="0">
            <a:spAutoFit/>
          </a:bodyPr>
          <a:lstStyle/>
          <a:p>
            <a:pPr marL="617855" marR="331470" indent="-283210">
              <a:lnSpc>
                <a:spcPts val="3350"/>
              </a:lnSpc>
              <a:spcBef>
                <a:spcPts val="219"/>
              </a:spcBef>
            </a:pPr>
            <a:r>
              <a:rPr sz="3375" spc="-22" baseline="11111" dirty="0">
                <a:solidFill>
                  <a:srgbClr val="3790A6"/>
                </a:solidFill>
                <a:latin typeface="Times New Roman" panose="02020603050405020304" pitchFamily="18" charset="0"/>
                <a:cs typeface="Times New Roman" panose="02020603050405020304" pitchFamily="18" charset="0"/>
              </a:rPr>
              <a:t></a:t>
            </a:r>
            <a:r>
              <a:rPr sz="2800" spc="-15" dirty="0">
                <a:latin typeface="Times New Roman" panose="02020603050405020304" pitchFamily="18" charset="0"/>
                <a:cs typeface="Times New Roman" panose="02020603050405020304" pitchFamily="18" charset="0"/>
              </a:rPr>
              <a:t>The </a:t>
            </a:r>
            <a:r>
              <a:rPr sz="2800" spc="-70" dirty="0">
                <a:latin typeface="Times New Roman" panose="02020603050405020304" pitchFamily="18" charset="0"/>
                <a:cs typeface="Times New Roman" panose="02020603050405020304" pitchFamily="18" charset="0"/>
              </a:rPr>
              <a:t>maximum </a:t>
            </a:r>
            <a:r>
              <a:rPr sz="2800" spc="-40" dirty="0">
                <a:latin typeface="Times New Roman" panose="02020603050405020304" pitchFamily="18" charset="0"/>
                <a:cs typeface="Times New Roman" panose="02020603050405020304" pitchFamily="18" charset="0"/>
              </a:rPr>
              <a:t>stock </a:t>
            </a:r>
            <a:r>
              <a:rPr sz="2800" spc="-110" dirty="0">
                <a:latin typeface="Times New Roman" panose="02020603050405020304" pitchFamily="18" charset="0"/>
                <a:cs typeface="Times New Roman" panose="02020603050405020304" pitchFamily="18" charset="0"/>
              </a:rPr>
              <a:t>level </a:t>
            </a:r>
            <a:r>
              <a:rPr sz="2800" spc="-105" dirty="0">
                <a:latin typeface="Times New Roman" panose="02020603050405020304" pitchFamily="18" charset="0"/>
                <a:cs typeface="Times New Roman" panose="02020603050405020304" pitchFamily="18" charset="0"/>
              </a:rPr>
              <a:t>is </a:t>
            </a:r>
            <a:r>
              <a:rPr sz="2800" spc="-55" dirty="0">
                <a:latin typeface="Times New Roman" panose="02020603050405020304" pitchFamily="18" charset="0"/>
                <a:cs typeface="Times New Roman" panose="02020603050405020304" pitchFamily="18" charset="0"/>
              </a:rPr>
              <a:t>highest </a:t>
            </a:r>
            <a:r>
              <a:rPr sz="2800" spc="-110" dirty="0">
                <a:latin typeface="Times New Roman" panose="02020603050405020304" pitchFamily="18" charset="0"/>
                <a:cs typeface="Times New Roman" panose="02020603050405020304" pitchFamily="18" charset="0"/>
              </a:rPr>
              <a:t>level </a:t>
            </a:r>
            <a:r>
              <a:rPr sz="2800" spc="-5" dirty="0">
                <a:latin typeface="Times New Roman" panose="02020603050405020304" pitchFamily="18" charset="0"/>
                <a:cs typeface="Times New Roman" panose="02020603050405020304" pitchFamily="18" charset="0"/>
              </a:rPr>
              <a:t>of </a:t>
            </a:r>
            <a:r>
              <a:rPr sz="2800" spc="-40" dirty="0">
                <a:latin typeface="Times New Roman" panose="02020603050405020304" pitchFamily="18" charset="0"/>
                <a:cs typeface="Times New Roman" panose="02020603050405020304" pitchFamily="18" charset="0"/>
              </a:rPr>
              <a:t>stock  planned </a:t>
            </a:r>
            <a:r>
              <a:rPr sz="2800" spc="30" dirty="0">
                <a:latin typeface="Times New Roman" panose="02020603050405020304" pitchFamily="18" charset="0"/>
                <a:cs typeface="Times New Roman" panose="02020603050405020304" pitchFamily="18" charset="0"/>
              </a:rPr>
              <a:t>to </a:t>
            </a:r>
            <a:r>
              <a:rPr sz="2800" spc="-30" dirty="0">
                <a:latin typeface="Times New Roman" panose="02020603050405020304" pitchFamily="18" charset="0"/>
                <a:cs typeface="Times New Roman" panose="02020603050405020304" pitchFamily="18" charset="0"/>
              </a:rPr>
              <a:t>be</a:t>
            </a:r>
            <a:r>
              <a:rPr sz="2800" spc="-25" dirty="0">
                <a:latin typeface="Times New Roman" panose="02020603050405020304" pitchFamily="18" charset="0"/>
                <a:cs typeface="Times New Roman" panose="02020603050405020304" pitchFamily="18" charset="0"/>
              </a:rPr>
              <a:t> </a:t>
            </a:r>
            <a:r>
              <a:rPr sz="2800" spc="-60" dirty="0">
                <a:latin typeface="Times New Roman" panose="02020603050405020304" pitchFamily="18" charset="0"/>
                <a:cs typeface="Times New Roman" panose="02020603050405020304" pitchFamily="18" charset="0"/>
              </a:rPr>
              <a:t>held.</a:t>
            </a:r>
            <a:endParaRPr sz="2800" dirty="0">
              <a:latin typeface="Times New Roman" panose="02020603050405020304" pitchFamily="18" charset="0"/>
              <a:cs typeface="Times New Roman" panose="02020603050405020304" pitchFamily="18" charset="0"/>
            </a:endParaRPr>
          </a:p>
          <a:p>
            <a:pPr marL="617855" marR="846455" indent="-283210">
              <a:spcBef>
                <a:spcPts val="490"/>
              </a:spcBef>
            </a:pPr>
            <a:r>
              <a:rPr sz="3375" spc="-135" baseline="11111" dirty="0">
                <a:solidFill>
                  <a:srgbClr val="3790A6"/>
                </a:solidFill>
                <a:latin typeface="Times New Roman" panose="02020603050405020304" pitchFamily="18" charset="0"/>
                <a:cs typeface="Times New Roman" panose="02020603050405020304" pitchFamily="18" charset="0"/>
              </a:rPr>
              <a:t></a:t>
            </a:r>
            <a:r>
              <a:rPr sz="2800" spc="-90" dirty="0">
                <a:latin typeface="Times New Roman" panose="02020603050405020304" pitchFamily="18" charset="0"/>
                <a:cs typeface="Times New Roman" panose="02020603050405020304" pitchFamily="18" charset="0"/>
              </a:rPr>
              <a:t>Any </a:t>
            </a:r>
            <a:r>
              <a:rPr sz="2800" spc="-15" dirty="0">
                <a:latin typeface="Times New Roman" panose="02020603050405020304" pitchFamily="18" charset="0"/>
                <a:cs typeface="Times New Roman" panose="02020603050405020304" pitchFamily="18" charset="0"/>
              </a:rPr>
              <a:t>amount </a:t>
            </a:r>
            <a:r>
              <a:rPr sz="2800" spc="-50" dirty="0">
                <a:latin typeface="Times New Roman" panose="02020603050405020304" pitchFamily="18" charset="0"/>
                <a:cs typeface="Times New Roman" panose="02020603050405020304" pitchFamily="18" charset="0"/>
              </a:rPr>
              <a:t>above </a:t>
            </a:r>
            <a:r>
              <a:rPr sz="2800" spc="-10" dirty="0">
                <a:latin typeface="Times New Roman" panose="02020603050405020304" pitchFamily="18" charset="0"/>
                <a:cs typeface="Times New Roman" panose="02020603050405020304" pitchFamily="18" charset="0"/>
              </a:rPr>
              <a:t>the </a:t>
            </a:r>
            <a:r>
              <a:rPr sz="2800" spc="-75" dirty="0">
                <a:latin typeface="Times New Roman" panose="02020603050405020304" pitchFamily="18" charset="0"/>
                <a:cs typeface="Times New Roman" panose="02020603050405020304" pitchFamily="18" charset="0"/>
              </a:rPr>
              <a:t>maximum </a:t>
            </a:r>
            <a:r>
              <a:rPr sz="2800" spc="-110" dirty="0">
                <a:latin typeface="Times New Roman" panose="02020603050405020304" pitchFamily="18" charset="0"/>
                <a:cs typeface="Times New Roman" panose="02020603050405020304" pitchFamily="18" charset="0"/>
              </a:rPr>
              <a:t>level </a:t>
            </a:r>
            <a:r>
              <a:rPr sz="2800" spc="-150" dirty="0">
                <a:latin typeface="Times New Roman" panose="02020603050405020304" pitchFamily="18" charset="0"/>
                <a:cs typeface="Times New Roman" panose="02020603050405020304" pitchFamily="18" charset="0"/>
              </a:rPr>
              <a:t>will </a:t>
            </a:r>
            <a:r>
              <a:rPr sz="2800" spc="-30" dirty="0">
                <a:latin typeface="Times New Roman" panose="02020603050405020304" pitchFamily="18" charset="0"/>
                <a:cs typeface="Times New Roman" panose="02020603050405020304" pitchFamily="18" charset="0"/>
              </a:rPr>
              <a:t>be  </a:t>
            </a:r>
            <a:r>
              <a:rPr sz="2800" spc="-45" dirty="0">
                <a:latin typeface="Times New Roman" panose="02020603050405020304" pitchFamily="18" charset="0"/>
                <a:cs typeface="Times New Roman" panose="02020603050405020304" pitchFamily="18" charset="0"/>
              </a:rPr>
              <a:t>considered </a:t>
            </a:r>
            <a:r>
              <a:rPr sz="2800" spc="-90" dirty="0">
                <a:latin typeface="Times New Roman" panose="02020603050405020304" pitchFamily="18" charset="0"/>
                <a:cs typeface="Times New Roman" panose="02020603050405020304" pitchFamily="18" charset="0"/>
              </a:rPr>
              <a:t>as </a:t>
            </a:r>
            <a:r>
              <a:rPr sz="2800" spc="-95" dirty="0">
                <a:latin typeface="Times New Roman" panose="02020603050405020304" pitchFamily="18" charset="0"/>
                <a:cs typeface="Times New Roman" panose="02020603050405020304" pitchFamily="18" charset="0"/>
              </a:rPr>
              <a:t>excessive</a:t>
            </a:r>
            <a:r>
              <a:rPr sz="2800" spc="110" dirty="0">
                <a:latin typeface="Times New Roman" panose="02020603050405020304" pitchFamily="18" charset="0"/>
                <a:cs typeface="Times New Roman" panose="02020603050405020304" pitchFamily="18" charset="0"/>
              </a:rPr>
              <a:t> </a:t>
            </a:r>
            <a:r>
              <a:rPr sz="2800" spc="-50" dirty="0">
                <a:latin typeface="Times New Roman" panose="02020603050405020304" pitchFamily="18" charset="0"/>
                <a:cs typeface="Times New Roman" panose="02020603050405020304" pitchFamily="18" charset="0"/>
              </a:rPr>
              <a:t>stock.</a:t>
            </a:r>
            <a:endParaRPr sz="2800" dirty="0">
              <a:latin typeface="Times New Roman" panose="02020603050405020304" pitchFamily="18" charset="0"/>
              <a:cs typeface="Times New Roman" panose="02020603050405020304" pitchFamily="18" charset="0"/>
            </a:endParaRPr>
          </a:p>
          <a:p>
            <a:pPr marL="335280">
              <a:spcBef>
                <a:spcPts val="600"/>
              </a:spcBef>
            </a:pPr>
            <a:r>
              <a:rPr sz="3375" spc="-22" baseline="11111" dirty="0">
                <a:solidFill>
                  <a:srgbClr val="3790A6"/>
                </a:solidFill>
                <a:latin typeface="Times New Roman" panose="02020603050405020304" pitchFamily="18" charset="0"/>
                <a:cs typeface="Times New Roman" panose="02020603050405020304" pitchFamily="18" charset="0"/>
              </a:rPr>
              <a:t></a:t>
            </a:r>
            <a:r>
              <a:rPr sz="2800" spc="-15" dirty="0">
                <a:latin typeface="Times New Roman" panose="02020603050405020304" pitchFamily="18" charset="0"/>
                <a:cs typeface="Times New Roman" panose="02020603050405020304" pitchFamily="18" charset="0"/>
              </a:rPr>
              <a:t>The </a:t>
            </a:r>
            <a:r>
              <a:rPr sz="2800" spc="-65" dirty="0">
                <a:latin typeface="Times New Roman" panose="02020603050405020304" pitchFamily="18" charset="0"/>
                <a:cs typeface="Times New Roman" panose="02020603050405020304" pitchFamily="18" charset="0"/>
              </a:rPr>
              <a:t>formula:</a:t>
            </a:r>
            <a:endParaRPr sz="2800" dirty="0">
              <a:latin typeface="Times New Roman" panose="02020603050405020304" pitchFamily="18" charset="0"/>
              <a:cs typeface="Times New Roman" panose="02020603050405020304" pitchFamily="18" charset="0"/>
            </a:endParaRPr>
          </a:p>
          <a:p>
            <a:pPr>
              <a:spcBef>
                <a:spcPts val="35"/>
              </a:spcBef>
            </a:pPr>
            <a:endParaRPr sz="3900" dirty="0">
              <a:latin typeface="Times New Roman" panose="02020603050405020304" pitchFamily="18" charset="0"/>
              <a:cs typeface="Times New Roman" panose="02020603050405020304" pitchFamily="18" charset="0"/>
            </a:endParaRPr>
          </a:p>
          <a:p>
            <a:pPr marL="280035" marR="17780" indent="-255270"/>
            <a:r>
              <a:rPr sz="2400" spc="-315" dirty="0">
                <a:latin typeface="Times New Roman" panose="02020603050405020304" pitchFamily="18" charset="0"/>
                <a:cs typeface="Times New Roman" panose="02020603050405020304" pitchFamily="18" charset="0"/>
              </a:rPr>
              <a:t>Max </a:t>
            </a:r>
            <a:r>
              <a:rPr sz="2400" spc="-270" dirty="0">
                <a:latin typeface="Times New Roman" panose="02020603050405020304" pitchFamily="18" charset="0"/>
                <a:cs typeface="Times New Roman" panose="02020603050405020304" pitchFamily="18" charset="0"/>
              </a:rPr>
              <a:t>level </a:t>
            </a:r>
            <a:r>
              <a:rPr sz="2400" spc="-185" dirty="0">
                <a:latin typeface="Times New Roman" panose="02020603050405020304" pitchFamily="18" charset="0"/>
                <a:cs typeface="Times New Roman" panose="02020603050405020304" pitchFamily="18" charset="0"/>
              </a:rPr>
              <a:t>= </a:t>
            </a:r>
            <a:r>
              <a:rPr sz="2400" spc="-240" dirty="0">
                <a:latin typeface="Times New Roman" panose="02020603050405020304" pitchFamily="18" charset="0"/>
                <a:cs typeface="Times New Roman" panose="02020603050405020304" pitchFamily="18" charset="0"/>
              </a:rPr>
              <a:t>re-order </a:t>
            </a:r>
            <a:r>
              <a:rPr sz="2400" spc="-270" dirty="0">
                <a:latin typeface="Times New Roman" panose="02020603050405020304" pitchFamily="18" charset="0"/>
                <a:cs typeface="Times New Roman" panose="02020603050405020304" pitchFamily="18" charset="0"/>
              </a:rPr>
              <a:t>level </a:t>
            </a:r>
            <a:r>
              <a:rPr sz="2400" spc="-185" dirty="0">
                <a:latin typeface="Times New Roman" panose="02020603050405020304" pitchFamily="18" charset="0"/>
                <a:cs typeface="Times New Roman" panose="02020603050405020304" pitchFamily="18" charset="0"/>
              </a:rPr>
              <a:t>+ </a:t>
            </a:r>
            <a:r>
              <a:rPr sz="2400" spc="-225" dirty="0">
                <a:latin typeface="Times New Roman" panose="02020603050405020304" pitchFamily="18" charset="0"/>
                <a:cs typeface="Times New Roman" panose="02020603050405020304" pitchFamily="18" charset="0"/>
              </a:rPr>
              <a:t>Re-order </a:t>
            </a:r>
            <a:r>
              <a:rPr sz="2400" spc="-240" dirty="0">
                <a:latin typeface="Times New Roman" panose="02020603050405020304" pitchFamily="18" charset="0"/>
                <a:cs typeface="Times New Roman" panose="02020603050405020304" pitchFamily="18" charset="0"/>
              </a:rPr>
              <a:t>quantity(EOQ) </a:t>
            </a:r>
            <a:r>
              <a:rPr sz="2400" spc="-200" dirty="0">
                <a:latin typeface="Times New Roman" panose="02020603050405020304" pitchFamily="18" charset="0"/>
                <a:cs typeface="Times New Roman" panose="02020603050405020304" pitchFamily="18" charset="0"/>
              </a:rPr>
              <a:t>–Min  </a:t>
            </a:r>
            <a:r>
              <a:rPr sz="2400" spc="-310" dirty="0">
                <a:latin typeface="Times New Roman" panose="02020603050405020304" pitchFamily="18" charset="0"/>
                <a:cs typeface="Times New Roman" panose="02020603050405020304" pitchFamily="18" charset="0"/>
              </a:rPr>
              <a:t>anticipated </a:t>
            </a:r>
            <a:r>
              <a:rPr sz="2400" spc="-270" dirty="0">
                <a:latin typeface="Times New Roman" panose="02020603050405020304" pitchFamily="18" charset="0"/>
                <a:cs typeface="Times New Roman" panose="02020603050405020304" pitchFamily="18" charset="0"/>
              </a:rPr>
              <a:t>usage in </a:t>
            </a:r>
            <a:r>
              <a:rPr sz="2400" spc="-310" dirty="0">
                <a:latin typeface="Times New Roman" panose="02020603050405020304" pitchFamily="18" charset="0"/>
                <a:cs typeface="Times New Roman" panose="02020603050405020304" pitchFamily="18" charset="0"/>
              </a:rPr>
              <a:t>Minimum</a:t>
            </a:r>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lead</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178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6025515" cy="628377"/>
          </a:xfrm>
          <a:prstGeom prst="rect">
            <a:avLst/>
          </a:prstGeom>
        </p:spPr>
        <p:txBody>
          <a:bodyPr vert="horz" wrap="square" lIns="0" tIns="12700" rIns="0" bIns="0" rtlCol="0" anchor="ctr">
            <a:spAutoFit/>
          </a:bodyPr>
          <a:lstStyle/>
          <a:p>
            <a:pPr marL="12700">
              <a:lnSpc>
                <a:spcPct val="100000"/>
              </a:lnSpc>
              <a:spcBef>
                <a:spcPts val="100"/>
              </a:spcBef>
            </a:pPr>
            <a:r>
              <a:rPr sz="4000" b="1" spc="-175" dirty="0">
                <a:latin typeface="Times New Roman" panose="02020603050405020304" pitchFamily="18" charset="0"/>
                <a:cs typeface="Times New Roman" panose="02020603050405020304" pitchFamily="18" charset="0"/>
              </a:rPr>
              <a:t>Minimum </a:t>
            </a:r>
            <a:r>
              <a:rPr sz="4000" b="1" spc="-370" dirty="0">
                <a:latin typeface="Times New Roman" panose="02020603050405020304" pitchFamily="18" charset="0"/>
                <a:cs typeface="Times New Roman" panose="02020603050405020304" pitchFamily="18" charset="0"/>
              </a:rPr>
              <a:t>level/Safety</a:t>
            </a:r>
            <a:r>
              <a:rPr sz="4000" b="1" spc="-50" dirty="0">
                <a:latin typeface="Times New Roman" panose="02020603050405020304" pitchFamily="18" charset="0"/>
                <a:cs typeface="Times New Roman" panose="02020603050405020304" pitchFamily="18" charset="0"/>
              </a:rPr>
              <a:t> </a:t>
            </a:r>
            <a:r>
              <a:rPr sz="4000" b="1" spc="-135" dirty="0">
                <a:latin typeface="Times New Roman" panose="02020603050405020304" pitchFamily="18" charset="0"/>
                <a:cs typeface="Times New Roman" panose="02020603050405020304" pitchFamily="18" charset="0"/>
              </a:rPr>
              <a:t>stock</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2689860" y="1835150"/>
            <a:ext cx="7652384" cy="3308598"/>
          </a:xfrm>
          <a:prstGeom prst="rect">
            <a:avLst/>
          </a:prstGeom>
        </p:spPr>
        <p:txBody>
          <a:bodyPr vert="horz" wrap="square" lIns="0" tIns="60960" rIns="0" bIns="0" rtlCol="0">
            <a:spAutoFit/>
          </a:bodyPr>
          <a:lstStyle/>
          <a:p>
            <a:pPr marL="333375" marR="477520" indent="-283210">
              <a:lnSpc>
                <a:spcPts val="3020"/>
              </a:lnSpc>
              <a:spcBef>
                <a:spcPts val="480"/>
              </a:spcBef>
              <a:buClr>
                <a:srgbClr val="3790A6"/>
              </a:buClr>
              <a:buSzPct val="80357"/>
              <a:buFont typeface="Arial"/>
              <a:buChar char="•"/>
              <a:tabLst>
                <a:tab pos="333375" algn="l"/>
                <a:tab pos="334010" algn="l"/>
              </a:tabLst>
            </a:pPr>
            <a:r>
              <a:rPr sz="2800" spc="-20" dirty="0">
                <a:latin typeface="Times New Roman" panose="02020603050405020304" pitchFamily="18" charset="0"/>
                <a:cs typeface="Times New Roman" panose="02020603050405020304" pitchFamily="18" charset="0"/>
              </a:rPr>
              <a:t>The </a:t>
            </a:r>
            <a:r>
              <a:rPr sz="2800" spc="-55" dirty="0">
                <a:latin typeface="Times New Roman" panose="02020603050405020304" pitchFamily="18" charset="0"/>
                <a:cs typeface="Times New Roman" panose="02020603050405020304" pitchFamily="18" charset="0"/>
              </a:rPr>
              <a:t>minimum </a:t>
            </a:r>
            <a:r>
              <a:rPr sz="2800" spc="-110" dirty="0">
                <a:latin typeface="Times New Roman" panose="02020603050405020304" pitchFamily="18" charset="0"/>
                <a:cs typeface="Times New Roman" panose="02020603050405020304" pitchFamily="18" charset="0"/>
              </a:rPr>
              <a:t>level is </a:t>
            </a:r>
            <a:r>
              <a:rPr sz="2800" spc="-5" dirty="0">
                <a:latin typeface="Times New Roman" panose="02020603050405020304" pitchFamily="18" charset="0"/>
                <a:cs typeface="Times New Roman" panose="02020603050405020304" pitchFamily="18" charset="0"/>
              </a:rPr>
              <a:t>that </a:t>
            </a:r>
            <a:r>
              <a:rPr sz="2800" spc="-110" dirty="0">
                <a:latin typeface="Times New Roman" panose="02020603050405020304" pitchFamily="18" charset="0"/>
                <a:cs typeface="Times New Roman" panose="02020603050405020304" pitchFamily="18" charset="0"/>
              </a:rPr>
              <a:t>level </a:t>
            </a:r>
            <a:r>
              <a:rPr sz="2800" spc="-5" dirty="0">
                <a:latin typeface="Times New Roman" panose="02020603050405020304" pitchFamily="18" charset="0"/>
                <a:cs typeface="Times New Roman" panose="02020603050405020304" pitchFamily="18" charset="0"/>
              </a:rPr>
              <a:t>of </a:t>
            </a:r>
            <a:r>
              <a:rPr sz="2800" spc="-40" dirty="0">
                <a:latin typeface="Times New Roman" panose="02020603050405020304" pitchFamily="18" charset="0"/>
                <a:cs typeface="Times New Roman" panose="02020603050405020304" pitchFamily="18" charset="0"/>
              </a:rPr>
              <a:t>stock </a:t>
            </a:r>
            <a:r>
              <a:rPr sz="2800" spc="-10" dirty="0">
                <a:latin typeface="Times New Roman" panose="02020603050405020304" pitchFamily="18" charset="0"/>
                <a:cs typeface="Times New Roman" panose="02020603050405020304" pitchFamily="18" charset="0"/>
              </a:rPr>
              <a:t>that  </a:t>
            </a:r>
            <a:r>
              <a:rPr sz="2800" spc="-45" dirty="0">
                <a:latin typeface="Times New Roman" panose="02020603050405020304" pitchFamily="18" charset="0"/>
                <a:cs typeface="Times New Roman" panose="02020603050405020304" pitchFamily="18" charset="0"/>
              </a:rPr>
              <a:t>provides </a:t>
            </a:r>
            <a:r>
              <a:rPr sz="2800" spc="-110" dirty="0">
                <a:latin typeface="Times New Roman" panose="02020603050405020304" pitchFamily="18" charset="0"/>
                <a:cs typeface="Times New Roman" panose="02020603050405020304" pitchFamily="18" charset="0"/>
              </a:rPr>
              <a:t>a </a:t>
            </a:r>
            <a:r>
              <a:rPr sz="2800" spc="-85" dirty="0">
                <a:latin typeface="Times New Roman" panose="02020603050405020304" pitchFamily="18" charset="0"/>
                <a:cs typeface="Times New Roman" panose="02020603050405020304" pitchFamily="18" charset="0"/>
              </a:rPr>
              <a:t>safety </a:t>
            </a:r>
            <a:r>
              <a:rPr sz="2800" spc="-30" dirty="0">
                <a:latin typeface="Times New Roman" panose="02020603050405020304" pitchFamily="18" charset="0"/>
                <a:cs typeface="Times New Roman" panose="02020603050405020304" pitchFamily="18" charset="0"/>
              </a:rPr>
              <a:t>buffer </a:t>
            </a:r>
            <a:r>
              <a:rPr sz="2800" spc="-55" dirty="0">
                <a:latin typeface="Times New Roman" panose="02020603050405020304" pitchFamily="18" charset="0"/>
                <a:cs typeface="Times New Roman" panose="02020603050405020304" pitchFamily="18" charset="0"/>
              </a:rPr>
              <a:t>in </a:t>
            </a:r>
            <a:r>
              <a:rPr sz="2800" spc="-5" dirty="0">
                <a:latin typeface="Times New Roman" panose="02020603050405020304" pitchFamily="18" charset="0"/>
                <a:cs typeface="Times New Roman" panose="02020603050405020304" pitchFamily="18" charset="0"/>
              </a:rPr>
              <a:t>the </a:t>
            </a:r>
            <a:r>
              <a:rPr sz="2800" spc="-40" dirty="0">
                <a:latin typeface="Times New Roman" panose="02020603050405020304" pitchFamily="18" charset="0"/>
                <a:cs typeface="Times New Roman" panose="02020603050405020304" pitchFamily="18" charset="0"/>
              </a:rPr>
              <a:t>event </a:t>
            </a:r>
            <a:r>
              <a:rPr sz="2800" spc="-5" dirty="0">
                <a:latin typeface="Times New Roman" panose="02020603050405020304" pitchFamily="18" charset="0"/>
                <a:cs typeface="Times New Roman" panose="02020603050405020304" pitchFamily="18" charset="0"/>
              </a:rPr>
              <a:t>of </a:t>
            </a:r>
            <a:r>
              <a:rPr sz="2800" spc="-65" dirty="0">
                <a:latin typeface="Times New Roman" panose="02020603050405020304" pitchFamily="18" charset="0"/>
                <a:cs typeface="Times New Roman" panose="02020603050405020304" pitchFamily="18" charset="0"/>
              </a:rPr>
              <a:t>increased  </a:t>
            </a:r>
            <a:r>
              <a:rPr sz="2800" spc="-35" dirty="0">
                <a:latin typeface="Times New Roman" panose="02020603050405020304" pitchFamily="18" charset="0"/>
                <a:cs typeface="Times New Roman" panose="02020603050405020304" pitchFamily="18" charset="0"/>
              </a:rPr>
              <a:t>demand </a:t>
            </a:r>
            <a:r>
              <a:rPr sz="2800" spc="10" dirty="0">
                <a:latin typeface="Times New Roman" panose="02020603050405020304" pitchFamily="18" charset="0"/>
                <a:cs typeface="Times New Roman" panose="02020603050405020304" pitchFamily="18" charset="0"/>
              </a:rPr>
              <a:t>or </a:t>
            </a:r>
            <a:r>
              <a:rPr sz="2800" spc="-45" dirty="0">
                <a:latin typeface="Times New Roman" panose="02020603050405020304" pitchFamily="18" charset="0"/>
                <a:cs typeface="Times New Roman" panose="02020603050405020304" pitchFamily="18" charset="0"/>
              </a:rPr>
              <a:t>reduced </a:t>
            </a:r>
            <a:r>
              <a:rPr sz="2800" spc="-50" dirty="0">
                <a:latin typeface="Times New Roman" panose="02020603050405020304" pitchFamily="18" charset="0"/>
                <a:cs typeface="Times New Roman" panose="02020603050405020304" pitchFamily="18" charset="0"/>
              </a:rPr>
              <a:t>receipt </a:t>
            </a:r>
            <a:r>
              <a:rPr sz="2800" spc="-5" dirty="0">
                <a:latin typeface="Times New Roman" panose="02020603050405020304" pitchFamily="18" charset="0"/>
                <a:cs typeface="Times New Roman" panose="02020603050405020304" pitchFamily="18" charset="0"/>
              </a:rPr>
              <a:t>of </a:t>
            </a:r>
            <a:r>
              <a:rPr sz="2800" spc="-40" dirty="0">
                <a:latin typeface="Times New Roman" panose="02020603050405020304" pitchFamily="18" charset="0"/>
                <a:cs typeface="Times New Roman" panose="02020603050405020304" pitchFamily="18" charset="0"/>
              </a:rPr>
              <a:t>stock </a:t>
            </a:r>
            <a:r>
              <a:rPr sz="2800" spc="-65" dirty="0">
                <a:latin typeface="Times New Roman" panose="02020603050405020304" pitchFamily="18" charset="0"/>
                <a:cs typeface="Times New Roman" panose="02020603050405020304" pitchFamily="18" charset="0"/>
              </a:rPr>
              <a:t>caused </a:t>
            </a:r>
            <a:r>
              <a:rPr sz="2800" spc="-105" dirty="0">
                <a:latin typeface="Times New Roman" panose="02020603050405020304" pitchFamily="18" charset="0"/>
                <a:cs typeface="Times New Roman" panose="02020603050405020304" pitchFamily="18" charset="0"/>
              </a:rPr>
              <a:t>by </a:t>
            </a:r>
            <a:r>
              <a:rPr sz="2800" spc="-10" dirty="0">
                <a:latin typeface="Times New Roman" panose="02020603050405020304" pitchFamily="18" charset="0"/>
                <a:cs typeface="Times New Roman" panose="02020603050405020304" pitchFamily="18" charset="0"/>
              </a:rPr>
              <a:t>the  </a:t>
            </a:r>
            <a:r>
              <a:rPr sz="2800" spc="-60" dirty="0">
                <a:latin typeface="Times New Roman" panose="02020603050405020304" pitchFamily="18" charset="0"/>
                <a:cs typeface="Times New Roman" panose="02020603050405020304" pitchFamily="18" charset="0"/>
              </a:rPr>
              <a:t>lengthening </a:t>
            </a:r>
            <a:r>
              <a:rPr sz="2800" spc="-5" dirty="0">
                <a:latin typeface="Times New Roman" panose="02020603050405020304" pitchFamily="18" charset="0"/>
                <a:cs typeface="Times New Roman" panose="02020603050405020304" pitchFamily="18" charset="0"/>
              </a:rPr>
              <a:t>of </a:t>
            </a:r>
            <a:r>
              <a:rPr sz="2800" spc="-85" dirty="0">
                <a:latin typeface="Times New Roman" panose="02020603050405020304" pitchFamily="18" charset="0"/>
                <a:cs typeface="Times New Roman" panose="02020603050405020304" pitchFamily="18" charset="0"/>
              </a:rPr>
              <a:t>lead</a:t>
            </a:r>
            <a:r>
              <a:rPr sz="2800" spc="45" dirty="0">
                <a:latin typeface="Times New Roman" panose="02020603050405020304" pitchFamily="18" charset="0"/>
                <a:cs typeface="Times New Roman" panose="02020603050405020304" pitchFamily="18" charset="0"/>
              </a:rPr>
              <a:t> </a:t>
            </a:r>
            <a:r>
              <a:rPr sz="2800" spc="-65" dirty="0">
                <a:latin typeface="Times New Roman" panose="02020603050405020304" pitchFamily="18" charset="0"/>
                <a:cs typeface="Times New Roman" panose="02020603050405020304" pitchFamily="18" charset="0"/>
              </a:rPr>
              <a:t>time.</a:t>
            </a:r>
            <a:endParaRPr sz="2800" dirty="0">
              <a:latin typeface="Times New Roman" panose="02020603050405020304" pitchFamily="18" charset="0"/>
              <a:cs typeface="Times New Roman" panose="02020603050405020304" pitchFamily="18" charset="0"/>
            </a:endParaRPr>
          </a:p>
          <a:p>
            <a:pPr marL="333375" marR="318135" indent="-283210">
              <a:lnSpc>
                <a:spcPts val="3020"/>
              </a:lnSpc>
              <a:spcBef>
                <a:spcPts val="605"/>
              </a:spcBef>
              <a:buClr>
                <a:srgbClr val="3790A6"/>
              </a:buClr>
              <a:buSzPct val="80357"/>
              <a:buFont typeface="Arial"/>
              <a:buChar char="•"/>
              <a:tabLst>
                <a:tab pos="333375" algn="l"/>
                <a:tab pos="334010" algn="l"/>
              </a:tabLst>
            </a:pPr>
            <a:r>
              <a:rPr sz="2800" spc="-20" dirty="0">
                <a:latin typeface="Times New Roman" panose="02020603050405020304" pitchFamily="18" charset="0"/>
                <a:cs typeface="Times New Roman" panose="02020603050405020304" pitchFamily="18" charset="0"/>
              </a:rPr>
              <a:t>The </a:t>
            </a:r>
            <a:r>
              <a:rPr sz="2800" spc="-40" dirty="0">
                <a:latin typeface="Times New Roman" panose="02020603050405020304" pitchFamily="18" charset="0"/>
                <a:cs typeface="Times New Roman" panose="02020603050405020304" pitchFamily="18" charset="0"/>
              </a:rPr>
              <a:t>stock </a:t>
            </a:r>
            <a:r>
              <a:rPr sz="2800" spc="-110" dirty="0">
                <a:latin typeface="Times New Roman" panose="02020603050405020304" pitchFamily="18" charset="0"/>
                <a:cs typeface="Times New Roman" panose="02020603050405020304" pitchFamily="18" charset="0"/>
              </a:rPr>
              <a:t>level </a:t>
            </a:r>
            <a:r>
              <a:rPr sz="2800" spc="-40" dirty="0">
                <a:latin typeface="Times New Roman" panose="02020603050405020304" pitchFamily="18" charset="0"/>
                <a:cs typeface="Times New Roman" panose="02020603050405020304" pitchFamily="18" charset="0"/>
              </a:rPr>
              <a:t>should </a:t>
            </a:r>
            <a:r>
              <a:rPr sz="2800" spc="25" dirty="0">
                <a:latin typeface="Times New Roman" panose="02020603050405020304" pitchFamily="18" charset="0"/>
                <a:cs typeface="Times New Roman" panose="02020603050405020304" pitchFamily="18" charset="0"/>
              </a:rPr>
              <a:t>not </a:t>
            </a:r>
            <a:r>
              <a:rPr sz="2800" spc="-30" dirty="0">
                <a:latin typeface="Times New Roman" panose="02020603050405020304" pitchFamily="18" charset="0"/>
                <a:cs typeface="Times New Roman" panose="02020603050405020304" pitchFamily="18" charset="0"/>
              </a:rPr>
              <a:t>be </a:t>
            </a:r>
            <a:r>
              <a:rPr sz="2800" spc="-90" dirty="0">
                <a:latin typeface="Times New Roman" panose="02020603050405020304" pitchFamily="18" charset="0"/>
                <a:cs typeface="Times New Roman" panose="02020603050405020304" pitchFamily="18" charset="0"/>
              </a:rPr>
              <a:t>allowed </a:t>
            </a:r>
            <a:r>
              <a:rPr sz="2800" spc="25" dirty="0">
                <a:latin typeface="Times New Roman" panose="02020603050405020304" pitchFamily="18" charset="0"/>
                <a:cs typeface="Times New Roman" panose="02020603050405020304" pitchFamily="18" charset="0"/>
              </a:rPr>
              <a:t>to </a:t>
            </a:r>
            <a:r>
              <a:rPr sz="2800" spc="-110" dirty="0">
                <a:latin typeface="Times New Roman" panose="02020603050405020304" pitchFamily="18" charset="0"/>
                <a:cs typeface="Times New Roman" panose="02020603050405020304" pitchFamily="18" charset="0"/>
              </a:rPr>
              <a:t>fall </a:t>
            </a:r>
            <a:r>
              <a:rPr sz="2800" spc="-70" dirty="0">
                <a:latin typeface="Times New Roman" panose="02020603050405020304" pitchFamily="18" charset="0"/>
                <a:cs typeface="Times New Roman" panose="02020603050405020304" pitchFamily="18" charset="0"/>
              </a:rPr>
              <a:t>below  </a:t>
            </a:r>
            <a:r>
              <a:rPr sz="2800" spc="-10" dirty="0">
                <a:latin typeface="Times New Roman" panose="02020603050405020304" pitchFamily="18" charset="0"/>
                <a:cs typeface="Times New Roman" panose="02020603050405020304" pitchFamily="18" charset="0"/>
              </a:rPr>
              <a:t>the </a:t>
            </a:r>
            <a:r>
              <a:rPr sz="2800" spc="-85" dirty="0">
                <a:latin typeface="Times New Roman" panose="02020603050405020304" pitchFamily="18" charset="0"/>
                <a:cs typeface="Times New Roman" panose="02020603050405020304" pitchFamily="18" charset="0"/>
              </a:rPr>
              <a:t>safety</a:t>
            </a:r>
            <a:r>
              <a:rPr sz="2800" spc="-15" dirty="0">
                <a:latin typeface="Times New Roman" panose="02020603050405020304" pitchFamily="18" charset="0"/>
                <a:cs typeface="Times New Roman" panose="02020603050405020304" pitchFamily="18" charset="0"/>
              </a:rPr>
              <a:t> </a:t>
            </a:r>
            <a:r>
              <a:rPr sz="2800" spc="-50" dirty="0">
                <a:latin typeface="Times New Roman" panose="02020603050405020304" pitchFamily="18" charset="0"/>
                <a:cs typeface="Times New Roman" panose="02020603050405020304" pitchFamily="18" charset="0"/>
              </a:rPr>
              <a:t>stock.</a:t>
            </a:r>
            <a:endParaRPr sz="2800" dirty="0">
              <a:latin typeface="Times New Roman" panose="02020603050405020304" pitchFamily="18" charset="0"/>
              <a:cs typeface="Times New Roman" panose="02020603050405020304" pitchFamily="18" charset="0"/>
            </a:endParaRPr>
          </a:p>
          <a:p>
            <a:pPr>
              <a:spcBef>
                <a:spcPts val="25"/>
              </a:spcBef>
            </a:pPr>
            <a:endParaRPr sz="2800" dirty="0">
              <a:latin typeface="Times New Roman" panose="02020603050405020304" pitchFamily="18" charset="0"/>
              <a:cs typeface="Times New Roman" panose="02020603050405020304" pitchFamily="18" charset="0"/>
            </a:endParaRPr>
          </a:p>
          <a:p>
            <a:pPr marL="104775"/>
            <a:r>
              <a:rPr sz="2800" spc="-270" dirty="0">
                <a:latin typeface="Times New Roman" panose="02020603050405020304" pitchFamily="18" charset="0"/>
                <a:cs typeface="Times New Roman" panose="02020603050405020304" pitchFamily="18" charset="0"/>
              </a:rPr>
              <a:t>Min </a:t>
            </a:r>
            <a:r>
              <a:rPr sz="2800" spc="-260" dirty="0">
                <a:latin typeface="Times New Roman" panose="02020603050405020304" pitchFamily="18" charset="0"/>
                <a:cs typeface="Times New Roman" panose="02020603050405020304" pitchFamily="18" charset="0"/>
              </a:rPr>
              <a:t>level= </a:t>
            </a:r>
            <a:r>
              <a:rPr sz="2800" spc="-220" dirty="0">
                <a:latin typeface="Times New Roman" panose="02020603050405020304" pitchFamily="18" charset="0"/>
                <a:cs typeface="Times New Roman" panose="02020603050405020304" pitchFamily="18" charset="0"/>
              </a:rPr>
              <a:t>Re-order </a:t>
            </a:r>
            <a:r>
              <a:rPr sz="2800" spc="-270" dirty="0">
                <a:latin typeface="Times New Roman" panose="02020603050405020304" pitchFamily="18" charset="0"/>
                <a:cs typeface="Times New Roman" panose="02020603050405020304" pitchFamily="18" charset="0"/>
              </a:rPr>
              <a:t>level </a:t>
            </a:r>
            <a:r>
              <a:rPr sz="2800" dirty="0">
                <a:latin typeface="Times New Roman" panose="02020603050405020304" pitchFamily="18" charset="0"/>
                <a:cs typeface="Times New Roman" panose="02020603050405020304" pitchFamily="18" charset="0"/>
              </a:rPr>
              <a:t>–</a:t>
            </a:r>
            <a:r>
              <a:rPr sz="2800" spc="190" dirty="0">
                <a:latin typeface="Times New Roman" panose="02020603050405020304" pitchFamily="18" charset="0"/>
                <a:cs typeface="Times New Roman" panose="02020603050405020304" pitchFamily="18" charset="0"/>
              </a:rPr>
              <a:t> </a:t>
            </a:r>
            <a:r>
              <a:rPr sz="2800" spc="-240" dirty="0">
                <a:latin typeface="Times New Roman" panose="02020603050405020304" pitchFamily="18" charset="0"/>
                <a:cs typeface="Times New Roman" panose="02020603050405020304" pitchFamily="18" charset="0"/>
              </a:rPr>
              <a:t>Avg. </a:t>
            </a:r>
            <a:r>
              <a:rPr sz="2800" spc="-275" dirty="0">
                <a:latin typeface="Times New Roman" panose="02020603050405020304" pitchFamily="18" charset="0"/>
                <a:cs typeface="Times New Roman" panose="02020603050405020304" pitchFamily="18" charset="0"/>
              </a:rPr>
              <a:t>usage in </a:t>
            </a:r>
            <a:r>
              <a:rPr sz="2800" spc="-240" dirty="0">
                <a:latin typeface="Times New Roman" panose="02020603050405020304" pitchFamily="18" charset="0"/>
                <a:cs typeface="Times New Roman" panose="02020603050405020304" pitchFamily="18" charset="0"/>
              </a:rPr>
              <a:t>avg. </a:t>
            </a:r>
            <a:r>
              <a:rPr sz="2800" spc="-275" dirty="0">
                <a:latin typeface="Times New Roman" panose="02020603050405020304" pitchFamily="18" charset="0"/>
                <a:cs typeface="Times New Roman" panose="02020603050405020304" pitchFamily="18" charset="0"/>
              </a:rPr>
              <a:t>lead </a:t>
            </a:r>
            <a:r>
              <a:rPr sz="2800" spc="-335" dirty="0">
                <a:latin typeface="Times New Roman" panose="02020603050405020304" pitchFamily="18" charset="0"/>
                <a:cs typeface="Times New Roman" panose="02020603050405020304" pitchFamily="18" charset="0"/>
              </a:rPr>
              <a:t>time</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17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637" y="612029"/>
            <a:ext cx="10515600" cy="1325563"/>
          </a:xfrm>
        </p:spPr>
        <p:txBody>
          <a:bodyPr>
            <a:normAutofit/>
          </a:bodyPr>
          <a:lstStyle/>
          <a:p>
            <a:r>
              <a:rPr lang="en-US" sz="4000" b="1" dirty="0" smtClean="0">
                <a:latin typeface="Times New Roman" panose="02020603050405020304" pitchFamily="18" charset="0"/>
                <a:cs typeface="Times New Roman" panose="02020603050405020304" pitchFamily="18" charset="0"/>
              </a:rPr>
              <a:t>Definition</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68828" y="1825625"/>
            <a:ext cx="10515600" cy="4351338"/>
          </a:xfrm>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According to ICMA London, cost accounting is the application of costing and cost accounting principles ,methods and techniques to the science, art and practice of cost control and ascertainment of profitability.it includes the presentation of information for the purpose of decision making</a:t>
            </a:r>
            <a:r>
              <a:rPr lang="en-US" sz="2000" dirty="0" smtClean="0">
                <a:latin typeface="Times New Roman" panose="02020603050405020304" pitchFamily="18" charset="0"/>
                <a:cs typeface="Times New Roman" panose="02020603050405020304" pitchFamily="18" charset="0"/>
              </a:rPr>
              <a:t>.</a:t>
            </a:r>
            <a:endParaRPr lang="en-S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9148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6570" y="505460"/>
            <a:ext cx="2907031" cy="637541"/>
          </a:xfrm>
          <a:prstGeom prst="rect">
            <a:avLst/>
          </a:prstGeom>
        </p:spPr>
        <p:txBody>
          <a:bodyPr vert="horz" wrap="square" lIns="0" tIns="12700" rIns="0" bIns="0" rtlCol="0" anchor="ctr">
            <a:spAutoFit/>
          </a:bodyPr>
          <a:lstStyle/>
          <a:p>
            <a:pPr marL="12700">
              <a:lnSpc>
                <a:spcPct val="100000"/>
              </a:lnSpc>
              <a:spcBef>
                <a:spcPts val="100"/>
              </a:spcBef>
            </a:pPr>
            <a:r>
              <a:rPr sz="4000" b="1" spc="240" dirty="0">
                <a:latin typeface="Times New Roman" panose="02020603050405020304" pitchFamily="18" charset="0"/>
                <a:cs typeface="Times New Roman" panose="02020603050405020304" pitchFamily="18" charset="0"/>
              </a:rPr>
              <a:t>E</a:t>
            </a:r>
            <a:r>
              <a:rPr sz="4000" b="1" spc="235" dirty="0">
                <a:latin typeface="Times New Roman" panose="02020603050405020304" pitchFamily="18" charset="0"/>
                <a:cs typeface="Times New Roman" panose="02020603050405020304" pitchFamily="18" charset="0"/>
              </a:rPr>
              <a:t>X</a:t>
            </a:r>
            <a:r>
              <a:rPr sz="4000" b="1" spc="145" dirty="0">
                <a:latin typeface="Times New Roman" panose="02020603050405020304" pitchFamily="18" charset="0"/>
                <a:cs typeface="Times New Roman" panose="02020603050405020304" pitchFamily="18" charset="0"/>
              </a:rPr>
              <a:t>AM</a:t>
            </a:r>
            <a:r>
              <a:rPr sz="4000" b="1" spc="125" dirty="0">
                <a:latin typeface="Times New Roman" panose="02020603050405020304" pitchFamily="18" charset="0"/>
                <a:cs typeface="Times New Roman" panose="02020603050405020304" pitchFamily="18" charset="0"/>
              </a:rPr>
              <a:t>P</a:t>
            </a:r>
            <a:r>
              <a:rPr sz="4000" b="1" spc="-120" dirty="0">
                <a:latin typeface="Times New Roman" panose="02020603050405020304" pitchFamily="18" charset="0"/>
                <a:cs typeface="Times New Roman" panose="02020603050405020304" pitchFamily="18" charset="0"/>
              </a:rPr>
              <a:t>LE</a:t>
            </a:r>
            <a:endParaRPr sz="4000" b="1" dirty="0">
              <a:latin typeface="Times New Roman" panose="02020603050405020304" pitchFamily="18" charset="0"/>
              <a:cs typeface="Times New Roman" panose="02020603050405020304" pitchFamily="18" charset="0"/>
            </a:endParaRPr>
          </a:p>
        </p:txBody>
      </p:sp>
      <p:sp>
        <p:nvSpPr>
          <p:cNvPr id="3" name="object 3"/>
          <p:cNvSpPr txBox="1"/>
          <p:nvPr/>
        </p:nvSpPr>
        <p:spPr>
          <a:xfrm>
            <a:off x="3037839" y="1342389"/>
            <a:ext cx="2632710" cy="2519680"/>
          </a:xfrm>
          <a:prstGeom prst="rect">
            <a:avLst/>
          </a:prstGeom>
        </p:spPr>
        <p:txBody>
          <a:bodyPr vert="horz" wrap="square" lIns="0" tIns="14605" rIns="0" bIns="0" rtlCol="0">
            <a:spAutoFit/>
          </a:bodyPr>
          <a:lstStyle/>
          <a:p>
            <a:pPr marL="12700" marR="5080">
              <a:lnSpc>
                <a:spcPct val="146000"/>
              </a:lnSpc>
              <a:spcBef>
                <a:spcPts val="115"/>
              </a:spcBef>
            </a:pPr>
            <a:r>
              <a:rPr sz="2800" spc="-315" dirty="0">
                <a:latin typeface="Times New Roman" panose="02020603050405020304" pitchFamily="18" charset="0"/>
                <a:cs typeface="Times New Roman" panose="02020603050405020304" pitchFamily="18" charset="0"/>
              </a:rPr>
              <a:t>Average </a:t>
            </a:r>
            <a:r>
              <a:rPr sz="2800" spc="-320" dirty="0">
                <a:latin typeface="Times New Roman" panose="02020603050405020304" pitchFamily="18" charset="0"/>
                <a:cs typeface="Times New Roman" panose="02020603050405020304" pitchFamily="18" charset="0"/>
              </a:rPr>
              <a:t>usage  </a:t>
            </a:r>
            <a:r>
              <a:rPr sz="2800" spc="-360" dirty="0">
                <a:latin typeface="Times New Roman" panose="02020603050405020304" pitchFamily="18" charset="0"/>
                <a:cs typeface="Times New Roman" panose="02020603050405020304" pitchFamily="18" charset="0"/>
              </a:rPr>
              <a:t>Minimum </a:t>
            </a:r>
            <a:r>
              <a:rPr sz="2800" spc="-315" dirty="0">
                <a:latin typeface="Times New Roman" panose="02020603050405020304" pitchFamily="18" charset="0"/>
                <a:cs typeface="Times New Roman" panose="02020603050405020304" pitchFamily="18" charset="0"/>
              </a:rPr>
              <a:t>usage  </a:t>
            </a:r>
            <a:r>
              <a:rPr sz="2800" spc="-385" dirty="0">
                <a:latin typeface="Times New Roman" panose="02020603050405020304" pitchFamily="18" charset="0"/>
                <a:cs typeface="Times New Roman" panose="02020603050405020304" pitchFamily="18" charset="0"/>
              </a:rPr>
              <a:t>Maximum </a:t>
            </a:r>
            <a:r>
              <a:rPr sz="2800" spc="-315" dirty="0">
                <a:latin typeface="Times New Roman" panose="02020603050405020304" pitchFamily="18" charset="0"/>
                <a:cs typeface="Times New Roman" panose="02020603050405020304" pitchFamily="18" charset="0"/>
              </a:rPr>
              <a:t>usage  </a:t>
            </a:r>
            <a:r>
              <a:rPr sz="2800" spc="-285" dirty="0">
                <a:latin typeface="Times New Roman" panose="02020603050405020304" pitchFamily="18" charset="0"/>
                <a:cs typeface="Times New Roman" panose="02020603050405020304" pitchFamily="18" charset="0"/>
              </a:rPr>
              <a:t>Order</a:t>
            </a:r>
            <a:r>
              <a:rPr sz="2800" spc="-175" dirty="0">
                <a:latin typeface="Times New Roman" panose="02020603050405020304" pitchFamily="18" charset="0"/>
                <a:cs typeface="Times New Roman" panose="02020603050405020304" pitchFamily="18" charset="0"/>
              </a:rPr>
              <a:t> </a:t>
            </a:r>
            <a:r>
              <a:rPr sz="2800" spc="-335" dirty="0">
                <a:latin typeface="Times New Roman" panose="02020603050405020304" pitchFamily="18" charset="0"/>
                <a:cs typeface="Times New Roman" panose="02020603050405020304" pitchFamily="18" charset="0"/>
              </a:rPr>
              <a:t>Quantity</a:t>
            </a:r>
            <a:endParaRPr sz="28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6504940" y="1342389"/>
            <a:ext cx="2951480" cy="1901996"/>
          </a:xfrm>
          <a:prstGeom prst="rect">
            <a:avLst/>
          </a:prstGeom>
        </p:spPr>
        <p:txBody>
          <a:bodyPr vert="horz" wrap="square" lIns="0" tIns="14605" rIns="0" bIns="0" rtlCol="0">
            <a:spAutoFit/>
          </a:bodyPr>
          <a:lstStyle/>
          <a:p>
            <a:pPr marL="12700" marR="5080">
              <a:lnSpc>
                <a:spcPct val="146000"/>
              </a:lnSpc>
              <a:spcBef>
                <a:spcPts val="115"/>
              </a:spcBef>
            </a:pPr>
            <a:r>
              <a:rPr sz="2800" spc="-315" dirty="0">
                <a:latin typeface="Times New Roman" panose="02020603050405020304" pitchFamily="18" charset="0"/>
                <a:cs typeface="Times New Roman" panose="02020603050405020304" pitchFamily="18" charset="0"/>
              </a:rPr>
              <a:t>1000 </a:t>
            </a:r>
            <a:r>
              <a:rPr sz="2800" spc="-345" dirty="0">
                <a:latin typeface="Times New Roman" panose="02020603050405020304" pitchFamily="18" charset="0"/>
                <a:cs typeface="Times New Roman" panose="02020603050405020304" pitchFamily="18" charset="0"/>
              </a:rPr>
              <a:t>units </a:t>
            </a:r>
            <a:r>
              <a:rPr sz="2800" spc="-315" dirty="0">
                <a:latin typeface="Times New Roman" panose="02020603050405020304" pitchFamily="18" charset="0"/>
                <a:cs typeface="Times New Roman" panose="02020603050405020304" pitchFamily="18" charset="0"/>
              </a:rPr>
              <a:t>per </a:t>
            </a:r>
            <a:r>
              <a:rPr sz="2800" spc="-320" dirty="0">
                <a:latin typeface="Times New Roman" panose="02020603050405020304" pitchFamily="18" charset="0"/>
                <a:cs typeface="Times New Roman" panose="02020603050405020304" pitchFamily="18" charset="0"/>
              </a:rPr>
              <a:t>day  </a:t>
            </a:r>
            <a:r>
              <a:rPr sz="2800" spc="-315" dirty="0">
                <a:latin typeface="Times New Roman" panose="02020603050405020304" pitchFamily="18" charset="0"/>
                <a:cs typeface="Times New Roman" panose="02020603050405020304" pitchFamily="18" charset="0"/>
              </a:rPr>
              <a:t>800 </a:t>
            </a:r>
            <a:r>
              <a:rPr sz="2800" spc="-345" dirty="0">
                <a:latin typeface="Times New Roman" panose="02020603050405020304" pitchFamily="18" charset="0"/>
                <a:cs typeface="Times New Roman" panose="02020603050405020304" pitchFamily="18" charset="0"/>
              </a:rPr>
              <a:t>units </a:t>
            </a:r>
            <a:r>
              <a:rPr sz="2800" spc="-315" dirty="0">
                <a:latin typeface="Times New Roman" panose="02020603050405020304" pitchFamily="18" charset="0"/>
                <a:cs typeface="Times New Roman" panose="02020603050405020304" pitchFamily="18" charset="0"/>
              </a:rPr>
              <a:t>per </a:t>
            </a:r>
            <a:r>
              <a:rPr sz="2800" spc="-320" dirty="0">
                <a:latin typeface="Times New Roman" panose="02020603050405020304" pitchFamily="18" charset="0"/>
                <a:cs typeface="Times New Roman" panose="02020603050405020304" pitchFamily="18" charset="0"/>
              </a:rPr>
              <a:t>day  </a:t>
            </a:r>
            <a:r>
              <a:rPr sz="2800" spc="-315" dirty="0">
                <a:latin typeface="Times New Roman" panose="02020603050405020304" pitchFamily="18" charset="0"/>
                <a:cs typeface="Times New Roman" panose="02020603050405020304" pitchFamily="18" charset="0"/>
              </a:rPr>
              <a:t>1350 </a:t>
            </a:r>
            <a:r>
              <a:rPr sz="2800" spc="-345" dirty="0">
                <a:latin typeface="Times New Roman" panose="02020603050405020304" pitchFamily="18" charset="0"/>
                <a:cs typeface="Times New Roman" panose="02020603050405020304" pitchFamily="18" charset="0"/>
              </a:rPr>
              <a:t>units </a:t>
            </a:r>
            <a:r>
              <a:rPr sz="2800" spc="-315" dirty="0">
                <a:latin typeface="Times New Roman" panose="02020603050405020304" pitchFamily="18" charset="0"/>
                <a:cs typeface="Times New Roman" panose="02020603050405020304" pitchFamily="18" charset="0"/>
              </a:rPr>
              <a:t>per </a:t>
            </a:r>
            <a:r>
              <a:rPr sz="2800" spc="-320" dirty="0">
                <a:latin typeface="Times New Roman" panose="02020603050405020304" pitchFamily="18" charset="0"/>
                <a:cs typeface="Times New Roman" panose="02020603050405020304" pitchFamily="18" charset="0"/>
              </a:rPr>
              <a:t>day  </a:t>
            </a:r>
            <a:r>
              <a:rPr sz="2800" spc="-315" dirty="0">
                <a:latin typeface="Times New Roman" panose="02020603050405020304" pitchFamily="18" charset="0"/>
                <a:cs typeface="Times New Roman" panose="02020603050405020304" pitchFamily="18" charset="0"/>
              </a:rPr>
              <a:t>9000</a:t>
            </a:r>
            <a:r>
              <a:rPr sz="2800" spc="-170" dirty="0">
                <a:latin typeface="Times New Roman" panose="02020603050405020304" pitchFamily="18" charset="0"/>
                <a:cs typeface="Times New Roman" panose="02020603050405020304" pitchFamily="18" charset="0"/>
              </a:rPr>
              <a:t> </a:t>
            </a:r>
            <a:r>
              <a:rPr sz="2800" spc="-345" dirty="0">
                <a:latin typeface="Times New Roman" panose="02020603050405020304" pitchFamily="18" charset="0"/>
                <a:cs typeface="Times New Roman" panose="02020603050405020304" pitchFamily="18" charset="0"/>
              </a:rPr>
              <a:t>units</a:t>
            </a:r>
            <a:endParaRPr sz="28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2860039" y="4686300"/>
            <a:ext cx="6590030" cy="751488"/>
          </a:xfrm>
          <a:prstGeom prst="rect">
            <a:avLst/>
          </a:prstGeom>
        </p:spPr>
        <p:txBody>
          <a:bodyPr vert="horz" wrap="square" lIns="0" tIns="12700" rIns="0" bIns="0" rtlCol="0">
            <a:spAutoFit/>
          </a:bodyPr>
          <a:lstStyle/>
          <a:p>
            <a:pPr marL="12700" marR="5080">
              <a:spcBef>
                <a:spcPts val="100"/>
              </a:spcBef>
            </a:pPr>
            <a:r>
              <a:rPr sz="2400" spc="-254" dirty="0">
                <a:latin typeface="Times New Roman" panose="02020603050405020304" pitchFamily="18" charset="0"/>
                <a:cs typeface="Times New Roman" panose="02020603050405020304" pitchFamily="18" charset="0"/>
              </a:rPr>
              <a:t>Delivery </a:t>
            </a:r>
            <a:r>
              <a:rPr sz="2400" spc="-275" dirty="0">
                <a:latin typeface="Times New Roman" panose="02020603050405020304" pitchFamily="18" charset="0"/>
                <a:cs typeface="Times New Roman" panose="02020603050405020304" pitchFamily="18" charset="0"/>
              </a:rPr>
              <a:t>reliably </a:t>
            </a:r>
            <a:r>
              <a:rPr sz="2400" spc="-320" dirty="0">
                <a:latin typeface="Times New Roman" panose="02020603050405020304" pitchFamily="18" charset="0"/>
                <a:cs typeface="Times New Roman" panose="02020603050405020304" pitchFamily="18" charset="0"/>
              </a:rPr>
              <a:t>expected </a:t>
            </a:r>
            <a:r>
              <a:rPr sz="2400" spc="-340" dirty="0">
                <a:latin typeface="Times New Roman" panose="02020603050405020304" pitchFamily="18" charset="0"/>
                <a:cs typeface="Times New Roman" panose="02020603050405020304" pitchFamily="18" charset="0"/>
              </a:rPr>
              <a:t>at </a:t>
            </a:r>
            <a:r>
              <a:rPr sz="2400" spc="-315" dirty="0">
                <a:latin typeface="Times New Roman" panose="02020603050405020304" pitchFamily="18" charset="0"/>
                <a:cs typeface="Times New Roman" panose="02020603050405020304" pitchFamily="18" charset="0"/>
              </a:rPr>
              <a:t>the </a:t>
            </a:r>
            <a:r>
              <a:rPr sz="2400" spc="-275" dirty="0">
                <a:latin typeface="Times New Roman" panose="02020603050405020304" pitchFamily="18" charset="0"/>
                <a:cs typeface="Times New Roman" panose="02020603050405020304" pitchFamily="18" charset="0"/>
              </a:rPr>
              <a:t>beginning of </a:t>
            </a:r>
            <a:r>
              <a:rPr sz="2400" spc="-315" dirty="0">
                <a:latin typeface="Times New Roman" panose="02020603050405020304" pitchFamily="18" charset="0"/>
                <a:cs typeface="Times New Roman" panose="02020603050405020304" pitchFamily="18" charset="0"/>
              </a:rPr>
              <a:t>the  </a:t>
            </a:r>
            <a:r>
              <a:rPr sz="2400" spc="-295" dirty="0">
                <a:latin typeface="Times New Roman" panose="02020603050405020304" pitchFamily="18" charset="0"/>
                <a:cs typeface="Times New Roman" panose="02020603050405020304" pitchFamily="18" charset="0"/>
              </a:rPr>
              <a:t>fourth</a:t>
            </a:r>
            <a:r>
              <a:rPr sz="2400" spc="-135" dirty="0">
                <a:latin typeface="Times New Roman" panose="02020603050405020304" pitchFamily="18" charset="0"/>
                <a:cs typeface="Times New Roman" panose="02020603050405020304" pitchFamily="18" charset="0"/>
              </a:rPr>
              <a:t> </a:t>
            </a:r>
            <a:r>
              <a:rPr sz="2400" spc="-240" dirty="0">
                <a:latin typeface="Times New Roman" panose="02020603050405020304" pitchFamily="18" charset="0"/>
                <a:cs typeface="Times New Roman" panose="02020603050405020304" pitchFamily="18" charset="0"/>
              </a:rPr>
              <a:t>day.</a:t>
            </a:r>
            <a:endParaRPr sz="2400" dirty="0">
              <a:latin typeface="Times New Roman" panose="02020603050405020304" pitchFamily="18" charset="0"/>
              <a:cs typeface="Times New Roman" panose="02020603050405020304" pitchFamily="18" charset="0"/>
            </a:endParaRPr>
          </a:p>
          <a:p>
            <a:pPr marL="12700"/>
            <a:r>
              <a:rPr sz="2400" spc="-245" dirty="0">
                <a:latin typeface="Times New Roman" panose="02020603050405020304" pitchFamily="18" charset="0"/>
                <a:cs typeface="Times New Roman" panose="02020603050405020304" pitchFamily="18" charset="0"/>
              </a:rPr>
              <a:t>Required: </a:t>
            </a:r>
            <a:r>
              <a:rPr sz="2400" spc="-240" dirty="0">
                <a:latin typeface="Times New Roman" panose="02020603050405020304" pitchFamily="18" charset="0"/>
                <a:cs typeface="Times New Roman" panose="02020603050405020304" pitchFamily="18" charset="0"/>
              </a:rPr>
              <a:t>Find </a:t>
            </a:r>
            <a:r>
              <a:rPr sz="2400" spc="-315" dirty="0">
                <a:latin typeface="Times New Roman" panose="02020603050405020304" pitchFamily="18" charset="0"/>
                <a:cs typeface="Times New Roman" panose="02020603050405020304" pitchFamily="18" charset="0"/>
              </a:rPr>
              <a:t>the </a:t>
            </a:r>
            <a:r>
              <a:rPr sz="2400" spc="-300" dirty="0">
                <a:latin typeface="Times New Roman" panose="02020603050405020304" pitchFamily="18" charset="0"/>
                <a:cs typeface="Times New Roman" panose="02020603050405020304" pitchFamily="18" charset="0"/>
              </a:rPr>
              <a:t>three </a:t>
            </a:r>
            <a:r>
              <a:rPr sz="2400" spc="-310" dirty="0">
                <a:latin typeface="Times New Roman" panose="02020603050405020304" pitchFamily="18" charset="0"/>
                <a:cs typeface="Times New Roman" panose="02020603050405020304" pitchFamily="18" charset="0"/>
              </a:rPr>
              <a:t>control</a:t>
            </a:r>
            <a:r>
              <a:rPr sz="2400" spc="-75" dirty="0">
                <a:latin typeface="Times New Roman" panose="02020603050405020304" pitchFamily="18" charset="0"/>
                <a:cs typeface="Times New Roman" panose="02020603050405020304" pitchFamily="18" charset="0"/>
              </a:rPr>
              <a:t> </a:t>
            </a:r>
            <a:r>
              <a:rPr sz="2400" spc="-254" dirty="0">
                <a:latin typeface="Times New Roman" panose="02020603050405020304" pitchFamily="18" charset="0"/>
                <a:cs typeface="Times New Roman" panose="02020603050405020304" pitchFamily="18" charset="0"/>
              </a:rPr>
              <a:t>levels.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273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58160" y="726440"/>
            <a:ext cx="7461884" cy="5380960"/>
          </a:xfrm>
          <a:prstGeom prst="rect">
            <a:avLst/>
          </a:prstGeom>
        </p:spPr>
        <p:txBody>
          <a:bodyPr vert="horz" wrap="square" lIns="0" tIns="12700" rIns="0" bIns="0" rtlCol="0">
            <a:spAutoFit/>
          </a:bodyPr>
          <a:lstStyle/>
          <a:p>
            <a:pPr marL="55880">
              <a:spcBef>
                <a:spcPts val="100"/>
              </a:spcBef>
            </a:pPr>
            <a:r>
              <a:rPr sz="2400" spc="-220" dirty="0">
                <a:latin typeface="Times New Roman" panose="02020603050405020304" pitchFamily="18" charset="0"/>
                <a:cs typeface="Times New Roman" panose="02020603050405020304" pitchFamily="18" charset="0"/>
              </a:rPr>
              <a:t>Re-order</a:t>
            </a:r>
            <a:r>
              <a:rPr sz="2400" spc="-130" dirty="0">
                <a:latin typeface="Times New Roman" panose="02020603050405020304" pitchFamily="18" charset="0"/>
                <a:cs typeface="Times New Roman" panose="02020603050405020304" pitchFamily="18" charset="0"/>
              </a:rPr>
              <a:t> </a:t>
            </a:r>
            <a:r>
              <a:rPr sz="2400" spc="-270" dirty="0">
                <a:latin typeface="Times New Roman" panose="02020603050405020304" pitchFamily="18" charset="0"/>
                <a:cs typeface="Times New Roman" panose="02020603050405020304" pitchFamily="18" charset="0"/>
              </a:rPr>
              <a:t>level</a:t>
            </a:r>
            <a:endParaRPr sz="2400" dirty="0">
              <a:latin typeface="Times New Roman" panose="02020603050405020304" pitchFamily="18" charset="0"/>
              <a:cs typeface="Times New Roman" panose="02020603050405020304" pitchFamily="18" charset="0"/>
            </a:endParaRPr>
          </a:p>
          <a:p>
            <a:pPr marL="55880"/>
            <a:r>
              <a:rPr sz="2400" spc="-185" dirty="0">
                <a:latin typeface="Times New Roman" panose="02020603050405020304" pitchFamily="18" charset="0"/>
                <a:cs typeface="Times New Roman" panose="02020603050405020304" pitchFamily="18" charset="0"/>
              </a:rPr>
              <a:t>= </a:t>
            </a:r>
            <a:r>
              <a:rPr sz="2400" spc="-305" dirty="0">
                <a:latin typeface="Times New Roman" panose="02020603050405020304" pitchFamily="18" charset="0"/>
                <a:cs typeface="Times New Roman" panose="02020603050405020304" pitchFamily="18" charset="0"/>
              </a:rPr>
              <a:t>(Maximum </a:t>
            </a:r>
            <a:r>
              <a:rPr sz="2400" spc="-310" dirty="0">
                <a:latin typeface="Times New Roman" panose="02020603050405020304" pitchFamily="18" charset="0"/>
                <a:cs typeface="Times New Roman" panose="02020603050405020304" pitchFamily="18" charset="0"/>
              </a:rPr>
              <a:t>consumption </a:t>
            </a:r>
            <a:r>
              <a:rPr sz="2400" spc="-405" dirty="0">
                <a:latin typeface="Times New Roman" panose="02020603050405020304" pitchFamily="18" charset="0"/>
                <a:cs typeface="Times New Roman" panose="02020603050405020304" pitchFamily="18" charset="0"/>
              </a:rPr>
              <a:t>* </a:t>
            </a:r>
            <a:r>
              <a:rPr sz="2400" spc="-330" dirty="0">
                <a:latin typeface="Times New Roman" panose="02020603050405020304" pitchFamily="18" charset="0"/>
                <a:cs typeface="Times New Roman" panose="02020603050405020304" pitchFamily="18" charset="0"/>
              </a:rPr>
              <a:t>Maximum </a:t>
            </a:r>
            <a:r>
              <a:rPr sz="2400" spc="-240" dirty="0">
                <a:latin typeface="Times New Roman" panose="02020603050405020304" pitchFamily="18" charset="0"/>
                <a:cs typeface="Times New Roman" panose="02020603050405020304" pitchFamily="18" charset="0"/>
              </a:rPr>
              <a:t>re-order </a:t>
            </a:r>
            <a:r>
              <a:rPr sz="2400" spc="-275" dirty="0">
                <a:latin typeface="Times New Roman" panose="02020603050405020304" pitchFamily="18" charset="0"/>
                <a:cs typeface="Times New Roman" panose="02020603050405020304" pitchFamily="18" charset="0"/>
              </a:rPr>
              <a:t>period</a:t>
            </a:r>
            <a:r>
              <a:rPr sz="2400" spc="50" dirty="0">
                <a:latin typeface="Times New Roman" panose="02020603050405020304" pitchFamily="18" charset="0"/>
                <a:cs typeface="Times New Roman" panose="02020603050405020304" pitchFamily="18" charset="0"/>
              </a:rPr>
              <a:t> </a:t>
            </a:r>
            <a:r>
              <a:rPr sz="2400" spc="-135"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58419">
              <a:spcBef>
                <a:spcPts val="1610"/>
              </a:spcBef>
            </a:pPr>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1350 </a:t>
            </a:r>
            <a:r>
              <a:rPr sz="2400" spc="-300" dirty="0">
                <a:latin typeface="Times New Roman" panose="02020603050405020304" pitchFamily="18" charset="0"/>
                <a:cs typeface="Times New Roman" panose="02020603050405020304" pitchFamily="18" charset="0"/>
              </a:rPr>
              <a:t>units</a:t>
            </a:r>
            <a:r>
              <a:rPr sz="2400" spc="60" dirty="0">
                <a:latin typeface="Times New Roman" panose="02020603050405020304" pitchFamily="18" charset="0"/>
                <a:cs typeface="Times New Roman" panose="02020603050405020304" pitchFamily="18" charset="0"/>
              </a:rPr>
              <a:t> </a:t>
            </a:r>
            <a:r>
              <a:rPr sz="2400" spc="-335" dirty="0">
                <a:latin typeface="Times New Roman" panose="02020603050405020304" pitchFamily="18" charset="0"/>
                <a:cs typeface="Times New Roman" panose="02020603050405020304" pitchFamily="18" charset="0"/>
              </a:rPr>
              <a:t>*4</a:t>
            </a:r>
            <a:endParaRPr sz="2400" dirty="0">
              <a:latin typeface="Times New Roman" panose="02020603050405020304" pitchFamily="18" charset="0"/>
              <a:cs typeface="Times New Roman" panose="02020603050405020304" pitchFamily="18" charset="0"/>
            </a:endParaRPr>
          </a:p>
          <a:p>
            <a:pPr marL="58419"/>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5400</a:t>
            </a:r>
            <a:r>
              <a:rPr sz="2400" spc="-80" dirty="0">
                <a:latin typeface="Times New Roman" panose="02020603050405020304" pitchFamily="18" charset="0"/>
                <a:cs typeface="Times New Roman" panose="02020603050405020304" pitchFamily="18" charset="0"/>
              </a:rPr>
              <a:t> </a:t>
            </a:r>
            <a:r>
              <a:rPr sz="2400" spc="-300" dirty="0">
                <a:latin typeface="Times New Roman" panose="02020603050405020304" pitchFamily="18" charset="0"/>
                <a:cs typeface="Times New Roman" panose="02020603050405020304" pitchFamily="18" charset="0"/>
              </a:rPr>
              <a:t>units</a:t>
            </a:r>
            <a:endParaRPr sz="2400" dirty="0">
              <a:latin typeface="Times New Roman" panose="02020603050405020304" pitchFamily="18" charset="0"/>
              <a:cs typeface="Times New Roman" panose="02020603050405020304" pitchFamily="18" charset="0"/>
            </a:endParaRPr>
          </a:p>
          <a:p>
            <a:pPr marL="12700">
              <a:spcBef>
                <a:spcPts val="2540"/>
              </a:spcBef>
            </a:pPr>
            <a:r>
              <a:rPr sz="2400" spc="-310" dirty="0">
                <a:latin typeface="Times New Roman" panose="02020603050405020304" pitchFamily="18" charset="0"/>
                <a:cs typeface="Times New Roman" panose="02020603050405020304" pitchFamily="18" charset="0"/>
              </a:rPr>
              <a:t>Minimum</a:t>
            </a:r>
            <a:r>
              <a:rPr sz="2400" spc="-140" dirty="0">
                <a:latin typeface="Times New Roman" panose="02020603050405020304" pitchFamily="18" charset="0"/>
                <a:cs typeface="Times New Roman" panose="02020603050405020304" pitchFamily="18" charset="0"/>
              </a:rPr>
              <a:t> </a:t>
            </a:r>
            <a:r>
              <a:rPr sz="2400" spc="-270" dirty="0">
                <a:latin typeface="Times New Roman" panose="02020603050405020304" pitchFamily="18" charset="0"/>
                <a:cs typeface="Times New Roman" panose="02020603050405020304" pitchFamily="18" charset="0"/>
              </a:rPr>
              <a:t>level</a:t>
            </a:r>
            <a:endParaRPr sz="2400" dirty="0">
              <a:latin typeface="Times New Roman" panose="02020603050405020304" pitchFamily="18" charset="0"/>
              <a:cs typeface="Times New Roman" panose="02020603050405020304" pitchFamily="18" charset="0"/>
            </a:endParaRPr>
          </a:p>
          <a:p>
            <a:pPr marL="12700"/>
            <a:r>
              <a:rPr sz="2400" spc="-185" dirty="0">
                <a:latin typeface="Times New Roman" panose="02020603050405020304" pitchFamily="18" charset="0"/>
                <a:cs typeface="Times New Roman" panose="02020603050405020304" pitchFamily="18" charset="0"/>
              </a:rPr>
              <a:t>= </a:t>
            </a:r>
            <a:r>
              <a:rPr sz="2400" spc="-225" dirty="0">
                <a:latin typeface="Times New Roman" panose="02020603050405020304" pitchFamily="18" charset="0"/>
                <a:cs typeface="Times New Roman" panose="02020603050405020304" pitchFamily="18" charset="0"/>
              </a:rPr>
              <a:t>Re-order </a:t>
            </a:r>
            <a:r>
              <a:rPr sz="2400" spc="-270" dirty="0">
                <a:latin typeface="Times New Roman" panose="02020603050405020304" pitchFamily="18" charset="0"/>
                <a:cs typeface="Times New Roman" panose="02020603050405020304" pitchFamily="18" charset="0"/>
              </a:rPr>
              <a:t>level </a:t>
            </a:r>
            <a:r>
              <a:rPr sz="2400" dirty="0">
                <a:latin typeface="Times New Roman" panose="02020603050405020304" pitchFamily="18" charset="0"/>
                <a:cs typeface="Times New Roman" panose="02020603050405020304" pitchFamily="18" charset="0"/>
              </a:rPr>
              <a:t>–</a:t>
            </a:r>
            <a:r>
              <a:rPr sz="2400" spc="15" dirty="0">
                <a:latin typeface="Times New Roman" panose="02020603050405020304" pitchFamily="18" charset="0"/>
                <a:cs typeface="Times New Roman" panose="02020603050405020304" pitchFamily="18" charset="0"/>
              </a:rPr>
              <a:t> </a:t>
            </a:r>
            <a:r>
              <a:rPr sz="2400" spc="-270" dirty="0">
                <a:latin typeface="Times New Roman" panose="02020603050405020304" pitchFamily="18" charset="0"/>
                <a:cs typeface="Times New Roman" panose="02020603050405020304" pitchFamily="18" charset="0"/>
              </a:rPr>
              <a:t>Average usage in </a:t>
            </a:r>
            <a:r>
              <a:rPr sz="2400" spc="-275" dirty="0">
                <a:latin typeface="Times New Roman" panose="02020603050405020304" pitchFamily="18" charset="0"/>
                <a:cs typeface="Times New Roman" panose="02020603050405020304" pitchFamily="18" charset="0"/>
              </a:rPr>
              <a:t>average lead </a:t>
            </a:r>
            <a:r>
              <a:rPr sz="2400" spc="-335" dirty="0">
                <a:latin typeface="Times New Roman" panose="02020603050405020304" pitchFamily="18" charset="0"/>
                <a:cs typeface="Times New Roman" panose="02020603050405020304" pitchFamily="18" charset="0"/>
              </a:rPr>
              <a:t>time</a:t>
            </a:r>
            <a:endParaRPr sz="2400" dirty="0">
              <a:latin typeface="Times New Roman" panose="02020603050405020304" pitchFamily="18" charset="0"/>
              <a:cs typeface="Times New Roman" panose="02020603050405020304" pitchFamily="18" charset="0"/>
            </a:endParaRPr>
          </a:p>
          <a:p>
            <a:pPr marL="12700"/>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5400 </a:t>
            </a:r>
            <a:r>
              <a:rPr sz="2400" spc="-300" dirty="0">
                <a:latin typeface="Times New Roman" panose="02020603050405020304" pitchFamily="18" charset="0"/>
                <a:cs typeface="Times New Roman" panose="02020603050405020304" pitchFamily="18" charset="0"/>
              </a:rPr>
              <a:t>units </a:t>
            </a:r>
            <a:r>
              <a:rPr sz="2400" dirty="0">
                <a:latin typeface="Times New Roman" panose="02020603050405020304" pitchFamily="18" charset="0"/>
                <a:cs typeface="Times New Roman" panose="02020603050405020304" pitchFamily="18" charset="0"/>
              </a:rPr>
              <a:t>– </a:t>
            </a:r>
            <a:r>
              <a:rPr sz="2400" spc="-240" dirty="0">
                <a:latin typeface="Times New Roman" panose="02020603050405020304" pitchFamily="18" charset="0"/>
                <a:cs typeface="Times New Roman" panose="02020603050405020304" pitchFamily="18" charset="0"/>
              </a:rPr>
              <a:t>(800 </a:t>
            </a:r>
            <a:r>
              <a:rPr sz="2400" spc="-300" dirty="0">
                <a:latin typeface="Times New Roman" panose="02020603050405020304" pitchFamily="18" charset="0"/>
                <a:cs typeface="Times New Roman" panose="02020603050405020304" pitchFamily="18" charset="0"/>
              </a:rPr>
              <a:t>units</a:t>
            </a:r>
            <a:r>
              <a:rPr sz="2400" spc="200"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*4)</a:t>
            </a:r>
            <a:endParaRPr sz="2400" dirty="0">
              <a:latin typeface="Times New Roman" panose="02020603050405020304" pitchFamily="18" charset="0"/>
              <a:cs typeface="Times New Roman" panose="02020603050405020304" pitchFamily="18" charset="0"/>
            </a:endParaRPr>
          </a:p>
          <a:p>
            <a:pPr marL="12700"/>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2200</a:t>
            </a:r>
            <a:r>
              <a:rPr sz="2400" spc="-80" dirty="0">
                <a:latin typeface="Times New Roman" panose="02020603050405020304" pitchFamily="18" charset="0"/>
                <a:cs typeface="Times New Roman" panose="02020603050405020304" pitchFamily="18" charset="0"/>
              </a:rPr>
              <a:t> </a:t>
            </a:r>
            <a:r>
              <a:rPr sz="2400" spc="-300" dirty="0">
                <a:latin typeface="Times New Roman" panose="02020603050405020304" pitchFamily="18" charset="0"/>
                <a:cs typeface="Times New Roman" panose="02020603050405020304" pitchFamily="18" charset="0"/>
              </a:rPr>
              <a:t>units</a:t>
            </a:r>
            <a:endParaRPr sz="2400" dirty="0">
              <a:latin typeface="Times New Roman" panose="02020603050405020304" pitchFamily="18" charset="0"/>
              <a:cs typeface="Times New Roman" panose="02020603050405020304" pitchFamily="18" charset="0"/>
            </a:endParaRPr>
          </a:p>
          <a:p>
            <a:pPr marL="17780">
              <a:spcBef>
                <a:spcPts val="2530"/>
              </a:spcBef>
            </a:pPr>
            <a:r>
              <a:rPr sz="2400" spc="-330" dirty="0">
                <a:latin typeface="Times New Roman" panose="02020603050405020304" pitchFamily="18" charset="0"/>
                <a:cs typeface="Times New Roman" panose="02020603050405020304" pitchFamily="18" charset="0"/>
              </a:rPr>
              <a:t>Maximum</a:t>
            </a:r>
            <a:r>
              <a:rPr sz="2400" spc="-130" dirty="0">
                <a:latin typeface="Times New Roman" panose="02020603050405020304" pitchFamily="18" charset="0"/>
                <a:cs typeface="Times New Roman" panose="02020603050405020304" pitchFamily="18" charset="0"/>
              </a:rPr>
              <a:t> </a:t>
            </a:r>
            <a:r>
              <a:rPr sz="2400" spc="-270" dirty="0">
                <a:latin typeface="Times New Roman" panose="02020603050405020304" pitchFamily="18" charset="0"/>
                <a:cs typeface="Times New Roman" panose="02020603050405020304" pitchFamily="18" charset="0"/>
              </a:rPr>
              <a:t>level</a:t>
            </a:r>
            <a:endParaRPr sz="2400" dirty="0">
              <a:latin typeface="Times New Roman" panose="02020603050405020304" pitchFamily="18" charset="0"/>
              <a:cs typeface="Times New Roman" panose="02020603050405020304" pitchFamily="18" charset="0"/>
            </a:endParaRPr>
          </a:p>
          <a:p>
            <a:pPr marL="17780" marR="326390">
              <a:tabLst>
                <a:tab pos="4742180" algn="l"/>
              </a:tabLst>
            </a:pPr>
            <a:r>
              <a:rPr lang="en-US" sz="2400" spc="-185" dirty="0">
                <a:latin typeface="Times New Roman" panose="02020603050405020304" pitchFamily="18" charset="0"/>
                <a:cs typeface="Times New Roman" panose="02020603050405020304" pitchFamily="18" charset="0"/>
              </a:rPr>
              <a:t>   </a:t>
            </a:r>
            <a:r>
              <a:rPr sz="2400" spc="-185" dirty="0">
                <a:latin typeface="Times New Roman" panose="02020603050405020304" pitchFamily="18" charset="0"/>
                <a:cs typeface="Times New Roman" panose="02020603050405020304" pitchFamily="18" charset="0"/>
              </a:rPr>
              <a:t>= </a:t>
            </a:r>
            <a:r>
              <a:rPr sz="2400" spc="-235" dirty="0">
                <a:latin typeface="Times New Roman" panose="02020603050405020304" pitchFamily="18" charset="0"/>
                <a:cs typeface="Times New Roman" panose="02020603050405020304" pitchFamily="18" charset="0"/>
              </a:rPr>
              <a:t>re-order </a:t>
            </a:r>
            <a:r>
              <a:rPr sz="2400" spc="-275" dirty="0">
                <a:latin typeface="Times New Roman" panose="02020603050405020304" pitchFamily="18" charset="0"/>
                <a:cs typeface="Times New Roman" panose="02020603050405020304" pitchFamily="18" charset="0"/>
              </a:rPr>
              <a:t>level </a:t>
            </a:r>
            <a:r>
              <a:rPr sz="2400" spc="-185" dirty="0">
                <a:latin typeface="Times New Roman" panose="02020603050405020304" pitchFamily="18" charset="0"/>
                <a:cs typeface="Times New Roman" panose="02020603050405020304" pitchFamily="18" charset="0"/>
              </a:rPr>
              <a:t>+</a:t>
            </a:r>
            <a:r>
              <a:rPr sz="2400" spc="175" dirty="0">
                <a:latin typeface="Times New Roman" panose="02020603050405020304" pitchFamily="18" charset="0"/>
                <a:cs typeface="Times New Roman" panose="02020603050405020304" pitchFamily="18" charset="0"/>
              </a:rPr>
              <a:t> </a:t>
            </a:r>
            <a:r>
              <a:rPr sz="2400" spc="-135" dirty="0">
                <a:latin typeface="Times New Roman" panose="02020603050405020304" pitchFamily="18" charset="0"/>
                <a:cs typeface="Times New Roman" panose="02020603050405020304" pitchFamily="18" charset="0"/>
              </a:rPr>
              <a:t>EOQ</a:t>
            </a:r>
            <a:r>
              <a:rPr sz="2400" spc="-120" dirty="0">
                <a:latin typeface="Times New Roman" panose="02020603050405020304" pitchFamily="18" charset="0"/>
                <a:cs typeface="Times New Roman" panose="02020603050405020304" pitchFamily="18" charset="0"/>
              </a:rPr>
              <a:t> </a:t>
            </a:r>
            <a:r>
              <a:rPr sz="2400" spc="-270" dirty="0">
                <a:latin typeface="Times New Roman" panose="02020603050405020304" pitchFamily="18" charset="0"/>
                <a:cs typeface="Times New Roman" panose="02020603050405020304" pitchFamily="18" charset="0"/>
              </a:rPr>
              <a:t>–</a:t>
            </a:r>
            <a:r>
              <a:rPr sz="2400" spc="-270" dirty="0">
                <a:latin typeface="Times New Roman" panose="02020603050405020304" pitchFamily="18" charset="0"/>
                <a:cs typeface="Times New Roman" panose="02020603050405020304" pitchFamily="18" charset="0"/>
              </a:rPr>
              <a:t>Minimum</a:t>
            </a:r>
            <a:r>
              <a:rPr lang="en-US" sz="2400" spc="-270" dirty="0">
                <a:latin typeface="Times New Roman" panose="02020603050405020304" pitchFamily="18" charset="0"/>
                <a:cs typeface="Times New Roman" panose="02020603050405020304" pitchFamily="18" charset="0"/>
              </a:rPr>
              <a:t>  </a:t>
            </a:r>
            <a:r>
              <a:rPr sz="2400" spc="-310" dirty="0">
                <a:latin typeface="Times New Roman" panose="02020603050405020304" pitchFamily="18" charset="0"/>
                <a:cs typeface="Times New Roman" panose="02020603050405020304" pitchFamily="18" charset="0"/>
              </a:rPr>
              <a:t>anticipated </a:t>
            </a:r>
            <a:r>
              <a:rPr sz="2400" spc="-275" dirty="0">
                <a:latin typeface="Times New Roman" panose="02020603050405020304" pitchFamily="18" charset="0"/>
                <a:cs typeface="Times New Roman" panose="02020603050405020304" pitchFamily="18" charset="0"/>
              </a:rPr>
              <a:t>usage  </a:t>
            </a:r>
            <a:r>
              <a:rPr sz="2400" spc="-270" dirty="0">
                <a:latin typeface="Times New Roman" panose="02020603050405020304" pitchFamily="18" charset="0"/>
                <a:cs typeface="Times New Roman" panose="02020603050405020304" pitchFamily="18" charset="0"/>
              </a:rPr>
              <a:t>in </a:t>
            </a:r>
            <a:r>
              <a:rPr sz="2400" spc="-310" dirty="0">
                <a:latin typeface="Times New Roman" panose="02020603050405020304" pitchFamily="18" charset="0"/>
                <a:cs typeface="Times New Roman" panose="02020603050405020304" pitchFamily="18" charset="0"/>
              </a:rPr>
              <a:t>Minimum</a:t>
            </a:r>
            <a:r>
              <a:rPr sz="2400"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lead</a:t>
            </a:r>
            <a:endParaRPr sz="2400" dirty="0">
              <a:latin typeface="Times New Roman" panose="02020603050405020304" pitchFamily="18" charset="0"/>
              <a:cs typeface="Times New Roman" panose="02020603050405020304" pitchFamily="18" charset="0"/>
            </a:endParaRPr>
          </a:p>
          <a:p>
            <a:pPr marL="142240">
              <a:spcBef>
                <a:spcPts val="710"/>
              </a:spcBef>
            </a:pPr>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5400 </a:t>
            </a:r>
            <a:r>
              <a:rPr sz="2400" spc="-300" dirty="0">
                <a:latin typeface="Times New Roman" panose="02020603050405020304" pitchFamily="18" charset="0"/>
                <a:cs typeface="Times New Roman" panose="02020603050405020304" pitchFamily="18" charset="0"/>
              </a:rPr>
              <a:t>units </a:t>
            </a:r>
            <a:r>
              <a:rPr sz="2400" spc="-254" dirty="0">
                <a:latin typeface="Times New Roman" panose="02020603050405020304" pitchFamily="18" charset="0"/>
                <a:cs typeface="Times New Roman" panose="02020603050405020304" pitchFamily="18" charset="0"/>
              </a:rPr>
              <a:t>+9000 </a:t>
            </a:r>
            <a:r>
              <a:rPr sz="2400" spc="-300" dirty="0">
                <a:latin typeface="Times New Roman" panose="02020603050405020304" pitchFamily="18" charset="0"/>
                <a:cs typeface="Times New Roman" panose="02020603050405020304" pitchFamily="18" charset="0"/>
              </a:rPr>
              <a:t>units </a:t>
            </a:r>
            <a:r>
              <a:rPr sz="2400" dirty="0">
                <a:latin typeface="Times New Roman" panose="02020603050405020304" pitchFamily="18" charset="0"/>
                <a:cs typeface="Times New Roman" panose="02020603050405020304" pitchFamily="18" charset="0"/>
              </a:rPr>
              <a:t>– </a:t>
            </a:r>
            <a:r>
              <a:rPr sz="2400" spc="-240" dirty="0">
                <a:latin typeface="Times New Roman" panose="02020603050405020304" pitchFamily="18" charset="0"/>
                <a:cs typeface="Times New Roman" panose="02020603050405020304" pitchFamily="18" charset="0"/>
              </a:rPr>
              <a:t>(800 </a:t>
            </a:r>
            <a:r>
              <a:rPr sz="2400" spc="-300" dirty="0">
                <a:latin typeface="Times New Roman" panose="02020603050405020304" pitchFamily="18" charset="0"/>
                <a:cs typeface="Times New Roman" panose="02020603050405020304" pitchFamily="18" charset="0"/>
              </a:rPr>
              <a:t>units</a:t>
            </a:r>
            <a:r>
              <a:rPr sz="2400" spc="-2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*4)</a:t>
            </a:r>
            <a:endParaRPr sz="2400" dirty="0">
              <a:latin typeface="Times New Roman" panose="02020603050405020304" pitchFamily="18" charset="0"/>
              <a:cs typeface="Times New Roman" panose="02020603050405020304" pitchFamily="18" charset="0"/>
            </a:endParaRPr>
          </a:p>
          <a:p>
            <a:pPr marL="142240"/>
            <a:r>
              <a:rPr sz="2400" spc="-185" dirty="0">
                <a:latin typeface="Times New Roman" panose="02020603050405020304" pitchFamily="18" charset="0"/>
                <a:cs typeface="Times New Roman" panose="02020603050405020304" pitchFamily="18" charset="0"/>
              </a:rPr>
              <a:t>= </a:t>
            </a:r>
            <a:r>
              <a:rPr sz="2400" spc="-275" dirty="0">
                <a:latin typeface="Times New Roman" panose="02020603050405020304" pitchFamily="18" charset="0"/>
                <a:cs typeface="Times New Roman" panose="02020603050405020304" pitchFamily="18" charset="0"/>
              </a:rPr>
              <a:t>11200</a:t>
            </a:r>
            <a:r>
              <a:rPr sz="2400" spc="-90" dirty="0">
                <a:latin typeface="Times New Roman" panose="02020603050405020304" pitchFamily="18" charset="0"/>
                <a:cs typeface="Times New Roman" panose="02020603050405020304" pitchFamily="18" charset="0"/>
              </a:rPr>
              <a:t> </a:t>
            </a:r>
            <a:r>
              <a:rPr sz="2400" spc="-300" dirty="0">
                <a:latin typeface="Times New Roman" panose="02020603050405020304" pitchFamily="18" charset="0"/>
                <a:cs typeface="Times New Roman" panose="02020603050405020304" pitchFamily="18" charset="0"/>
              </a:rPr>
              <a:t>units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791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32430" y="2738121"/>
            <a:ext cx="5449570" cy="936154"/>
          </a:xfrm>
          <a:prstGeom prst="rect">
            <a:avLst/>
          </a:prstGeom>
        </p:spPr>
        <p:txBody>
          <a:bodyPr vert="horz" wrap="square" lIns="0" tIns="12700" rIns="0" bIns="0" rtlCol="0" anchor="ctr">
            <a:spAutoFit/>
          </a:bodyPr>
          <a:lstStyle/>
          <a:p>
            <a:pPr marL="12700">
              <a:lnSpc>
                <a:spcPct val="100000"/>
              </a:lnSpc>
              <a:spcBef>
                <a:spcPts val="100"/>
              </a:spcBef>
            </a:pPr>
            <a:r>
              <a:rPr sz="6000" b="1" spc="475" dirty="0">
                <a:latin typeface="Times New Roman" panose="02020603050405020304" pitchFamily="18" charset="0"/>
                <a:cs typeface="Times New Roman" panose="02020603050405020304" pitchFamily="18" charset="0"/>
              </a:rPr>
              <a:t>THANK</a:t>
            </a:r>
            <a:r>
              <a:rPr sz="6000" b="1" spc="-235" dirty="0">
                <a:latin typeface="Times New Roman" panose="02020603050405020304" pitchFamily="18" charset="0"/>
                <a:cs typeface="Times New Roman" panose="02020603050405020304" pitchFamily="18" charset="0"/>
              </a:rPr>
              <a:t> </a:t>
            </a:r>
            <a:r>
              <a:rPr sz="6000" b="1" spc="480" dirty="0">
                <a:latin typeface="Times New Roman" panose="02020603050405020304" pitchFamily="18" charset="0"/>
                <a:cs typeface="Times New Roman" panose="02020603050405020304" pitchFamily="18" charset="0"/>
              </a:rPr>
              <a:t>YOU</a:t>
            </a:r>
            <a:endParaRPr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7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Objectives of cost accounting</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smtClean="0">
                <a:latin typeface="Times New Roman" panose="02020603050405020304" pitchFamily="18" charset="0"/>
                <a:cs typeface="Times New Roman" panose="02020603050405020304" pitchFamily="18" charset="0"/>
              </a:rPr>
              <a:t>To find out the total cost and cost per unit</a:t>
            </a:r>
          </a:p>
          <a:p>
            <a:r>
              <a:rPr lang="en-US" sz="3200" dirty="0" smtClean="0">
                <a:latin typeface="Times New Roman" panose="02020603050405020304" pitchFamily="18" charset="0"/>
                <a:cs typeface="Times New Roman" panose="02020603050405020304" pitchFamily="18" charset="0"/>
              </a:rPr>
              <a:t>To disclose the proportion of  different elements in the total cost</a:t>
            </a:r>
          </a:p>
          <a:p>
            <a:r>
              <a:rPr lang="en-US" sz="3200" dirty="0" smtClean="0">
                <a:latin typeface="Times New Roman" panose="02020603050405020304" pitchFamily="18" charset="0"/>
                <a:cs typeface="Times New Roman" panose="02020603050405020304" pitchFamily="18" charset="0"/>
              </a:rPr>
              <a:t>To provide necessary data for fixing the selling price</a:t>
            </a:r>
          </a:p>
          <a:p>
            <a:r>
              <a:rPr lang="en-US" sz="3200" dirty="0" smtClean="0">
                <a:latin typeface="Times New Roman" panose="02020603050405020304" pitchFamily="18" charset="0"/>
                <a:cs typeface="Times New Roman" panose="02020603050405020304" pitchFamily="18" charset="0"/>
              </a:rPr>
              <a:t>To ascertain the profitability of each product</a:t>
            </a:r>
          </a:p>
          <a:p>
            <a:r>
              <a:rPr lang="en-US" sz="3200" dirty="0" smtClean="0">
                <a:latin typeface="Times New Roman" panose="02020603050405020304" pitchFamily="18" charset="0"/>
                <a:cs typeface="Times New Roman" panose="02020603050405020304" pitchFamily="18" charset="0"/>
              </a:rPr>
              <a:t>To identify the sources of wastages and losses</a:t>
            </a:r>
          </a:p>
          <a:p>
            <a:r>
              <a:rPr lang="en-US" sz="3200" dirty="0" smtClean="0">
                <a:latin typeface="Times New Roman" panose="02020603050405020304" pitchFamily="18" charset="0"/>
                <a:cs typeface="Times New Roman" panose="02020603050405020304" pitchFamily="18" charset="0"/>
              </a:rPr>
              <a:t>To help in the preparation of budgets and its implementation</a:t>
            </a:r>
          </a:p>
          <a:p>
            <a:r>
              <a:rPr lang="en-US" sz="3200" dirty="0" smtClean="0">
                <a:latin typeface="Times New Roman" panose="02020603050405020304" pitchFamily="18" charset="0"/>
                <a:cs typeface="Times New Roman" panose="02020603050405020304" pitchFamily="18" charset="0"/>
              </a:rPr>
              <a:t>To formulate incentive bonus plans and implement them</a:t>
            </a:r>
          </a:p>
          <a:p>
            <a:r>
              <a:rPr lang="en-US" sz="3500" dirty="0" smtClean="0">
                <a:latin typeface="Times New Roman" panose="02020603050405020304" pitchFamily="18" charset="0"/>
                <a:cs typeface="Times New Roman" panose="02020603050405020304" pitchFamily="18" charset="0"/>
              </a:rPr>
              <a:t>To exercise effective control on the idle times of men and machines</a:t>
            </a:r>
            <a:endParaRPr lang="en-SG"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217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Advantages of cost accounting</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3200" dirty="0" smtClean="0">
                <a:latin typeface="Times New Roman" panose="02020603050405020304" pitchFamily="18" charset="0"/>
                <a:cs typeface="Times New Roman" panose="02020603050405020304" pitchFamily="18" charset="0"/>
              </a:rPr>
              <a:t>Helps in decision making</a:t>
            </a:r>
          </a:p>
          <a:p>
            <a:r>
              <a:rPr lang="en-US" sz="3200" dirty="0" smtClean="0">
                <a:latin typeface="Times New Roman" panose="02020603050405020304" pitchFamily="18" charset="0"/>
                <a:cs typeface="Times New Roman" panose="02020603050405020304" pitchFamily="18" charset="0"/>
              </a:rPr>
              <a:t>Helps in fixing prices</a:t>
            </a:r>
          </a:p>
          <a:p>
            <a:r>
              <a:rPr lang="en-US" sz="3200" dirty="0" smtClean="0">
                <a:latin typeface="Times New Roman" panose="02020603050405020304" pitchFamily="18" charset="0"/>
                <a:cs typeface="Times New Roman" panose="02020603050405020304" pitchFamily="18" charset="0"/>
              </a:rPr>
              <a:t>Formulation of future plans</a:t>
            </a:r>
          </a:p>
          <a:p>
            <a:r>
              <a:rPr lang="en-US" sz="3200" dirty="0" smtClean="0">
                <a:latin typeface="Times New Roman" panose="02020603050405020304" pitchFamily="18" charset="0"/>
                <a:cs typeface="Times New Roman" panose="02020603050405020304" pitchFamily="18" charset="0"/>
              </a:rPr>
              <a:t>Avoidance of wastage</a:t>
            </a:r>
          </a:p>
          <a:p>
            <a:r>
              <a:rPr lang="en-US" sz="3200" dirty="0" smtClean="0">
                <a:latin typeface="Times New Roman" panose="02020603050405020304" pitchFamily="18" charset="0"/>
                <a:cs typeface="Times New Roman" panose="02020603050405020304" pitchFamily="18" charset="0"/>
              </a:rPr>
              <a:t>Highlights causes</a:t>
            </a:r>
          </a:p>
          <a:p>
            <a:r>
              <a:rPr lang="en-US" sz="3200" dirty="0" smtClean="0">
                <a:latin typeface="Times New Roman" panose="02020603050405020304" pitchFamily="18" charset="0"/>
                <a:cs typeface="Times New Roman" panose="02020603050405020304" pitchFamily="18" charset="0"/>
              </a:rPr>
              <a:t>Reward to efficiency</a:t>
            </a:r>
          </a:p>
          <a:p>
            <a:r>
              <a:rPr lang="en-US" sz="3200" dirty="0" smtClean="0">
                <a:latin typeface="Times New Roman" panose="02020603050405020304" pitchFamily="18" charset="0"/>
                <a:cs typeface="Times New Roman" panose="02020603050405020304" pitchFamily="18" charset="0"/>
              </a:rPr>
              <a:t>Prevention of fraud</a:t>
            </a:r>
          </a:p>
          <a:p>
            <a:r>
              <a:rPr lang="en-US" sz="3200" dirty="0" smtClean="0">
                <a:latin typeface="Times New Roman" panose="02020603050405020304" pitchFamily="18" charset="0"/>
                <a:cs typeface="Times New Roman" panose="02020603050405020304" pitchFamily="18" charset="0"/>
              </a:rPr>
              <a:t>Improvement in profitab</a:t>
            </a:r>
            <a:r>
              <a:rPr lang="en-US" dirty="0" smtClean="0"/>
              <a:t>ility</a:t>
            </a:r>
            <a:endParaRPr lang="en-SG" dirty="0"/>
          </a:p>
        </p:txBody>
      </p:sp>
    </p:spTree>
    <p:extLst>
      <p:ext uri="{BB962C8B-B14F-4D97-AF65-F5344CB8AC3E}">
        <p14:creationId xmlns:p14="http://schemas.microsoft.com/office/powerpoint/2010/main" val="1677974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1778"/>
            <a:ext cx="10515600" cy="1325563"/>
          </a:xfrm>
        </p:spPr>
        <p:txBody>
          <a:bodyPr>
            <a:normAutofit/>
          </a:bodyPr>
          <a:lstStyle/>
          <a:p>
            <a:r>
              <a:rPr lang="en-US" sz="4000" b="1" dirty="0" smtClean="0">
                <a:latin typeface="Times New Roman" panose="02020603050405020304" pitchFamily="18" charset="0"/>
                <a:cs typeface="Times New Roman" panose="02020603050405020304" pitchFamily="18" charset="0"/>
              </a:rPr>
              <a:t>Demerits of cost accounting</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It is unnecessary</a:t>
            </a:r>
          </a:p>
          <a:p>
            <a:r>
              <a:rPr lang="en-US" sz="3200" dirty="0" smtClean="0">
                <a:latin typeface="Times New Roman" panose="02020603050405020304" pitchFamily="18" charset="0"/>
                <a:cs typeface="Times New Roman" panose="02020603050405020304" pitchFamily="18" charset="0"/>
              </a:rPr>
              <a:t>It is expensive</a:t>
            </a:r>
          </a:p>
          <a:p>
            <a:r>
              <a:rPr lang="en-US" sz="3200" dirty="0" smtClean="0">
                <a:latin typeface="Times New Roman" panose="02020603050405020304" pitchFamily="18" charset="0"/>
                <a:cs typeface="Times New Roman" panose="02020603050405020304" pitchFamily="18" charset="0"/>
              </a:rPr>
              <a:t>It is a failure</a:t>
            </a:r>
          </a:p>
          <a:p>
            <a:r>
              <a:rPr lang="en-US" sz="3200" dirty="0" smtClean="0">
                <a:latin typeface="Times New Roman" panose="02020603050405020304" pitchFamily="18" charset="0"/>
                <a:cs typeface="Times New Roman" panose="02020603050405020304" pitchFamily="18" charset="0"/>
              </a:rPr>
              <a:t>Too much of paper work</a:t>
            </a:r>
          </a:p>
          <a:p>
            <a:r>
              <a:rPr lang="en-US" sz="3200" dirty="0" smtClean="0">
                <a:latin typeface="Times New Roman" panose="02020603050405020304" pitchFamily="18" charset="0"/>
                <a:cs typeface="Times New Roman" panose="02020603050405020304" pitchFamily="18" charset="0"/>
              </a:rPr>
              <a:t>Restricted applicability</a:t>
            </a:r>
            <a:endParaRPr lang="en-SG"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06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Elements of cost</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0879" y="1314451"/>
            <a:ext cx="10552922" cy="6420628"/>
          </a:xfrm>
        </p:spPr>
        <p:txBody>
          <a:bodyPr>
            <a:normAutofit/>
          </a:bodyPr>
          <a:lstStyle/>
          <a:p>
            <a:pPr marL="0" indent="0">
              <a:buNone/>
            </a:pPr>
            <a:endParaRPr lang="en-US" dirty="0" smtClean="0"/>
          </a:p>
          <a:p>
            <a:pPr marL="0" indent="0">
              <a:buNone/>
            </a:pPr>
            <a:r>
              <a:rPr lang="en-US" sz="3200" dirty="0" smtClean="0">
                <a:latin typeface="Times New Roman" panose="02020603050405020304" pitchFamily="18" charset="0"/>
                <a:cs typeface="Times New Roman" panose="02020603050405020304" pitchFamily="18" charset="0"/>
              </a:rPr>
              <a:t>                                                 Total cost</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        Material                      </a:t>
            </a:r>
            <a:r>
              <a:rPr lang="en-US" sz="3200" dirty="0" err="1" smtClean="0">
                <a:latin typeface="Times New Roman" panose="02020603050405020304" pitchFamily="18" charset="0"/>
                <a:cs typeface="Times New Roman" panose="02020603050405020304" pitchFamily="18" charset="0"/>
              </a:rPr>
              <a:t>Labour</a:t>
            </a:r>
            <a:r>
              <a:rPr lang="en-US" sz="3200" dirty="0" smtClean="0">
                <a:latin typeface="Times New Roman" panose="02020603050405020304" pitchFamily="18" charset="0"/>
                <a:cs typeface="Times New Roman" panose="02020603050405020304" pitchFamily="18" charset="0"/>
              </a:rPr>
              <a:t>                                other                                                 </a:t>
            </a:r>
          </a:p>
          <a:p>
            <a:pPr marL="0" indent="0">
              <a:buNone/>
            </a:pPr>
            <a:r>
              <a:rPr lang="en-US" sz="3200" dirty="0" smtClean="0">
                <a:latin typeface="Times New Roman" panose="02020603050405020304" pitchFamily="18" charset="0"/>
                <a:cs typeface="Times New Roman" panose="02020603050405020304" pitchFamily="18" charset="0"/>
              </a:rPr>
              <a:t>									expenses</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Direct      Indirect            Direct    Indirect         Direct   Indirect</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                                                      </a:t>
            </a:r>
          </a:p>
          <a:p>
            <a:pPr marL="0" indent="0">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overheads</a:t>
            </a:r>
          </a:p>
        </p:txBody>
      </p:sp>
      <p:cxnSp>
        <p:nvCxnSpPr>
          <p:cNvPr id="5" name="Straight Connector 4"/>
          <p:cNvCxnSpPr/>
          <p:nvPr/>
        </p:nvCxnSpPr>
        <p:spPr>
          <a:xfrm>
            <a:off x="2211158" y="2625996"/>
            <a:ext cx="7996335" cy="2799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48677" y="2422022"/>
            <a:ext cx="18661" cy="569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68010" y="2705744"/>
            <a:ext cx="9330" cy="5551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0067731" y="2430042"/>
            <a:ext cx="0" cy="443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023966" y="3853543"/>
            <a:ext cx="2330" cy="373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520889" y="4226767"/>
            <a:ext cx="13062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520889" y="4226767"/>
            <a:ext cx="8553" cy="3452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808514" y="4170783"/>
            <a:ext cx="0" cy="401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766318" y="3805723"/>
            <a:ext cx="9330" cy="310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9890449" y="3961124"/>
            <a:ext cx="9331" cy="41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5924938" y="4444869"/>
            <a:ext cx="9330" cy="95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425750" y="4116525"/>
            <a:ext cx="9983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425750" y="4134627"/>
            <a:ext cx="18661" cy="2600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396132" y="4134627"/>
            <a:ext cx="27994" cy="310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9237307" y="4371391"/>
            <a:ext cx="9517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9237307" y="4371391"/>
            <a:ext cx="0" cy="20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0189029" y="4332952"/>
            <a:ext cx="0" cy="34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379179" y="6062028"/>
            <a:ext cx="9330" cy="261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0263673" y="5971592"/>
            <a:ext cx="0" cy="348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388509" y="6487449"/>
            <a:ext cx="8845422" cy="33773"/>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701003" y="6145982"/>
            <a:ext cx="0" cy="153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382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74646"/>
            <a:ext cx="10831286" cy="793102"/>
          </a:xfrm>
        </p:spPr>
        <p:txBody>
          <a:bodyPr>
            <a:normAutofit/>
          </a:bodyPr>
          <a:lstStyle/>
          <a:p>
            <a:r>
              <a:rPr lang="en-US" sz="4000" b="1" dirty="0" smtClean="0">
                <a:latin typeface="Times New Roman" panose="02020603050405020304" pitchFamily="18" charset="0"/>
                <a:cs typeface="Times New Roman" panose="02020603050405020304" pitchFamily="18" charset="0"/>
              </a:rPr>
              <a:t>Classification of cost</a:t>
            </a:r>
            <a:endParaRPr lang="en-SG"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2980" y="867748"/>
            <a:ext cx="10767526" cy="5924938"/>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Classification according to nature element</a:t>
            </a:r>
          </a:p>
          <a:p>
            <a:r>
              <a:rPr lang="en-US" dirty="0" smtClean="0">
                <a:latin typeface="Times New Roman" panose="02020603050405020304" pitchFamily="18" charset="0"/>
                <a:cs typeface="Times New Roman" panose="02020603050405020304" pitchFamily="18" charset="0"/>
              </a:rPr>
              <a:t>Classification according to function</a:t>
            </a:r>
            <a:endParaRPr lang="en-SG"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Classification according to variability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a)Fixed cost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b)variable cost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c)semi-variable cost</a:t>
            </a:r>
          </a:p>
          <a:p>
            <a:r>
              <a:rPr lang="en-US" dirty="0" smtClean="0">
                <a:latin typeface="Times New Roman" panose="02020603050405020304" pitchFamily="18" charset="0"/>
                <a:cs typeface="Times New Roman" panose="02020603050405020304" pitchFamily="18" charset="0"/>
              </a:rPr>
              <a:t>Classification according to normality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a)Normal cost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b)Abnormal cost</a:t>
            </a:r>
          </a:p>
          <a:p>
            <a:r>
              <a:rPr lang="en-US" dirty="0" smtClean="0">
                <a:latin typeface="Times New Roman" panose="02020603050405020304" pitchFamily="18" charset="0"/>
                <a:cs typeface="Times New Roman" panose="02020603050405020304" pitchFamily="18" charset="0"/>
              </a:rPr>
              <a:t>Classification according to controllability</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a)controllable  cost</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b)uncontrollable cost</a:t>
            </a:r>
          </a:p>
          <a:p>
            <a:endParaRPr lang="en-US" sz="8000" dirty="0" smtClean="0">
              <a:latin typeface="Times New Roman" panose="02020603050405020304" pitchFamily="18" charset="0"/>
              <a:cs typeface="Times New Roman" panose="02020603050405020304" pitchFamily="18" charset="0"/>
            </a:endParaRPr>
          </a:p>
          <a:p>
            <a:pPr marL="0" indent="0">
              <a:buNone/>
            </a:pPr>
            <a:endParaRPr lang="en-SG" dirty="0"/>
          </a:p>
        </p:txBody>
      </p:sp>
    </p:spTree>
    <p:extLst>
      <p:ext uri="{BB962C8B-B14F-4D97-AF65-F5344CB8AC3E}">
        <p14:creationId xmlns:p14="http://schemas.microsoft.com/office/powerpoint/2010/main" val="29745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788" y="177282"/>
            <a:ext cx="10626012" cy="5999681"/>
          </a:xfrm>
        </p:spPr>
        <p:txBody>
          <a:bodyPr>
            <a:normAutofit fontScale="25000" lnSpcReduction="20000"/>
          </a:bodyPr>
          <a:lstStyle/>
          <a:p>
            <a:r>
              <a:rPr lang="en-US" sz="11200" dirty="0">
                <a:latin typeface="Times New Roman" panose="02020603050405020304" pitchFamily="18" charset="0"/>
                <a:cs typeface="Times New Roman" panose="02020603050405020304" pitchFamily="18" charset="0"/>
              </a:rPr>
              <a:t>Classification by time</a:t>
            </a:r>
          </a:p>
          <a:p>
            <a:pPr marL="0" indent="0">
              <a:buNone/>
            </a:pPr>
            <a:r>
              <a:rPr lang="en-US" sz="11200" dirty="0">
                <a:latin typeface="Times New Roman" panose="02020603050405020304" pitchFamily="18" charset="0"/>
                <a:cs typeface="Times New Roman" panose="02020603050405020304" pitchFamily="18" charset="0"/>
              </a:rPr>
              <a:t>      a)Historical cost</a:t>
            </a:r>
          </a:p>
          <a:p>
            <a:pPr marL="0" indent="0">
              <a:buNone/>
            </a:pPr>
            <a:r>
              <a:rPr lang="en-US" sz="11200" dirty="0">
                <a:latin typeface="Times New Roman" panose="02020603050405020304" pitchFamily="18" charset="0"/>
                <a:cs typeface="Times New Roman" panose="02020603050405020304" pitchFamily="18" charset="0"/>
              </a:rPr>
              <a:t>      b)Pre –determined cost</a:t>
            </a:r>
          </a:p>
          <a:p>
            <a:r>
              <a:rPr lang="en-US" sz="11200" dirty="0">
                <a:latin typeface="Times New Roman" panose="02020603050405020304" pitchFamily="18" charset="0"/>
                <a:cs typeface="Times New Roman" panose="02020603050405020304" pitchFamily="18" charset="0"/>
              </a:rPr>
              <a:t>Classification according to managerial decisions</a:t>
            </a:r>
          </a:p>
          <a:p>
            <a:pPr marL="0" indent="0">
              <a:buNone/>
            </a:pPr>
            <a:r>
              <a:rPr lang="en-US" sz="11200" dirty="0">
                <a:latin typeface="Times New Roman" panose="02020603050405020304" pitchFamily="18" charset="0"/>
                <a:cs typeface="Times New Roman" panose="02020603050405020304" pitchFamily="18" charset="0"/>
              </a:rPr>
              <a:t>      a)Marginal cost</a:t>
            </a:r>
          </a:p>
          <a:p>
            <a:pPr marL="0" indent="0">
              <a:buNone/>
            </a:pPr>
            <a:r>
              <a:rPr lang="en-US" sz="11200" dirty="0">
                <a:latin typeface="Times New Roman" panose="02020603050405020304" pitchFamily="18" charset="0"/>
                <a:cs typeface="Times New Roman" panose="02020603050405020304" pitchFamily="18" charset="0"/>
              </a:rPr>
              <a:t>     b)Differential cost</a:t>
            </a:r>
          </a:p>
          <a:p>
            <a:pPr marL="0" indent="0">
              <a:buNone/>
            </a:pPr>
            <a:r>
              <a:rPr lang="en-US" sz="11200" dirty="0">
                <a:latin typeface="Times New Roman" panose="02020603050405020304" pitchFamily="18" charset="0"/>
                <a:cs typeface="Times New Roman" panose="02020603050405020304" pitchFamily="18" charset="0"/>
              </a:rPr>
              <a:t>     c)Imputed cost</a:t>
            </a:r>
          </a:p>
          <a:p>
            <a:pPr marL="0" indent="0">
              <a:buNone/>
            </a:pPr>
            <a:r>
              <a:rPr lang="en-US" sz="11200" dirty="0">
                <a:latin typeface="Times New Roman" panose="02020603050405020304" pitchFamily="18" charset="0"/>
                <a:cs typeface="Times New Roman" panose="02020603050405020304" pitchFamily="18" charset="0"/>
              </a:rPr>
              <a:t>     d)Replacement cost</a:t>
            </a:r>
          </a:p>
          <a:p>
            <a:pPr marL="0" indent="0">
              <a:buNone/>
            </a:pPr>
            <a:r>
              <a:rPr lang="en-US" sz="11200" dirty="0">
                <a:latin typeface="Times New Roman" panose="02020603050405020304" pitchFamily="18" charset="0"/>
                <a:cs typeface="Times New Roman" panose="02020603050405020304" pitchFamily="18" charset="0"/>
              </a:rPr>
              <a:t>    e)opportunity cost</a:t>
            </a:r>
          </a:p>
          <a:p>
            <a:pPr marL="0" indent="0">
              <a:buNone/>
            </a:pPr>
            <a:r>
              <a:rPr lang="en-US" sz="11200" dirty="0">
                <a:latin typeface="Times New Roman" panose="02020603050405020304" pitchFamily="18" charset="0"/>
                <a:cs typeface="Times New Roman" panose="02020603050405020304" pitchFamily="18" charset="0"/>
              </a:rPr>
              <a:t>    f)sunk cost</a:t>
            </a:r>
          </a:p>
          <a:p>
            <a:r>
              <a:rPr lang="en-US" sz="11200" dirty="0">
                <a:latin typeface="Times New Roman" panose="02020603050405020304" pitchFamily="18" charset="0"/>
                <a:cs typeface="Times New Roman" panose="02020603050405020304" pitchFamily="18" charset="0"/>
              </a:rPr>
              <a:t>Classification according to capital and revenue</a:t>
            </a:r>
          </a:p>
          <a:p>
            <a:pPr marL="0" indent="0">
              <a:buNone/>
            </a:pPr>
            <a:r>
              <a:rPr lang="en-US" sz="11200" dirty="0">
                <a:latin typeface="Times New Roman" panose="02020603050405020304" pitchFamily="18" charset="0"/>
                <a:cs typeface="Times New Roman" panose="02020603050405020304" pitchFamily="18" charset="0"/>
              </a:rPr>
              <a:t>       a)capital costs</a:t>
            </a:r>
          </a:p>
          <a:p>
            <a:pPr marL="0" indent="0">
              <a:buNone/>
            </a:pPr>
            <a:r>
              <a:rPr lang="en-US" sz="11200" dirty="0">
                <a:latin typeface="Times New Roman" panose="02020603050405020304" pitchFamily="18" charset="0"/>
                <a:cs typeface="Times New Roman" panose="02020603050405020304" pitchFamily="18" charset="0"/>
              </a:rPr>
              <a:t>      b)Revenue costs</a:t>
            </a:r>
          </a:p>
          <a:p>
            <a:r>
              <a:rPr lang="en-US" sz="11200" dirty="0">
                <a:latin typeface="Times New Roman" panose="02020603050405020304" pitchFamily="18" charset="0"/>
                <a:cs typeface="Times New Roman" panose="02020603050405020304" pitchFamily="18" charset="0"/>
              </a:rPr>
              <a:t>Classification by association with products</a:t>
            </a:r>
          </a:p>
          <a:p>
            <a:pPr marL="0" indent="0">
              <a:buNone/>
            </a:pPr>
            <a:r>
              <a:rPr lang="en-US" sz="11200" dirty="0">
                <a:latin typeface="Times New Roman" panose="02020603050405020304" pitchFamily="18" charset="0"/>
                <a:cs typeface="Times New Roman" panose="02020603050405020304" pitchFamily="18" charset="0"/>
              </a:rPr>
              <a:t>     a)products cost</a:t>
            </a:r>
          </a:p>
          <a:p>
            <a:pPr marL="0" indent="0">
              <a:buNone/>
            </a:pPr>
            <a:r>
              <a:rPr lang="en-US" sz="11200" dirty="0">
                <a:latin typeface="Times New Roman" panose="02020603050405020304" pitchFamily="18" charset="0"/>
                <a:cs typeface="Times New Roman" panose="02020603050405020304" pitchFamily="18" charset="0"/>
              </a:rPr>
              <a:t>     b)period cost</a:t>
            </a:r>
          </a:p>
          <a:p>
            <a:endParaRPr lang="en-SG" dirty="0"/>
          </a:p>
        </p:txBody>
      </p:sp>
    </p:spTree>
    <p:extLst>
      <p:ext uri="{BB962C8B-B14F-4D97-AF65-F5344CB8AC3E}">
        <p14:creationId xmlns:p14="http://schemas.microsoft.com/office/powerpoint/2010/main" val="1718569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1232</Words>
  <Application>Microsoft Office PowerPoint</Application>
  <PresentationFormat>Widescreen</PresentationFormat>
  <Paragraphs>189</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Times New Roman</vt:lpstr>
      <vt:lpstr>Trebuchet MS</vt:lpstr>
      <vt:lpstr>UnDotum</vt:lpstr>
      <vt:lpstr>Office Theme</vt:lpstr>
      <vt:lpstr>Cost accounting</vt:lpstr>
      <vt:lpstr>Introduction of cost Accounting</vt:lpstr>
      <vt:lpstr>Definition</vt:lpstr>
      <vt:lpstr>Objectives of cost accounting</vt:lpstr>
      <vt:lpstr>Advantages of cost accounting</vt:lpstr>
      <vt:lpstr>Demerits of cost accounting</vt:lpstr>
      <vt:lpstr>Elements of cost</vt:lpstr>
      <vt:lpstr>Classification of cost</vt:lpstr>
      <vt:lpstr>PowerPoint Presentation</vt:lpstr>
      <vt:lpstr>Methods of costing</vt:lpstr>
      <vt:lpstr>Techniques of costing</vt:lpstr>
      <vt:lpstr>Cost unit</vt:lpstr>
      <vt:lpstr>Cost sheet</vt:lpstr>
      <vt:lpstr>Types of cost Centre</vt:lpstr>
      <vt:lpstr>Material control</vt:lpstr>
      <vt:lpstr>Objectives of material control</vt:lpstr>
      <vt:lpstr>Pricing issues of material</vt:lpstr>
      <vt:lpstr>Methods of stock valuation</vt:lpstr>
      <vt:lpstr>First-in-first-out</vt:lpstr>
      <vt:lpstr>Last-in-first-out (LIFO)</vt:lpstr>
      <vt:lpstr>Weight average cost (WAVCO)</vt:lpstr>
      <vt:lpstr>Specific identification/unit cost  method</vt:lpstr>
      <vt:lpstr>Economic Order Quantity (EOQ)</vt:lpstr>
      <vt:lpstr>Example</vt:lpstr>
      <vt:lpstr>Solution</vt:lpstr>
      <vt:lpstr>Level setting</vt:lpstr>
      <vt:lpstr>Re-order level</vt:lpstr>
      <vt:lpstr>Maximum level</vt:lpstr>
      <vt:lpstr>Minimum level/Safety stock</vt:lpstr>
      <vt:lpstr>EXAMPLE</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accounting</dc:title>
  <dc:creator>user</dc:creator>
  <cp:lastModifiedBy>user</cp:lastModifiedBy>
  <cp:revision>5</cp:revision>
  <dcterms:created xsi:type="dcterms:W3CDTF">2020-05-14T15:43:59Z</dcterms:created>
  <dcterms:modified xsi:type="dcterms:W3CDTF">2020-05-20T02:33:46Z</dcterms:modified>
</cp:coreProperties>
</file>