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9" r:id="rId4"/>
    <p:sldId id="270" r:id="rId5"/>
    <p:sldId id="271" r:id="rId6"/>
    <p:sldId id="272" r:id="rId7"/>
    <p:sldId id="273" r:id="rId8"/>
    <p:sldId id="259" r:id="rId9"/>
    <p:sldId id="260" r:id="rId10"/>
    <p:sldId id="261" r:id="rId11"/>
    <p:sldId id="262" r:id="rId12"/>
    <p:sldId id="263" r:id="rId13"/>
    <p:sldId id="264" r:id="rId14"/>
    <p:sldId id="265" r:id="rId15"/>
    <p:sldId id="266" r:id="rId16"/>
    <p:sldId id="267" r:id="rId17"/>
    <p:sldId id="268"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DA3778A-E786-4B9A-8636-3F057D4EB836}" type="datetimeFigureOut">
              <a:rPr lang="en-US" smtClean="0"/>
              <a:t>5/17/2020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387A32C-1A27-4F74-A4CF-BEF65E761F3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DA3778A-E786-4B9A-8636-3F057D4EB836}" type="datetimeFigureOut">
              <a:rPr lang="en-US" smtClean="0"/>
              <a:t>5/17/2020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387A32C-1A27-4F74-A4CF-BEF65E761F3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DA3778A-E786-4B9A-8636-3F057D4EB836}" type="datetimeFigureOut">
              <a:rPr lang="en-US" smtClean="0"/>
              <a:t>5/17/2020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387A32C-1A27-4F74-A4CF-BEF65E761F3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DA3778A-E786-4B9A-8636-3F057D4EB836}" type="datetimeFigureOut">
              <a:rPr lang="en-US" smtClean="0"/>
              <a:t>5/17/2020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387A32C-1A27-4F74-A4CF-BEF65E761F3C}"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DA3778A-E786-4B9A-8636-3F057D4EB836}" type="datetimeFigureOut">
              <a:rPr lang="en-US" smtClean="0"/>
              <a:t>5/17/2020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387A32C-1A27-4F74-A4CF-BEF65E761F3C}"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DA3778A-E786-4B9A-8636-3F057D4EB836}" type="datetimeFigureOut">
              <a:rPr lang="en-US" smtClean="0"/>
              <a:t>5/17/2020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387A32C-1A27-4F74-A4CF-BEF65E761F3C}"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DA3778A-E786-4B9A-8636-3F057D4EB836}" type="datetimeFigureOut">
              <a:rPr lang="en-US" smtClean="0"/>
              <a:t>5/17/2020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387A32C-1A27-4F74-A4CF-BEF65E761F3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ADA3778A-E786-4B9A-8636-3F057D4EB836}" type="datetimeFigureOut">
              <a:rPr lang="en-US" smtClean="0"/>
              <a:t>5/17/2020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387A32C-1A27-4F74-A4CF-BEF65E761F3C}"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DA3778A-E786-4B9A-8636-3F057D4EB836}" type="datetimeFigureOut">
              <a:rPr lang="en-US" smtClean="0"/>
              <a:t>5/17/2020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387A32C-1A27-4F74-A4CF-BEF65E761F3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ADA3778A-E786-4B9A-8636-3F057D4EB836}" type="datetimeFigureOut">
              <a:rPr lang="en-US" smtClean="0"/>
              <a:t>5/17/2020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387A32C-1A27-4F74-A4CF-BEF65E761F3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DA3778A-E786-4B9A-8636-3F057D4EB836}" type="datetimeFigureOut">
              <a:rPr lang="en-US" smtClean="0"/>
              <a:t>5/17/2020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387A32C-1A27-4F74-A4CF-BEF65E761F3C}"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DA3778A-E786-4B9A-8636-3F057D4EB836}" type="datetimeFigureOut">
              <a:rPr lang="en-US" smtClean="0"/>
              <a:t>5/17/2020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387A32C-1A27-4F74-A4CF-BEF65E761F3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https://www.merriam-webster.com/dictionary/culture" TargetMode="External"/><Relationship Id="rId3" Type="http://schemas.openxmlformats.org/officeDocument/2006/relationships/hyperlink" Target="https://www.merriam-webster.com/dictionary/August" TargetMode="External"/><Relationship Id="rId7" Type="http://schemas.openxmlformats.org/officeDocument/2006/relationships/hyperlink" Target="https://www.britannica.com/topic/Sanskrit-language" TargetMode="External"/><Relationship Id="rId2" Type="http://schemas.openxmlformats.org/officeDocument/2006/relationships/hyperlink" Target="https://www.britannica.com/place/Kolkata" TargetMode="External"/><Relationship Id="rId1" Type="http://schemas.openxmlformats.org/officeDocument/2006/relationships/slideLayout" Target="../slideLayouts/slideLayout7.xml"/><Relationship Id="rId6" Type="http://schemas.openxmlformats.org/officeDocument/2006/relationships/hyperlink" Target="https://www.britannica.com/art/Bengali-literature" TargetMode="External"/><Relationship Id="rId5" Type="http://schemas.openxmlformats.org/officeDocument/2006/relationships/hyperlink" Target="https://www.merriam-webster.com/dictionary/colloquial" TargetMode="External"/><Relationship Id="rId10" Type="http://schemas.openxmlformats.org/officeDocument/2006/relationships/hyperlink" Target="https://www.britannica.com/topic/Winners-of-the-Nobel-Prize-for-Literature-1856938" TargetMode="External"/><Relationship Id="rId4" Type="http://schemas.openxmlformats.org/officeDocument/2006/relationships/hyperlink" Target="https://www.britannica.com/art/song" TargetMode="External"/><Relationship Id="rId9" Type="http://schemas.openxmlformats.org/officeDocument/2006/relationships/hyperlink" Target="https://www.britannica.com/place/India"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32367" y="2590800"/>
            <a:ext cx="3879075" cy="1107996"/>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66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WELCOME</a:t>
            </a:r>
            <a:endParaRPr lang="en-US" sz="66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extLst>
      <p:ext uri="{BB962C8B-B14F-4D97-AF65-F5344CB8AC3E}">
        <p14:creationId xmlns:p14="http://schemas.microsoft.com/office/powerpoint/2010/main" val="35695539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990600"/>
            <a:ext cx="7086600" cy="4893647"/>
          </a:xfrm>
          <a:prstGeom prst="rect">
            <a:avLst/>
          </a:prstGeom>
        </p:spPr>
        <p:txBody>
          <a:bodyPr wrap="square">
            <a:spAutoFit/>
          </a:bodyPr>
          <a:lstStyle/>
          <a:p>
            <a:r>
              <a:rPr lang="en-US" sz="2400" dirty="0" smtClean="0">
                <a:effectLst/>
              </a:rPr>
              <a:t>If anything he remains committed to his new wife. This may be important as </a:t>
            </a:r>
            <a:r>
              <a:rPr lang="en-US" sz="2400" dirty="0" err="1" smtClean="0">
                <a:effectLst/>
              </a:rPr>
              <a:t>Kanti</a:t>
            </a:r>
            <a:r>
              <a:rPr lang="en-US" sz="2400" dirty="0" smtClean="0">
                <a:effectLst/>
              </a:rPr>
              <a:t> could have reacted very differently to the fact that he married the wrong girl. </a:t>
            </a:r>
          </a:p>
          <a:p>
            <a:endParaRPr lang="en-US" sz="2400" dirty="0"/>
          </a:p>
          <a:p>
            <a:r>
              <a:rPr lang="en-US" sz="2400" dirty="0" smtClean="0">
                <a:effectLst/>
              </a:rPr>
              <a:t>Though he may not have been able to abandon his wife with ease the fact that </a:t>
            </a:r>
            <a:r>
              <a:rPr lang="en-US" sz="2400" dirty="0" err="1" smtClean="0">
                <a:effectLst/>
              </a:rPr>
              <a:t>Kanti</a:t>
            </a:r>
            <a:r>
              <a:rPr lang="en-US" sz="2400" dirty="0" smtClean="0">
                <a:effectLst/>
              </a:rPr>
              <a:t> stays at the wedding on discovery of his mistake suggests that he is an </a:t>
            </a:r>
            <a:r>
              <a:rPr lang="en-US" sz="2400" dirty="0" err="1" smtClean="0">
                <a:effectLst/>
              </a:rPr>
              <a:t>honourable</a:t>
            </a:r>
            <a:r>
              <a:rPr lang="en-US" sz="2400" dirty="0" smtClean="0">
                <a:effectLst/>
              </a:rPr>
              <a:t> man. </a:t>
            </a:r>
          </a:p>
          <a:p>
            <a:endParaRPr lang="en-US" sz="2400" dirty="0"/>
          </a:p>
          <a:p>
            <a:endParaRPr lang="en-US" sz="2400" dirty="0" smtClean="0">
              <a:effectLst/>
            </a:endParaRPr>
          </a:p>
          <a:p>
            <a:r>
              <a:rPr lang="en-US" sz="2400" dirty="0" smtClean="0">
                <a:effectLst/>
              </a:rPr>
              <a:t>He may have originally being drawn by the beauty of the girl he thought was </a:t>
            </a:r>
            <a:r>
              <a:rPr lang="en-US" sz="2400" dirty="0" err="1" smtClean="0">
                <a:effectLst/>
              </a:rPr>
              <a:t>Sudha</a:t>
            </a:r>
            <a:r>
              <a:rPr lang="en-US" sz="2400" dirty="0" smtClean="0">
                <a:effectLst/>
              </a:rPr>
              <a:t> but he can also see the beauty in the real </a:t>
            </a:r>
            <a:r>
              <a:rPr lang="en-US" sz="2400" dirty="0" err="1" smtClean="0">
                <a:effectLst/>
              </a:rPr>
              <a:t>Sudha</a:t>
            </a:r>
            <a:r>
              <a:rPr lang="en-US" sz="2400" dirty="0" smtClean="0">
                <a:effectLst/>
              </a:rPr>
              <a:t>.</a:t>
            </a:r>
            <a:endParaRPr lang="en-US" sz="2400" dirty="0"/>
          </a:p>
        </p:txBody>
      </p:sp>
    </p:spTree>
    <p:extLst>
      <p:ext uri="{BB962C8B-B14F-4D97-AF65-F5344CB8AC3E}">
        <p14:creationId xmlns:p14="http://schemas.microsoft.com/office/powerpoint/2010/main" val="985326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0491" y="685800"/>
            <a:ext cx="7543800" cy="5632311"/>
          </a:xfrm>
          <a:prstGeom prst="rect">
            <a:avLst/>
          </a:prstGeom>
        </p:spPr>
        <p:txBody>
          <a:bodyPr wrap="square">
            <a:spAutoFit/>
          </a:bodyPr>
          <a:lstStyle/>
          <a:p>
            <a:r>
              <a:rPr lang="en-US" sz="2400" dirty="0" smtClean="0">
                <a:effectLst/>
              </a:rPr>
              <a:t>It is also interesting that the female characters in the story (</a:t>
            </a:r>
            <a:r>
              <a:rPr lang="en-US" sz="2400" dirty="0" err="1" smtClean="0">
                <a:effectLst/>
              </a:rPr>
              <a:t>Sudha</a:t>
            </a:r>
            <a:r>
              <a:rPr lang="en-US" sz="2400" dirty="0" smtClean="0">
                <a:effectLst/>
              </a:rPr>
              <a:t>) are treated more like products than they are as human beings. </a:t>
            </a:r>
          </a:p>
          <a:p>
            <a:endParaRPr lang="en-US" sz="2400" dirty="0"/>
          </a:p>
          <a:p>
            <a:r>
              <a:rPr lang="en-US" sz="2400" dirty="0" err="1" smtClean="0">
                <a:effectLst/>
              </a:rPr>
              <a:t>Sudha’s</a:t>
            </a:r>
            <a:r>
              <a:rPr lang="en-US" sz="2400" dirty="0" smtClean="0">
                <a:effectLst/>
              </a:rPr>
              <a:t> father is desperate to marry off </a:t>
            </a:r>
            <a:r>
              <a:rPr lang="en-US" sz="2400" dirty="0" err="1" smtClean="0">
                <a:effectLst/>
              </a:rPr>
              <a:t>Sudha</a:t>
            </a:r>
            <a:r>
              <a:rPr lang="en-US" sz="2400" dirty="0" smtClean="0">
                <a:effectLst/>
              </a:rPr>
              <a:t> and is prepared to give any man willing to marry her a large dowry. T</a:t>
            </a:r>
          </a:p>
          <a:p>
            <a:endParaRPr lang="en-US" sz="2400" dirty="0"/>
          </a:p>
          <a:p>
            <a:r>
              <a:rPr lang="en-US" sz="2400" dirty="0" smtClean="0">
                <a:effectLst/>
              </a:rPr>
              <a:t>his may be important as Tagore may be placing the spotlight on the position of women within Indian society at the time the story was written. </a:t>
            </a:r>
          </a:p>
          <a:p>
            <a:endParaRPr lang="en-US" sz="2400" dirty="0"/>
          </a:p>
          <a:p>
            <a:r>
              <a:rPr lang="en-US" sz="2400" dirty="0" smtClean="0">
                <a:effectLst/>
              </a:rPr>
              <a:t>How for many young girls their parents longed for them to marry and as an incentive to a prospective husband a dowry was provided.</a:t>
            </a:r>
            <a:endParaRPr lang="en-US" sz="2400" dirty="0"/>
          </a:p>
        </p:txBody>
      </p:sp>
    </p:spTree>
    <p:extLst>
      <p:ext uri="{BB962C8B-B14F-4D97-AF65-F5344CB8AC3E}">
        <p14:creationId xmlns:p14="http://schemas.microsoft.com/office/powerpoint/2010/main" val="83781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1219200"/>
            <a:ext cx="7086600" cy="4893647"/>
          </a:xfrm>
          <a:prstGeom prst="rect">
            <a:avLst/>
          </a:prstGeom>
        </p:spPr>
        <p:txBody>
          <a:bodyPr wrap="square">
            <a:spAutoFit/>
          </a:bodyPr>
          <a:lstStyle/>
          <a:p>
            <a:r>
              <a:rPr lang="en-US" sz="2400" dirty="0" smtClean="0">
                <a:effectLst/>
              </a:rPr>
              <a:t>It is also interesting that while at the party the other women laugh at the servant girl when </a:t>
            </a:r>
            <a:r>
              <a:rPr lang="en-US" sz="2400" dirty="0" err="1" smtClean="0">
                <a:effectLst/>
              </a:rPr>
              <a:t>Kanti</a:t>
            </a:r>
            <a:r>
              <a:rPr lang="en-US" sz="2400" dirty="0" smtClean="0">
                <a:effectLst/>
              </a:rPr>
              <a:t> tries to speak to her. </a:t>
            </a:r>
          </a:p>
          <a:p>
            <a:endParaRPr lang="en-US" sz="2400" dirty="0"/>
          </a:p>
          <a:p>
            <a:r>
              <a:rPr lang="en-US" sz="2400" dirty="0" smtClean="0">
                <a:effectLst/>
              </a:rPr>
              <a:t>He is unaware that she is deaf and dumb but this still does not change his opinion of her. It might also be important that </a:t>
            </a:r>
            <a:r>
              <a:rPr lang="en-US" sz="2400" dirty="0" err="1" smtClean="0">
                <a:effectLst/>
              </a:rPr>
              <a:t>Kanti</a:t>
            </a:r>
            <a:r>
              <a:rPr lang="en-US" sz="2400" dirty="0" smtClean="0">
                <a:effectLst/>
              </a:rPr>
              <a:t> does not do anything that would hinder his marriage to </a:t>
            </a:r>
            <a:r>
              <a:rPr lang="en-US" sz="2400" dirty="0" err="1" smtClean="0">
                <a:effectLst/>
              </a:rPr>
              <a:t>Sudha</a:t>
            </a:r>
            <a:r>
              <a:rPr lang="en-US" sz="2400" dirty="0" smtClean="0">
                <a:effectLst/>
              </a:rPr>
              <a:t> as this would again show just how </a:t>
            </a:r>
            <a:r>
              <a:rPr lang="en-US" sz="2400" dirty="0" err="1" smtClean="0">
                <a:effectLst/>
              </a:rPr>
              <a:t>honourable</a:t>
            </a:r>
            <a:r>
              <a:rPr lang="en-US" sz="2400" dirty="0" smtClean="0">
                <a:effectLst/>
              </a:rPr>
              <a:t> </a:t>
            </a:r>
            <a:r>
              <a:rPr lang="en-US" sz="2400" dirty="0" err="1" smtClean="0">
                <a:effectLst/>
              </a:rPr>
              <a:t>Kanti</a:t>
            </a:r>
            <a:r>
              <a:rPr lang="en-US" sz="2400" dirty="0" smtClean="0">
                <a:effectLst/>
              </a:rPr>
              <a:t> really is. </a:t>
            </a:r>
          </a:p>
          <a:p>
            <a:endParaRPr lang="en-US" sz="2400" dirty="0"/>
          </a:p>
          <a:p>
            <a:r>
              <a:rPr lang="en-US" sz="2400" dirty="0" smtClean="0">
                <a:effectLst/>
              </a:rPr>
              <a:t>He may feel as though he has been tricked into marrying the wrong woman but nonetheless he will stay by </a:t>
            </a:r>
            <a:r>
              <a:rPr lang="en-US" sz="2400" dirty="0" err="1" smtClean="0">
                <a:effectLst/>
              </a:rPr>
              <a:t>Sudha’s</a:t>
            </a:r>
            <a:r>
              <a:rPr lang="en-US" sz="2400" dirty="0" smtClean="0">
                <a:effectLst/>
              </a:rPr>
              <a:t> side.</a:t>
            </a:r>
            <a:endParaRPr lang="en-US" sz="2400" dirty="0"/>
          </a:p>
        </p:txBody>
      </p:sp>
    </p:spTree>
    <p:extLst>
      <p:ext uri="{BB962C8B-B14F-4D97-AF65-F5344CB8AC3E}">
        <p14:creationId xmlns:p14="http://schemas.microsoft.com/office/powerpoint/2010/main" val="1550912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9709" y="1219200"/>
            <a:ext cx="7467600" cy="4524315"/>
          </a:xfrm>
          <a:prstGeom prst="rect">
            <a:avLst/>
          </a:prstGeom>
        </p:spPr>
        <p:txBody>
          <a:bodyPr wrap="square">
            <a:spAutoFit/>
          </a:bodyPr>
          <a:lstStyle/>
          <a:p>
            <a:r>
              <a:rPr lang="en-US" sz="2400" dirty="0" smtClean="0">
                <a:effectLst/>
              </a:rPr>
              <a:t>Though the servant girl is highly desirable by </a:t>
            </a:r>
            <a:r>
              <a:rPr lang="en-US" sz="2400" dirty="0" err="1" smtClean="0">
                <a:effectLst/>
              </a:rPr>
              <a:t>Kanti</a:t>
            </a:r>
            <a:r>
              <a:rPr lang="en-US" sz="2400" dirty="0" smtClean="0">
                <a:effectLst/>
              </a:rPr>
              <a:t> and one is to assume by other men too. The fact that she is deaf and dumb may suggest that she is to live her life alone with her only companions being the animals she brings back to health.</a:t>
            </a:r>
          </a:p>
          <a:p>
            <a:endParaRPr lang="en-US" sz="2400" dirty="0"/>
          </a:p>
          <a:p>
            <a:r>
              <a:rPr lang="en-US" sz="2400" dirty="0" smtClean="0">
                <a:effectLst/>
              </a:rPr>
              <a:t> It is difficult to see any man marrying the servant girl due to her disability despite the fact that she has a good heart. </a:t>
            </a:r>
          </a:p>
          <a:p>
            <a:endParaRPr lang="en-US" sz="2400" dirty="0"/>
          </a:p>
          <a:p>
            <a:r>
              <a:rPr lang="en-US" sz="2400" dirty="0" smtClean="0">
                <a:effectLst/>
              </a:rPr>
              <a:t>If possible suitors are swayed as </a:t>
            </a:r>
            <a:r>
              <a:rPr lang="en-US" sz="2400" dirty="0" err="1" smtClean="0">
                <a:effectLst/>
              </a:rPr>
              <a:t>Kanti</a:t>
            </a:r>
            <a:r>
              <a:rPr lang="en-US" sz="2400" dirty="0" smtClean="0">
                <a:effectLst/>
              </a:rPr>
              <a:t> was swayed by the fact that the servant girl is deaf and dumb there is a sense that the girl will live her life </a:t>
            </a:r>
            <a:r>
              <a:rPr lang="en-US" sz="2400" dirty="0" err="1" smtClean="0">
                <a:effectLst/>
              </a:rPr>
              <a:t>paralysed</a:t>
            </a:r>
            <a:r>
              <a:rPr lang="en-US" sz="2400" dirty="0" smtClean="0">
                <a:effectLst/>
              </a:rPr>
              <a:t> or going nowhere.</a:t>
            </a:r>
            <a:endParaRPr lang="en-US" sz="2400" dirty="0"/>
          </a:p>
        </p:txBody>
      </p:sp>
    </p:spTree>
    <p:extLst>
      <p:ext uri="{BB962C8B-B14F-4D97-AF65-F5344CB8AC3E}">
        <p14:creationId xmlns:p14="http://schemas.microsoft.com/office/powerpoint/2010/main" val="39560549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6018" y="1447800"/>
            <a:ext cx="6934200" cy="3785652"/>
          </a:xfrm>
          <a:prstGeom prst="rect">
            <a:avLst/>
          </a:prstGeom>
        </p:spPr>
        <p:txBody>
          <a:bodyPr wrap="square">
            <a:spAutoFit/>
          </a:bodyPr>
          <a:lstStyle/>
          <a:p>
            <a:r>
              <a:rPr lang="en-US" sz="2400" dirty="0" smtClean="0">
                <a:effectLst/>
              </a:rPr>
              <a:t>There will be no change or marriage for her. Which may be the point that Tagore is attempting to make. </a:t>
            </a:r>
          </a:p>
          <a:p>
            <a:endParaRPr lang="en-US" sz="2400" dirty="0"/>
          </a:p>
          <a:p>
            <a:r>
              <a:rPr lang="en-US" sz="2400" dirty="0" smtClean="0">
                <a:effectLst/>
              </a:rPr>
              <a:t>He may be suggesting that many men are swayed by a woman’s appearance first and then by their personality. </a:t>
            </a:r>
          </a:p>
          <a:p>
            <a:endParaRPr lang="en-US" sz="2400" dirty="0"/>
          </a:p>
          <a:p>
            <a:r>
              <a:rPr lang="en-US" sz="2400" dirty="0" smtClean="0">
                <a:effectLst/>
              </a:rPr>
              <a:t>The fact that the servant girl cannot communicate with a possible suitor suggests there will be few if any suitors who will attempt to marry the servant girl.</a:t>
            </a:r>
            <a:endParaRPr lang="en-US" sz="2400" dirty="0"/>
          </a:p>
        </p:txBody>
      </p:sp>
    </p:spTree>
    <p:extLst>
      <p:ext uri="{BB962C8B-B14F-4D97-AF65-F5344CB8AC3E}">
        <p14:creationId xmlns:p14="http://schemas.microsoft.com/office/powerpoint/2010/main" val="17664617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3618" y="1219200"/>
            <a:ext cx="7391400" cy="4154984"/>
          </a:xfrm>
          <a:prstGeom prst="rect">
            <a:avLst/>
          </a:prstGeom>
        </p:spPr>
        <p:txBody>
          <a:bodyPr wrap="square">
            <a:spAutoFit/>
          </a:bodyPr>
          <a:lstStyle/>
          <a:p>
            <a:r>
              <a:rPr lang="en-US" sz="2400" dirty="0" smtClean="0">
                <a:effectLst/>
              </a:rPr>
              <a:t>The end of the story is also interesting as Tagore affords </a:t>
            </a:r>
            <a:r>
              <a:rPr lang="en-US" sz="2400" dirty="0" err="1" smtClean="0">
                <a:effectLst/>
              </a:rPr>
              <a:t>Kanti</a:t>
            </a:r>
            <a:r>
              <a:rPr lang="en-US" sz="2400" dirty="0" smtClean="0">
                <a:effectLst/>
              </a:rPr>
              <a:t> the opportunity to be happy. </a:t>
            </a:r>
          </a:p>
          <a:p>
            <a:endParaRPr lang="en-US" sz="2400" dirty="0"/>
          </a:p>
          <a:p>
            <a:r>
              <a:rPr lang="en-US" sz="2400" dirty="0" smtClean="0">
                <a:effectLst/>
              </a:rPr>
              <a:t>Though he had mistakenly picked the wrong bride when the veil is lifted he is a happy man. </a:t>
            </a:r>
          </a:p>
          <a:p>
            <a:endParaRPr lang="en-US" sz="2400" dirty="0"/>
          </a:p>
          <a:p>
            <a:r>
              <a:rPr lang="en-US" sz="2400" dirty="0" smtClean="0">
                <a:effectLst/>
              </a:rPr>
              <a:t>The one downside of the marriage between </a:t>
            </a:r>
            <a:r>
              <a:rPr lang="en-US" sz="2400" dirty="0" err="1" smtClean="0">
                <a:effectLst/>
              </a:rPr>
              <a:t>Kanti</a:t>
            </a:r>
            <a:r>
              <a:rPr lang="en-US" sz="2400" dirty="0" smtClean="0">
                <a:effectLst/>
              </a:rPr>
              <a:t> and </a:t>
            </a:r>
            <a:r>
              <a:rPr lang="en-US" sz="2400" dirty="0" err="1" smtClean="0">
                <a:effectLst/>
              </a:rPr>
              <a:t>Sudha</a:t>
            </a:r>
            <a:r>
              <a:rPr lang="en-US" sz="2400" dirty="0" smtClean="0">
                <a:effectLst/>
              </a:rPr>
              <a:t> is the fact that they do not know each other. </a:t>
            </a:r>
          </a:p>
          <a:p>
            <a:endParaRPr lang="en-US" sz="2400" dirty="0"/>
          </a:p>
          <a:p>
            <a:r>
              <a:rPr lang="en-US" sz="2400" dirty="0" smtClean="0">
                <a:effectLst/>
              </a:rPr>
              <a:t>They had not previously met and it may be a case that due to the position or role of woman in Indian society.</a:t>
            </a:r>
            <a:endParaRPr lang="en-US" sz="2400" dirty="0"/>
          </a:p>
        </p:txBody>
      </p:sp>
    </p:spTree>
    <p:extLst>
      <p:ext uri="{BB962C8B-B14F-4D97-AF65-F5344CB8AC3E}">
        <p14:creationId xmlns:p14="http://schemas.microsoft.com/office/powerpoint/2010/main" val="6559089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2136339"/>
            <a:ext cx="7391400" cy="3785652"/>
          </a:xfrm>
          <a:prstGeom prst="rect">
            <a:avLst/>
          </a:prstGeom>
        </p:spPr>
        <p:txBody>
          <a:bodyPr wrap="square">
            <a:spAutoFit/>
          </a:bodyPr>
          <a:lstStyle/>
          <a:p>
            <a:r>
              <a:rPr lang="en-US" sz="2400" dirty="0" err="1" smtClean="0">
                <a:effectLst/>
              </a:rPr>
              <a:t>Sudha</a:t>
            </a:r>
            <a:r>
              <a:rPr lang="en-US" sz="2400" dirty="0" smtClean="0">
                <a:effectLst/>
              </a:rPr>
              <a:t> will have to play the role of the dutiful wife. It is not as though love can’t blossom. It can and most likely will such is the happiness that </a:t>
            </a:r>
            <a:r>
              <a:rPr lang="en-US" sz="2400" dirty="0" err="1" smtClean="0">
                <a:effectLst/>
              </a:rPr>
              <a:t>Kanti</a:t>
            </a:r>
            <a:r>
              <a:rPr lang="en-US" sz="2400" dirty="0" smtClean="0">
                <a:effectLst/>
              </a:rPr>
              <a:t> feels.</a:t>
            </a:r>
          </a:p>
          <a:p>
            <a:endParaRPr lang="en-US" sz="2400" dirty="0"/>
          </a:p>
          <a:p>
            <a:r>
              <a:rPr lang="en-US" sz="2400" dirty="0" smtClean="0">
                <a:effectLst/>
              </a:rPr>
              <a:t> However he has taken a risk without knowing it and some critics might suggest that he is fortunate that the risk paid off. </a:t>
            </a:r>
          </a:p>
          <a:p>
            <a:endParaRPr lang="en-US" sz="2400" dirty="0"/>
          </a:p>
          <a:p>
            <a:r>
              <a:rPr lang="en-US" sz="2400" dirty="0" err="1" smtClean="0">
                <a:effectLst/>
              </a:rPr>
              <a:t>Kanti</a:t>
            </a:r>
            <a:r>
              <a:rPr lang="en-US" sz="2400" dirty="0" smtClean="0">
                <a:effectLst/>
              </a:rPr>
              <a:t> has found himself a second wife. One in which he was not originally seeking and faith has been good to him. </a:t>
            </a:r>
            <a:endParaRPr lang="en-US" sz="2400" dirty="0"/>
          </a:p>
        </p:txBody>
      </p:sp>
    </p:spTree>
    <p:extLst>
      <p:ext uri="{BB962C8B-B14F-4D97-AF65-F5344CB8AC3E}">
        <p14:creationId xmlns:p14="http://schemas.microsoft.com/office/powerpoint/2010/main" val="28448397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9818" y="1220212"/>
            <a:ext cx="7162800" cy="3046988"/>
          </a:xfrm>
          <a:prstGeom prst="rect">
            <a:avLst/>
          </a:prstGeom>
        </p:spPr>
        <p:txBody>
          <a:bodyPr wrap="square">
            <a:spAutoFit/>
          </a:bodyPr>
          <a:lstStyle/>
          <a:p>
            <a:r>
              <a:rPr lang="en-US" sz="2400" dirty="0" smtClean="0">
                <a:effectLst/>
              </a:rPr>
              <a:t>Unfortunately the servant girl may never get to enjoy the experiences of getting married not only because of her disability but because of her low rank. </a:t>
            </a:r>
          </a:p>
          <a:p>
            <a:endParaRPr lang="en-US" sz="2400" dirty="0"/>
          </a:p>
          <a:p>
            <a:r>
              <a:rPr lang="en-US" sz="2400" dirty="0" smtClean="0">
                <a:effectLst/>
              </a:rPr>
              <a:t>Whereas </a:t>
            </a:r>
            <a:r>
              <a:rPr lang="en-US" sz="2400" dirty="0" err="1" smtClean="0">
                <a:effectLst/>
              </a:rPr>
              <a:t>Sudha</a:t>
            </a:r>
            <a:r>
              <a:rPr lang="en-US" sz="2400" dirty="0" smtClean="0">
                <a:effectLst/>
              </a:rPr>
              <a:t> has come with a large dowry the servant girl’s father who is not mentioned in the story may not have a dowry to give a prospective suitor of his daughter.</a:t>
            </a:r>
            <a:endParaRPr lang="en-US" sz="2400" dirty="0"/>
          </a:p>
        </p:txBody>
      </p:sp>
    </p:spTree>
    <p:extLst>
      <p:ext uri="{BB962C8B-B14F-4D97-AF65-F5344CB8AC3E}">
        <p14:creationId xmlns:p14="http://schemas.microsoft.com/office/powerpoint/2010/main" val="29278388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26119" y="2967335"/>
            <a:ext cx="2691764"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THE END</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extLst>
      <p:ext uri="{BB962C8B-B14F-4D97-AF65-F5344CB8AC3E}">
        <p14:creationId xmlns:p14="http://schemas.microsoft.com/office/powerpoint/2010/main" val="4058427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AUSPICIOUS  VISION</a:t>
            </a:r>
            <a:endParaRPr lang="en-US" dirty="0"/>
          </a:p>
        </p:txBody>
      </p:sp>
      <p:sp>
        <p:nvSpPr>
          <p:cNvPr id="3" name="Subtitle 2"/>
          <p:cNvSpPr>
            <a:spLocks noGrp="1"/>
          </p:cNvSpPr>
          <p:nvPr>
            <p:ph type="subTitle" idx="1"/>
          </p:nvPr>
        </p:nvSpPr>
        <p:spPr/>
        <p:txBody>
          <a:bodyPr/>
          <a:lstStyle/>
          <a:p>
            <a:r>
              <a:rPr lang="en-US" dirty="0" smtClean="0"/>
              <a:t>-RABINDRANATH TAGORE</a:t>
            </a:r>
            <a:endParaRPr lang="en-US" dirty="0"/>
          </a:p>
        </p:txBody>
      </p:sp>
    </p:spTree>
    <p:extLst>
      <p:ext uri="{BB962C8B-B14F-4D97-AF65-F5344CB8AC3E}">
        <p14:creationId xmlns:p14="http://schemas.microsoft.com/office/powerpoint/2010/main" val="2513955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914400"/>
            <a:ext cx="7162800" cy="4876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719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7800" y="381000"/>
            <a:ext cx="7239000" cy="5324535"/>
          </a:xfrm>
          <a:prstGeom prst="rect">
            <a:avLst/>
          </a:prstGeom>
        </p:spPr>
        <p:txBody>
          <a:bodyPr wrap="square">
            <a:spAutoFit/>
          </a:bodyPr>
          <a:lstStyle/>
          <a:p>
            <a:r>
              <a:rPr lang="en-US" sz="2000" b="1" dirty="0" smtClean="0"/>
              <a:t>Rabindranath Tagore</a:t>
            </a:r>
            <a:r>
              <a:rPr lang="en-US" sz="2000" dirty="0"/>
              <a:t> </a:t>
            </a:r>
            <a:r>
              <a:rPr lang="en-US" sz="2000" dirty="0" smtClean="0"/>
              <a:t>(born May 7, 1861, </a:t>
            </a:r>
            <a:r>
              <a:rPr lang="en-US" sz="2000" dirty="0" smtClean="0">
                <a:hlinkClick r:id="rId2"/>
              </a:rPr>
              <a:t>Calcutta</a:t>
            </a:r>
            <a:r>
              <a:rPr lang="en-US" sz="2000" dirty="0" smtClean="0"/>
              <a:t> , India—died </a:t>
            </a:r>
            <a:r>
              <a:rPr lang="en-US" sz="2000" dirty="0" smtClean="0">
                <a:hlinkClick r:id="rId3"/>
              </a:rPr>
              <a:t>August</a:t>
            </a:r>
            <a:r>
              <a:rPr lang="en-US" sz="2000" dirty="0" smtClean="0"/>
              <a:t> 7, 1941, Calcutta) is a Bengali poet, short-story writer, </a:t>
            </a:r>
            <a:r>
              <a:rPr lang="en-US" sz="2000" dirty="0" smtClean="0">
                <a:hlinkClick r:id="rId4"/>
              </a:rPr>
              <a:t>song</a:t>
            </a:r>
            <a:r>
              <a:rPr lang="en-US" sz="2000" dirty="0" smtClean="0"/>
              <a:t> composer, playwright, essayist, and painter. He</a:t>
            </a:r>
          </a:p>
          <a:p>
            <a:endParaRPr lang="en-US" sz="2000" dirty="0"/>
          </a:p>
          <a:p>
            <a:endParaRPr lang="en-US" sz="2000" dirty="0" smtClean="0"/>
          </a:p>
          <a:p>
            <a:r>
              <a:rPr lang="en-US" sz="2000" dirty="0" smtClean="0"/>
              <a:t> introduced new prose and verse forms and the use of </a:t>
            </a:r>
            <a:r>
              <a:rPr lang="en-US" sz="2000" dirty="0" smtClean="0">
                <a:hlinkClick r:id="rId5"/>
              </a:rPr>
              <a:t>colloquial</a:t>
            </a:r>
            <a:r>
              <a:rPr lang="en-US" sz="2000" dirty="0" smtClean="0"/>
              <a:t> language into </a:t>
            </a:r>
            <a:r>
              <a:rPr lang="en-US" sz="2000" dirty="0" smtClean="0">
                <a:hlinkClick r:id="rId6"/>
              </a:rPr>
              <a:t>Bengali literature</a:t>
            </a:r>
            <a:r>
              <a:rPr lang="en-US" sz="2000" dirty="0" smtClean="0"/>
              <a:t>, thereby freeing it from traditional models based on classical </a:t>
            </a:r>
            <a:r>
              <a:rPr lang="en-US" sz="2000" dirty="0" smtClean="0">
                <a:hlinkClick r:id="rId7"/>
              </a:rPr>
              <a:t>Sanskrit</a:t>
            </a:r>
            <a:r>
              <a:rPr lang="en-US" sz="2000" dirty="0" smtClean="0"/>
              <a:t>. </a:t>
            </a:r>
          </a:p>
          <a:p>
            <a:endParaRPr lang="en-US" sz="2000" dirty="0"/>
          </a:p>
          <a:p>
            <a:endParaRPr lang="en-US" sz="2000" dirty="0" smtClean="0"/>
          </a:p>
          <a:p>
            <a:r>
              <a:rPr lang="en-US" sz="2000" dirty="0" smtClean="0"/>
              <a:t>He was highly influential in introducing Indian </a:t>
            </a:r>
            <a:r>
              <a:rPr lang="en-US" sz="2000" dirty="0" smtClean="0">
                <a:hlinkClick r:id="rId8"/>
              </a:rPr>
              <a:t>culture</a:t>
            </a:r>
            <a:r>
              <a:rPr lang="en-US" sz="2000" dirty="0" smtClean="0"/>
              <a:t> to the West and vice versa, and he is generally regarded as the outstanding creative artist of early 20th-century </a:t>
            </a:r>
            <a:r>
              <a:rPr lang="en-US" sz="2000" dirty="0" smtClean="0">
                <a:hlinkClick r:id="rId9"/>
              </a:rPr>
              <a:t>India</a:t>
            </a:r>
            <a:r>
              <a:rPr lang="en-US" sz="2000" dirty="0" smtClean="0"/>
              <a:t>. </a:t>
            </a:r>
          </a:p>
          <a:p>
            <a:endParaRPr lang="en-US" sz="2000" dirty="0"/>
          </a:p>
          <a:p>
            <a:endParaRPr lang="en-US" sz="2000" dirty="0" smtClean="0"/>
          </a:p>
          <a:p>
            <a:r>
              <a:rPr lang="en-US" sz="2000" dirty="0" smtClean="0"/>
              <a:t>In 1913 he became the first non-European to receive the </a:t>
            </a:r>
            <a:r>
              <a:rPr lang="en-US" sz="2000" dirty="0" smtClean="0">
                <a:hlinkClick r:id="rId10"/>
              </a:rPr>
              <a:t>Nobel Prize for Literature</a:t>
            </a:r>
            <a:r>
              <a:rPr lang="en-US" sz="2000" dirty="0" smtClean="0"/>
              <a:t>.</a:t>
            </a:r>
            <a:endParaRPr lang="en-US" sz="2000" dirty="0"/>
          </a:p>
        </p:txBody>
      </p:sp>
    </p:spTree>
    <p:extLst>
      <p:ext uri="{BB962C8B-B14F-4D97-AF65-F5344CB8AC3E}">
        <p14:creationId xmlns:p14="http://schemas.microsoft.com/office/powerpoint/2010/main" val="345242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1859340"/>
            <a:ext cx="7162800" cy="4893647"/>
          </a:xfrm>
          <a:prstGeom prst="rect">
            <a:avLst/>
          </a:prstGeom>
        </p:spPr>
        <p:txBody>
          <a:bodyPr wrap="square">
            <a:spAutoFit/>
          </a:bodyPr>
          <a:lstStyle/>
          <a:p>
            <a:r>
              <a:rPr lang="en-US" sz="2400" dirty="0"/>
              <a:t>The Auspicious Vision" begins on the bank of a river.  A wealthy man is on a duck hunting expedition accompanied by servants.  </a:t>
            </a:r>
            <a:endParaRPr lang="en-US" sz="2400" dirty="0" smtClean="0"/>
          </a:p>
          <a:p>
            <a:endParaRPr lang="en-US" sz="2400" dirty="0"/>
          </a:p>
          <a:p>
            <a:r>
              <a:rPr lang="en-US" sz="2400" dirty="0" smtClean="0"/>
              <a:t>He </a:t>
            </a:r>
            <a:r>
              <a:rPr lang="en-US" sz="2400" dirty="0"/>
              <a:t>spots a beautiful young woman, just adolescent on the banks of the river.  She is holding some ducklings in her arm.  </a:t>
            </a:r>
            <a:endParaRPr lang="en-US" sz="2400" dirty="0" smtClean="0"/>
          </a:p>
          <a:p>
            <a:endParaRPr lang="en-US" sz="2400" dirty="0"/>
          </a:p>
          <a:p>
            <a:r>
              <a:rPr lang="en-US" sz="2400" dirty="0" smtClean="0"/>
              <a:t>He </a:t>
            </a:r>
            <a:r>
              <a:rPr lang="en-US" sz="2400" dirty="0"/>
              <a:t>tells her don't worry I won't shot them   (In reading stories such as this, recall marriages were mostly arranged and girls once 13 or so were considered of marriageable age.). The girl runs off without speaking to him.</a:t>
            </a:r>
          </a:p>
        </p:txBody>
      </p:sp>
      <p:sp>
        <p:nvSpPr>
          <p:cNvPr id="4" name="TextBox 3"/>
          <p:cNvSpPr txBox="1"/>
          <p:nvPr/>
        </p:nvSpPr>
        <p:spPr>
          <a:xfrm>
            <a:off x="3276600" y="1066800"/>
            <a:ext cx="2049344" cy="584775"/>
          </a:xfrm>
          <a:prstGeom prst="rect">
            <a:avLst/>
          </a:prstGeom>
          <a:noFill/>
        </p:spPr>
        <p:txBody>
          <a:bodyPr wrap="none" rtlCol="0">
            <a:spAutoFit/>
          </a:bodyPr>
          <a:lstStyle/>
          <a:p>
            <a:r>
              <a:rPr lang="en-US" sz="3200" b="1" dirty="0" smtClean="0">
                <a:solidFill>
                  <a:srgbClr val="0070C0"/>
                </a:solidFill>
              </a:rPr>
              <a:t>SUMMARY</a:t>
            </a:r>
            <a:endParaRPr lang="en-US" sz="3200" b="1" dirty="0">
              <a:solidFill>
                <a:srgbClr val="0070C0"/>
              </a:solidFill>
            </a:endParaRPr>
          </a:p>
        </p:txBody>
      </p:sp>
    </p:spTree>
    <p:extLst>
      <p:ext uri="{BB962C8B-B14F-4D97-AF65-F5344CB8AC3E}">
        <p14:creationId xmlns:p14="http://schemas.microsoft.com/office/powerpoint/2010/main" val="947210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2136339"/>
            <a:ext cx="7696200" cy="3785652"/>
          </a:xfrm>
          <a:prstGeom prst="rect">
            <a:avLst/>
          </a:prstGeom>
        </p:spPr>
        <p:txBody>
          <a:bodyPr wrap="square">
            <a:spAutoFit/>
          </a:bodyPr>
          <a:lstStyle/>
          <a:p>
            <a:r>
              <a:rPr lang="en-US" sz="2400" dirty="0"/>
              <a:t> He tells his men to find what family she is from as he wants to marry her.  He goes to visit her father and the father, happy to have a rich son in law, readily agrees to give his daughter in marriage.  </a:t>
            </a:r>
            <a:endParaRPr lang="en-US" sz="2400" dirty="0" smtClean="0"/>
          </a:p>
          <a:p>
            <a:endParaRPr lang="en-US" sz="2400" dirty="0"/>
          </a:p>
          <a:p>
            <a:endParaRPr lang="en-US" sz="2400" dirty="0" smtClean="0"/>
          </a:p>
          <a:p>
            <a:r>
              <a:rPr lang="en-US" sz="2400" dirty="0" smtClean="0"/>
              <a:t>As </a:t>
            </a:r>
            <a:r>
              <a:rPr lang="en-US" sz="2400" dirty="0"/>
              <a:t>is the custom, the groom will not see her until what is called in Bengali wedding tradition, "The </a:t>
            </a:r>
            <a:r>
              <a:rPr lang="en-US" sz="2400" dirty="0" err="1"/>
              <a:t>Auspucious</a:t>
            </a:r>
            <a:r>
              <a:rPr lang="en-US" sz="2400" dirty="0"/>
              <a:t> Moment".  At that moment the groom gets a surprise that at first angers him.</a:t>
            </a:r>
          </a:p>
        </p:txBody>
      </p:sp>
    </p:spTree>
    <p:extLst>
      <p:ext uri="{BB962C8B-B14F-4D97-AF65-F5344CB8AC3E}">
        <p14:creationId xmlns:p14="http://schemas.microsoft.com/office/powerpoint/2010/main" val="2623753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1600200"/>
            <a:ext cx="7162800" cy="3785652"/>
          </a:xfrm>
          <a:prstGeom prst="rect">
            <a:avLst/>
          </a:prstGeom>
        </p:spPr>
        <p:txBody>
          <a:bodyPr wrap="square">
            <a:spAutoFit/>
          </a:bodyPr>
          <a:lstStyle/>
          <a:p>
            <a:r>
              <a:rPr lang="en-US" sz="2400" dirty="0"/>
              <a:t>The bride is not the girl he saw.  Then he realizes the father in law was never told who the girl </a:t>
            </a:r>
            <a:r>
              <a:rPr lang="en-US" sz="2400" dirty="0" smtClean="0"/>
              <a:t>was. </a:t>
            </a:r>
          </a:p>
          <a:p>
            <a:endParaRPr lang="en-US" sz="2400" dirty="0"/>
          </a:p>
          <a:p>
            <a:r>
              <a:rPr lang="en-US" sz="2400" dirty="0" smtClean="0"/>
              <a:t>so </a:t>
            </a:r>
            <a:r>
              <a:rPr lang="en-US" sz="2400" dirty="0"/>
              <a:t>he simply married him to another daughter.  There is a further surprise to </a:t>
            </a:r>
            <a:r>
              <a:rPr lang="en-US" sz="2400" dirty="0" smtClean="0"/>
              <a:t>come. The girl he saw is not real </a:t>
            </a:r>
            <a:r>
              <a:rPr lang="en-US" sz="2400" dirty="0" err="1" smtClean="0"/>
              <a:t>Sudha</a:t>
            </a:r>
            <a:r>
              <a:rPr lang="en-US" sz="2400" dirty="0" smtClean="0"/>
              <a:t>, but a deaf and dumb. </a:t>
            </a:r>
          </a:p>
          <a:p>
            <a:endParaRPr lang="en-US" sz="2400" dirty="0"/>
          </a:p>
          <a:p>
            <a:endParaRPr lang="en-US" sz="2400" dirty="0" smtClean="0"/>
          </a:p>
          <a:p>
            <a:r>
              <a:rPr lang="en-US" sz="2400" dirty="0" smtClean="0"/>
              <a:t>Finally he </a:t>
            </a:r>
            <a:r>
              <a:rPr lang="en-US" sz="2400" dirty="0" err="1" smtClean="0"/>
              <a:t>realises</a:t>
            </a:r>
            <a:r>
              <a:rPr lang="en-US" sz="2400" dirty="0" smtClean="0"/>
              <a:t> everything and happily </a:t>
            </a:r>
            <a:r>
              <a:rPr lang="en-US" sz="2400" dirty="0" err="1" smtClean="0"/>
              <a:t>acceptsthe</a:t>
            </a:r>
            <a:r>
              <a:rPr lang="en-US" sz="2400" dirty="0" smtClean="0"/>
              <a:t> marriage life with the real </a:t>
            </a:r>
            <a:r>
              <a:rPr lang="en-US" sz="2400" dirty="0" err="1" smtClean="0"/>
              <a:t>Sudha</a:t>
            </a:r>
            <a:r>
              <a:rPr lang="en-US" sz="2400" dirty="0" smtClean="0"/>
              <a:t>. </a:t>
            </a:r>
            <a:endParaRPr lang="en-US" sz="2400" dirty="0"/>
          </a:p>
        </p:txBody>
      </p:sp>
    </p:spTree>
    <p:extLst>
      <p:ext uri="{BB962C8B-B14F-4D97-AF65-F5344CB8AC3E}">
        <p14:creationId xmlns:p14="http://schemas.microsoft.com/office/powerpoint/2010/main" val="1228640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effectLst/>
              </a:rPr>
              <a:t>In The Auspicious Vision by Rabindranath Tagore we have the theme of commitment, beauty, </a:t>
            </a:r>
            <a:r>
              <a:rPr lang="en-US" dirty="0" err="1" smtClean="0">
                <a:effectLst/>
              </a:rPr>
              <a:t>honour</a:t>
            </a:r>
            <a:r>
              <a:rPr lang="en-US" dirty="0" smtClean="0">
                <a:effectLst/>
              </a:rPr>
              <a:t> and paralysis. </a:t>
            </a:r>
          </a:p>
          <a:p>
            <a:endParaRPr lang="en-US" dirty="0" smtClean="0"/>
          </a:p>
          <a:p>
            <a:r>
              <a:rPr lang="en-US" dirty="0" smtClean="0">
                <a:effectLst/>
              </a:rPr>
              <a:t>Narrated in the third person by an unnamed narrator it becomes clear to the reader after reading the story that Tagore may be exploring the theme of commitment. </a:t>
            </a:r>
            <a:endParaRPr lang="en-US" dirty="0"/>
          </a:p>
        </p:txBody>
      </p:sp>
      <p:sp>
        <p:nvSpPr>
          <p:cNvPr id="2" name="Title 1"/>
          <p:cNvSpPr>
            <a:spLocks noGrp="1"/>
          </p:cNvSpPr>
          <p:nvPr>
            <p:ph type="title"/>
          </p:nvPr>
        </p:nvSpPr>
        <p:spPr/>
        <p:txBody>
          <a:bodyPr/>
          <a:lstStyle/>
          <a:p>
            <a:r>
              <a:rPr lang="en-US" dirty="0" smtClean="0"/>
              <a:t>THEME</a:t>
            </a:r>
            <a:endParaRPr lang="en-US" dirty="0"/>
          </a:p>
        </p:txBody>
      </p:sp>
    </p:spTree>
    <p:extLst>
      <p:ext uri="{BB962C8B-B14F-4D97-AF65-F5344CB8AC3E}">
        <p14:creationId xmlns:p14="http://schemas.microsoft.com/office/powerpoint/2010/main" val="1394345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2690336"/>
            <a:ext cx="7086600" cy="1938992"/>
          </a:xfrm>
          <a:prstGeom prst="rect">
            <a:avLst/>
          </a:prstGeom>
        </p:spPr>
        <p:txBody>
          <a:bodyPr wrap="square">
            <a:spAutoFit/>
          </a:bodyPr>
          <a:lstStyle/>
          <a:p>
            <a:r>
              <a:rPr lang="en-US" sz="2400" dirty="0" err="1" smtClean="0">
                <a:effectLst/>
              </a:rPr>
              <a:t>Kanti</a:t>
            </a:r>
            <a:r>
              <a:rPr lang="en-US" sz="2400" dirty="0" smtClean="0">
                <a:effectLst/>
              </a:rPr>
              <a:t> is fully aware of the mistake he has made in marrying </a:t>
            </a:r>
            <a:r>
              <a:rPr lang="en-US" sz="2400" dirty="0" err="1" smtClean="0">
                <a:effectLst/>
              </a:rPr>
              <a:t>Sudha</a:t>
            </a:r>
            <a:r>
              <a:rPr lang="en-US" sz="2400" dirty="0" smtClean="0">
                <a:effectLst/>
              </a:rPr>
              <a:t>. Having mistaken her for another girl. </a:t>
            </a:r>
          </a:p>
          <a:p>
            <a:endParaRPr lang="en-US" sz="2400" dirty="0"/>
          </a:p>
          <a:p>
            <a:r>
              <a:rPr lang="en-US" sz="2400" dirty="0" smtClean="0">
                <a:effectLst/>
              </a:rPr>
              <a:t>However there is a sense that </a:t>
            </a:r>
            <a:r>
              <a:rPr lang="en-US" sz="2400" dirty="0" err="1" smtClean="0">
                <a:effectLst/>
              </a:rPr>
              <a:t>Kanti</a:t>
            </a:r>
            <a:r>
              <a:rPr lang="en-US" sz="2400" dirty="0" smtClean="0">
                <a:effectLst/>
              </a:rPr>
              <a:t> will still be happy and blessed with good fortune</a:t>
            </a:r>
            <a:endParaRPr lang="en-US" sz="2400" dirty="0"/>
          </a:p>
        </p:txBody>
      </p:sp>
      <p:sp>
        <p:nvSpPr>
          <p:cNvPr id="3" name="TextBox 2"/>
          <p:cNvSpPr txBox="1"/>
          <p:nvPr/>
        </p:nvSpPr>
        <p:spPr>
          <a:xfrm>
            <a:off x="2590800" y="1676400"/>
            <a:ext cx="3396635" cy="584775"/>
          </a:xfrm>
          <a:prstGeom prst="rect">
            <a:avLst/>
          </a:prstGeom>
          <a:noFill/>
        </p:spPr>
        <p:txBody>
          <a:bodyPr wrap="none" rtlCol="0">
            <a:spAutoFit/>
          </a:bodyPr>
          <a:lstStyle/>
          <a:p>
            <a:r>
              <a:rPr lang="en-US" sz="3200" b="1" dirty="0" smtClean="0">
                <a:solidFill>
                  <a:srgbClr val="002060"/>
                </a:solidFill>
              </a:rPr>
              <a:t>CRITICAL ANALYSIS</a:t>
            </a:r>
            <a:endParaRPr lang="en-US" sz="3200" b="1" dirty="0">
              <a:solidFill>
                <a:srgbClr val="002060"/>
              </a:solidFill>
            </a:endParaRPr>
          </a:p>
        </p:txBody>
      </p:sp>
    </p:spTree>
    <p:extLst>
      <p:ext uri="{BB962C8B-B14F-4D97-AF65-F5344CB8AC3E}">
        <p14:creationId xmlns:p14="http://schemas.microsoft.com/office/powerpoint/2010/main" val="13257240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59</TotalTime>
  <Words>933</Words>
  <Application>Microsoft Office PowerPoint</Application>
  <PresentationFormat>On-screen Show (4:3)</PresentationFormat>
  <Paragraphs>81</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Concourse</vt:lpstr>
      <vt:lpstr>PowerPoint Presentation</vt:lpstr>
      <vt:lpstr>THE AUSPICIOUS  VISION</vt:lpstr>
      <vt:lpstr>PowerPoint Presentation</vt:lpstr>
      <vt:lpstr>PowerPoint Presentation</vt:lpstr>
      <vt:lpstr>PowerPoint Presentation</vt:lpstr>
      <vt:lpstr>PowerPoint Presentation</vt:lpstr>
      <vt:lpstr>PowerPoint Presentation</vt:lpstr>
      <vt:lpstr>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chandrakumar</dc:creator>
  <cp:lastModifiedBy>chandrakumar</cp:lastModifiedBy>
  <cp:revision>12</cp:revision>
  <dcterms:created xsi:type="dcterms:W3CDTF">2020-05-16T14:02:16Z</dcterms:created>
  <dcterms:modified xsi:type="dcterms:W3CDTF">2020-05-17T06:30:18Z</dcterms:modified>
</cp:coreProperties>
</file>