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5" r:id="rId4"/>
    <p:sldId id="259" r:id="rId5"/>
    <p:sldId id="264" r:id="rId6"/>
    <p:sldId id="265" r:id="rId7"/>
    <p:sldId id="266" r:id="rId8"/>
    <p:sldId id="267" r:id="rId9"/>
    <p:sldId id="268" r:id="rId10"/>
    <p:sldId id="260" r:id="rId11"/>
    <p:sldId id="269" r:id="rId12"/>
    <p:sldId id="270" r:id="rId13"/>
    <p:sldId id="261" r:id="rId14"/>
    <p:sldId id="271" r:id="rId15"/>
    <p:sldId id="272" r:id="rId16"/>
    <p:sldId id="273" r:id="rId17"/>
    <p:sldId id="274" r:id="rId18"/>
    <p:sldId id="262" r:id="rId19"/>
    <p:sldId id="263"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DEFDC2B1-C24A-4064-9E6B-8F5C0A87DECA}" type="datetimeFigureOut">
              <a:rPr lang="en-US" smtClean="0"/>
              <a:t>5/18/2020</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F51C9392-1B59-4C2B-8FFF-7D18A8C6E4E8}" type="slidenum">
              <a:rPr lang="en-US" smtClean="0"/>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FDC2B1-C24A-4064-9E6B-8F5C0A87DECA}" type="datetimeFigureOut">
              <a:rPr lang="en-US" smtClean="0"/>
              <a:t>5/18/2020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1C9392-1B59-4C2B-8FFF-7D18A8C6E4E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FDC2B1-C24A-4064-9E6B-8F5C0A87DECA}" type="datetimeFigureOut">
              <a:rPr lang="en-US" smtClean="0"/>
              <a:t>5/18/2020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1C9392-1B59-4C2B-8FFF-7D18A8C6E4E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FDC2B1-C24A-4064-9E6B-8F5C0A87DECA}" type="datetimeFigureOut">
              <a:rPr lang="en-US" smtClean="0"/>
              <a:t>5/18/2020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1C9392-1B59-4C2B-8FFF-7D18A8C6E4E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EFDC2B1-C24A-4064-9E6B-8F5C0A87DECA}" type="datetimeFigureOut">
              <a:rPr lang="en-US" smtClean="0"/>
              <a:t>5/18/2020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1C9392-1B59-4C2B-8FFF-7D18A8C6E4E8}" type="slidenum">
              <a:rPr lang="en-US" smtClean="0"/>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EFDC2B1-C24A-4064-9E6B-8F5C0A87DECA}" type="datetimeFigureOut">
              <a:rPr lang="en-US" smtClean="0"/>
              <a:t>5/18/2020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51C9392-1B59-4C2B-8FFF-7D18A8C6E4E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EFDC2B1-C24A-4064-9E6B-8F5C0A87DECA}" type="datetimeFigureOut">
              <a:rPr lang="en-US" smtClean="0"/>
              <a:t>5/18/2020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51C9392-1B59-4C2B-8FFF-7D18A8C6E4E8}" type="slidenum">
              <a:rPr lang="en-US" smtClean="0"/>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EFDC2B1-C24A-4064-9E6B-8F5C0A87DECA}" type="datetimeFigureOut">
              <a:rPr lang="en-US" smtClean="0"/>
              <a:t>5/18/2020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51C9392-1B59-4C2B-8FFF-7D18A8C6E4E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EFDC2B1-C24A-4064-9E6B-8F5C0A87DECA}" type="datetimeFigureOut">
              <a:rPr lang="en-US" smtClean="0"/>
              <a:t>5/18/2020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51C9392-1B59-4C2B-8FFF-7D18A8C6E4E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EFDC2B1-C24A-4064-9E6B-8F5C0A87DECA}" type="datetimeFigureOut">
              <a:rPr lang="en-US" smtClean="0"/>
              <a:t>5/18/2020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51C9392-1B59-4C2B-8FFF-7D18A8C6E4E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DEFDC2B1-C24A-4064-9E6B-8F5C0A87DECA}" type="datetimeFigureOut">
              <a:rPr lang="en-US" smtClean="0"/>
              <a:t>5/18/2020</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F51C9392-1B59-4C2B-8FFF-7D18A8C6E4E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DEFDC2B1-C24A-4064-9E6B-8F5C0A87DECA}" type="datetimeFigureOut">
              <a:rPr lang="en-US" smtClean="0"/>
              <a:t>5/18/2020</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F51C9392-1B59-4C2B-8FFF-7D18A8C6E4E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s://www.gradesaver.com/the-necklace-and-other-stories"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gradesaver.com/the-necklace-and-other-stories/study-guide/character-list#monsieur-loisel"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www.gradesaver.com/the-necklace-and-other-stories/study-guide/character-list#madame-forestier"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5455" y="1981200"/>
            <a:ext cx="7772400" cy="1975104"/>
          </a:xfrm>
        </p:spPr>
        <p:txBody>
          <a:bodyPr/>
          <a:lstStyle/>
          <a:p>
            <a:r>
              <a:rPr lang="en-US" dirty="0" smtClean="0">
                <a:solidFill>
                  <a:srgbClr val="00B0F0"/>
                </a:solidFill>
              </a:rPr>
              <a:t>The Diamond Necklace</a:t>
            </a:r>
            <a:endParaRPr lang="en-US" dirty="0">
              <a:solidFill>
                <a:srgbClr val="00B0F0"/>
              </a:solidFill>
            </a:endParaRPr>
          </a:p>
        </p:txBody>
      </p:sp>
      <p:sp>
        <p:nvSpPr>
          <p:cNvPr id="3" name="Subtitle 2"/>
          <p:cNvSpPr>
            <a:spLocks noGrp="1"/>
          </p:cNvSpPr>
          <p:nvPr>
            <p:ph type="subTitle" idx="1"/>
          </p:nvPr>
        </p:nvSpPr>
        <p:spPr/>
        <p:txBody>
          <a:bodyPr/>
          <a:lstStyle/>
          <a:p>
            <a:r>
              <a:rPr lang="en-US" dirty="0"/>
              <a:t>-</a:t>
            </a:r>
            <a:r>
              <a:rPr lang="en-US" dirty="0" smtClean="0"/>
              <a:t>Guy de Maupassant</a:t>
            </a:r>
            <a:endParaRPr lang="en-US" dirty="0"/>
          </a:p>
        </p:txBody>
      </p:sp>
    </p:spTree>
    <p:extLst>
      <p:ext uri="{BB962C8B-B14F-4D97-AF65-F5344CB8AC3E}">
        <p14:creationId xmlns:p14="http://schemas.microsoft.com/office/powerpoint/2010/main" val="2800917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ANALYSIS</a:t>
            </a:r>
            <a:endParaRPr lang="en-US" dirty="0"/>
          </a:p>
        </p:txBody>
      </p:sp>
      <p:sp>
        <p:nvSpPr>
          <p:cNvPr id="3" name="Rectangle 2"/>
          <p:cNvSpPr/>
          <p:nvPr/>
        </p:nvSpPr>
        <p:spPr>
          <a:xfrm>
            <a:off x="1447800" y="1720840"/>
            <a:ext cx="6019800" cy="3139321"/>
          </a:xfrm>
          <a:prstGeom prst="rect">
            <a:avLst/>
          </a:prstGeom>
        </p:spPr>
        <p:txBody>
          <a:bodyPr wrap="square">
            <a:spAutoFit/>
          </a:bodyPr>
          <a:lstStyle/>
          <a:p>
            <a:r>
              <a:rPr lang="en-US" b="1" dirty="0" err="1"/>
              <a:t>Mathilde</a:t>
            </a:r>
            <a:r>
              <a:rPr lang="en-US" b="1" dirty="0"/>
              <a:t> </a:t>
            </a:r>
            <a:r>
              <a:rPr lang="en-US" b="1" dirty="0" err="1"/>
              <a:t>Loisel</a:t>
            </a:r>
            <a:r>
              <a:rPr lang="en-US" b="1" dirty="0"/>
              <a:t> </a:t>
            </a:r>
          </a:p>
          <a:p>
            <a:r>
              <a:rPr lang="en-US" dirty="0"/>
              <a:t>A beautiful woman who yearns for a life of </a:t>
            </a:r>
            <a:r>
              <a:rPr lang="en-US" dirty="0" err="1"/>
              <a:t>luxery</a:t>
            </a:r>
            <a:r>
              <a:rPr lang="en-US" dirty="0"/>
              <a:t> and wealth. When she is invited to a fancy party, she borrows a necklace from her wealthy friend Madame </a:t>
            </a:r>
            <a:r>
              <a:rPr lang="en-US" dirty="0" err="1"/>
              <a:t>Forestier</a:t>
            </a:r>
            <a:r>
              <a:rPr lang="en-US" dirty="0"/>
              <a:t> because she refuses to go to the party without expensive jewels and a beautiful gown</a:t>
            </a:r>
            <a:r>
              <a:rPr lang="en-US" dirty="0" smtClean="0"/>
              <a:t>.</a:t>
            </a:r>
          </a:p>
          <a:p>
            <a:endParaRPr lang="en-US" dirty="0"/>
          </a:p>
          <a:p>
            <a:r>
              <a:rPr lang="en-US" dirty="0" smtClean="0"/>
              <a:t> </a:t>
            </a:r>
            <a:r>
              <a:rPr lang="en-US" dirty="0"/>
              <a:t>After a night of happiness, during which she immerses herself in the life of glamour that she believes she deserves, she spends the next ten years paying for her fleeting happiness as a result of losing the borrowed necklace.</a:t>
            </a:r>
          </a:p>
        </p:txBody>
      </p:sp>
    </p:spTree>
    <p:extLst>
      <p:ext uri="{BB962C8B-B14F-4D97-AF65-F5344CB8AC3E}">
        <p14:creationId xmlns:p14="http://schemas.microsoft.com/office/powerpoint/2010/main" val="3468732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2413338"/>
            <a:ext cx="7315200" cy="1754326"/>
          </a:xfrm>
          <a:prstGeom prst="rect">
            <a:avLst/>
          </a:prstGeom>
        </p:spPr>
        <p:txBody>
          <a:bodyPr wrap="square">
            <a:spAutoFit/>
          </a:bodyPr>
          <a:lstStyle/>
          <a:p>
            <a:r>
              <a:rPr lang="en-US" b="1" dirty="0"/>
              <a:t>Monsieur </a:t>
            </a:r>
            <a:r>
              <a:rPr lang="en-US" b="1" dirty="0" err="1" smtClean="0"/>
              <a:t>Loisel</a:t>
            </a:r>
            <a:r>
              <a:rPr lang="en-US" b="1" dirty="0" smtClean="0"/>
              <a:t>:</a:t>
            </a:r>
          </a:p>
          <a:p>
            <a:endParaRPr lang="en-US" b="1" dirty="0"/>
          </a:p>
          <a:p>
            <a:r>
              <a:rPr lang="en-US" dirty="0" err="1"/>
              <a:t>Mathilde's</a:t>
            </a:r>
            <a:r>
              <a:rPr lang="en-US" dirty="0"/>
              <a:t> devoted husband who is content with his humble lifestyle. He finds it completely incomprehensible that </a:t>
            </a:r>
            <a:r>
              <a:rPr lang="en-US" dirty="0" err="1"/>
              <a:t>Mathilde</a:t>
            </a:r>
            <a:r>
              <a:rPr lang="en-US" dirty="0"/>
              <a:t> does not accept their lifestyle; nonetheless, he appeases her desires for glamor and fun because he wishes for her to be happy.</a:t>
            </a:r>
          </a:p>
        </p:txBody>
      </p:sp>
    </p:spTree>
    <p:extLst>
      <p:ext uri="{BB962C8B-B14F-4D97-AF65-F5344CB8AC3E}">
        <p14:creationId xmlns:p14="http://schemas.microsoft.com/office/powerpoint/2010/main" val="1806088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2551837"/>
            <a:ext cx="6858000" cy="2031325"/>
          </a:xfrm>
          <a:prstGeom prst="rect">
            <a:avLst/>
          </a:prstGeom>
        </p:spPr>
        <p:txBody>
          <a:bodyPr wrap="square">
            <a:spAutoFit/>
          </a:bodyPr>
          <a:lstStyle/>
          <a:p>
            <a:r>
              <a:rPr lang="en-US" b="1" dirty="0"/>
              <a:t>Madame </a:t>
            </a:r>
            <a:r>
              <a:rPr lang="en-US" b="1" dirty="0" err="1" smtClean="0"/>
              <a:t>Forestier</a:t>
            </a:r>
            <a:endParaRPr lang="en-US" b="1" dirty="0" smtClean="0"/>
          </a:p>
          <a:p>
            <a:endParaRPr lang="en-US" b="1" dirty="0"/>
          </a:p>
          <a:p>
            <a:r>
              <a:rPr lang="en-US" dirty="0" err="1"/>
              <a:t>Mathilde's</a:t>
            </a:r>
            <a:r>
              <a:rPr lang="en-US" dirty="0"/>
              <a:t> wealthy friend. Every time </a:t>
            </a:r>
            <a:r>
              <a:rPr lang="en-US" dirty="0" err="1"/>
              <a:t>Mathilde</a:t>
            </a:r>
            <a:r>
              <a:rPr lang="en-US" dirty="0"/>
              <a:t> visits her, </a:t>
            </a:r>
            <a:r>
              <a:rPr lang="en-US" dirty="0" err="1"/>
              <a:t>Mathilde</a:t>
            </a:r>
            <a:r>
              <a:rPr lang="en-US" dirty="0"/>
              <a:t> is consumed with jealousy. </a:t>
            </a:r>
            <a:endParaRPr lang="en-US" dirty="0" smtClean="0"/>
          </a:p>
          <a:p>
            <a:endParaRPr lang="en-US" dirty="0"/>
          </a:p>
          <a:p>
            <a:r>
              <a:rPr lang="en-US" dirty="0" smtClean="0"/>
              <a:t>Madame </a:t>
            </a:r>
            <a:r>
              <a:rPr lang="en-US" dirty="0" err="1"/>
              <a:t>Forestier</a:t>
            </a:r>
            <a:r>
              <a:rPr lang="en-US" dirty="0"/>
              <a:t> lends </a:t>
            </a:r>
            <a:r>
              <a:rPr lang="en-US" dirty="0" err="1"/>
              <a:t>Mathilde</a:t>
            </a:r>
            <a:r>
              <a:rPr lang="en-US" dirty="0"/>
              <a:t> the necklace for the party; eventually, we discover that the necklace contained fake diamonds.</a:t>
            </a:r>
          </a:p>
        </p:txBody>
      </p:sp>
    </p:spTree>
    <p:extLst>
      <p:ext uri="{BB962C8B-B14F-4D97-AF65-F5344CB8AC3E}">
        <p14:creationId xmlns:p14="http://schemas.microsoft.com/office/powerpoint/2010/main" val="951880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heme</a:t>
            </a:r>
            <a:endParaRPr lang="en-US" dirty="0"/>
          </a:p>
        </p:txBody>
      </p:sp>
      <p:sp>
        <p:nvSpPr>
          <p:cNvPr id="3" name="Rectangle 2"/>
          <p:cNvSpPr/>
          <p:nvPr/>
        </p:nvSpPr>
        <p:spPr>
          <a:xfrm>
            <a:off x="1143000" y="1859340"/>
            <a:ext cx="7391400" cy="2862322"/>
          </a:xfrm>
          <a:prstGeom prst="rect">
            <a:avLst/>
          </a:prstGeom>
        </p:spPr>
        <p:txBody>
          <a:bodyPr wrap="square">
            <a:spAutoFit/>
          </a:bodyPr>
          <a:lstStyle/>
          <a:p>
            <a:r>
              <a:rPr lang="en-US" b="1" dirty="0" smtClean="0"/>
              <a:t>Gender</a:t>
            </a:r>
          </a:p>
          <a:p>
            <a:endParaRPr lang="en-US" b="1" dirty="0"/>
          </a:p>
          <a:p>
            <a:r>
              <a:rPr lang="en-US" dirty="0"/>
              <a:t>Gender plays a large role in this short story, as it did in 19th-century French society. In the story, Madame </a:t>
            </a:r>
            <a:r>
              <a:rPr lang="en-US" dirty="0" err="1"/>
              <a:t>Loisel</a:t>
            </a:r>
            <a:r>
              <a:rPr lang="en-US" dirty="0"/>
              <a:t> is a woman dissatisfied with her social class, but, as a woman, she can do nothing to change this position besides marrying someone of higher class</a:t>
            </a:r>
            <a:r>
              <a:rPr lang="en-US" dirty="0" smtClean="0"/>
              <a:t>.</a:t>
            </a:r>
          </a:p>
          <a:p>
            <a:endParaRPr lang="en-US" dirty="0"/>
          </a:p>
          <a:p>
            <a:r>
              <a:rPr lang="en-US" dirty="0" smtClean="0"/>
              <a:t> </a:t>
            </a:r>
            <a:r>
              <a:rPr lang="en-US" dirty="0"/>
              <a:t>On this topic, Maupassant writes, "women belong to no caste, no race; their grace, their beauty, and their charm serving them in the place of birth and family."</a:t>
            </a:r>
          </a:p>
        </p:txBody>
      </p:sp>
    </p:spTree>
    <p:extLst>
      <p:ext uri="{BB962C8B-B14F-4D97-AF65-F5344CB8AC3E}">
        <p14:creationId xmlns:p14="http://schemas.microsoft.com/office/powerpoint/2010/main" val="3429705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443841"/>
            <a:ext cx="7772400" cy="3139321"/>
          </a:xfrm>
          <a:prstGeom prst="rect">
            <a:avLst/>
          </a:prstGeom>
        </p:spPr>
        <p:txBody>
          <a:bodyPr wrap="square">
            <a:spAutoFit/>
          </a:bodyPr>
          <a:lstStyle/>
          <a:p>
            <a:r>
              <a:rPr lang="en-US" b="1" dirty="0"/>
              <a:t>Social </a:t>
            </a:r>
            <a:r>
              <a:rPr lang="en-US" b="1" dirty="0" smtClean="0"/>
              <a:t>Class:</a:t>
            </a:r>
          </a:p>
          <a:p>
            <a:endParaRPr lang="en-US" b="1" dirty="0"/>
          </a:p>
          <a:p>
            <a:r>
              <a:rPr lang="en-US" dirty="0"/>
              <a:t>Works of Literary Realism often focus on the theme of social class, and "</a:t>
            </a:r>
            <a:r>
              <a:rPr lang="en-US" dirty="0">
                <a:hlinkClick r:id="rId2"/>
              </a:rPr>
              <a:t>The Necklace</a:t>
            </a:r>
            <a:r>
              <a:rPr lang="en-US" dirty="0"/>
              <a:t>" is certainly an example of this. Mme. </a:t>
            </a:r>
            <a:r>
              <a:rPr lang="en-US" dirty="0" err="1"/>
              <a:t>Loisel's</a:t>
            </a:r>
            <a:r>
              <a:rPr lang="en-US" dirty="0"/>
              <a:t> greatest concern is her own social class, especially the way she is perceived in society in virtue of her appearance and attire. </a:t>
            </a:r>
            <a:endParaRPr lang="en-US" dirty="0" smtClean="0"/>
          </a:p>
          <a:p>
            <a:endParaRPr lang="en-US" dirty="0"/>
          </a:p>
          <a:p>
            <a:r>
              <a:rPr lang="en-US" dirty="0" smtClean="0"/>
              <a:t>It </a:t>
            </a:r>
            <a:r>
              <a:rPr lang="en-US" dirty="0"/>
              <a:t>is her focus on social class that causes her to borrow a necklace to wear to a party to which she and her husband have been invited; in an ironic twist, this very necklace results in them becoming even lower in social class when they lose it and must work to pay for a replacement.</a:t>
            </a:r>
          </a:p>
        </p:txBody>
      </p:sp>
    </p:spTree>
    <p:extLst>
      <p:ext uri="{BB962C8B-B14F-4D97-AF65-F5344CB8AC3E}">
        <p14:creationId xmlns:p14="http://schemas.microsoft.com/office/powerpoint/2010/main" val="2035770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2274838"/>
            <a:ext cx="7467600" cy="2308324"/>
          </a:xfrm>
          <a:prstGeom prst="rect">
            <a:avLst/>
          </a:prstGeom>
        </p:spPr>
        <p:txBody>
          <a:bodyPr wrap="square">
            <a:spAutoFit/>
          </a:bodyPr>
          <a:lstStyle/>
          <a:p>
            <a:r>
              <a:rPr lang="en-US" b="1" dirty="0" smtClean="0"/>
              <a:t>Beauty:</a:t>
            </a:r>
          </a:p>
          <a:p>
            <a:endParaRPr lang="en-US" b="1" dirty="0"/>
          </a:p>
          <a:p>
            <a:r>
              <a:rPr lang="en-US" dirty="0"/>
              <a:t>This short story questions whether beauty is inherent or rather imbued in something in virtue of its social value. </a:t>
            </a:r>
            <a:endParaRPr lang="en-US" dirty="0" smtClean="0"/>
          </a:p>
          <a:p>
            <a:endParaRPr lang="en-US" dirty="0"/>
          </a:p>
          <a:p>
            <a:r>
              <a:rPr lang="en-US" dirty="0" smtClean="0"/>
              <a:t>One </a:t>
            </a:r>
            <a:r>
              <a:rPr lang="en-US" dirty="0"/>
              <a:t>example of this is Mme. </a:t>
            </a:r>
            <a:r>
              <a:rPr lang="en-US" dirty="0" err="1"/>
              <a:t>Loisel's</a:t>
            </a:r>
            <a:r>
              <a:rPr lang="en-US" dirty="0"/>
              <a:t> reaction when she sees Mme. </a:t>
            </a:r>
            <a:r>
              <a:rPr lang="en-US" dirty="0" err="1"/>
              <a:t>Forestier's</a:t>
            </a:r>
            <a:r>
              <a:rPr lang="en-US" dirty="0"/>
              <a:t> necklace: even though it is made of fake jewels, her belief that it is made of real diamonds causes her to quake from its beauty. </a:t>
            </a:r>
          </a:p>
        </p:txBody>
      </p:sp>
    </p:spTree>
    <p:extLst>
      <p:ext uri="{BB962C8B-B14F-4D97-AF65-F5344CB8AC3E}">
        <p14:creationId xmlns:p14="http://schemas.microsoft.com/office/powerpoint/2010/main" val="2190195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859340"/>
            <a:ext cx="7315200" cy="2862322"/>
          </a:xfrm>
          <a:prstGeom prst="rect">
            <a:avLst/>
          </a:prstGeom>
        </p:spPr>
        <p:txBody>
          <a:bodyPr wrap="square">
            <a:spAutoFit/>
          </a:bodyPr>
          <a:lstStyle/>
          <a:p>
            <a:r>
              <a:rPr lang="en-US" dirty="0" smtClean="0"/>
              <a:t>Women generally did not hold jobs and thus had little control over their social status besides through marriage. </a:t>
            </a:r>
          </a:p>
          <a:p>
            <a:endParaRPr lang="en-US" dirty="0"/>
          </a:p>
          <a:p>
            <a:r>
              <a:rPr lang="en-US" dirty="0" smtClean="0"/>
              <a:t>Thus the beginning of "The Necklace" depicts an unhappy marriage largely because Mme. </a:t>
            </a:r>
            <a:r>
              <a:rPr lang="en-US" dirty="0" err="1" smtClean="0"/>
              <a:t>Loisel</a:t>
            </a:r>
            <a:r>
              <a:rPr lang="en-US" dirty="0" smtClean="0"/>
              <a:t> yearns for the lavish life that her husband cannot provide her.</a:t>
            </a:r>
          </a:p>
          <a:p>
            <a:endParaRPr lang="en-US" dirty="0"/>
          </a:p>
          <a:p>
            <a:r>
              <a:rPr lang="en-US" dirty="0" smtClean="0"/>
              <a:t> However, once her actions have driven both herself and her husband to a lower social class and years of burdensome work, their marriage seems to improve and the couple is able to cooperate.</a:t>
            </a:r>
            <a:endParaRPr lang="en-US" dirty="0"/>
          </a:p>
        </p:txBody>
      </p:sp>
    </p:spTree>
    <p:extLst>
      <p:ext uri="{BB962C8B-B14F-4D97-AF65-F5344CB8AC3E}">
        <p14:creationId xmlns:p14="http://schemas.microsoft.com/office/powerpoint/2010/main" val="3855897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305342"/>
            <a:ext cx="8077200" cy="3416320"/>
          </a:xfrm>
          <a:prstGeom prst="rect">
            <a:avLst/>
          </a:prstGeom>
        </p:spPr>
        <p:txBody>
          <a:bodyPr wrap="square">
            <a:spAutoFit/>
          </a:bodyPr>
          <a:lstStyle/>
          <a:p>
            <a:r>
              <a:rPr lang="en-US" b="1" dirty="0"/>
              <a:t>Happiness </a:t>
            </a:r>
            <a:endParaRPr lang="en-US" b="1" dirty="0" smtClean="0"/>
          </a:p>
          <a:p>
            <a:endParaRPr lang="en-US" b="1" dirty="0"/>
          </a:p>
          <a:p>
            <a:r>
              <a:rPr lang="en-US" dirty="0"/>
              <a:t>One surprisingly uplifting theme of this short story is the fact that it seems happiness comes from being content with whatever one has. When Mme. </a:t>
            </a:r>
            <a:r>
              <a:rPr lang="en-US" dirty="0" err="1"/>
              <a:t>Loisel</a:t>
            </a:r>
            <a:r>
              <a:rPr lang="en-US" dirty="0"/>
              <a:t> has a middling social status but desires to be higher in society, she spends her days yearning and weeping</a:t>
            </a:r>
            <a:r>
              <a:rPr lang="en-US" dirty="0" smtClean="0"/>
              <a:t>.</a:t>
            </a:r>
          </a:p>
          <a:p>
            <a:endParaRPr lang="en-US" dirty="0"/>
          </a:p>
          <a:p>
            <a:r>
              <a:rPr lang="en-US" dirty="0" smtClean="0"/>
              <a:t> </a:t>
            </a:r>
            <a:r>
              <a:rPr lang="en-US" dirty="0"/>
              <a:t>However, once she and her husband have been driven to toil for ten years, she seems content and sometimes nostalgic, happier than she was before. In fact, when she tells Mme. </a:t>
            </a:r>
            <a:r>
              <a:rPr lang="en-US" dirty="0" err="1"/>
              <a:t>Forestier</a:t>
            </a:r>
            <a:r>
              <a:rPr lang="en-US" dirty="0"/>
              <a:t> of the work she has done for ten years to pay off the replacement necklace, Maupassant writes that she "smiled with a proud and simple joy"(p.38).</a:t>
            </a:r>
          </a:p>
        </p:txBody>
      </p:sp>
    </p:spTree>
    <p:extLst>
      <p:ext uri="{BB962C8B-B14F-4D97-AF65-F5344CB8AC3E}">
        <p14:creationId xmlns:p14="http://schemas.microsoft.com/office/powerpoint/2010/main" val="2981524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Necklace Symbols, Allegory and Motifs</a:t>
            </a:r>
            <a:endParaRPr lang="en-US" dirty="0"/>
          </a:p>
        </p:txBody>
      </p:sp>
      <p:sp>
        <p:nvSpPr>
          <p:cNvPr id="3" name="Rectangle 2"/>
          <p:cNvSpPr/>
          <p:nvPr/>
        </p:nvSpPr>
        <p:spPr>
          <a:xfrm>
            <a:off x="838200" y="1997839"/>
            <a:ext cx="7086600" cy="2308324"/>
          </a:xfrm>
          <a:prstGeom prst="rect">
            <a:avLst/>
          </a:prstGeom>
        </p:spPr>
        <p:txBody>
          <a:bodyPr wrap="square">
            <a:spAutoFit/>
          </a:bodyPr>
          <a:lstStyle/>
          <a:p>
            <a:r>
              <a:rPr lang="en-US" b="1" dirty="0"/>
              <a:t>The Necklace (Symbol)</a:t>
            </a:r>
          </a:p>
          <a:p>
            <a:r>
              <a:rPr lang="en-US" dirty="0"/>
              <a:t>In Maupassant's "The Necklace," the necklace itself represents the surface-level nature of social class. </a:t>
            </a:r>
            <a:endParaRPr lang="en-US" dirty="0" smtClean="0"/>
          </a:p>
          <a:p>
            <a:endParaRPr lang="en-US" dirty="0"/>
          </a:p>
          <a:p>
            <a:r>
              <a:rPr lang="en-US" dirty="0" smtClean="0"/>
              <a:t>The </a:t>
            </a:r>
            <a:r>
              <a:rPr lang="en-US" dirty="0"/>
              <a:t>necklace is made of fake jewels, but Mme. </a:t>
            </a:r>
            <a:r>
              <a:rPr lang="en-US" dirty="0" err="1"/>
              <a:t>Loisel</a:t>
            </a:r>
            <a:r>
              <a:rPr lang="en-US" dirty="0"/>
              <a:t> perceives it as beautiful because she believes it to be real. Similarly, Mme. </a:t>
            </a:r>
            <a:r>
              <a:rPr lang="en-US" dirty="0" err="1"/>
              <a:t>Loisel</a:t>
            </a:r>
            <a:r>
              <a:rPr lang="en-US" dirty="0"/>
              <a:t> is perceived as beautiful at the party because of the confidence and status that dressing like an upper-class person gives her.</a:t>
            </a:r>
          </a:p>
        </p:txBody>
      </p:sp>
    </p:spTree>
    <p:extLst>
      <p:ext uri="{BB962C8B-B14F-4D97-AF65-F5344CB8AC3E}">
        <p14:creationId xmlns:p14="http://schemas.microsoft.com/office/powerpoint/2010/main" val="1873924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Clothing (Motif)</a:t>
            </a:r>
            <a:endParaRPr lang="en-US" dirty="0"/>
          </a:p>
        </p:txBody>
      </p:sp>
      <p:sp>
        <p:nvSpPr>
          <p:cNvPr id="3" name="Rectangle 2"/>
          <p:cNvSpPr/>
          <p:nvPr/>
        </p:nvSpPr>
        <p:spPr>
          <a:xfrm>
            <a:off x="1143000" y="1443841"/>
            <a:ext cx="7543800" cy="3139321"/>
          </a:xfrm>
          <a:prstGeom prst="rect">
            <a:avLst/>
          </a:prstGeom>
        </p:spPr>
        <p:txBody>
          <a:bodyPr wrap="square">
            <a:spAutoFit/>
          </a:bodyPr>
          <a:lstStyle/>
          <a:p>
            <a:r>
              <a:rPr lang="en-US" dirty="0"/>
              <a:t>Maupassant often mentions the clothing of people as a representation of their social status. Mme. </a:t>
            </a:r>
            <a:r>
              <a:rPr lang="en-US" dirty="0" err="1"/>
              <a:t>Loisel</a:t>
            </a:r>
            <a:r>
              <a:rPr lang="en-US" dirty="0"/>
              <a:t> is described early in the story as "not being able to adorn </a:t>
            </a:r>
            <a:r>
              <a:rPr lang="en-US" dirty="0" smtClean="0"/>
              <a:t>herself“ and </a:t>
            </a:r>
            <a:r>
              <a:rPr lang="en-US" dirty="0"/>
              <a:t>yearns after having "two great footmen in short </a:t>
            </a:r>
            <a:r>
              <a:rPr lang="en-US" dirty="0" smtClean="0"/>
              <a:t>trousers“.</a:t>
            </a:r>
          </a:p>
          <a:p>
            <a:endParaRPr lang="en-US" dirty="0"/>
          </a:p>
          <a:p>
            <a:r>
              <a:rPr lang="en-US" dirty="0" smtClean="0"/>
              <a:t>Her </a:t>
            </a:r>
            <a:r>
              <a:rPr lang="en-US" dirty="0"/>
              <a:t>greatest fear when attending the party is that she will not have an appropriate dress and jewelry; even at the party, she is embarrassed by her cheap wrap</a:t>
            </a:r>
            <a:r>
              <a:rPr lang="en-US" dirty="0" smtClean="0"/>
              <a:t>.</a:t>
            </a:r>
          </a:p>
          <a:p>
            <a:endParaRPr lang="en-US" dirty="0"/>
          </a:p>
          <a:p>
            <a:r>
              <a:rPr lang="en-US" dirty="0" smtClean="0"/>
              <a:t> </a:t>
            </a:r>
            <a:r>
              <a:rPr lang="en-US" dirty="0"/>
              <a:t>Significantly, once brought to a low social class by the necessity of paying off the replacement necklace, Mme. </a:t>
            </a:r>
            <a:r>
              <a:rPr lang="en-US" dirty="0" err="1"/>
              <a:t>Loisel</a:t>
            </a:r>
            <a:r>
              <a:rPr lang="en-US" dirty="0"/>
              <a:t> is described as being "clothed like a woman of the people...her hair badly dressed, her skirts awry"(p.36-7).</a:t>
            </a:r>
          </a:p>
        </p:txBody>
      </p:sp>
    </p:spTree>
    <p:extLst>
      <p:ext uri="{BB962C8B-B14F-4D97-AF65-F5344CB8AC3E}">
        <p14:creationId xmlns:p14="http://schemas.microsoft.com/office/powerpoint/2010/main" val="1983499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676400" y="5934670"/>
            <a:ext cx="6149439"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Guy de Maupassant</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705980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1230" y="2967335"/>
            <a:ext cx="4001545"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THANK YOU</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466036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413338"/>
            <a:ext cx="4572000" cy="2031325"/>
          </a:xfrm>
          <a:prstGeom prst="rect">
            <a:avLst/>
          </a:prstGeom>
        </p:spPr>
        <p:txBody>
          <a:bodyPr>
            <a:spAutoFit/>
          </a:bodyPr>
          <a:lstStyle/>
          <a:p>
            <a:r>
              <a:rPr lang="en-US" dirty="0"/>
              <a:t>French writer Guy de Maupassant is famous for his short stories, which paint a fascinating picture of French life in the 19th century. He was prolific, publishing over 300 short stories and six novels, but died at a young age after ongoing struggles with both physical and mental health.</a:t>
            </a:r>
          </a:p>
        </p:txBody>
      </p:sp>
    </p:spTree>
    <p:extLst>
      <p:ext uri="{BB962C8B-B14F-4D97-AF65-F5344CB8AC3E}">
        <p14:creationId xmlns:p14="http://schemas.microsoft.com/office/powerpoint/2010/main" val="557571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Rectangle 2"/>
          <p:cNvSpPr/>
          <p:nvPr/>
        </p:nvSpPr>
        <p:spPr>
          <a:xfrm>
            <a:off x="990600" y="1859340"/>
            <a:ext cx="7620000" cy="2308324"/>
          </a:xfrm>
          <a:prstGeom prst="rect">
            <a:avLst/>
          </a:prstGeom>
        </p:spPr>
        <p:txBody>
          <a:bodyPr wrap="square">
            <a:spAutoFit/>
          </a:bodyPr>
          <a:lstStyle/>
          <a:p>
            <a:r>
              <a:rPr lang="en-US" dirty="0" err="1" smtClean="0"/>
              <a:t>Mathilde</a:t>
            </a:r>
            <a:r>
              <a:rPr lang="en-US" dirty="0" smtClean="0"/>
              <a:t> is born to a low-class family; with no money for a dowry, she is married to </a:t>
            </a:r>
            <a:r>
              <a:rPr lang="en-US" dirty="0" smtClean="0">
                <a:hlinkClick r:id="rId2"/>
              </a:rPr>
              <a:t>Monsieur </a:t>
            </a:r>
            <a:r>
              <a:rPr lang="en-US" dirty="0" err="1" smtClean="0">
                <a:hlinkClick r:id="rId2"/>
              </a:rPr>
              <a:t>Loisel</a:t>
            </a:r>
            <a:r>
              <a:rPr lang="en-US" dirty="0" smtClean="0"/>
              <a:t>, a clerk from the Board of Education. </a:t>
            </a:r>
            <a:r>
              <a:rPr lang="en-US" dirty="0" err="1" smtClean="0"/>
              <a:t>Mathilde</a:t>
            </a:r>
            <a:r>
              <a:rPr lang="en-US" dirty="0" smtClean="0"/>
              <a:t>–now Madame </a:t>
            </a:r>
            <a:r>
              <a:rPr lang="en-US" dirty="0" err="1" smtClean="0"/>
              <a:t>Loisel</a:t>
            </a:r>
            <a:r>
              <a:rPr lang="en-US" dirty="0" smtClean="0"/>
              <a:t>–had always felt like she should have been upper class, and is unhappy in her married </a:t>
            </a:r>
            <a:r>
              <a:rPr lang="en-US" dirty="0" smtClean="0"/>
              <a:t>life.</a:t>
            </a:r>
          </a:p>
          <a:p>
            <a:endParaRPr lang="en-US" dirty="0"/>
          </a:p>
          <a:p>
            <a:r>
              <a:rPr lang="en-US" dirty="0" smtClean="0"/>
              <a:t> </a:t>
            </a:r>
            <a:r>
              <a:rPr lang="en-US" dirty="0" smtClean="0"/>
              <a:t>she hates their home, their food, and her lack of fine clothing and jewelry. One evening, her husband excitedly presents her with an invitation to attend an event at the Minister of Public Instruction’s home.</a:t>
            </a:r>
            <a:endParaRPr lang="en-US" dirty="0"/>
          </a:p>
        </p:txBody>
      </p:sp>
    </p:spTree>
    <p:extLst>
      <p:ext uri="{BB962C8B-B14F-4D97-AF65-F5344CB8AC3E}">
        <p14:creationId xmlns:p14="http://schemas.microsoft.com/office/powerpoint/2010/main" val="3533611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582341"/>
            <a:ext cx="7696200" cy="3139321"/>
          </a:xfrm>
          <a:prstGeom prst="rect">
            <a:avLst/>
          </a:prstGeom>
        </p:spPr>
        <p:txBody>
          <a:bodyPr wrap="square">
            <a:spAutoFit/>
          </a:bodyPr>
          <a:lstStyle/>
          <a:p>
            <a:r>
              <a:rPr lang="en-US" dirty="0"/>
              <a:t>To the surprise of M. </a:t>
            </a:r>
            <a:r>
              <a:rPr lang="en-US" dirty="0" err="1"/>
              <a:t>Loisel</a:t>
            </a:r>
            <a:r>
              <a:rPr lang="en-US" dirty="0"/>
              <a:t>, Mme. </a:t>
            </a:r>
            <a:r>
              <a:rPr lang="en-US" dirty="0" err="1"/>
              <a:t>Loisel</a:t>
            </a:r>
            <a:r>
              <a:rPr lang="en-US" dirty="0"/>
              <a:t> throws the invitation down in dismay, weeping and complaining that she has nothing to wear to such an event. Her husband offers to give her the money for something suitable, but as the day of the ball approaches, she is still dismayed. </a:t>
            </a:r>
            <a:endParaRPr lang="en-US" dirty="0" smtClean="0"/>
          </a:p>
          <a:p>
            <a:endParaRPr lang="en-US" dirty="0"/>
          </a:p>
          <a:p>
            <a:r>
              <a:rPr lang="en-US" dirty="0" smtClean="0"/>
              <a:t>When </a:t>
            </a:r>
            <a:r>
              <a:rPr lang="en-US" dirty="0"/>
              <a:t>asked why, she replies that she is embarrassed to attend the ball without any jewels</a:t>
            </a:r>
            <a:r>
              <a:rPr lang="en-US" dirty="0" smtClean="0"/>
              <a:t>.</a:t>
            </a:r>
          </a:p>
          <a:p>
            <a:endParaRPr lang="en-US" dirty="0"/>
          </a:p>
          <a:p>
            <a:r>
              <a:rPr lang="en-US" dirty="0" smtClean="0"/>
              <a:t> </a:t>
            </a:r>
            <a:r>
              <a:rPr lang="en-US" dirty="0"/>
              <a:t>Her husband suggests that she ask to borrow some jewels from her rich friend, Madame </a:t>
            </a:r>
            <a:r>
              <a:rPr lang="en-US" dirty="0" err="1"/>
              <a:t>Forestier</a:t>
            </a:r>
            <a:r>
              <a:rPr lang="en-US" dirty="0"/>
              <a:t>. She agrees and goes to see her friend the next day, greedily choosing one of</a:t>
            </a:r>
            <a:r>
              <a:rPr lang="en-US" dirty="0">
                <a:hlinkClick r:id="rId2"/>
              </a:rPr>
              <a:t> Madame </a:t>
            </a:r>
            <a:r>
              <a:rPr lang="en-US" dirty="0" err="1">
                <a:hlinkClick r:id="rId2"/>
              </a:rPr>
              <a:t>Forestier</a:t>
            </a:r>
            <a:r>
              <a:rPr lang="en-US" dirty="0" err="1"/>
              <a:t>’s</a:t>
            </a:r>
            <a:r>
              <a:rPr lang="en-US" dirty="0"/>
              <a:t> finest necklaces.</a:t>
            </a:r>
          </a:p>
        </p:txBody>
      </p:sp>
    </p:spTree>
    <p:extLst>
      <p:ext uri="{BB962C8B-B14F-4D97-AF65-F5344CB8AC3E}">
        <p14:creationId xmlns:p14="http://schemas.microsoft.com/office/powerpoint/2010/main" val="3399438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2274838"/>
            <a:ext cx="7848600" cy="2031325"/>
          </a:xfrm>
          <a:prstGeom prst="rect">
            <a:avLst/>
          </a:prstGeom>
        </p:spPr>
        <p:txBody>
          <a:bodyPr wrap="square">
            <a:spAutoFit/>
          </a:bodyPr>
          <a:lstStyle/>
          <a:p>
            <a:r>
              <a:rPr lang="en-US" dirty="0"/>
              <a:t>At the ball, Madame </a:t>
            </a:r>
            <a:r>
              <a:rPr lang="en-US" dirty="0" err="1"/>
              <a:t>Loisel</a:t>
            </a:r>
            <a:r>
              <a:rPr lang="en-US" dirty="0"/>
              <a:t> is a hit: elegant, joyful, and desired for waltzes. She and M. </a:t>
            </a:r>
            <a:r>
              <a:rPr lang="en-US" dirty="0" err="1"/>
              <a:t>Loisel</a:t>
            </a:r>
            <a:r>
              <a:rPr lang="en-US" dirty="0"/>
              <a:t> return home at nearly 4 o’clock in the morning, and only when they arrive home does Mme</a:t>
            </a:r>
            <a:r>
              <a:rPr lang="en-US" dirty="0" smtClean="0"/>
              <a:t>.</a:t>
            </a:r>
          </a:p>
          <a:p>
            <a:endParaRPr lang="en-US" dirty="0"/>
          </a:p>
          <a:p>
            <a:r>
              <a:rPr lang="en-US" dirty="0" smtClean="0"/>
              <a:t> </a:t>
            </a:r>
            <a:r>
              <a:rPr lang="en-US" dirty="0" err="1"/>
              <a:t>Loisel</a:t>
            </a:r>
            <a:r>
              <a:rPr lang="en-US" dirty="0"/>
              <a:t> realize she lost the necklace. After a week with no news, M. </a:t>
            </a:r>
            <a:r>
              <a:rPr lang="en-US" dirty="0" err="1"/>
              <a:t>Loisel</a:t>
            </a:r>
            <a:r>
              <a:rPr lang="en-US" dirty="0"/>
              <a:t> proclaims that they must replace it, and the couple finds a replacement for 36,000 francs.</a:t>
            </a:r>
          </a:p>
        </p:txBody>
      </p:sp>
    </p:spTree>
    <p:extLst>
      <p:ext uri="{BB962C8B-B14F-4D97-AF65-F5344CB8AC3E}">
        <p14:creationId xmlns:p14="http://schemas.microsoft.com/office/powerpoint/2010/main" val="3625976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2413338"/>
            <a:ext cx="7086600" cy="1477328"/>
          </a:xfrm>
          <a:prstGeom prst="rect">
            <a:avLst/>
          </a:prstGeom>
        </p:spPr>
        <p:txBody>
          <a:bodyPr wrap="square">
            <a:spAutoFit/>
          </a:bodyPr>
          <a:lstStyle/>
          <a:p>
            <a:r>
              <a:rPr lang="en-US" dirty="0" err="1"/>
              <a:t>Loisel</a:t>
            </a:r>
            <a:r>
              <a:rPr lang="en-US" dirty="0"/>
              <a:t> has 18,000 francs from his father’s will and borrows the remaining sum, bit-by-bit and making “ruinous </a:t>
            </a:r>
            <a:r>
              <a:rPr lang="en-US" dirty="0" smtClean="0"/>
              <a:t>promises”. </a:t>
            </a:r>
          </a:p>
          <a:p>
            <a:endParaRPr lang="en-US" dirty="0"/>
          </a:p>
          <a:p>
            <a:r>
              <a:rPr lang="en-US" dirty="0" smtClean="0"/>
              <a:t>along </a:t>
            </a:r>
            <a:r>
              <a:rPr lang="en-US" dirty="0"/>
              <a:t>the way. After all this, Madame </a:t>
            </a:r>
            <a:r>
              <a:rPr lang="en-US" dirty="0" err="1"/>
              <a:t>Loisel</a:t>
            </a:r>
            <a:r>
              <a:rPr lang="en-US" dirty="0"/>
              <a:t> is able to return the newly bought necklace in the original’s case, apparently rousing no suspicion.</a:t>
            </a:r>
          </a:p>
        </p:txBody>
      </p:sp>
    </p:spTree>
    <p:extLst>
      <p:ext uri="{BB962C8B-B14F-4D97-AF65-F5344CB8AC3E}">
        <p14:creationId xmlns:p14="http://schemas.microsoft.com/office/powerpoint/2010/main" val="1061015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2413338"/>
            <a:ext cx="7848600" cy="1477328"/>
          </a:xfrm>
          <a:prstGeom prst="rect">
            <a:avLst/>
          </a:prstGeom>
        </p:spPr>
        <p:txBody>
          <a:bodyPr wrap="square">
            <a:spAutoFit/>
          </a:bodyPr>
          <a:lstStyle/>
          <a:p>
            <a:r>
              <a:rPr lang="en-US" dirty="0"/>
              <a:t>To pay off the debt, both Monsieur and Madame </a:t>
            </a:r>
            <a:r>
              <a:rPr lang="en-US" dirty="0" err="1"/>
              <a:t>Loisel</a:t>
            </a:r>
            <a:r>
              <a:rPr lang="en-US" dirty="0"/>
              <a:t> must work tirelessly. After ten years, they are finally able to pay off all of their debts. </a:t>
            </a:r>
            <a:endParaRPr lang="en-US" dirty="0" smtClean="0"/>
          </a:p>
          <a:p>
            <a:endParaRPr lang="en-US" dirty="0"/>
          </a:p>
          <a:p>
            <a:r>
              <a:rPr lang="en-US" dirty="0" smtClean="0"/>
              <a:t>One </a:t>
            </a:r>
            <a:r>
              <a:rPr lang="en-US" dirty="0"/>
              <a:t>day, while taking a walk, Madame </a:t>
            </a:r>
            <a:r>
              <a:rPr lang="en-US" dirty="0" err="1"/>
              <a:t>Loisel</a:t>
            </a:r>
            <a:r>
              <a:rPr lang="en-US" dirty="0"/>
              <a:t> runs into Madame </a:t>
            </a:r>
            <a:r>
              <a:rPr lang="en-US" dirty="0" err="1"/>
              <a:t>Forestier</a:t>
            </a:r>
            <a:r>
              <a:rPr lang="en-US" dirty="0"/>
              <a:t>. She approaches her old friend, but Mme. </a:t>
            </a:r>
            <a:r>
              <a:rPr lang="en-US" dirty="0" err="1"/>
              <a:t>Forestier</a:t>
            </a:r>
            <a:r>
              <a:rPr lang="en-US" dirty="0"/>
              <a:t> almost doesn’t recognize her.</a:t>
            </a:r>
          </a:p>
        </p:txBody>
      </p:sp>
    </p:spTree>
    <p:extLst>
      <p:ext uri="{BB962C8B-B14F-4D97-AF65-F5344CB8AC3E}">
        <p14:creationId xmlns:p14="http://schemas.microsoft.com/office/powerpoint/2010/main" val="1860603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2274838"/>
            <a:ext cx="6400800" cy="2031325"/>
          </a:xfrm>
          <a:prstGeom prst="rect">
            <a:avLst/>
          </a:prstGeom>
        </p:spPr>
        <p:txBody>
          <a:bodyPr wrap="square">
            <a:spAutoFit/>
          </a:bodyPr>
          <a:lstStyle/>
          <a:p>
            <a:r>
              <a:rPr lang="en-US" dirty="0"/>
              <a:t>In sudden emotion, Madame </a:t>
            </a:r>
            <a:r>
              <a:rPr lang="en-US" dirty="0" err="1"/>
              <a:t>Loisel</a:t>
            </a:r>
            <a:r>
              <a:rPr lang="en-US" dirty="0"/>
              <a:t> reveals her entire story of losing the necklace, replacing it, and working off the cost of the replacement ever since. </a:t>
            </a:r>
            <a:endParaRPr lang="en-US" dirty="0" smtClean="0"/>
          </a:p>
          <a:p>
            <a:endParaRPr lang="en-US" dirty="0"/>
          </a:p>
          <a:p>
            <a:r>
              <a:rPr lang="en-US" dirty="0" smtClean="0"/>
              <a:t>In </a:t>
            </a:r>
            <a:r>
              <a:rPr lang="en-US" dirty="0"/>
              <a:t>response, Madame </a:t>
            </a:r>
            <a:r>
              <a:rPr lang="en-US" dirty="0" err="1"/>
              <a:t>Forestier</a:t>
            </a:r>
            <a:r>
              <a:rPr lang="en-US" dirty="0"/>
              <a:t> replies that the original necklace contained not actual diamonds but rather fake diamonds, meaning the original necklace cost no more than 500 francs.</a:t>
            </a:r>
          </a:p>
        </p:txBody>
      </p:sp>
    </p:spTree>
    <p:extLst>
      <p:ext uri="{BB962C8B-B14F-4D97-AF65-F5344CB8AC3E}">
        <p14:creationId xmlns:p14="http://schemas.microsoft.com/office/powerpoint/2010/main" val="27056579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43</TotalTime>
  <Words>1387</Words>
  <Application>Microsoft Office PowerPoint</Application>
  <PresentationFormat>On-screen Show (4:3)</PresentationFormat>
  <Paragraphs>76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Metro</vt:lpstr>
      <vt:lpstr>The Diamond Necklace</vt:lpstr>
      <vt:lpstr>PowerPoint Presentation</vt:lpstr>
      <vt:lpstr>PowerPoint Presentation</vt:lpstr>
      <vt:lpstr>SUMMARY</vt:lpstr>
      <vt:lpstr>PowerPoint Presentation</vt:lpstr>
      <vt:lpstr>PowerPoint Presentation</vt:lpstr>
      <vt:lpstr>PowerPoint Presentation</vt:lpstr>
      <vt:lpstr>PowerPoint Presentation</vt:lpstr>
      <vt:lpstr>PowerPoint Presentation</vt:lpstr>
      <vt:lpstr>CRITICAL ANALYSIS</vt:lpstr>
      <vt:lpstr>PowerPoint Presentation</vt:lpstr>
      <vt:lpstr>PowerPoint Presentation</vt:lpstr>
      <vt:lpstr>Theme</vt:lpstr>
      <vt:lpstr>PowerPoint Presentation</vt:lpstr>
      <vt:lpstr>PowerPoint Presentation</vt:lpstr>
      <vt:lpstr>PowerPoint Presentation</vt:lpstr>
      <vt:lpstr>PowerPoint Presentation</vt:lpstr>
      <vt:lpstr>The Necklace Symbols, Allegory and Motifs</vt:lpstr>
      <vt:lpstr>Clothing (Motif)</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Diamond Necklace</dc:title>
  <dc:creator>chandrakumar</dc:creator>
  <cp:lastModifiedBy>chandrakumar</cp:lastModifiedBy>
  <cp:revision>8</cp:revision>
  <dcterms:created xsi:type="dcterms:W3CDTF">2020-05-16T14:54:41Z</dcterms:created>
  <dcterms:modified xsi:type="dcterms:W3CDTF">2020-05-18T07:52:09Z</dcterms:modified>
</cp:coreProperties>
</file>