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4" r:id="rId4"/>
    <p:sldId id="259" r:id="rId5"/>
    <p:sldId id="261" r:id="rId6"/>
    <p:sldId id="260" r:id="rId7"/>
    <p:sldId id="265" r:id="rId8"/>
    <p:sldId id="262" r:id="rId9"/>
    <p:sldId id="266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-504" y="-72"/>
      </p:cViewPr>
      <p:guideLst>
        <p:guide orient="horz" pos="206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54CAF-DA07-4B72-8379-E67FFAE18B19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DD3A2-1119-4249-9AA0-5321D8E002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288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Syllabus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D3A2-1119-4249-9AA0-5321D8E0022E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747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D3A2-1119-4249-9AA0-5321D8E0022E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51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FLOWER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DD3A2-1119-4249-9AA0-5321D8E0022E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484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3294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340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944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396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964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455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846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393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240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244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504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3975A-EAFA-4865-94B2-A74D347FB917}" type="datetimeFigureOut">
              <a:rPr lang="en-IN" smtClean="0"/>
              <a:t>22-05-2020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ECFF2-6AD3-48A7-A67F-C9BD0156CA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934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8" y="1755649"/>
            <a:ext cx="9820656" cy="4127566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Inflorescence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– racemose,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cymose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mixed – special types,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cyathium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hypanthodium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verticillaster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thyrsus.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flower and floral diagram.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94708" y="866894"/>
            <a:ext cx="4001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- I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(Morphology)</a:t>
            </a:r>
            <a:endParaRPr lang="en-I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59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7176" y="0"/>
            <a:ext cx="4733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I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Cyme</a:t>
            </a:r>
            <a:r>
              <a:rPr lang="en-US" sz="2400" dirty="0">
                <a:latin typeface="Times New Roman" panose="02020603050405020304" pitchFamily="18" charset="0"/>
              </a:rPr>
              <a:t>: the growing tip becomes a floret before more arise from axillary buds. May appear corymb-like. Sometimes head inflorescences are arranged in cymes. </a:t>
            </a:r>
            <a:endParaRPr lang="en-I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939" y="675533"/>
            <a:ext cx="4098493" cy="27534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7176" y="3278678"/>
            <a:ext cx="4349496" cy="28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I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Raceme: </a:t>
            </a:r>
            <a:r>
              <a:rPr lang="en-US" sz="2400" dirty="0">
                <a:latin typeface="Times New Roman" panose="02020603050405020304" pitchFamily="18" charset="0"/>
              </a:rPr>
              <a:t>elongated inflorescence with floret pedicels of about equal length that develop along a rachis. </a:t>
            </a:r>
            <a:endParaRPr lang="en-IN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939" y="3549893"/>
            <a:ext cx="4098493" cy="274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11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6280" y="0"/>
            <a:ext cx="5135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I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Spike: </a:t>
            </a:r>
            <a:r>
              <a:rPr lang="en-US" sz="2400" dirty="0">
                <a:latin typeface="Times New Roman" panose="02020603050405020304" pitchFamily="18" charset="0"/>
              </a:rPr>
              <a:t>inflorescence elongate and raceme-like but with very short or no pedicels. Occasionally head-like due to very short internodes, but these are not in the </a:t>
            </a:r>
            <a:r>
              <a:rPr lang="en-US" sz="2400" dirty="0" err="1">
                <a:latin typeface="Times New Roman" panose="02020603050405020304" pitchFamily="18" charset="0"/>
              </a:rPr>
              <a:t>Asteraceae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endParaRPr lang="en-I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308" y="662125"/>
            <a:ext cx="3489396" cy="27541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9808" y="2946865"/>
            <a:ext cx="5102352" cy="391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I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Umbel: </a:t>
            </a:r>
            <a:r>
              <a:rPr lang="en-US" sz="2400" dirty="0">
                <a:latin typeface="Times New Roman" panose="02020603050405020304" pitchFamily="18" charset="0"/>
              </a:rPr>
              <a:t>pedicels (and rays if a compound umbel) of about equal length all arising from the apex of the peduncle. A family feature of the </a:t>
            </a:r>
            <a:r>
              <a:rPr lang="en-US" sz="2400" dirty="0" err="1">
                <a:latin typeface="Times New Roman" panose="02020603050405020304" pitchFamily="18" charset="0"/>
              </a:rPr>
              <a:t>Apiaceae</a:t>
            </a:r>
            <a:r>
              <a:rPr lang="en-US" sz="2400" dirty="0">
                <a:latin typeface="Times New Roman" panose="02020603050405020304" pitchFamily="18" charset="0"/>
              </a:rPr>
              <a:t> but also occurs in other families. </a:t>
            </a:r>
            <a:endParaRPr lang="en-IN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308" y="3696343"/>
            <a:ext cx="3489396" cy="29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53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3440" y="-115086"/>
            <a:ext cx="4943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I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Corymb: </a:t>
            </a:r>
            <a:r>
              <a:rPr lang="en-US" sz="2400" dirty="0">
                <a:latin typeface="Times New Roman" panose="02020603050405020304" pitchFamily="18" charset="0"/>
              </a:rPr>
              <a:t>florets are formed on lateral stalks of different length, the longest being at the base creating a flat-topped inflorescence. </a:t>
            </a:r>
            <a:endParaRPr lang="en-IN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984" y="540651"/>
            <a:ext cx="4534944" cy="2701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3440" y="2747236"/>
            <a:ext cx="4943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</a:rPr>
              <a:t>Panicle</a:t>
            </a:r>
            <a:r>
              <a:rPr lang="en-US" sz="2400" b="1" dirty="0">
                <a:latin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</a:rPr>
              <a:t>a main axis supports several racemes so that the inflorescence appears branched. Term often applied to any highly branched, elongate, inflorescence whose flowering sequence is unclear, even if the branching is </a:t>
            </a:r>
            <a:r>
              <a:rPr lang="en-US" sz="2400" dirty="0" err="1">
                <a:latin typeface="Times New Roman" panose="02020603050405020304" pitchFamily="18" charset="0"/>
              </a:rPr>
              <a:t>cymose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endParaRPr lang="en-I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984" y="3664251"/>
            <a:ext cx="4534944" cy="30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87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7448" y="252014"/>
            <a:ext cx="4623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I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Catkin: </a:t>
            </a:r>
            <a:r>
              <a:rPr lang="en-US" sz="2400" dirty="0">
                <a:latin typeface="Times New Roman" panose="02020603050405020304" pitchFamily="18" charset="0"/>
              </a:rPr>
              <a:t>florets unisexual, lack petals, and tightly packed together on a rachis that usually droops downward </a:t>
            </a:r>
            <a:endParaRPr lang="en-IN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580" y="688690"/>
            <a:ext cx="4099764" cy="27403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7448" y="3707106"/>
            <a:ext cx="4870704" cy="28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</a:rPr>
              <a:t>Spadix</a:t>
            </a:r>
            <a:r>
              <a:rPr lang="en-US" sz="2400" b="1" dirty="0">
                <a:latin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</a:rPr>
              <a:t>racemose inflorescence consisting of many tiny florets on an enlarged fleshy axis which is usually partially enclosed by a large bract (the spathe). In the </a:t>
            </a:r>
            <a:r>
              <a:rPr lang="en-US" sz="2400" dirty="0" err="1">
                <a:latin typeface="Times New Roman" panose="02020603050405020304" pitchFamily="18" charset="0"/>
              </a:rPr>
              <a:t>Araceae</a:t>
            </a:r>
            <a:r>
              <a:rPr lang="en-US" sz="2400" dirty="0">
                <a:latin typeface="Times New Roman" panose="02020603050405020304" pitchFamily="18" charset="0"/>
              </a:rPr>
              <a:t> only. </a:t>
            </a:r>
            <a:endParaRPr lang="en-I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580" y="3707106"/>
            <a:ext cx="4099764" cy="28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4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109" y="97220"/>
            <a:ext cx="6352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</a:rPr>
              <a:t>Spikelet</a:t>
            </a:r>
            <a:r>
              <a:rPr lang="en-US" sz="2400" b="1" dirty="0">
                <a:latin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</a:rPr>
              <a:t>inflorescence consisting of an axis (</a:t>
            </a:r>
            <a:r>
              <a:rPr lang="en-US" sz="2400" dirty="0" err="1">
                <a:latin typeface="Times New Roman" panose="02020603050405020304" pitchFamily="18" charset="0"/>
              </a:rPr>
              <a:t>rachilla</a:t>
            </a:r>
            <a:r>
              <a:rPr lang="en-US" sz="2400" dirty="0">
                <a:latin typeface="Times New Roman" panose="02020603050405020304" pitchFamily="18" charset="0"/>
              </a:rPr>
              <a:t>), above two bracts (glumes) and one or more very small florets with </a:t>
            </a:r>
            <a:r>
              <a:rPr lang="en-US" sz="2400" dirty="0" err="1">
                <a:latin typeface="Times New Roman" panose="02020603050405020304" pitchFamily="18" charset="0"/>
              </a:rPr>
              <a:t>perianths</a:t>
            </a:r>
            <a:r>
              <a:rPr lang="en-US" sz="2400" dirty="0">
                <a:latin typeface="Times New Roman" panose="02020603050405020304" pitchFamily="18" charset="0"/>
              </a:rPr>
              <a:t> reduced to paired bracts (the </a:t>
            </a:r>
            <a:r>
              <a:rPr lang="en-US" sz="2400" dirty="0" err="1">
                <a:latin typeface="Times New Roman" panose="02020603050405020304" pitchFamily="18" charset="0"/>
              </a:rPr>
              <a:t>palea</a:t>
            </a:r>
            <a:r>
              <a:rPr lang="en-US" sz="2400" dirty="0">
                <a:latin typeface="Times New Roman" panose="02020603050405020304" pitchFamily="18" charset="0"/>
              </a:rPr>
              <a:t> and lemma). </a:t>
            </a:r>
            <a:r>
              <a:rPr lang="en-US" sz="2400" dirty="0" err="1">
                <a:latin typeface="Times New Roman" panose="02020603050405020304" pitchFamily="18" charset="0"/>
              </a:rPr>
              <a:t>Spikelets</a:t>
            </a:r>
            <a:r>
              <a:rPr lang="en-US" sz="2400" dirty="0">
                <a:latin typeface="Times New Roman" panose="02020603050405020304" pitchFamily="18" charset="0"/>
              </a:rPr>
              <a:t> may be arranged in spikes, racemes, or panicles. Found in grasses and sedges. </a:t>
            </a:r>
            <a:endParaRPr lang="en-IN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864" y="51500"/>
            <a:ext cx="4128972" cy="337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418" y="2982052"/>
            <a:ext cx="63967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I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</a:rPr>
              <a:t>Head (</a:t>
            </a:r>
            <a:r>
              <a:rPr lang="en-US" sz="2400" b="1" dirty="0" err="1">
                <a:latin typeface="Times New Roman" panose="02020603050405020304" pitchFamily="18" charset="0"/>
              </a:rPr>
              <a:t>Asteraceae</a:t>
            </a:r>
            <a:r>
              <a:rPr lang="en-US" sz="2400" b="1" dirty="0">
                <a:latin typeface="Times New Roman" panose="02020603050405020304" pitchFamily="18" charset="0"/>
              </a:rPr>
              <a:t>): </a:t>
            </a:r>
            <a:r>
              <a:rPr lang="en-US" sz="2400" dirty="0">
                <a:latin typeface="Times New Roman" panose="02020603050405020304" pitchFamily="18" charset="0"/>
              </a:rPr>
              <a:t>florets small, closely packed, lack pedicels, and arise from a flattened axis that is surrounded or subtended by bracts to appear as a large flower. Head inflorescences may be arranged in cymes, and may be small with only a few disk florets. </a:t>
            </a:r>
            <a:endParaRPr lang="en-I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864" y="3721608"/>
            <a:ext cx="4128972" cy="3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75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9204" y="363974"/>
            <a:ext cx="1628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FLOWER 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627" y="953855"/>
            <a:ext cx="1039845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flower contains four sets of parts arrange in whorls on the receptacle the swollen tip of the peduncle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Accessory parts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Sepals(calyx): Protect the inner part of the flower.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Petals (corolla): most noticeable portion, different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Perianth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calyx and corolla.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ssential parts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Stamen (androecium) : Pollen containing chamber, anther,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flaments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Carpel (gynoecium) : female reproductive leaf bearing structure of a flower. Ovary, stigma, style.</a:t>
            </a:r>
          </a:p>
          <a:p>
            <a:pPr algn="just">
              <a:lnSpc>
                <a:spcPct val="150000"/>
              </a:lnSpc>
            </a:pP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96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8428" y="477061"/>
            <a:ext cx="94751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Bract: floral leaf formed at the base of the flower or lower stalk, small, protect flower bud, involucre.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stem: Receptacle end of peduncle, pedicel.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FLORAL VARIATONS: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Complete: flowers with four modified leaves (sepal, petal, stamen and carpel)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Incomplete: lacks any of the modified leaves.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SEXUALITY: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Perfect: bisexual or hermaphrodites, carpel and stamen, animal pollinated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Imperfect: unisexual,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carpel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stamen, wind pollinated/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Imperfect types: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Pistillate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(female), staminate (male).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48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2744" y="727788"/>
            <a:ext cx="48922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to distribution of imperfect flowers plants can be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Monoecious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Dioecious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Polygamous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Monoecious: Plant with both imperfect flowers e.g. corn.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Dioecious: Imperfect flowers are borne in separate plants.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IN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" t="41758" r="728"/>
          <a:stretch/>
        </p:blipFill>
        <p:spPr>
          <a:xfrm>
            <a:off x="6096000" y="3385207"/>
            <a:ext cx="4942114" cy="2343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750" y="727787"/>
            <a:ext cx="4850364" cy="24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1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0"/>
            <a:ext cx="41910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INFLORESCENCE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836" y="910718"/>
            <a:ext cx="10031964" cy="108902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Inflorescence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arrangement of flowers on the floral axis. The flowers are arranged with respect to a fixed floral axis.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0836" y="2473363"/>
            <a:ext cx="10647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RACEMOSE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type of inflorescence, the main axis continues to grow. It does not terminate in a flower and gives off flowers laterally in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acropetal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manner.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Raceme:</a:t>
            </a:r>
            <a:r>
              <a:rPr lang="en-US" sz="2400" dirty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2400" i="1" dirty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400" dirty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Radish, </a:t>
            </a:r>
            <a:r>
              <a:rPr lang="en-US" sz="2400" dirty="0" smtClean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Mustard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Spike: 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Eg.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Achyranthes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Catkin/</a:t>
            </a:r>
            <a:r>
              <a:rPr lang="en-US" altLang="en-US" sz="2400" b="1" dirty="0" err="1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Amentum</a:t>
            </a:r>
            <a:r>
              <a:rPr lang="en-US" altLang="en-US" sz="2400" b="1" dirty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altLang="en-US" sz="2400" dirty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i="1" dirty="0" err="1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en-US" sz="2400" i="1" dirty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dirty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Mulberry, </a:t>
            </a:r>
            <a:r>
              <a:rPr lang="en-US" altLang="en-US" sz="2400" dirty="0" err="1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Betula</a:t>
            </a:r>
            <a:r>
              <a:rPr lang="en-US" altLang="en-US" sz="2400" dirty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Oak.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Corymb: </a:t>
            </a:r>
            <a:r>
              <a:rPr lang="en-US" altLang="en-US" sz="2400" i="1" dirty="0" err="1" smtClean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en-US" sz="2400" i="1" dirty="0" smtClean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Candytuft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Umbel: </a:t>
            </a:r>
            <a:r>
              <a:rPr lang="en-US" sz="2400" i="1" dirty="0" err="1" smtClean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2400" i="1" dirty="0" smtClean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B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Centella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B0B0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Inflorescence"/>
          <p:cNvSpPr>
            <a:spLocks noChangeAspect="1" noChangeArrowheads="1"/>
          </p:cNvSpPr>
          <p:nvPr/>
        </p:nvSpPr>
        <p:spPr bwMode="auto">
          <a:xfrm>
            <a:off x="13920788" y="-1219200"/>
            <a:ext cx="20764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3928955" y="1999743"/>
            <a:ext cx="4055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Minion Pro"/>
              </a:rPr>
              <a:t>Type </a:t>
            </a:r>
            <a:r>
              <a:rPr lang="en-US" sz="3200" dirty="0">
                <a:latin typeface="Minion Pro"/>
              </a:rPr>
              <a:t>of </a:t>
            </a:r>
            <a:r>
              <a:rPr lang="en-US" sz="3200" dirty="0" smtClean="0">
                <a:latin typeface="Minion Pro"/>
              </a:rPr>
              <a:t>inflorescence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73323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667512"/>
            <a:ext cx="10277490" cy="5509451"/>
          </a:xfrm>
        </p:spPr>
      </p:pic>
      <p:sp>
        <p:nvSpPr>
          <p:cNvPr id="5" name="Rectangle 4"/>
          <p:cNvSpPr/>
          <p:nvPr/>
        </p:nvSpPr>
        <p:spPr>
          <a:xfrm>
            <a:off x="4891113" y="82737"/>
            <a:ext cx="3357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Inflorescence parts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33311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2728" y="328549"/>
            <a:ext cx="1859280" cy="686435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 CYMOSE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65505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type of inflorescence, the peduncle terminates in 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flower.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older flowers are present at the upper portion and young buds are arranged towards the base. This arrangement is called as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basipetal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succession. It is of the following types: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Uniparous cyme/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Monochasial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cyme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Dichasial 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biparous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cyme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Multiparous cyme/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Polychasial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45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225425"/>
            <a:ext cx="10030968" cy="43513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CYMOSE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Uniparous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cyme/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Monochasial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cyme: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peduncle ends in a flower producing lateral branch at a time It is of two types again: Helicoid cyme and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Scorpioid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cyme.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Dichasial or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biparous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cyme: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type, peduncle ends in a flower and from the basal part of peduncle, two lateral branches arise. These also end in a flower and this same arrangement occurs on these lateral branches.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Bougainvillaea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Jasmine, Teak, Mirabilis.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Multiparous cyme/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Polychasial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Here, the peduncle ends in a flower and from the base of it many lateral branches arise, which also terminate in flowers.</a:t>
            </a:r>
          </a:p>
        </p:txBody>
      </p:sp>
    </p:spTree>
    <p:extLst>
      <p:ext uri="{BB962C8B-B14F-4D97-AF65-F5344CB8AC3E}">
        <p14:creationId xmlns:p14="http://schemas.microsoft.com/office/powerpoint/2010/main" val="111327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4088" y="0"/>
            <a:ext cx="108082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Inflorescence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Cyathium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bracts or the involucre fuse and form a cup-shaped structure on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margin. This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houses the glands. In the central part of the cup-shaped structure, you can find the female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flowers.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mature earlier. Due to the growth of pedicel, this comes out from the cup-shaped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structure. Small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male flowers surround these female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flowers.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also found 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Pedicel.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male flowers, which lie towards the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mature earlier than the flowers which are towards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periphery.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inflorescence is found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Euphorbiaceae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 like Euphorbia, Poinsettia,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Pedilanthus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59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28" y="225425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err="1" smtClean="0"/>
              <a:t>Cyathium</a:t>
            </a:r>
            <a:r>
              <a:rPr lang="en-US" b="1" dirty="0"/>
              <a:t>: consists of a simple female floret (one pistil) in the center surrounded by many simple male florets (one stamen each) on bracts. Found only in the </a:t>
            </a:r>
            <a:r>
              <a:rPr lang="en-US" b="1" dirty="0" err="1"/>
              <a:t>Euphorbiaceae</a:t>
            </a:r>
            <a:r>
              <a:rPr lang="en-US" b="1" dirty="0"/>
              <a:t>. 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219" y="1710909"/>
            <a:ext cx="6302197" cy="47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0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903" y="1130681"/>
            <a:ext cx="6531865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Verticillaster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find this type of inflorescence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Labiatae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Lamiaceae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family, where the leaves are arranged in opposite manner on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axil of each leaf, inflorescence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axil, lateral axil arises, on which flowers you can find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flowers.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 Salvia,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Ocimum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Coleus etc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405" y="1189434"/>
            <a:ext cx="4061595" cy="447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73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616" y="1253331"/>
            <a:ext cx="10518648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Hypanthium</a:t>
            </a:r>
          </a:p>
          <a:p>
            <a:pPr algn="just"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type of inflorescence, you can see the peduncle modified in narrow cup-like structure.</a:t>
            </a:r>
          </a:p>
          <a:p>
            <a:pPr algn="just"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base of the cup, the female flowers develop while towards mouth the male flower develops.</a:t>
            </a:r>
          </a:p>
          <a:p>
            <a:pPr algn="just"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three types of flowers are present in this inflorescence.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Banyan,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Peepal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3324096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884</Words>
  <Application>Microsoft Office PowerPoint</Application>
  <PresentationFormat>Custom</PresentationFormat>
  <Paragraphs>85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INFLORESCENCE</vt:lpstr>
      <vt:lpstr>PowerPoint Presentation</vt:lpstr>
      <vt:lpstr> CYMOSE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 SECOURS ARTS &amp; SCIENCE COLLEGE FOR WOMEN MANNARGUDI</dc:title>
  <dc:creator>kruba1991@hotmail.com</dc:creator>
  <cp:lastModifiedBy>Varunsaisaran</cp:lastModifiedBy>
  <cp:revision>74</cp:revision>
  <dcterms:created xsi:type="dcterms:W3CDTF">2020-05-16T01:35:47Z</dcterms:created>
  <dcterms:modified xsi:type="dcterms:W3CDTF">2020-05-22T14:26:27Z</dcterms:modified>
</cp:coreProperties>
</file>