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8" r:id="rId2"/>
    <p:sldId id="259" r:id="rId3"/>
    <p:sldId id="260" r:id="rId4"/>
    <p:sldId id="261" r:id="rId5"/>
    <p:sldId id="262" r:id="rId6"/>
    <p:sldId id="263" r:id="rId7"/>
    <p:sldId id="265" r:id="rId8"/>
    <p:sldId id="266" r:id="rId9"/>
    <p:sldId id="264" r:id="rId10"/>
    <p:sldId id="275" r:id="rId11"/>
    <p:sldId id="267" r:id="rId12"/>
    <p:sldId id="276" r:id="rId13"/>
    <p:sldId id="268" r:id="rId14"/>
    <p:sldId id="269" r:id="rId15"/>
    <p:sldId id="270" r:id="rId16"/>
    <p:sldId id="271" r:id="rId17"/>
    <p:sldId id="272" r:id="rId18"/>
    <p:sldId id="277" r:id="rId19"/>
    <p:sldId id="273" r:id="rId20"/>
    <p:sldId id="278" r:id="rId21"/>
    <p:sldId id="279" r:id="rId22"/>
    <p:sldId id="280" r:id="rId23"/>
    <p:sldId id="281" r:id="rId24"/>
    <p:sldId id="282" r:id="rId25"/>
    <p:sldId id="283" r:id="rId26"/>
    <p:sldId id="291" r:id="rId27"/>
    <p:sldId id="284" r:id="rId28"/>
    <p:sldId id="285" r:id="rId29"/>
    <p:sldId id="286" r:id="rId30"/>
    <p:sldId id="287" r:id="rId31"/>
    <p:sldId id="288" r:id="rId32"/>
    <p:sldId id="289" r:id="rId33"/>
    <p:sldId id="290" r:id="rId34"/>
    <p:sldId id="274"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25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showGuides="1">
      <p:cViewPr>
        <p:scale>
          <a:sx n="76" d="100"/>
          <a:sy n="76" d="100"/>
        </p:scale>
        <p:origin x="-504" y="20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D54CAF-DA07-4B72-8379-E67FFAE18B19}" type="datetimeFigureOut">
              <a:rPr lang="en-IN" smtClean="0"/>
              <a:t>22-05-2020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4DD3A2-1119-4249-9AA0-5321D8E0022E}" type="slidenum">
              <a:rPr lang="en-IN" smtClean="0"/>
              <a:t>‹#›</a:t>
            </a:fld>
            <a:endParaRPr lang="en-IN"/>
          </a:p>
        </p:txBody>
      </p:sp>
    </p:spTree>
    <p:extLst>
      <p:ext uri="{BB962C8B-B14F-4D97-AF65-F5344CB8AC3E}">
        <p14:creationId xmlns:p14="http://schemas.microsoft.com/office/powerpoint/2010/main" val="2772885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C04DD3A2-1119-4249-9AA0-5321D8E0022E}" type="slidenum">
              <a:rPr lang="en-IN" smtClean="0"/>
              <a:t>1</a:t>
            </a:fld>
            <a:endParaRPr lang="en-IN"/>
          </a:p>
        </p:txBody>
      </p:sp>
    </p:spTree>
    <p:extLst>
      <p:ext uri="{BB962C8B-B14F-4D97-AF65-F5344CB8AC3E}">
        <p14:creationId xmlns:p14="http://schemas.microsoft.com/office/powerpoint/2010/main" val="3931536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Annonaceae</a:t>
            </a:r>
            <a:endParaRPr lang="en-IN" dirty="0"/>
          </a:p>
        </p:txBody>
      </p:sp>
      <p:sp>
        <p:nvSpPr>
          <p:cNvPr id="4" name="Slide Number Placeholder 3"/>
          <p:cNvSpPr>
            <a:spLocks noGrp="1"/>
          </p:cNvSpPr>
          <p:nvPr>
            <p:ph type="sldNum" sz="quarter" idx="10"/>
          </p:nvPr>
        </p:nvSpPr>
        <p:spPr/>
        <p:txBody>
          <a:bodyPr/>
          <a:lstStyle/>
          <a:p>
            <a:fld id="{C04DD3A2-1119-4249-9AA0-5321D8E0022E}" type="slidenum">
              <a:rPr lang="en-IN" smtClean="0"/>
              <a:t>9</a:t>
            </a:fld>
            <a:endParaRPr lang="en-IN"/>
          </a:p>
        </p:txBody>
      </p:sp>
    </p:spTree>
    <p:extLst>
      <p:ext uri="{BB962C8B-B14F-4D97-AF65-F5344CB8AC3E}">
        <p14:creationId xmlns:p14="http://schemas.microsoft.com/office/powerpoint/2010/main" val="2408078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C04DD3A2-1119-4249-9AA0-5321D8E0022E}" type="slidenum">
              <a:rPr lang="en-IN" smtClean="0"/>
              <a:t>14</a:t>
            </a:fld>
            <a:endParaRPr lang="en-IN"/>
          </a:p>
        </p:txBody>
      </p:sp>
    </p:spTree>
    <p:extLst>
      <p:ext uri="{BB962C8B-B14F-4D97-AF65-F5344CB8AC3E}">
        <p14:creationId xmlns:p14="http://schemas.microsoft.com/office/powerpoint/2010/main" val="457985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US" sz="1200" b="1" kern="1200" dirty="0" smtClean="0">
                <a:solidFill>
                  <a:schemeClr val="tx1"/>
                </a:solidFill>
                <a:effectLst/>
                <a:latin typeface="+mn-lt"/>
                <a:ea typeface="+mn-ea"/>
                <a:cs typeface="+mn-cs"/>
              </a:rPr>
              <a:t>Habit:</a:t>
            </a:r>
            <a:endParaRPr lang="en-US" sz="1200" b="0" kern="1200" dirty="0" smtClean="0">
              <a:solidFill>
                <a:schemeClr val="tx1"/>
              </a:solidFill>
              <a:effectLst/>
              <a:latin typeface="+mn-lt"/>
              <a:ea typeface="+mn-ea"/>
              <a:cs typeface="+mn-cs"/>
            </a:endParaRPr>
          </a:p>
          <a:p>
            <a:pPr fontAlgn="base"/>
            <a:r>
              <a:rPr lang="en-US" sz="1200" b="0" kern="1200" dirty="0" smtClean="0">
                <a:solidFill>
                  <a:schemeClr val="tx1"/>
                </a:solidFill>
                <a:effectLst/>
                <a:latin typeface="+mn-lt"/>
                <a:ea typeface="+mn-ea"/>
                <a:cs typeface="+mn-cs"/>
              </a:rPr>
              <a:t>Mostly herbs (Petunia, </a:t>
            </a:r>
            <a:r>
              <a:rPr lang="en-US" sz="1200" b="0" kern="1200" dirty="0" err="1" smtClean="0">
                <a:solidFill>
                  <a:schemeClr val="tx1"/>
                </a:solidFill>
                <a:effectLst/>
                <a:latin typeface="+mn-lt"/>
                <a:ea typeface="+mn-ea"/>
                <a:cs typeface="+mn-cs"/>
              </a:rPr>
              <a:t>Withania</a:t>
            </a:r>
            <a:r>
              <a:rPr lang="en-US" sz="1200" b="0" kern="1200" dirty="0" smtClean="0">
                <a:solidFill>
                  <a:schemeClr val="tx1"/>
                </a:solidFill>
                <a:effectLst/>
                <a:latin typeface="+mn-lt"/>
                <a:ea typeface="+mn-ea"/>
                <a:cs typeface="+mn-cs"/>
              </a:rPr>
              <a:t>), shrubs and trees.</a:t>
            </a:r>
          </a:p>
          <a:p>
            <a:pPr fontAlgn="base"/>
            <a:r>
              <a:rPr lang="en-US" sz="1200" b="1" kern="1200" dirty="0" smtClean="0">
                <a:solidFill>
                  <a:schemeClr val="tx1"/>
                </a:solidFill>
                <a:effectLst/>
                <a:latin typeface="+mn-lt"/>
                <a:ea typeface="+mn-ea"/>
                <a:cs typeface="+mn-cs"/>
              </a:rPr>
              <a:t>Root:</a:t>
            </a:r>
            <a:endParaRPr lang="en-US" sz="1200" b="0" kern="1200" dirty="0" smtClean="0">
              <a:solidFill>
                <a:schemeClr val="tx1"/>
              </a:solidFill>
              <a:effectLst/>
              <a:latin typeface="+mn-lt"/>
              <a:ea typeface="+mn-ea"/>
              <a:cs typeface="+mn-cs"/>
            </a:endParaRPr>
          </a:p>
          <a:p>
            <a:pPr fontAlgn="base"/>
            <a:r>
              <a:rPr lang="en-US" sz="1200" b="0" kern="1200" dirty="0" smtClean="0">
                <a:solidFill>
                  <a:schemeClr val="tx1"/>
                </a:solidFill>
                <a:effectLst/>
                <a:latin typeface="+mn-lt"/>
                <a:ea typeface="+mn-ea"/>
                <a:cs typeface="+mn-cs"/>
              </a:rPr>
              <a:t>A branched tap root system.</a:t>
            </a:r>
          </a:p>
          <a:p>
            <a:endParaRPr lang="en-IN" dirty="0"/>
          </a:p>
        </p:txBody>
      </p:sp>
      <p:sp>
        <p:nvSpPr>
          <p:cNvPr id="4" name="Slide Number Placeholder 3"/>
          <p:cNvSpPr>
            <a:spLocks noGrp="1"/>
          </p:cNvSpPr>
          <p:nvPr>
            <p:ph type="sldNum" sz="quarter" idx="10"/>
          </p:nvPr>
        </p:nvSpPr>
        <p:spPr/>
        <p:txBody>
          <a:bodyPr/>
          <a:lstStyle/>
          <a:p>
            <a:fld id="{C04DD3A2-1119-4249-9AA0-5321D8E0022E}" type="slidenum">
              <a:rPr lang="en-IN" smtClean="0"/>
              <a:t>29</a:t>
            </a:fld>
            <a:endParaRPr lang="en-IN"/>
          </a:p>
        </p:txBody>
      </p:sp>
    </p:spTree>
    <p:extLst>
      <p:ext uri="{BB962C8B-B14F-4D97-AF65-F5344CB8AC3E}">
        <p14:creationId xmlns:p14="http://schemas.microsoft.com/office/powerpoint/2010/main" val="39661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C04DD3A2-1119-4249-9AA0-5321D8E0022E}" type="slidenum">
              <a:rPr lang="en-IN" smtClean="0"/>
              <a:t>41</a:t>
            </a:fld>
            <a:endParaRPr lang="en-IN"/>
          </a:p>
        </p:txBody>
      </p:sp>
    </p:spTree>
    <p:extLst>
      <p:ext uri="{BB962C8B-B14F-4D97-AF65-F5344CB8AC3E}">
        <p14:creationId xmlns:p14="http://schemas.microsoft.com/office/powerpoint/2010/main" val="733648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8C3975A-EAFA-4865-94B2-A74D347FB917}" type="datetimeFigureOut">
              <a:rPr lang="en-IN" smtClean="0"/>
              <a:t>22-05-2020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2843294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8C3975A-EAFA-4865-94B2-A74D347FB917}" type="datetimeFigureOut">
              <a:rPr lang="en-IN" smtClean="0"/>
              <a:t>22-05-2020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1383406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8C3975A-EAFA-4865-94B2-A74D347FB917}" type="datetimeFigureOut">
              <a:rPr lang="en-IN" smtClean="0"/>
              <a:t>22-05-2020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1199441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8C3975A-EAFA-4865-94B2-A74D347FB917}" type="datetimeFigureOut">
              <a:rPr lang="en-IN" smtClean="0"/>
              <a:t>22-05-2020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693963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8C3975A-EAFA-4865-94B2-A74D347FB917}" type="datetimeFigureOut">
              <a:rPr lang="en-IN" smtClean="0"/>
              <a:t>22-05-2020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1359645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8C3975A-EAFA-4865-94B2-A74D347FB917}" type="datetimeFigureOut">
              <a:rPr lang="en-IN" smtClean="0"/>
              <a:t>22-05-2020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504552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8C3975A-EAFA-4865-94B2-A74D347FB917}" type="datetimeFigureOut">
              <a:rPr lang="en-IN" smtClean="0"/>
              <a:t>22-05-2020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988469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8C3975A-EAFA-4865-94B2-A74D347FB917}" type="datetimeFigureOut">
              <a:rPr lang="en-IN" smtClean="0"/>
              <a:t>22-05-2020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3693936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C3975A-EAFA-4865-94B2-A74D347FB917}" type="datetimeFigureOut">
              <a:rPr lang="en-IN" smtClean="0"/>
              <a:t>22-05-2020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1662405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C3975A-EAFA-4865-94B2-A74D347FB917}" type="datetimeFigureOut">
              <a:rPr lang="en-IN" smtClean="0"/>
              <a:t>22-05-2020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2262442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C3975A-EAFA-4865-94B2-A74D347FB917}" type="datetimeFigureOut">
              <a:rPr lang="en-IN" smtClean="0"/>
              <a:t>22-05-2020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5CECFF2-6AD3-48A7-A67F-C9BD0156CAA1}" type="slidenum">
              <a:rPr lang="en-IN" smtClean="0"/>
              <a:t>‹#›</a:t>
            </a:fld>
            <a:endParaRPr lang="en-IN"/>
          </a:p>
        </p:txBody>
      </p:sp>
    </p:spTree>
    <p:extLst>
      <p:ext uri="{BB962C8B-B14F-4D97-AF65-F5344CB8AC3E}">
        <p14:creationId xmlns:p14="http://schemas.microsoft.com/office/powerpoint/2010/main" val="1155043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C3975A-EAFA-4865-94B2-A74D347FB917}" type="datetimeFigureOut">
              <a:rPr lang="en-IN" smtClean="0"/>
              <a:t>22-05-2020</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CECFF2-6AD3-48A7-A67F-C9BD0156CAA1}" type="slidenum">
              <a:rPr lang="en-IN" smtClean="0"/>
              <a:t>‹#›</a:t>
            </a:fld>
            <a:endParaRPr lang="en-IN"/>
          </a:p>
        </p:txBody>
      </p:sp>
    </p:spTree>
    <p:extLst>
      <p:ext uri="{BB962C8B-B14F-4D97-AF65-F5344CB8AC3E}">
        <p14:creationId xmlns:p14="http://schemas.microsoft.com/office/powerpoint/2010/main" val="1799340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biologydiscussion.com/wp-content/uploads/2016/08/clip_image006-113.jpg"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s://www.biologydiscussion.com/wp-content/uploads/2016/08/clip_image004-173.jpg" TargetMode="External"/><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https://www.biologydiscussion.com/wp-content/uploads/2016/08/clip_image004-214.jpg" TargetMode="External"/><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43025" y="1951762"/>
            <a:ext cx="8858250" cy="2351734"/>
          </a:xfrm>
          <a:prstGeom prst="rect">
            <a:avLst/>
          </a:prstGeom>
        </p:spPr>
        <p:txBody>
          <a:bodyPr wrap="square">
            <a:spAutoFit/>
          </a:bodyPr>
          <a:lstStyle/>
          <a:p>
            <a:pPr marL="342900" indent="-342900" algn="just">
              <a:lnSpc>
                <a:spcPct val="150000"/>
              </a:lnSpc>
              <a:spcAft>
                <a:spcPts val="800"/>
              </a:spcAft>
              <a:buFont typeface="Wingdings" panose="05000000000000000000" pitchFamily="2" charset="2"/>
              <a:buChar char="q"/>
            </a:pPr>
            <a:r>
              <a:rPr lang="en-US" sz="2400" dirty="0">
                <a:latin typeface="Times New Roman" panose="02020603050405020304" pitchFamily="18" charset="0"/>
                <a:ea typeface="Calibri" panose="020F0502020204030204" pitchFamily="34" charset="0"/>
                <a:cs typeface="Times New Roman" panose="02020603050405020304" pitchFamily="18" charset="0"/>
              </a:rPr>
              <a:t>General outline of Bentham and Hooker’s system of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classification.</a:t>
            </a:r>
          </a:p>
          <a:p>
            <a:pPr marL="342900" indent="-342900" algn="just">
              <a:lnSpc>
                <a:spcPct val="150000"/>
              </a:lnSpc>
              <a:spcAft>
                <a:spcPts val="800"/>
              </a:spcAft>
              <a:buFont typeface="Wingdings" panose="05000000000000000000" pitchFamily="2" charset="2"/>
              <a:buChar char="q"/>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Study </a:t>
            </a:r>
            <a:r>
              <a:rPr lang="en-US" sz="2400" dirty="0">
                <a:latin typeface="Times New Roman" panose="02020603050405020304" pitchFamily="18" charset="0"/>
                <a:ea typeface="Calibri" panose="020F0502020204030204" pitchFamily="34" charset="0"/>
                <a:cs typeface="Times New Roman" panose="02020603050405020304" pitchFamily="18" charset="0"/>
              </a:rPr>
              <a:t>of the range of characters and economic importance of </a:t>
            </a:r>
            <a:r>
              <a:rPr lang="en-US" sz="2400" dirty="0" err="1">
                <a:latin typeface="Times New Roman" panose="02020603050405020304" pitchFamily="18" charset="0"/>
                <a:ea typeface="Calibri" panose="020F0502020204030204" pitchFamily="34" charset="0"/>
                <a:cs typeface="Times New Roman" panose="02020603050405020304" pitchFamily="18" charset="0"/>
              </a:rPr>
              <a:t>Annonaceae</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Rutaceae</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Rubiaceae</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Solanaceae</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dirty="0" err="1">
                <a:latin typeface="Times New Roman" panose="02020603050405020304" pitchFamily="18" charset="0"/>
                <a:ea typeface="Calibri" panose="020F0502020204030204" pitchFamily="34" charset="0"/>
                <a:cs typeface="Times New Roman" panose="02020603050405020304" pitchFamily="18" charset="0"/>
              </a:rPr>
              <a:t>Euphorbiaceae</a:t>
            </a:r>
            <a:r>
              <a:rPr lang="en-US" sz="2400" dirty="0">
                <a:latin typeface="Times New Roman" panose="02020603050405020304" pitchFamily="18" charset="0"/>
                <a:ea typeface="Calibri" panose="020F0502020204030204" pitchFamily="34" charset="0"/>
                <a:cs typeface="Times New Roman" panose="02020603050405020304" pitchFamily="18" charset="0"/>
              </a:rPr>
              <a:t>, and </a:t>
            </a:r>
            <a:r>
              <a:rPr lang="en-US" sz="2400" dirty="0" err="1">
                <a:latin typeface="Times New Roman" panose="02020603050405020304" pitchFamily="18" charset="0"/>
                <a:ea typeface="Calibri" panose="020F0502020204030204" pitchFamily="34" charset="0"/>
                <a:cs typeface="Times New Roman" panose="02020603050405020304" pitchFamily="18" charset="0"/>
              </a:rPr>
              <a:t>Poaceae</a:t>
            </a:r>
            <a:r>
              <a:rPr lang="en-US" sz="2400" dirty="0">
                <a:latin typeface="Times New Roman" panose="02020603050405020304" pitchFamily="18" charset="0"/>
                <a:ea typeface="Calibri" panose="020F0502020204030204" pitchFamily="34" charset="0"/>
                <a:cs typeface="Times New Roman" panose="02020603050405020304" pitchFamily="18" charset="0"/>
              </a:rPr>
              <a:t>.</a:t>
            </a:r>
            <a:endParaRPr lang="en-IN"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4741599" y="1098635"/>
            <a:ext cx="3698833" cy="579967"/>
          </a:xfrm>
          <a:prstGeom prst="rect">
            <a:avLst/>
          </a:prstGeom>
        </p:spPr>
        <p:txBody>
          <a:bodyPr wrap="none">
            <a:spAutoFit/>
          </a:bodyPr>
          <a:lstStyle/>
          <a:p>
            <a:pPr>
              <a:lnSpc>
                <a:spcPct val="150000"/>
              </a:lnSpc>
              <a:spcAft>
                <a:spcPts val="0"/>
              </a:spcAft>
            </a:pPr>
            <a:r>
              <a:rPr lang="en-US" sz="2400" b="1" dirty="0" smtClean="0">
                <a:latin typeface="Times New Roman" panose="02020603050405020304" pitchFamily="18" charset="0"/>
                <a:ea typeface="Calibri" panose="020F0502020204030204" pitchFamily="34" charset="0"/>
                <a:cs typeface="Times New Roman" panose="02020603050405020304" pitchFamily="18" charset="0"/>
              </a:rPr>
              <a:t>UNIT-II (Plant Taxonomy)</a:t>
            </a:r>
            <a:endParaRPr lang="en-IN" sz="24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3108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33450" y="817513"/>
            <a:ext cx="10210800" cy="3970318"/>
          </a:xfrm>
          <a:prstGeom prst="rect">
            <a:avLst/>
          </a:prstGeom>
        </p:spPr>
        <p:txBody>
          <a:bodyPr wrap="square">
            <a:spAutoFit/>
          </a:bodyPr>
          <a:lstStyle/>
          <a:p>
            <a:pPr algn="just">
              <a:lnSpc>
                <a:spcPct val="150000"/>
              </a:lnSpc>
            </a:pPr>
            <a:r>
              <a:rPr lang="en-US" sz="2400" b="1" dirty="0">
                <a:latin typeface="Times New Roman" panose="02020603050405020304" pitchFamily="18" charset="0"/>
                <a:cs typeface="Times New Roman" panose="02020603050405020304" pitchFamily="18" charset="0"/>
              </a:rPr>
              <a:t>Vegetative characters:</a:t>
            </a:r>
          </a:p>
          <a:p>
            <a:pPr algn="just">
              <a:lnSpc>
                <a:spcPct val="150000"/>
              </a:lnSpc>
            </a:pPr>
            <a:r>
              <a:rPr lang="en-US" sz="2400" b="1" dirty="0">
                <a:latin typeface="Times New Roman" panose="02020603050405020304" pitchFamily="18" charset="0"/>
                <a:cs typeface="Times New Roman" panose="02020603050405020304" pitchFamily="18" charset="0"/>
              </a:rPr>
              <a:t>Habit and </a:t>
            </a:r>
            <a:r>
              <a:rPr lang="en-US" sz="2400" b="1" dirty="0" smtClean="0">
                <a:latin typeface="Times New Roman" panose="02020603050405020304" pitchFamily="18" charset="0"/>
                <a:cs typeface="Times New Roman" panose="02020603050405020304" pitchFamily="18" charset="0"/>
              </a:rPr>
              <a:t>habitat: </a:t>
            </a:r>
            <a:r>
              <a:rPr lang="en-US" sz="2400" dirty="0" smtClean="0">
                <a:latin typeface="Times New Roman" panose="02020603050405020304" pitchFamily="18" charset="0"/>
                <a:cs typeface="Times New Roman" panose="02020603050405020304" pitchFamily="18" charset="0"/>
              </a:rPr>
              <a:t>Trees</a:t>
            </a:r>
            <a:r>
              <a:rPr lang="en-US" sz="2400" dirty="0">
                <a:latin typeface="Times New Roman" panose="02020603050405020304" pitchFamily="18" charset="0"/>
                <a:cs typeface="Times New Roman" panose="02020603050405020304" pitchFamily="18" charset="0"/>
              </a:rPr>
              <a:t>, shrubs or lianas. </a:t>
            </a:r>
            <a:r>
              <a:rPr lang="en-US" sz="2400" dirty="0" err="1">
                <a:latin typeface="Times New Roman" panose="02020603050405020304" pitchFamily="18" charset="0"/>
                <a:cs typeface="Times New Roman" panose="02020603050405020304" pitchFamily="18" charset="0"/>
              </a:rPr>
              <a:t>Artabotrys</a:t>
            </a:r>
            <a:r>
              <a:rPr lang="en-US" sz="2400" dirty="0">
                <a:latin typeface="Times New Roman" panose="02020603050405020304" pitchFamily="18" charset="0"/>
                <a:cs typeface="Times New Roman" panose="02020603050405020304" pitchFamily="18" charset="0"/>
              </a:rPr>
              <a:t> climbs by means of hooks. Oil ducts present in the bark, </a:t>
            </a:r>
            <a:r>
              <a:rPr lang="en-US" sz="2400" b="1" dirty="0">
                <a:latin typeface="Times New Roman" panose="02020603050405020304" pitchFamily="18" charset="0"/>
                <a:cs typeface="Times New Roman" panose="02020603050405020304" pitchFamily="18" charset="0"/>
              </a:rPr>
              <a:t>leaves and </a:t>
            </a:r>
            <a:r>
              <a:rPr lang="en-US" sz="2400" b="1" dirty="0" err="1">
                <a:latin typeface="Times New Roman" panose="02020603050405020304" pitchFamily="18" charset="0"/>
                <a:cs typeface="Times New Roman" panose="02020603050405020304" pitchFamily="18" charset="0"/>
              </a:rPr>
              <a:t>perianth</a:t>
            </a:r>
            <a:r>
              <a:rPr lang="en-US" sz="2400" b="1" dirty="0">
                <a:latin typeface="Times New Roman" panose="02020603050405020304" pitchFamily="18" charset="0"/>
                <a:cs typeface="Times New Roman" panose="02020603050405020304" pitchFamily="18" charset="0"/>
              </a:rPr>
              <a:t> leaves</a:t>
            </a:r>
            <a:r>
              <a:rPr lang="en-US" sz="2400" dirty="0">
                <a:latin typeface="Times New Roman" panose="02020603050405020304" pitchFamily="18" charset="0"/>
                <a:cs typeface="Times New Roman" panose="02020603050405020304" pitchFamily="18" charset="0"/>
              </a:rPr>
              <a:t>. Terrestrial and perennial. Evergreen, deciduous, cultivated as well as wild.</a:t>
            </a:r>
          </a:p>
          <a:p>
            <a:pPr algn="just">
              <a:lnSpc>
                <a:spcPct val="150000"/>
              </a:lnSpc>
            </a:pPr>
            <a:r>
              <a:rPr lang="en-US" sz="2400" b="1" dirty="0" smtClean="0">
                <a:latin typeface="Times New Roman" panose="02020603050405020304" pitchFamily="18" charset="0"/>
                <a:cs typeface="Times New Roman" panose="02020603050405020304" pitchFamily="18" charset="0"/>
              </a:rPr>
              <a:t>Root: </a:t>
            </a:r>
            <a:r>
              <a:rPr lang="en-US" sz="2400" dirty="0" smtClean="0">
                <a:latin typeface="Times New Roman" panose="02020603050405020304" pitchFamily="18" charset="0"/>
                <a:cs typeface="Times New Roman" panose="02020603050405020304" pitchFamily="18" charset="0"/>
              </a:rPr>
              <a:t>Tap</a:t>
            </a:r>
            <a:r>
              <a:rPr lang="en-US" sz="2400" dirty="0">
                <a:latin typeface="Times New Roman" panose="02020603050405020304" pitchFamily="18" charset="0"/>
                <a:cs typeface="Times New Roman" panose="02020603050405020304" pitchFamily="18" charset="0"/>
              </a:rPr>
              <a:t>, deep and extensively branched</a:t>
            </a:r>
            <a:r>
              <a:rPr lang="en-US" sz="2400" dirty="0" smtClean="0">
                <a:latin typeface="Times New Roman" panose="02020603050405020304" pitchFamily="18" charset="0"/>
                <a:cs typeface="Times New Roman" panose="02020603050405020304" pitchFamily="18" charset="0"/>
              </a:rPr>
              <a:t>.</a:t>
            </a:r>
          </a:p>
          <a:p>
            <a:pPr algn="just" fontAlgn="base">
              <a:lnSpc>
                <a:spcPct val="150000"/>
              </a:lnSpc>
            </a:pPr>
            <a:r>
              <a:rPr lang="en-US" sz="2400" b="1" dirty="0" err="1" smtClean="0">
                <a:solidFill>
                  <a:srgbClr val="424142"/>
                </a:solidFill>
                <a:latin typeface="Times New Roman" panose="02020603050405020304" pitchFamily="18" charset="0"/>
                <a:cs typeface="Times New Roman" panose="02020603050405020304" pitchFamily="18" charset="0"/>
              </a:rPr>
              <a:t>Stem:</a:t>
            </a:r>
            <a:r>
              <a:rPr lang="en-US" sz="2400" dirty="0" err="1" smtClean="0">
                <a:solidFill>
                  <a:srgbClr val="424142"/>
                </a:solidFill>
                <a:latin typeface="Times New Roman" panose="02020603050405020304" pitchFamily="18" charset="0"/>
                <a:cs typeface="Times New Roman" panose="02020603050405020304" pitchFamily="18" charset="0"/>
              </a:rPr>
              <a:t>Erect</a:t>
            </a:r>
            <a:r>
              <a:rPr lang="en-US" sz="2400" dirty="0">
                <a:solidFill>
                  <a:srgbClr val="424142"/>
                </a:solidFill>
                <a:latin typeface="Times New Roman" panose="02020603050405020304" pitchFamily="18" charset="0"/>
                <a:cs typeface="Times New Roman" panose="02020603050405020304" pitchFamily="18" charset="0"/>
              </a:rPr>
              <a:t>, branched, solid, woody, sometimes woody climbers. Leaves – </a:t>
            </a:r>
            <a:r>
              <a:rPr lang="en-US" sz="2400" dirty="0" smtClean="0">
                <a:solidFill>
                  <a:srgbClr val="424142"/>
                </a:solidFill>
                <a:latin typeface="Times New Roman" panose="02020603050405020304" pitchFamily="18" charset="0"/>
                <a:cs typeface="Times New Roman" panose="02020603050405020304" pitchFamily="18" charset="0"/>
              </a:rPr>
              <a:t>Simple, entire</a:t>
            </a:r>
            <a:r>
              <a:rPr lang="en-US" sz="2400" dirty="0">
                <a:solidFill>
                  <a:srgbClr val="424142"/>
                </a:solidFill>
                <a:latin typeface="Times New Roman" panose="02020603050405020304" pitchFamily="18" charset="0"/>
                <a:cs typeface="Times New Roman" panose="02020603050405020304" pitchFamily="18" charset="0"/>
              </a:rPr>
              <a:t>, alternate, </a:t>
            </a:r>
            <a:r>
              <a:rPr lang="en-US" sz="2400" dirty="0" err="1">
                <a:solidFill>
                  <a:srgbClr val="424142"/>
                </a:solidFill>
                <a:latin typeface="Times New Roman" panose="02020603050405020304" pitchFamily="18" charset="0"/>
                <a:cs typeface="Times New Roman" panose="02020603050405020304" pitchFamily="18" charset="0"/>
              </a:rPr>
              <a:t>exstipulate</a:t>
            </a:r>
            <a:r>
              <a:rPr lang="en-US" sz="2400" dirty="0">
                <a:solidFill>
                  <a:srgbClr val="424142"/>
                </a:solidFill>
                <a:latin typeface="Times New Roman" panose="02020603050405020304" pitchFamily="18" charset="0"/>
                <a:cs typeface="Times New Roman" panose="02020603050405020304" pitchFamily="18" charset="0"/>
              </a:rPr>
              <a:t>, distichous, gland dotted</a:t>
            </a:r>
            <a:r>
              <a:rPr lang="en-US" sz="2400" dirty="0" smtClean="0">
                <a:solidFill>
                  <a:srgbClr val="424142"/>
                </a:solidFill>
                <a:latin typeface="Times New Roman" panose="02020603050405020304" pitchFamily="18" charset="0"/>
                <a:cs typeface="Times New Roman" panose="02020603050405020304" pitchFamily="18" charset="0"/>
              </a:rPr>
              <a:t>.</a:t>
            </a:r>
            <a:endParaRPr lang="en-US" sz="2400" dirty="0">
              <a:solidFill>
                <a:srgbClr val="42414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2017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3000" y="137190"/>
            <a:ext cx="10248900" cy="7294305"/>
          </a:xfrm>
          <a:prstGeom prst="rect">
            <a:avLst/>
          </a:prstGeom>
        </p:spPr>
        <p:txBody>
          <a:bodyPr wrap="square">
            <a:spAutoFit/>
          </a:bodyPr>
          <a:lstStyle/>
          <a:p>
            <a:pPr lvl="0" algn="just" fontAlgn="base">
              <a:lnSpc>
                <a:spcPct val="150000"/>
              </a:lnSpc>
            </a:pPr>
            <a:r>
              <a:rPr lang="en-IN" sz="2400" b="1" dirty="0">
                <a:solidFill>
                  <a:prstClr val="black"/>
                </a:solidFill>
                <a:latin typeface="Times New Roman" panose="02020603050405020304" pitchFamily="18" charset="0"/>
                <a:cs typeface="Times New Roman" panose="02020603050405020304" pitchFamily="18" charset="0"/>
              </a:rPr>
              <a:t>B. Floral characters:</a:t>
            </a:r>
            <a:endParaRPr lang="en-IN" sz="2400" dirty="0">
              <a:solidFill>
                <a:prstClr val="black"/>
              </a:solidFill>
              <a:latin typeface="Times New Roman" panose="02020603050405020304" pitchFamily="18" charset="0"/>
              <a:cs typeface="Times New Roman" panose="02020603050405020304" pitchFamily="18" charset="0"/>
            </a:endParaRPr>
          </a:p>
          <a:p>
            <a:pPr lvl="0" algn="just" fontAlgn="base">
              <a:lnSpc>
                <a:spcPct val="150000"/>
              </a:lnSpc>
            </a:pPr>
            <a:r>
              <a:rPr lang="en-IN" sz="2400" b="1" dirty="0">
                <a:solidFill>
                  <a:prstClr val="black"/>
                </a:solidFill>
                <a:latin typeface="Times New Roman" panose="02020603050405020304" pitchFamily="18" charset="0"/>
                <a:cs typeface="Times New Roman" panose="02020603050405020304" pitchFamily="18" charset="0"/>
              </a:rPr>
              <a:t>Inflorescence:</a:t>
            </a:r>
            <a:r>
              <a:rPr lang="en-IN" sz="2400" dirty="0">
                <a:solidFill>
                  <a:prstClr val="black"/>
                </a:solidFill>
                <a:latin typeface="Times New Roman" panose="02020603050405020304" pitchFamily="18" charset="0"/>
                <a:cs typeface="Times New Roman" panose="02020603050405020304" pitchFamily="18" charset="0"/>
              </a:rPr>
              <a:t> Often solitary, axillary, sometimes </a:t>
            </a:r>
            <a:r>
              <a:rPr lang="en-IN" sz="2400" dirty="0" err="1">
                <a:solidFill>
                  <a:prstClr val="black"/>
                </a:solidFill>
                <a:latin typeface="Times New Roman" panose="02020603050405020304" pitchFamily="18" charset="0"/>
                <a:cs typeface="Times New Roman" panose="02020603050405020304" pitchFamily="18" charset="0"/>
              </a:rPr>
              <a:t>cauliflourous</a:t>
            </a:r>
            <a:r>
              <a:rPr lang="en-IN" sz="2400" dirty="0">
                <a:solidFill>
                  <a:prstClr val="black"/>
                </a:solidFill>
                <a:latin typeface="Times New Roman" panose="02020603050405020304" pitchFamily="18" charset="0"/>
                <a:cs typeface="Times New Roman" panose="02020603050405020304" pitchFamily="18" charset="0"/>
              </a:rPr>
              <a:t> in groups.</a:t>
            </a:r>
          </a:p>
          <a:p>
            <a:pPr lvl="0" algn="just" fontAlgn="base">
              <a:lnSpc>
                <a:spcPct val="150000"/>
              </a:lnSpc>
            </a:pPr>
            <a:r>
              <a:rPr lang="en-IN" sz="2400" b="1" dirty="0">
                <a:solidFill>
                  <a:prstClr val="black"/>
                </a:solidFill>
                <a:latin typeface="Times New Roman" panose="02020603050405020304" pitchFamily="18" charset="0"/>
                <a:cs typeface="Times New Roman" panose="02020603050405020304" pitchFamily="18" charset="0"/>
              </a:rPr>
              <a:t>Flower:</a:t>
            </a:r>
            <a:r>
              <a:rPr lang="en-IN" sz="2400" dirty="0">
                <a:solidFill>
                  <a:prstClr val="black"/>
                </a:solidFill>
                <a:latin typeface="Times New Roman" panose="02020603050405020304" pitchFamily="18" charset="0"/>
                <a:cs typeface="Times New Roman" panose="02020603050405020304" pitchFamily="18" charset="0"/>
              </a:rPr>
              <a:t> Actinomorphic but zygomorphic in </a:t>
            </a:r>
            <a:r>
              <a:rPr lang="en-IN" sz="2400" dirty="0" err="1">
                <a:solidFill>
                  <a:prstClr val="black"/>
                </a:solidFill>
                <a:latin typeface="Times New Roman" panose="02020603050405020304" pitchFamily="18" charset="0"/>
                <a:cs typeface="Times New Roman" panose="02020603050405020304" pitchFamily="18" charset="0"/>
              </a:rPr>
              <a:t>Monodora</a:t>
            </a:r>
            <a:r>
              <a:rPr lang="en-IN" sz="2400" dirty="0">
                <a:solidFill>
                  <a:prstClr val="black"/>
                </a:solidFill>
                <a:latin typeface="Times New Roman" panose="02020603050405020304" pitchFamily="18" charset="0"/>
                <a:cs typeface="Times New Roman" panose="02020603050405020304" pitchFamily="18" charset="0"/>
              </a:rPr>
              <a:t> due to difference in size of petals, hermaphrodite, unisexual in </a:t>
            </a:r>
            <a:r>
              <a:rPr lang="en-IN" sz="2400" dirty="0" err="1">
                <a:solidFill>
                  <a:prstClr val="black"/>
                </a:solidFill>
                <a:latin typeface="Times New Roman" panose="02020603050405020304" pitchFamily="18" charset="0"/>
                <a:cs typeface="Times New Roman" panose="02020603050405020304" pitchFamily="18" charset="0"/>
              </a:rPr>
              <a:t>Stelechocarpus</a:t>
            </a:r>
            <a:r>
              <a:rPr lang="en-IN" sz="2400" dirty="0">
                <a:solidFill>
                  <a:prstClr val="black"/>
                </a:solidFill>
                <a:latin typeface="Times New Roman" panose="02020603050405020304" pitchFamily="18" charset="0"/>
                <a:cs typeface="Times New Roman" panose="02020603050405020304" pitchFamily="18" charset="0"/>
              </a:rPr>
              <a:t>, complete, </a:t>
            </a:r>
            <a:r>
              <a:rPr lang="en-IN" sz="2400" dirty="0" err="1">
                <a:solidFill>
                  <a:prstClr val="black"/>
                </a:solidFill>
                <a:latin typeface="Times New Roman" panose="02020603050405020304" pitchFamily="18" charset="0"/>
                <a:cs typeface="Times New Roman" panose="02020603050405020304" pitchFamily="18" charset="0"/>
              </a:rPr>
              <a:t>trimerous</a:t>
            </a:r>
            <a:r>
              <a:rPr lang="en-IN" sz="2400" dirty="0">
                <a:solidFill>
                  <a:prstClr val="black"/>
                </a:solidFill>
                <a:latin typeface="Times New Roman" panose="02020603050405020304" pitchFamily="18" charset="0"/>
                <a:cs typeface="Times New Roman" panose="02020603050405020304" pitchFamily="18" charset="0"/>
              </a:rPr>
              <a:t>, </a:t>
            </a:r>
            <a:r>
              <a:rPr lang="en-IN" sz="2400" dirty="0" err="1">
                <a:solidFill>
                  <a:prstClr val="black"/>
                </a:solidFill>
                <a:latin typeface="Times New Roman" panose="02020603050405020304" pitchFamily="18" charset="0"/>
                <a:cs typeface="Times New Roman" panose="02020603050405020304" pitchFamily="18" charset="0"/>
              </a:rPr>
              <a:t>hypogynous</a:t>
            </a:r>
            <a:r>
              <a:rPr lang="en-IN" sz="2400" dirty="0">
                <a:solidFill>
                  <a:prstClr val="black"/>
                </a:solidFill>
                <a:latin typeface="Times New Roman" panose="02020603050405020304" pitchFamily="18" charset="0"/>
                <a:cs typeface="Times New Roman" panose="02020603050405020304" pitchFamily="18" charset="0"/>
              </a:rPr>
              <a:t>, </a:t>
            </a:r>
            <a:r>
              <a:rPr lang="en-IN" sz="2400" dirty="0" err="1">
                <a:solidFill>
                  <a:prstClr val="black"/>
                </a:solidFill>
                <a:latin typeface="Times New Roman" panose="02020603050405020304" pitchFamily="18" charset="0"/>
                <a:cs typeface="Times New Roman" panose="02020603050405020304" pitchFamily="18" charset="0"/>
              </a:rPr>
              <a:t>perigynous</a:t>
            </a:r>
            <a:r>
              <a:rPr lang="en-IN" sz="2400" dirty="0">
                <a:solidFill>
                  <a:prstClr val="black"/>
                </a:solidFill>
                <a:latin typeface="Times New Roman" panose="02020603050405020304" pitchFamily="18" charset="0"/>
                <a:cs typeface="Times New Roman" panose="02020603050405020304" pitchFamily="18" charset="0"/>
              </a:rPr>
              <a:t> (</a:t>
            </a:r>
            <a:r>
              <a:rPr lang="en-IN" sz="2400" dirty="0" err="1">
                <a:solidFill>
                  <a:prstClr val="black"/>
                </a:solidFill>
                <a:latin typeface="Times New Roman" panose="02020603050405020304" pitchFamily="18" charset="0"/>
                <a:cs typeface="Times New Roman" panose="02020603050405020304" pitchFamily="18" charset="0"/>
              </a:rPr>
              <a:t>Eupomatia</a:t>
            </a:r>
            <a:r>
              <a:rPr lang="en-IN" sz="2400" dirty="0">
                <a:solidFill>
                  <a:prstClr val="black"/>
                </a:solidFill>
                <a:latin typeface="Times New Roman" panose="02020603050405020304" pitchFamily="18" charset="0"/>
                <a:cs typeface="Times New Roman" panose="02020603050405020304" pitchFamily="18" charset="0"/>
              </a:rPr>
              <a:t>) </a:t>
            </a:r>
            <a:r>
              <a:rPr lang="en-IN" sz="2400" dirty="0" err="1">
                <a:solidFill>
                  <a:prstClr val="black"/>
                </a:solidFill>
                <a:latin typeface="Times New Roman" panose="02020603050405020304" pitchFamily="18" charset="0"/>
                <a:cs typeface="Times New Roman" panose="02020603050405020304" pitchFamily="18" charset="0"/>
              </a:rPr>
              <a:t>spirocyclic</a:t>
            </a:r>
            <a:r>
              <a:rPr lang="en-IN" sz="2400" dirty="0">
                <a:solidFill>
                  <a:prstClr val="black"/>
                </a:solidFill>
                <a:latin typeface="Times New Roman" panose="02020603050405020304" pitchFamily="18" charset="0"/>
                <a:cs typeface="Times New Roman" panose="02020603050405020304" pitchFamily="18" charset="0"/>
              </a:rPr>
              <a:t>, often aromatic.</a:t>
            </a:r>
            <a:endParaRPr lang="en-US" sz="2400" dirty="0">
              <a:solidFill>
                <a:prstClr val="black"/>
              </a:solidFill>
              <a:latin typeface="Times New Roman" panose="02020603050405020304" pitchFamily="18" charset="0"/>
              <a:cs typeface="Times New Roman" panose="02020603050405020304" pitchFamily="18" charset="0"/>
            </a:endParaRPr>
          </a:p>
          <a:p>
            <a:pPr lvl="0" algn="just" fontAlgn="base">
              <a:lnSpc>
                <a:spcPct val="150000"/>
              </a:lnSpc>
            </a:pPr>
            <a:r>
              <a:rPr lang="en-IN" sz="2400" b="1" dirty="0">
                <a:solidFill>
                  <a:prstClr val="black"/>
                </a:solidFill>
                <a:latin typeface="Times New Roman" panose="02020603050405020304" pitchFamily="18" charset="0"/>
                <a:cs typeface="Times New Roman" panose="02020603050405020304" pitchFamily="18" charset="0"/>
              </a:rPr>
              <a:t>Calyx:</a:t>
            </a:r>
            <a:r>
              <a:rPr lang="en-IN" sz="2400" dirty="0">
                <a:solidFill>
                  <a:prstClr val="black"/>
                </a:solidFill>
                <a:latin typeface="Times New Roman" panose="02020603050405020304" pitchFamily="18" charset="0"/>
                <a:cs typeface="Times New Roman" panose="02020603050405020304" pitchFamily="18" charset="0"/>
              </a:rPr>
              <a:t> Sepals 3, </a:t>
            </a:r>
            <a:r>
              <a:rPr lang="en-IN" sz="2400" dirty="0" err="1">
                <a:solidFill>
                  <a:prstClr val="black"/>
                </a:solidFill>
                <a:latin typeface="Times New Roman" panose="02020603050405020304" pitchFamily="18" charset="0"/>
                <a:cs typeface="Times New Roman" panose="02020603050405020304" pitchFamily="18" charset="0"/>
              </a:rPr>
              <a:t>sepaloid</a:t>
            </a:r>
            <a:r>
              <a:rPr lang="en-IN" sz="2400" dirty="0">
                <a:solidFill>
                  <a:prstClr val="black"/>
                </a:solidFill>
                <a:latin typeface="Times New Roman" panose="02020603050405020304" pitchFamily="18" charset="0"/>
                <a:cs typeface="Times New Roman" panose="02020603050405020304" pitchFamily="18" charset="0"/>
              </a:rPr>
              <a:t>, polysepalous, connate at the base, </a:t>
            </a:r>
            <a:r>
              <a:rPr lang="en-IN" sz="2400" dirty="0" err="1">
                <a:solidFill>
                  <a:prstClr val="black"/>
                </a:solidFill>
                <a:latin typeface="Times New Roman" panose="02020603050405020304" pitchFamily="18" charset="0"/>
                <a:cs typeface="Times New Roman" panose="02020603050405020304" pitchFamily="18" charset="0"/>
              </a:rPr>
              <a:t>valvate</a:t>
            </a:r>
            <a:r>
              <a:rPr lang="en-IN" sz="2400" dirty="0">
                <a:solidFill>
                  <a:prstClr val="black"/>
                </a:solidFill>
                <a:latin typeface="Times New Roman" panose="02020603050405020304" pitchFamily="18" charset="0"/>
                <a:cs typeface="Times New Roman" panose="02020603050405020304" pitchFamily="18" charset="0"/>
              </a:rPr>
              <a:t>.</a:t>
            </a:r>
          </a:p>
          <a:p>
            <a:pPr lvl="0" algn="just" fontAlgn="base">
              <a:lnSpc>
                <a:spcPct val="150000"/>
              </a:lnSpc>
            </a:pPr>
            <a:r>
              <a:rPr lang="en-US" sz="2400" b="1" dirty="0">
                <a:solidFill>
                  <a:srgbClr val="424142"/>
                </a:solidFill>
                <a:latin typeface="Times New Roman" panose="02020603050405020304" pitchFamily="18" charset="0"/>
                <a:cs typeface="Times New Roman" panose="02020603050405020304" pitchFamily="18" charset="0"/>
              </a:rPr>
              <a:t>Corolla:</a:t>
            </a:r>
            <a:r>
              <a:rPr lang="en-US" sz="2400" dirty="0">
                <a:solidFill>
                  <a:srgbClr val="424142"/>
                </a:solidFill>
                <a:latin typeface="Times New Roman" panose="02020603050405020304" pitchFamily="18" charset="0"/>
                <a:cs typeface="Times New Roman" panose="02020603050405020304" pitchFamily="18" charset="0"/>
              </a:rPr>
              <a:t> Petals 6 in two whorls of 3 each, </a:t>
            </a:r>
            <a:r>
              <a:rPr lang="en-US" sz="2400" dirty="0" err="1">
                <a:solidFill>
                  <a:srgbClr val="424142"/>
                </a:solidFill>
                <a:latin typeface="Times New Roman" panose="02020603050405020304" pitchFamily="18" charset="0"/>
                <a:cs typeface="Times New Roman" panose="02020603050405020304" pitchFamily="18" charset="0"/>
              </a:rPr>
              <a:t>valvate</a:t>
            </a:r>
            <a:r>
              <a:rPr lang="en-US" sz="2400" dirty="0">
                <a:solidFill>
                  <a:srgbClr val="424142"/>
                </a:solidFill>
                <a:latin typeface="Times New Roman" panose="02020603050405020304" pitchFamily="18" charset="0"/>
                <a:cs typeface="Times New Roman" panose="02020603050405020304" pitchFamily="18" charset="0"/>
              </a:rPr>
              <a:t> or slightly imbricate. Sometimes no distinction into sepals and petals so </a:t>
            </a:r>
            <a:r>
              <a:rPr lang="en-US" sz="2400" dirty="0" err="1">
                <a:solidFill>
                  <a:srgbClr val="424142"/>
                </a:solidFill>
                <a:latin typeface="Times New Roman" panose="02020603050405020304" pitchFamily="18" charset="0"/>
                <a:cs typeface="Times New Roman" panose="02020603050405020304" pitchFamily="18" charset="0"/>
              </a:rPr>
              <a:t>perianth</a:t>
            </a:r>
            <a:r>
              <a:rPr lang="en-US" sz="2400" dirty="0">
                <a:solidFill>
                  <a:srgbClr val="424142"/>
                </a:solidFill>
                <a:latin typeface="Times New Roman" panose="02020603050405020304" pitchFamily="18" charset="0"/>
                <a:cs typeface="Times New Roman" panose="02020603050405020304" pitchFamily="18" charset="0"/>
              </a:rPr>
              <a:t> in 3 or more whorls of 3 each.</a:t>
            </a:r>
          </a:p>
          <a:p>
            <a:pPr lvl="0" algn="just" fontAlgn="base">
              <a:lnSpc>
                <a:spcPct val="150000"/>
              </a:lnSpc>
            </a:pPr>
            <a:r>
              <a:rPr lang="en-US" sz="2400" b="1" dirty="0">
                <a:solidFill>
                  <a:srgbClr val="424142"/>
                </a:solidFill>
                <a:latin typeface="Times New Roman" panose="02020603050405020304" pitchFamily="18" charset="0"/>
                <a:cs typeface="Times New Roman" panose="02020603050405020304" pitchFamily="18" charset="0"/>
              </a:rPr>
              <a:t>Androecium:</a:t>
            </a:r>
            <a:r>
              <a:rPr lang="en-US" sz="2400" dirty="0">
                <a:solidFill>
                  <a:srgbClr val="424142"/>
                </a:solidFill>
                <a:latin typeface="Times New Roman" panose="02020603050405020304" pitchFamily="18" charset="0"/>
                <a:cs typeface="Times New Roman" panose="02020603050405020304" pitchFamily="18" charset="0"/>
              </a:rPr>
              <a:t> Stamens numerous spirally arranged on the axis which forms a large convex receptacle, filament short and thick, anthers long, </a:t>
            </a:r>
            <a:r>
              <a:rPr lang="en-US" sz="2400" dirty="0" err="1">
                <a:solidFill>
                  <a:srgbClr val="424142"/>
                </a:solidFill>
                <a:latin typeface="Times New Roman" panose="02020603050405020304" pitchFamily="18" charset="0"/>
                <a:cs typeface="Times New Roman" panose="02020603050405020304" pitchFamily="18" charset="0"/>
              </a:rPr>
              <a:t>extrorse</a:t>
            </a:r>
            <a:r>
              <a:rPr lang="en-US" sz="2400" dirty="0">
                <a:solidFill>
                  <a:srgbClr val="424142"/>
                </a:solidFill>
                <a:latin typeface="Times New Roman" panose="02020603050405020304" pitchFamily="18" charset="0"/>
                <a:cs typeface="Times New Roman" panose="02020603050405020304" pitchFamily="18" charset="0"/>
              </a:rPr>
              <a:t>, truncate connective, </a:t>
            </a:r>
            <a:r>
              <a:rPr lang="en-US" sz="2400" dirty="0" err="1">
                <a:solidFill>
                  <a:srgbClr val="424142"/>
                </a:solidFill>
                <a:latin typeface="Times New Roman" panose="02020603050405020304" pitchFamily="18" charset="0"/>
                <a:cs typeface="Times New Roman" panose="02020603050405020304" pitchFamily="18" charset="0"/>
              </a:rPr>
              <a:t>bithecous</a:t>
            </a:r>
            <a:r>
              <a:rPr lang="en-US" sz="2400" dirty="0">
                <a:solidFill>
                  <a:srgbClr val="424142"/>
                </a:solidFill>
                <a:latin typeface="Times New Roman" panose="02020603050405020304" pitchFamily="18" charset="0"/>
                <a:cs typeface="Times New Roman" panose="02020603050405020304" pitchFamily="18" charset="0"/>
              </a:rPr>
              <a:t>.</a:t>
            </a:r>
          </a:p>
          <a:p>
            <a:pPr lvl="0" algn="just" fontAlgn="base">
              <a:lnSpc>
                <a:spcPct val="150000"/>
              </a:lnSpc>
            </a:pPr>
            <a:endParaRPr lang="en-IN" sz="24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7588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Annona Squamosa">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9326" y="914400"/>
            <a:ext cx="7915274" cy="54864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4792111" y="301109"/>
            <a:ext cx="2379177" cy="369332"/>
          </a:xfrm>
          <a:prstGeom prst="rect">
            <a:avLst/>
          </a:prstGeom>
        </p:spPr>
        <p:txBody>
          <a:bodyPr wrap="none">
            <a:spAutoFit/>
          </a:bodyPr>
          <a:lstStyle/>
          <a:p>
            <a:r>
              <a:rPr lang="en-IN" b="1" dirty="0">
                <a:solidFill>
                  <a:srgbClr val="424142"/>
                </a:solidFill>
                <a:latin typeface="Georgia" panose="02040502050405020303" pitchFamily="18" charset="0"/>
              </a:rPr>
              <a:t>Annona </a:t>
            </a:r>
            <a:r>
              <a:rPr lang="en-IN" b="1" dirty="0" err="1">
                <a:solidFill>
                  <a:srgbClr val="424142"/>
                </a:solidFill>
                <a:latin typeface="Georgia" panose="02040502050405020303" pitchFamily="18" charset="0"/>
              </a:rPr>
              <a:t>squamosa</a:t>
            </a:r>
            <a:endParaRPr lang="en-IN" dirty="0"/>
          </a:p>
        </p:txBody>
      </p:sp>
    </p:spTree>
    <p:extLst>
      <p:ext uri="{BB962C8B-B14F-4D97-AF65-F5344CB8AC3E}">
        <p14:creationId xmlns:p14="http://schemas.microsoft.com/office/powerpoint/2010/main" val="28354008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7250" y="388888"/>
            <a:ext cx="10496550" cy="5632311"/>
          </a:xfrm>
          <a:prstGeom prst="rect">
            <a:avLst/>
          </a:prstGeom>
        </p:spPr>
        <p:txBody>
          <a:bodyPr wrap="square">
            <a:spAutoFit/>
          </a:bodyPr>
          <a:lstStyle/>
          <a:p>
            <a:pPr algn="just" fontAlgn="base">
              <a:lnSpc>
                <a:spcPct val="150000"/>
              </a:lnSpc>
            </a:pPr>
            <a:r>
              <a:rPr lang="en-IN" sz="2400" b="1" dirty="0" smtClean="0">
                <a:latin typeface="Times New Roman" panose="02020603050405020304" pitchFamily="18" charset="0"/>
                <a:cs typeface="Times New Roman" panose="02020603050405020304" pitchFamily="18" charset="0"/>
              </a:rPr>
              <a:t>Gynoecium:</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Carpels </a:t>
            </a:r>
            <a:r>
              <a:rPr lang="en-IN" sz="2400" dirty="0">
                <a:latin typeface="Times New Roman" panose="02020603050405020304" pitchFamily="18" charset="0"/>
                <a:cs typeface="Times New Roman" panose="02020603050405020304" pitchFamily="18" charset="0"/>
              </a:rPr>
              <a:t>numerous or a few, usually free, spirally arranged on the raised receptacle, </a:t>
            </a:r>
            <a:r>
              <a:rPr lang="en-IN" sz="2400" dirty="0" err="1">
                <a:latin typeface="Times New Roman" panose="02020603050405020304" pitchFamily="18" charset="0"/>
                <a:cs typeface="Times New Roman" panose="02020603050405020304" pitchFamily="18" charset="0"/>
              </a:rPr>
              <a:t>apocarpous</a:t>
            </a:r>
            <a:r>
              <a:rPr lang="en-IN" sz="2400" dirty="0">
                <a:latin typeface="Times New Roman" panose="02020603050405020304" pitchFamily="18" charset="0"/>
                <a:cs typeface="Times New Roman" panose="02020603050405020304" pitchFamily="18" charset="0"/>
              </a:rPr>
              <a:t>, superior, </a:t>
            </a:r>
            <a:r>
              <a:rPr lang="en-IN" sz="2400" dirty="0" err="1">
                <a:latin typeface="Times New Roman" panose="02020603050405020304" pitchFamily="18" charset="0"/>
                <a:cs typeface="Times New Roman" panose="02020603050405020304" pitchFamily="18" charset="0"/>
              </a:rPr>
              <a:t>unicarpellary</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unilocular</a:t>
            </a:r>
            <a:r>
              <a:rPr lang="en-IN" sz="2400" dirty="0">
                <a:latin typeface="Times New Roman" panose="02020603050405020304" pitchFamily="18" charset="0"/>
                <a:cs typeface="Times New Roman" panose="02020603050405020304" pitchFamily="18" charset="0"/>
              </a:rPr>
              <a:t>; ovules one to many, anatropous; style short or none, stigma small, </a:t>
            </a:r>
            <a:r>
              <a:rPr lang="en-IN" sz="2400" dirty="0" err="1">
                <a:latin typeface="Times New Roman" panose="02020603050405020304" pitchFamily="18" charset="0"/>
                <a:cs typeface="Times New Roman" panose="02020603050405020304" pitchFamily="18" charset="0"/>
              </a:rPr>
              <a:t>Monodora</a:t>
            </a:r>
            <a:r>
              <a:rPr lang="en-IN" sz="2400" dirty="0">
                <a:latin typeface="Times New Roman" panose="02020603050405020304" pitchFamily="18" charset="0"/>
                <a:cs typeface="Times New Roman" panose="02020603050405020304" pitchFamily="18" charset="0"/>
              </a:rPr>
              <a:t> (Africa) with </a:t>
            </a:r>
            <a:r>
              <a:rPr lang="en-IN" sz="2400" dirty="0" err="1">
                <a:latin typeface="Times New Roman" panose="02020603050405020304" pitchFamily="18" charset="0"/>
                <a:cs typeface="Times New Roman" panose="02020603050405020304" pitchFamily="18" charset="0"/>
              </a:rPr>
              <a:t>syncarpous</a:t>
            </a:r>
            <a:r>
              <a:rPr lang="en-IN" sz="2400" dirty="0">
                <a:latin typeface="Times New Roman" panose="02020603050405020304" pitchFamily="18" charset="0"/>
                <a:cs typeface="Times New Roman" panose="02020603050405020304" pitchFamily="18" charset="0"/>
              </a:rPr>
              <a:t> ovary and parietal placentation.</a:t>
            </a:r>
          </a:p>
          <a:p>
            <a:pPr algn="just" fontAlgn="base">
              <a:lnSpc>
                <a:spcPct val="150000"/>
              </a:lnSpc>
            </a:pPr>
            <a:r>
              <a:rPr lang="en-IN" sz="2400" b="1" dirty="0" smtClean="0">
                <a:latin typeface="Times New Roman" panose="02020603050405020304" pitchFamily="18" charset="0"/>
                <a:cs typeface="Times New Roman" panose="02020603050405020304" pitchFamily="18" charset="0"/>
              </a:rPr>
              <a:t>Fruit:</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An </a:t>
            </a:r>
            <a:r>
              <a:rPr lang="en-IN" sz="2400" dirty="0">
                <a:latin typeface="Times New Roman" panose="02020603050405020304" pitchFamily="18" charset="0"/>
                <a:cs typeface="Times New Roman" panose="02020603050405020304" pitchFamily="18" charset="0"/>
              </a:rPr>
              <a:t>aggregate of berries, united to form a single compound fruit (Annona </a:t>
            </a:r>
            <a:r>
              <a:rPr lang="en-IN" sz="2400" dirty="0" err="1">
                <a:latin typeface="Times New Roman" panose="02020603050405020304" pitchFamily="18" charset="0"/>
                <a:cs typeface="Times New Roman" panose="02020603050405020304" pitchFamily="18" charset="0"/>
              </a:rPr>
              <a:t>squamosa</a:t>
            </a:r>
            <a:r>
              <a:rPr lang="en-IN" sz="2400" dirty="0" smtClean="0">
                <a:latin typeface="Times New Roman" panose="02020603050405020304" pitchFamily="18" charset="0"/>
                <a:cs typeface="Times New Roman" panose="02020603050405020304" pitchFamily="18" charset="0"/>
              </a:rPr>
              <a:t>).</a:t>
            </a:r>
          </a:p>
          <a:p>
            <a:pPr algn="just" fontAlgn="base">
              <a:lnSpc>
                <a:spcPct val="150000"/>
              </a:lnSpc>
            </a:pPr>
            <a:r>
              <a:rPr lang="en-US" sz="2400" b="1" dirty="0" smtClean="0">
                <a:latin typeface="Times New Roman" panose="02020603050405020304" pitchFamily="18" charset="0"/>
                <a:cs typeface="Times New Roman" panose="02020603050405020304" pitchFamily="18" charset="0"/>
              </a:rPr>
              <a:t>Seed: </a:t>
            </a:r>
            <a:r>
              <a:rPr lang="en-US" sz="2400" dirty="0" smtClean="0">
                <a:latin typeface="Times New Roman" panose="02020603050405020304" pitchFamily="18" charset="0"/>
                <a:cs typeface="Times New Roman" panose="02020603050405020304" pitchFamily="18" charset="0"/>
              </a:rPr>
              <a:t>Large</a:t>
            </a:r>
            <a:r>
              <a:rPr lang="en-US" sz="2400" dirty="0">
                <a:latin typeface="Times New Roman" panose="02020603050405020304" pitchFamily="18" charset="0"/>
                <a:cs typeface="Times New Roman" panose="02020603050405020304" pitchFamily="18" charset="0"/>
              </a:rPr>
              <a:t>, numerous, often embedded in a copious, white fleshy pulp, endospermic.</a:t>
            </a:r>
          </a:p>
          <a:p>
            <a:pPr algn="just" fontAlgn="base">
              <a:lnSpc>
                <a:spcPct val="150000"/>
              </a:lnSpc>
            </a:pPr>
            <a:r>
              <a:rPr lang="en-US" sz="2400" b="1" dirty="0" smtClean="0">
                <a:latin typeface="Times New Roman" panose="02020603050405020304" pitchFamily="18" charset="0"/>
                <a:cs typeface="Times New Roman" panose="02020603050405020304" pitchFamily="18" charset="0"/>
              </a:rPr>
              <a:t>Pollination: </a:t>
            </a:r>
            <a:r>
              <a:rPr lang="en-US" sz="2400" dirty="0" err="1" smtClean="0">
                <a:latin typeface="Times New Roman" panose="02020603050405020304" pitchFamily="18" charset="0"/>
                <a:cs typeface="Times New Roman" panose="02020603050405020304" pitchFamily="18" charset="0"/>
              </a:rPr>
              <a:t>Entomophilous</a:t>
            </a:r>
            <a:r>
              <a:rPr lang="en-US" sz="2400" dirty="0">
                <a:latin typeface="Times New Roman" panose="02020603050405020304" pitchFamily="18" charset="0"/>
                <a:cs typeface="Times New Roman" panose="02020603050405020304" pitchFamily="18" charset="0"/>
              </a:rPr>
              <a:t>, due to gaudy and scented flowers.</a:t>
            </a:r>
            <a:endParaRPr lang="en-IN" sz="2400" dirty="0" smtClean="0">
              <a:latin typeface="Times New Roman" panose="02020603050405020304" pitchFamily="18" charset="0"/>
              <a:cs typeface="Times New Roman" panose="02020603050405020304" pitchFamily="18" charset="0"/>
            </a:endParaRPr>
          </a:p>
          <a:p>
            <a:pPr algn="just" fontAlgn="base">
              <a:lnSpc>
                <a:spcPct val="150000"/>
              </a:lnSpc>
            </a:pPr>
            <a:endParaRPr lang="en-US" sz="2400" b="0" dirty="0">
              <a:solidFill>
                <a:srgbClr val="4241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1268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6300" y="277922"/>
            <a:ext cx="10706100" cy="7109639"/>
          </a:xfrm>
          <a:prstGeom prst="rect">
            <a:avLst/>
          </a:prstGeom>
        </p:spPr>
        <p:txBody>
          <a:bodyPr wrap="square">
            <a:spAutoFit/>
          </a:bodyPr>
          <a:lstStyle/>
          <a:p>
            <a:pPr algn="just" fontAlgn="base"/>
            <a:r>
              <a:rPr lang="en-IN" sz="2400" b="1" dirty="0">
                <a:solidFill>
                  <a:srgbClr val="000000"/>
                </a:solidFill>
                <a:latin typeface="Times New Roman" panose="02020603050405020304" pitchFamily="18" charset="0"/>
                <a:cs typeface="Times New Roman" panose="02020603050405020304" pitchFamily="18" charset="0"/>
              </a:rPr>
              <a:t>Economic Importance of </a:t>
            </a:r>
            <a:r>
              <a:rPr lang="en-IN" sz="2400" b="1" dirty="0" err="1">
                <a:solidFill>
                  <a:srgbClr val="000000"/>
                </a:solidFill>
                <a:latin typeface="Times New Roman" panose="02020603050405020304" pitchFamily="18" charset="0"/>
                <a:cs typeface="Times New Roman" panose="02020603050405020304" pitchFamily="18" charset="0"/>
              </a:rPr>
              <a:t>Annonaceae</a:t>
            </a:r>
            <a:r>
              <a:rPr lang="en-IN" sz="2400" b="1" dirty="0">
                <a:solidFill>
                  <a:srgbClr val="000000"/>
                </a:solidFill>
                <a:latin typeface="Times New Roman" panose="02020603050405020304" pitchFamily="18" charset="0"/>
                <a:cs typeface="Times New Roman" panose="02020603050405020304" pitchFamily="18" charset="0"/>
              </a:rPr>
              <a:t>:</a:t>
            </a:r>
          </a:p>
          <a:p>
            <a:pPr algn="just" fontAlgn="base"/>
            <a:r>
              <a:rPr lang="en-IN" sz="2400" b="1" dirty="0">
                <a:solidFill>
                  <a:srgbClr val="424142"/>
                </a:solidFill>
                <a:latin typeface="Times New Roman" panose="02020603050405020304" pitchFamily="18" charset="0"/>
                <a:cs typeface="Times New Roman" panose="02020603050405020304" pitchFamily="18" charset="0"/>
              </a:rPr>
              <a:t>1. Food:</a:t>
            </a:r>
            <a:endParaRPr lang="en-IN" sz="2400" dirty="0">
              <a:solidFill>
                <a:srgbClr val="424142"/>
              </a:solidFill>
              <a:latin typeface="Times New Roman" panose="02020603050405020304" pitchFamily="18" charset="0"/>
              <a:cs typeface="Times New Roman" panose="02020603050405020304" pitchFamily="18" charset="0"/>
            </a:endParaRPr>
          </a:p>
          <a:p>
            <a:pPr algn="just" fontAlgn="base"/>
            <a:r>
              <a:rPr lang="en-IN" sz="2400" dirty="0">
                <a:solidFill>
                  <a:srgbClr val="424142"/>
                </a:solidFill>
                <a:latin typeface="Times New Roman" panose="02020603050405020304" pitchFamily="18" charset="0"/>
                <a:cs typeface="Times New Roman" panose="02020603050405020304" pitchFamily="18" charset="0"/>
              </a:rPr>
              <a:t>The fleshy fruits of various Annona specifics are juicy and edible, and also used in preparation of soft drinks and jellies. Recent analysis shows that they contain about 18 per cent sugar.</a:t>
            </a:r>
          </a:p>
          <a:p>
            <a:pPr algn="just" fontAlgn="base"/>
            <a:r>
              <a:rPr lang="en-IN" sz="2400" dirty="0">
                <a:solidFill>
                  <a:srgbClr val="424142"/>
                </a:solidFill>
                <a:latin typeface="Times New Roman" panose="02020603050405020304" pitchFamily="18" charset="0"/>
                <a:cs typeface="Times New Roman" panose="02020603050405020304" pitchFamily="18" charset="0"/>
              </a:rPr>
              <a:t>Edible fruits are also obtained from various species of </a:t>
            </a:r>
            <a:r>
              <a:rPr lang="en-IN" sz="2400" i="1" dirty="0">
                <a:solidFill>
                  <a:srgbClr val="424142"/>
                </a:solidFill>
                <a:latin typeface="Times New Roman" panose="02020603050405020304" pitchFamily="18" charset="0"/>
                <a:cs typeface="Times New Roman" panose="02020603050405020304" pitchFamily="18" charset="0"/>
              </a:rPr>
              <a:t>Annona</a:t>
            </a:r>
            <a:r>
              <a:rPr lang="en-IN" sz="2400" dirty="0">
                <a:solidFill>
                  <a:srgbClr val="424142"/>
                </a:solidFill>
                <a:latin typeface="Times New Roman" panose="02020603050405020304" pitchFamily="18" charset="0"/>
                <a:cs typeface="Times New Roman" panose="02020603050405020304" pitchFamily="18" charset="0"/>
              </a:rPr>
              <a:t> and </a:t>
            </a:r>
            <a:r>
              <a:rPr lang="en-IN" sz="2400" i="1" dirty="0" err="1">
                <a:solidFill>
                  <a:srgbClr val="424142"/>
                </a:solidFill>
                <a:latin typeface="Times New Roman" panose="02020603050405020304" pitchFamily="18" charset="0"/>
                <a:cs typeface="Times New Roman" panose="02020603050405020304" pitchFamily="18" charset="0"/>
              </a:rPr>
              <a:t>Asimina</a:t>
            </a:r>
            <a:r>
              <a:rPr lang="en-IN" sz="2400" dirty="0">
                <a:solidFill>
                  <a:srgbClr val="424142"/>
                </a:solidFill>
                <a:latin typeface="Times New Roman" panose="02020603050405020304" pitchFamily="18" charset="0"/>
                <a:cs typeface="Times New Roman" panose="02020603050405020304" pitchFamily="18" charset="0"/>
              </a:rPr>
              <a:t>.</a:t>
            </a:r>
          </a:p>
          <a:p>
            <a:pPr algn="just" fontAlgn="base"/>
            <a:r>
              <a:rPr lang="en-IN" sz="2400" b="1" dirty="0">
                <a:solidFill>
                  <a:srgbClr val="424142"/>
                </a:solidFill>
                <a:latin typeface="Times New Roman" panose="02020603050405020304" pitchFamily="18" charset="0"/>
                <a:cs typeface="Times New Roman" panose="02020603050405020304" pitchFamily="18" charset="0"/>
              </a:rPr>
              <a:t>2. Timber:</a:t>
            </a:r>
            <a:endParaRPr lang="en-IN" sz="2400" dirty="0">
              <a:solidFill>
                <a:srgbClr val="424142"/>
              </a:solidFill>
              <a:latin typeface="Times New Roman" panose="02020603050405020304" pitchFamily="18" charset="0"/>
              <a:cs typeface="Times New Roman" panose="02020603050405020304" pitchFamily="18" charset="0"/>
            </a:endParaRPr>
          </a:p>
          <a:p>
            <a:pPr algn="just" fontAlgn="base"/>
            <a:r>
              <a:rPr lang="en-IN" sz="2400" i="1" dirty="0" err="1">
                <a:solidFill>
                  <a:srgbClr val="424142"/>
                </a:solidFill>
                <a:latin typeface="Times New Roman" panose="02020603050405020304" pitchFamily="18" charset="0"/>
                <a:cs typeface="Times New Roman" panose="02020603050405020304" pitchFamily="18" charset="0"/>
              </a:rPr>
              <a:t>Bocagea</a:t>
            </a:r>
            <a:r>
              <a:rPr lang="en-IN" sz="2400" i="1" dirty="0">
                <a:solidFill>
                  <a:srgbClr val="424142"/>
                </a:solidFill>
                <a:latin typeface="Times New Roman" panose="02020603050405020304" pitchFamily="18" charset="0"/>
                <a:cs typeface="Times New Roman" panose="02020603050405020304" pitchFamily="18" charset="0"/>
              </a:rPr>
              <a:t> </a:t>
            </a:r>
            <a:r>
              <a:rPr lang="en-IN" sz="2400" i="1" dirty="0" err="1">
                <a:solidFill>
                  <a:srgbClr val="424142"/>
                </a:solidFill>
                <a:latin typeface="Times New Roman" panose="02020603050405020304" pitchFamily="18" charset="0"/>
                <a:cs typeface="Times New Roman" panose="02020603050405020304" pitchFamily="18" charset="0"/>
              </a:rPr>
              <a:t>virgata</a:t>
            </a:r>
            <a:r>
              <a:rPr lang="en-IN" sz="2400" i="1" dirty="0">
                <a:solidFill>
                  <a:srgbClr val="424142"/>
                </a:solidFill>
                <a:latin typeface="Times New Roman" panose="02020603050405020304" pitchFamily="18" charset="0"/>
                <a:cs typeface="Times New Roman" panose="02020603050405020304" pitchFamily="18" charset="0"/>
              </a:rPr>
              <a:t>, B. </a:t>
            </a:r>
            <a:r>
              <a:rPr lang="en-IN" sz="2400" i="1" dirty="0" err="1">
                <a:solidFill>
                  <a:srgbClr val="424142"/>
                </a:solidFill>
                <a:latin typeface="Times New Roman" panose="02020603050405020304" pitchFamily="18" charset="0"/>
                <a:cs typeface="Times New Roman" panose="02020603050405020304" pitchFamily="18" charset="0"/>
              </a:rPr>
              <a:t>laurifolia</a:t>
            </a:r>
            <a:r>
              <a:rPr lang="en-IN" sz="2400" i="1" dirty="0">
                <a:solidFill>
                  <a:srgbClr val="424142"/>
                </a:solidFill>
                <a:latin typeface="Times New Roman" panose="02020603050405020304" pitchFamily="18" charset="0"/>
                <a:cs typeface="Times New Roman" panose="02020603050405020304" pitchFamily="18" charset="0"/>
              </a:rPr>
              <a:t>, </a:t>
            </a:r>
            <a:r>
              <a:rPr lang="en-IN" sz="2400" i="1" dirty="0" err="1">
                <a:solidFill>
                  <a:srgbClr val="424142"/>
                </a:solidFill>
                <a:latin typeface="Times New Roman" panose="02020603050405020304" pitchFamily="18" charset="0"/>
                <a:cs typeface="Times New Roman" panose="02020603050405020304" pitchFamily="18" charset="0"/>
              </a:rPr>
              <a:t>Cyathocalyx</a:t>
            </a:r>
            <a:r>
              <a:rPr lang="en-IN" sz="2400" i="1" dirty="0">
                <a:solidFill>
                  <a:srgbClr val="424142"/>
                </a:solidFill>
                <a:latin typeface="Times New Roman" panose="02020603050405020304" pitchFamily="18" charset="0"/>
                <a:cs typeface="Times New Roman" panose="02020603050405020304" pitchFamily="18" charset="0"/>
              </a:rPr>
              <a:t> </a:t>
            </a:r>
            <a:r>
              <a:rPr lang="en-IN" sz="2400" i="1" dirty="0" err="1">
                <a:solidFill>
                  <a:srgbClr val="424142"/>
                </a:solidFill>
                <a:latin typeface="Times New Roman" panose="02020603050405020304" pitchFamily="18" charset="0"/>
                <a:cs typeface="Times New Roman" panose="02020603050405020304" pitchFamily="18" charset="0"/>
              </a:rPr>
              <a:t>zeylanicus</a:t>
            </a:r>
            <a:r>
              <a:rPr lang="en-IN" sz="2400" i="1" dirty="0">
                <a:solidFill>
                  <a:srgbClr val="424142"/>
                </a:solidFill>
                <a:latin typeface="Times New Roman" panose="02020603050405020304" pitchFamily="18" charset="0"/>
                <a:cs typeface="Times New Roman" panose="02020603050405020304" pitchFamily="18" charset="0"/>
              </a:rPr>
              <a:t>, </a:t>
            </a:r>
            <a:r>
              <a:rPr lang="en-IN" sz="2400" i="1" dirty="0" err="1">
                <a:solidFill>
                  <a:srgbClr val="424142"/>
                </a:solidFill>
                <a:latin typeface="Times New Roman" panose="02020603050405020304" pitchFamily="18" charset="0"/>
                <a:cs typeface="Times New Roman" panose="02020603050405020304" pitchFamily="18" charset="0"/>
              </a:rPr>
              <a:t>Duguetia</a:t>
            </a:r>
            <a:r>
              <a:rPr lang="en-IN" sz="2400" i="1" dirty="0">
                <a:solidFill>
                  <a:srgbClr val="424142"/>
                </a:solidFill>
                <a:latin typeface="Times New Roman" panose="02020603050405020304" pitchFamily="18" charset="0"/>
                <a:cs typeface="Times New Roman" panose="02020603050405020304" pitchFamily="18" charset="0"/>
              </a:rPr>
              <a:t> </a:t>
            </a:r>
            <a:r>
              <a:rPr lang="en-IN" sz="2400" i="1" dirty="0" err="1">
                <a:solidFill>
                  <a:srgbClr val="424142"/>
                </a:solidFill>
                <a:latin typeface="Times New Roman" panose="02020603050405020304" pitchFamily="18" charset="0"/>
                <a:cs typeface="Times New Roman" panose="02020603050405020304" pitchFamily="18" charset="0"/>
              </a:rPr>
              <a:t>quitarensis</a:t>
            </a:r>
            <a:r>
              <a:rPr lang="en-IN" sz="2400" i="1" dirty="0">
                <a:solidFill>
                  <a:srgbClr val="424142"/>
                </a:solidFill>
                <a:latin typeface="Times New Roman" panose="02020603050405020304" pitchFamily="18" charset="0"/>
                <a:cs typeface="Times New Roman" panose="02020603050405020304" pitchFamily="18" charset="0"/>
              </a:rPr>
              <a:t>, </a:t>
            </a:r>
            <a:r>
              <a:rPr lang="en-IN" sz="2400" i="1" dirty="0" err="1">
                <a:solidFill>
                  <a:srgbClr val="424142"/>
                </a:solidFill>
                <a:latin typeface="Times New Roman" panose="02020603050405020304" pitchFamily="18" charset="0"/>
                <a:cs typeface="Times New Roman" panose="02020603050405020304" pitchFamily="18" charset="0"/>
              </a:rPr>
              <a:t>Oxandra</a:t>
            </a:r>
            <a:r>
              <a:rPr lang="en-IN" sz="2400" i="1" dirty="0">
                <a:solidFill>
                  <a:srgbClr val="424142"/>
                </a:solidFill>
                <a:latin typeface="Times New Roman" panose="02020603050405020304" pitchFamily="18" charset="0"/>
                <a:cs typeface="Times New Roman" panose="02020603050405020304" pitchFamily="18" charset="0"/>
              </a:rPr>
              <a:t> </a:t>
            </a:r>
            <a:r>
              <a:rPr lang="en-IN" sz="2400" i="1" dirty="0" err="1">
                <a:solidFill>
                  <a:srgbClr val="424142"/>
                </a:solidFill>
                <a:latin typeface="Times New Roman" panose="02020603050405020304" pitchFamily="18" charset="0"/>
                <a:cs typeface="Times New Roman" panose="02020603050405020304" pitchFamily="18" charset="0"/>
              </a:rPr>
              <a:t>lanceolata</a:t>
            </a:r>
            <a:r>
              <a:rPr lang="en-IN" sz="2400" i="1" dirty="0">
                <a:solidFill>
                  <a:srgbClr val="424142"/>
                </a:solidFill>
                <a:latin typeface="Times New Roman" panose="02020603050405020304" pitchFamily="18" charset="0"/>
                <a:cs typeface="Times New Roman" panose="02020603050405020304" pitchFamily="18" charset="0"/>
              </a:rPr>
              <a:t> </a:t>
            </a:r>
            <a:r>
              <a:rPr lang="en-IN" sz="2400" dirty="0">
                <a:solidFill>
                  <a:srgbClr val="424142"/>
                </a:solidFill>
                <a:latin typeface="Times New Roman" panose="02020603050405020304" pitchFamily="18" charset="0"/>
                <a:cs typeface="Times New Roman" panose="02020603050405020304" pitchFamily="18" charset="0"/>
              </a:rPr>
              <a:t>and </a:t>
            </a:r>
            <a:r>
              <a:rPr lang="en-IN" sz="2400" i="1" dirty="0" err="1">
                <a:solidFill>
                  <a:srgbClr val="424142"/>
                </a:solidFill>
                <a:latin typeface="Times New Roman" panose="02020603050405020304" pitchFamily="18" charset="0"/>
                <a:cs typeface="Times New Roman" panose="02020603050405020304" pitchFamily="18" charset="0"/>
              </a:rPr>
              <a:t>Eupomatia</a:t>
            </a:r>
            <a:r>
              <a:rPr lang="en-IN" sz="2400" i="1" dirty="0">
                <a:solidFill>
                  <a:srgbClr val="424142"/>
                </a:solidFill>
                <a:latin typeface="Times New Roman" panose="02020603050405020304" pitchFamily="18" charset="0"/>
                <a:cs typeface="Times New Roman" panose="02020603050405020304" pitchFamily="18" charset="0"/>
              </a:rPr>
              <a:t> </a:t>
            </a:r>
            <a:r>
              <a:rPr lang="en-IN" sz="2400" i="1" dirty="0" err="1">
                <a:solidFill>
                  <a:srgbClr val="424142"/>
                </a:solidFill>
                <a:latin typeface="Times New Roman" panose="02020603050405020304" pitchFamily="18" charset="0"/>
                <a:cs typeface="Times New Roman" panose="02020603050405020304" pitchFamily="18" charset="0"/>
              </a:rPr>
              <a:t>laurina</a:t>
            </a:r>
            <a:r>
              <a:rPr lang="en-IN" sz="2400" i="1" dirty="0">
                <a:solidFill>
                  <a:srgbClr val="424142"/>
                </a:solidFill>
                <a:latin typeface="Times New Roman" panose="02020603050405020304" pitchFamily="18" charset="0"/>
                <a:cs typeface="Times New Roman" panose="02020603050405020304" pitchFamily="18" charset="0"/>
              </a:rPr>
              <a:t> </a:t>
            </a:r>
            <a:r>
              <a:rPr lang="en-IN" sz="2400" dirty="0">
                <a:solidFill>
                  <a:srgbClr val="424142"/>
                </a:solidFill>
                <a:latin typeface="Times New Roman" panose="02020603050405020304" pitchFamily="18" charset="0"/>
                <a:cs typeface="Times New Roman" panose="02020603050405020304" pitchFamily="18" charset="0"/>
              </a:rPr>
              <a:t>yield useful timber.</a:t>
            </a:r>
          </a:p>
          <a:p>
            <a:pPr algn="just" fontAlgn="base"/>
            <a:r>
              <a:rPr lang="en-IN" sz="2400" b="1" dirty="0">
                <a:solidFill>
                  <a:srgbClr val="424142"/>
                </a:solidFill>
                <a:latin typeface="Times New Roman" panose="02020603050405020304" pitchFamily="18" charset="0"/>
                <a:cs typeface="Times New Roman" panose="02020603050405020304" pitchFamily="18" charset="0"/>
              </a:rPr>
              <a:t>3. Oil:</a:t>
            </a:r>
            <a:endParaRPr lang="en-IN" sz="2400" dirty="0">
              <a:solidFill>
                <a:srgbClr val="424142"/>
              </a:solidFill>
              <a:latin typeface="Times New Roman" panose="02020603050405020304" pitchFamily="18" charset="0"/>
              <a:cs typeface="Times New Roman" panose="02020603050405020304" pitchFamily="18" charset="0"/>
            </a:endParaRPr>
          </a:p>
          <a:p>
            <a:pPr algn="just" fontAlgn="base"/>
            <a:r>
              <a:rPr lang="en-IN" sz="2400" dirty="0">
                <a:solidFill>
                  <a:srgbClr val="424142"/>
                </a:solidFill>
                <a:latin typeface="Times New Roman" panose="02020603050405020304" pitchFamily="18" charset="0"/>
                <a:cs typeface="Times New Roman" panose="02020603050405020304" pitchFamily="18" charset="0"/>
              </a:rPr>
              <a:t>The flowers of </a:t>
            </a:r>
            <a:r>
              <a:rPr lang="en-IN" sz="2400" i="1" dirty="0" err="1">
                <a:solidFill>
                  <a:srgbClr val="424142"/>
                </a:solidFill>
                <a:latin typeface="Times New Roman" panose="02020603050405020304" pitchFamily="18" charset="0"/>
                <a:cs typeface="Times New Roman" panose="02020603050405020304" pitchFamily="18" charset="0"/>
              </a:rPr>
              <a:t>Desmos</a:t>
            </a:r>
            <a:r>
              <a:rPr lang="en-IN" sz="2400" i="1" dirty="0">
                <a:solidFill>
                  <a:srgbClr val="424142"/>
                </a:solidFill>
                <a:latin typeface="Times New Roman" panose="02020603050405020304" pitchFamily="18" charset="0"/>
                <a:cs typeface="Times New Roman" panose="02020603050405020304" pitchFamily="18" charset="0"/>
              </a:rPr>
              <a:t> </a:t>
            </a:r>
            <a:r>
              <a:rPr lang="en-IN" sz="2400" i="1" dirty="0" err="1">
                <a:solidFill>
                  <a:srgbClr val="424142"/>
                </a:solidFill>
                <a:latin typeface="Times New Roman" panose="02020603050405020304" pitchFamily="18" charset="0"/>
                <a:cs typeface="Times New Roman" panose="02020603050405020304" pitchFamily="18" charset="0"/>
              </a:rPr>
              <a:t>chinensis</a:t>
            </a:r>
            <a:r>
              <a:rPr lang="en-IN" sz="2400" i="1" dirty="0">
                <a:solidFill>
                  <a:srgbClr val="424142"/>
                </a:solidFill>
                <a:latin typeface="Times New Roman" panose="02020603050405020304" pitchFamily="18" charset="0"/>
                <a:cs typeface="Times New Roman" panose="02020603050405020304" pitchFamily="18" charset="0"/>
              </a:rPr>
              <a:t> </a:t>
            </a:r>
            <a:r>
              <a:rPr lang="en-IN" sz="2400" dirty="0">
                <a:solidFill>
                  <a:srgbClr val="424142"/>
                </a:solidFill>
                <a:latin typeface="Times New Roman" panose="02020603050405020304" pitchFamily="18" charset="0"/>
                <a:cs typeface="Times New Roman" panose="02020603050405020304" pitchFamily="18" charset="0"/>
              </a:rPr>
              <a:t>furnish ‘Macassar oil’ a perfume. The perfume is also obtained from </a:t>
            </a:r>
            <a:r>
              <a:rPr lang="en-IN" sz="2400" dirty="0" err="1">
                <a:solidFill>
                  <a:srgbClr val="424142"/>
                </a:solidFill>
                <a:latin typeface="Times New Roman" panose="02020603050405020304" pitchFamily="18" charset="0"/>
                <a:cs typeface="Times New Roman" panose="02020603050405020304" pitchFamily="18" charset="0"/>
              </a:rPr>
              <a:t>Mkilua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fragrans</a:t>
            </a:r>
            <a:r>
              <a:rPr lang="en-IN" sz="2400" dirty="0">
                <a:solidFill>
                  <a:srgbClr val="424142"/>
                </a:solidFill>
                <a:latin typeface="Times New Roman" panose="02020603050405020304" pitchFamily="18" charset="0"/>
                <a:cs typeface="Times New Roman" panose="02020603050405020304" pitchFamily="18" charset="0"/>
              </a:rPr>
              <a:t> and specially liked by Arab women.</a:t>
            </a:r>
          </a:p>
          <a:p>
            <a:pPr algn="just" fontAlgn="base"/>
            <a:r>
              <a:rPr lang="en-IN" sz="2400" b="1" dirty="0">
                <a:solidFill>
                  <a:srgbClr val="424142"/>
                </a:solidFill>
                <a:latin typeface="Times New Roman" panose="02020603050405020304" pitchFamily="18" charset="0"/>
                <a:cs typeface="Times New Roman" panose="02020603050405020304" pitchFamily="18" charset="0"/>
              </a:rPr>
              <a:t>4. Fibre:</a:t>
            </a:r>
            <a:endParaRPr lang="en-IN" sz="2400" dirty="0">
              <a:solidFill>
                <a:srgbClr val="424142"/>
              </a:solidFill>
              <a:latin typeface="Times New Roman" panose="02020603050405020304" pitchFamily="18" charset="0"/>
              <a:cs typeface="Times New Roman" panose="02020603050405020304" pitchFamily="18" charset="0"/>
            </a:endParaRPr>
          </a:p>
          <a:p>
            <a:pPr algn="just" fontAlgn="base"/>
            <a:r>
              <a:rPr lang="en-IN" sz="2400" dirty="0">
                <a:solidFill>
                  <a:srgbClr val="424142"/>
                </a:solidFill>
                <a:latin typeface="Times New Roman" panose="02020603050405020304" pitchFamily="18" charset="0"/>
                <a:cs typeface="Times New Roman" panose="02020603050405020304" pitchFamily="18" charset="0"/>
              </a:rPr>
              <a:t>The bark of </a:t>
            </a:r>
            <a:r>
              <a:rPr lang="en-IN" sz="2400" i="1" dirty="0" err="1">
                <a:solidFill>
                  <a:srgbClr val="424142"/>
                </a:solidFill>
                <a:latin typeface="Times New Roman" panose="02020603050405020304" pitchFamily="18" charset="0"/>
                <a:cs typeface="Times New Roman" panose="02020603050405020304" pitchFamily="18" charset="0"/>
              </a:rPr>
              <a:t>Goniothalamus</a:t>
            </a:r>
            <a:r>
              <a:rPr lang="en-IN" sz="2400" i="1" dirty="0">
                <a:solidFill>
                  <a:srgbClr val="424142"/>
                </a:solidFill>
                <a:latin typeface="Times New Roman" panose="02020603050405020304" pitchFamily="18" charset="0"/>
                <a:cs typeface="Times New Roman" panose="02020603050405020304" pitchFamily="18" charset="0"/>
              </a:rPr>
              <a:t> </a:t>
            </a:r>
            <a:r>
              <a:rPr lang="en-IN" sz="2400" i="1" dirty="0" err="1">
                <a:solidFill>
                  <a:srgbClr val="424142"/>
                </a:solidFill>
                <a:latin typeface="Times New Roman" panose="02020603050405020304" pitchFamily="18" charset="0"/>
                <a:cs typeface="Times New Roman" panose="02020603050405020304" pitchFamily="18" charset="0"/>
              </a:rPr>
              <a:t>wightii</a:t>
            </a:r>
            <a:r>
              <a:rPr lang="en-IN" sz="2400" i="1" dirty="0">
                <a:solidFill>
                  <a:srgbClr val="424142"/>
                </a:solidFill>
                <a:latin typeface="Times New Roman" panose="02020603050405020304" pitchFamily="18" charset="0"/>
                <a:cs typeface="Times New Roman" panose="02020603050405020304" pitchFamily="18" charset="0"/>
              </a:rPr>
              <a:t> </a:t>
            </a:r>
            <a:r>
              <a:rPr lang="en-IN" sz="2400" dirty="0">
                <a:solidFill>
                  <a:srgbClr val="424142"/>
                </a:solidFill>
                <a:latin typeface="Times New Roman" panose="02020603050405020304" pitchFamily="18" charset="0"/>
                <a:cs typeface="Times New Roman" panose="02020603050405020304" pitchFamily="18" charset="0"/>
              </a:rPr>
              <a:t>produces strong fibres.</a:t>
            </a:r>
          </a:p>
          <a:p>
            <a:pPr algn="just" fontAlgn="base"/>
            <a:r>
              <a:rPr lang="en-IN" sz="2400" b="1" dirty="0">
                <a:solidFill>
                  <a:srgbClr val="424142"/>
                </a:solidFill>
                <a:latin typeface="Times New Roman" panose="02020603050405020304" pitchFamily="18" charset="0"/>
                <a:cs typeface="Times New Roman" panose="02020603050405020304" pitchFamily="18" charset="0"/>
              </a:rPr>
              <a:t>5. Ornamental:</a:t>
            </a:r>
            <a:endParaRPr lang="en-IN" sz="2400" dirty="0">
              <a:solidFill>
                <a:srgbClr val="424142"/>
              </a:solidFill>
              <a:latin typeface="Times New Roman" panose="02020603050405020304" pitchFamily="18" charset="0"/>
              <a:cs typeface="Times New Roman" panose="02020603050405020304" pitchFamily="18" charset="0"/>
            </a:endParaRPr>
          </a:p>
          <a:p>
            <a:pPr algn="just" fontAlgn="base"/>
            <a:r>
              <a:rPr lang="en-IN" sz="2400" i="1" dirty="0" err="1">
                <a:solidFill>
                  <a:srgbClr val="424142"/>
                </a:solidFill>
                <a:latin typeface="Times New Roman" panose="02020603050405020304" pitchFamily="18" charset="0"/>
                <a:cs typeface="Times New Roman" panose="02020603050405020304" pitchFamily="18" charset="0"/>
              </a:rPr>
              <a:t>Artabotrys</a:t>
            </a:r>
            <a:r>
              <a:rPr lang="en-IN" sz="2400" i="1" dirty="0">
                <a:solidFill>
                  <a:srgbClr val="424142"/>
                </a:solidFill>
                <a:latin typeface="Times New Roman" panose="02020603050405020304" pitchFamily="18" charset="0"/>
                <a:cs typeface="Times New Roman" panose="02020603050405020304" pitchFamily="18" charset="0"/>
              </a:rPr>
              <a:t> </a:t>
            </a:r>
            <a:r>
              <a:rPr lang="en-IN" sz="2400" i="1" dirty="0" err="1">
                <a:solidFill>
                  <a:srgbClr val="424142"/>
                </a:solidFill>
                <a:latin typeface="Times New Roman" panose="02020603050405020304" pitchFamily="18" charset="0"/>
                <a:cs typeface="Times New Roman" panose="02020603050405020304" pitchFamily="18" charset="0"/>
              </a:rPr>
              <a:t>odoratissimus</a:t>
            </a:r>
            <a:r>
              <a:rPr lang="en-IN" sz="2400" i="1" dirty="0">
                <a:solidFill>
                  <a:srgbClr val="424142"/>
                </a:solidFill>
                <a:latin typeface="Times New Roman" panose="02020603050405020304" pitchFamily="18" charset="0"/>
                <a:cs typeface="Times New Roman" panose="02020603050405020304" pitchFamily="18" charset="0"/>
              </a:rPr>
              <a:t> </a:t>
            </a:r>
            <a:r>
              <a:rPr lang="en-IN" sz="2400" dirty="0">
                <a:solidFill>
                  <a:srgbClr val="424142"/>
                </a:solidFill>
                <a:latin typeface="Times New Roman" panose="02020603050405020304" pitchFamily="18" charset="0"/>
                <a:cs typeface="Times New Roman" panose="02020603050405020304" pitchFamily="18" charset="0"/>
              </a:rPr>
              <a:t>and Annona </a:t>
            </a:r>
            <a:r>
              <a:rPr lang="en-IN" sz="2400" dirty="0" err="1">
                <a:solidFill>
                  <a:srgbClr val="424142"/>
                </a:solidFill>
                <a:latin typeface="Times New Roman" panose="02020603050405020304" pitchFamily="18" charset="0"/>
                <a:cs typeface="Times New Roman" panose="02020603050405020304" pitchFamily="18" charset="0"/>
              </a:rPr>
              <a:t>discolor</a:t>
            </a:r>
            <a:r>
              <a:rPr lang="en-IN" sz="2400" dirty="0">
                <a:solidFill>
                  <a:srgbClr val="424142"/>
                </a:solidFill>
                <a:latin typeface="Times New Roman" panose="02020603050405020304" pitchFamily="18" charset="0"/>
                <a:cs typeface="Times New Roman" panose="02020603050405020304" pitchFamily="18" charset="0"/>
              </a:rPr>
              <a:t> are grown in garden for their scented flowers</a:t>
            </a:r>
            <a:r>
              <a:rPr lang="en-IN" sz="2400" i="1" dirty="0">
                <a:solidFill>
                  <a:srgbClr val="424142"/>
                </a:solidFill>
                <a:latin typeface="Times New Roman" panose="02020603050405020304" pitchFamily="18" charset="0"/>
                <a:cs typeface="Times New Roman" panose="02020603050405020304" pitchFamily="18" charset="0"/>
              </a:rPr>
              <a:t>. </a:t>
            </a:r>
            <a:r>
              <a:rPr lang="en-IN" sz="2400" i="1" dirty="0" err="1">
                <a:solidFill>
                  <a:srgbClr val="424142"/>
                </a:solidFill>
                <a:latin typeface="Times New Roman" panose="02020603050405020304" pitchFamily="18" charset="0"/>
                <a:cs typeface="Times New Roman" panose="02020603050405020304" pitchFamily="18" charset="0"/>
              </a:rPr>
              <a:t>Desmes</a:t>
            </a:r>
            <a:r>
              <a:rPr lang="en-IN" sz="2400" i="1" dirty="0">
                <a:solidFill>
                  <a:srgbClr val="424142"/>
                </a:solidFill>
                <a:latin typeface="Times New Roman" panose="02020603050405020304" pitchFamily="18" charset="0"/>
                <a:cs typeface="Times New Roman" panose="02020603050405020304" pitchFamily="18" charset="0"/>
              </a:rPr>
              <a:t> </a:t>
            </a:r>
            <a:r>
              <a:rPr lang="en-IN" sz="2400" i="1" dirty="0" err="1">
                <a:solidFill>
                  <a:srgbClr val="424142"/>
                </a:solidFill>
                <a:latin typeface="Times New Roman" panose="02020603050405020304" pitchFamily="18" charset="0"/>
                <a:cs typeface="Times New Roman" panose="02020603050405020304" pitchFamily="18" charset="0"/>
              </a:rPr>
              <a:t>chinensis</a:t>
            </a:r>
            <a:r>
              <a:rPr lang="en-IN" sz="2400" i="1" dirty="0">
                <a:solidFill>
                  <a:srgbClr val="424142"/>
                </a:solidFill>
                <a:latin typeface="Times New Roman" panose="02020603050405020304" pitchFamily="18" charset="0"/>
                <a:cs typeface="Times New Roman" panose="02020603050405020304" pitchFamily="18" charset="0"/>
              </a:rPr>
              <a:t> </a:t>
            </a:r>
            <a:r>
              <a:rPr lang="en-IN" sz="2400" dirty="0">
                <a:solidFill>
                  <a:srgbClr val="424142"/>
                </a:solidFill>
                <a:latin typeface="Times New Roman" panose="02020603050405020304" pitchFamily="18" charset="0"/>
                <a:cs typeface="Times New Roman" panose="02020603050405020304" pitchFamily="18" charset="0"/>
              </a:rPr>
              <a:t>is an ornamental tree.</a:t>
            </a:r>
          </a:p>
          <a:p>
            <a:pPr algn="just"/>
            <a:r>
              <a:rPr lang="en-IN" sz="2400" dirty="0">
                <a:latin typeface="Times New Roman" panose="02020603050405020304" pitchFamily="18" charset="0"/>
                <a:cs typeface="Times New Roman" panose="02020603050405020304" pitchFamily="18" charset="0"/>
              </a:rPr>
              <a:t/>
            </a:r>
            <a:br>
              <a:rPr lang="en-IN" sz="2400" dirty="0">
                <a:latin typeface="Times New Roman" panose="02020603050405020304" pitchFamily="18" charset="0"/>
                <a:cs typeface="Times New Roman" panose="02020603050405020304" pitchFamily="18" charset="0"/>
              </a:rPr>
            </a:b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30319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85493" y="0"/>
            <a:ext cx="2129109" cy="584775"/>
          </a:xfrm>
          <a:prstGeom prst="rect">
            <a:avLst/>
          </a:prstGeom>
        </p:spPr>
        <p:txBody>
          <a:bodyPr wrap="none">
            <a:spAutoFit/>
          </a:bodyPr>
          <a:lstStyle/>
          <a:p>
            <a:pPr fontAlgn="base"/>
            <a:r>
              <a:rPr lang="en-IN" sz="3200" b="1" dirty="0" err="1">
                <a:solidFill>
                  <a:srgbClr val="505050"/>
                </a:solidFill>
                <a:latin typeface="Georgia" panose="02040502050405020303" pitchFamily="18" charset="0"/>
              </a:rPr>
              <a:t>Rutaceae</a:t>
            </a:r>
            <a:endParaRPr lang="en-IN" sz="3200" b="1" dirty="0">
              <a:solidFill>
                <a:srgbClr val="505050"/>
              </a:solidFill>
              <a:effectLst/>
              <a:latin typeface="Georgia" panose="02040502050405020303" pitchFamily="18" charset="0"/>
            </a:endParaRPr>
          </a:p>
        </p:txBody>
      </p:sp>
      <p:sp>
        <p:nvSpPr>
          <p:cNvPr id="3" name="Rectangle 2"/>
          <p:cNvSpPr/>
          <p:nvPr/>
        </p:nvSpPr>
        <p:spPr>
          <a:xfrm>
            <a:off x="804862" y="473362"/>
            <a:ext cx="10582275" cy="7294305"/>
          </a:xfrm>
          <a:prstGeom prst="rect">
            <a:avLst/>
          </a:prstGeom>
        </p:spPr>
        <p:txBody>
          <a:bodyPr wrap="square">
            <a:spAutoFit/>
          </a:bodyPr>
          <a:lstStyle/>
          <a:p>
            <a:pPr algn="just" fontAlgn="base">
              <a:lnSpc>
                <a:spcPct val="150000"/>
              </a:lnSpc>
            </a:pPr>
            <a:r>
              <a:rPr lang="en-US" sz="2400" b="1" dirty="0" smtClean="0">
                <a:solidFill>
                  <a:srgbClr val="000000"/>
                </a:solidFill>
                <a:latin typeface="Times New Roman" panose="02020603050405020304" pitchFamily="18" charset="0"/>
                <a:cs typeface="Times New Roman" panose="02020603050405020304" pitchFamily="18" charset="0"/>
              </a:rPr>
              <a:t>Distribution </a:t>
            </a:r>
            <a:r>
              <a:rPr lang="en-US" sz="2400" b="1" dirty="0">
                <a:solidFill>
                  <a:srgbClr val="000000"/>
                </a:solidFill>
                <a:latin typeface="Times New Roman" panose="02020603050405020304" pitchFamily="18" charset="0"/>
                <a:cs typeface="Times New Roman" panose="02020603050405020304" pitchFamily="18" charset="0"/>
              </a:rPr>
              <a:t>of </a:t>
            </a:r>
            <a:r>
              <a:rPr lang="en-US" sz="2400" b="1" dirty="0" err="1" smtClean="0">
                <a:solidFill>
                  <a:srgbClr val="000000"/>
                </a:solidFill>
                <a:latin typeface="Times New Roman" panose="02020603050405020304" pitchFamily="18" charset="0"/>
                <a:cs typeface="Times New Roman" panose="02020603050405020304" pitchFamily="18" charset="0"/>
              </a:rPr>
              <a:t>Rutaceae</a:t>
            </a:r>
            <a:r>
              <a:rPr lang="en-US" sz="2400" b="1" dirty="0" smtClean="0">
                <a:solidFill>
                  <a:srgbClr val="000000"/>
                </a:solidFill>
                <a:latin typeface="Times New Roman" panose="02020603050405020304" pitchFamily="18" charset="0"/>
                <a:cs typeface="Times New Roman" panose="02020603050405020304" pitchFamily="18" charset="0"/>
              </a:rPr>
              <a:t>: </a:t>
            </a:r>
            <a:r>
              <a:rPr lang="en-US" sz="2400" dirty="0" smtClean="0">
                <a:solidFill>
                  <a:srgbClr val="424142"/>
                </a:solidFill>
                <a:latin typeface="Times New Roman" panose="02020603050405020304" pitchFamily="18" charset="0"/>
                <a:cs typeface="Times New Roman" panose="02020603050405020304" pitchFamily="18" charset="0"/>
              </a:rPr>
              <a:t>The </a:t>
            </a:r>
            <a:r>
              <a:rPr lang="en-US" sz="2400" dirty="0">
                <a:solidFill>
                  <a:srgbClr val="424142"/>
                </a:solidFill>
                <a:latin typeface="Times New Roman" panose="02020603050405020304" pitchFamily="18" charset="0"/>
                <a:cs typeface="Times New Roman" panose="02020603050405020304" pitchFamily="18" charset="0"/>
              </a:rPr>
              <a:t>family is commonly is called orange family. The family comprises 150 genera and 1300 species out of which India contributes 71 species. The members of the family are distributed in tropical and temperate regions and they are predominant in South Africa and Australia</a:t>
            </a:r>
            <a:r>
              <a:rPr lang="en-US" sz="2400" dirty="0" smtClean="0">
                <a:solidFill>
                  <a:srgbClr val="424142"/>
                </a:solidFill>
                <a:latin typeface="Times New Roman" panose="02020603050405020304" pitchFamily="18" charset="0"/>
                <a:cs typeface="Times New Roman" panose="02020603050405020304" pitchFamily="18" charset="0"/>
              </a:rPr>
              <a:t>.</a:t>
            </a:r>
          </a:p>
          <a:p>
            <a:pPr algn="just" fontAlgn="base">
              <a:lnSpc>
                <a:spcPct val="150000"/>
              </a:lnSpc>
            </a:pPr>
            <a:r>
              <a:rPr lang="en-US" sz="2400" b="1" dirty="0">
                <a:solidFill>
                  <a:srgbClr val="424142"/>
                </a:solidFill>
                <a:latin typeface="Times New Roman" panose="02020603050405020304" pitchFamily="18" charset="0"/>
                <a:cs typeface="Times New Roman" panose="02020603050405020304" pitchFamily="18" charset="0"/>
              </a:rPr>
              <a:t>Characters of </a:t>
            </a:r>
            <a:r>
              <a:rPr lang="en-US" sz="2400" b="1" dirty="0" err="1" smtClean="0">
                <a:solidFill>
                  <a:srgbClr val="424142"/>
                </a:solidFill>
                <a:latin typeface="Times New Roman" panose="02020603050405020304" pitchFamily="18" charset="0"/>
                <a:cs typeface="Times New Roman" panose="02020603050405020304" pitchFamily="18" charset="0"/>
              </a:rPr>
              <a:t>Rutaceae</a:t>
            </a:r>
            <a:r>
              <a:rPr lang="en-US" sz="2400" b="1" dirty="0" smtClean="0">
                <a:solidFill>
                  <a:srgbClr val="424142"/>
                </a:solidFill>
                <a:latin typeface="Times New Roman" panose="02020603050405020304" pitchFamily="18" charset="0"/>
                <a:cs typeface="Times New Roman" panose="02020603050405020304" pitchFamily="18" charset="0"/>
              </a:rPr>
              <a:t>: </a:t>
            </a:r>
            <a:r>
              <a:rPr lang="en-US" sz="2400" dirty="0" smtClean="0">
                <a:solidFill>
                  <a:srgbClr val="424142"/>
                </a:solidFill>
                <a:latin typeface="Times New Roman" panose="02020603050405020304" pitchFamily="18" charset="0"/>
                <a:cs typeface="Times New Roman" panose="02020603050405020304" pitchFamily="18" charset="0"/>
              </a:rPr>
              <a:t>Leaves </a:t>
            </a:r>
            <a:r>
              <a:rPr lang="en-US" sz="2400" dirty="0">
                <a:solidFill>
                  <a:srgbClr val="424142"/>
                </a:solidFill>
                <a:latin typeface="Times New Roman" panose="02020603050405020304" pitchFamily="18" charset="0"/>
                <a:cs typeface="Times New Roman" panose="02020603050405020304" pitchFamily="18" charset="0"/>
              </a:rPr>
              <a:t>gland dotted, simple or compound; flower hermaphrodite, </a:t>
            </a:r>
            <a:r>
              <a:rPr lang="en-US" sz="2400" dirty="0" err="1">
                <a:solidFill>
                  <a:srgbClr val="424142"/>
                </a:solidFill>
                <a:latin typeface="Times New Roman" panose="02020603050405020304" pitchFamily="18" charset="0"/>
                <a:cs typeface="Times New Roman" panose="02020603050405020304" pitchFamily="18" charset="0"/>
              </a:rPr>
              <a:t>hypogynous</a:t>
            </a:r>
            <a:r>
              <a:rPr lang="en-US" sz="2400" dirty="0">
                <a:solidFill>
                  <a:srgbClr val="424142"/>
                </a:solidFill>
                <a:latin typeface="Times New Roman" panose="02020603050405020304" pitchFamily="18" charset="0"/>
                <a:cs typeface="Times New Roman" panose="02020603050405020304" pitchFamily="18" charset="0"/>
              </a:rPr>
              <a:t>, actinomorphic with a disc below the ovary; corolla polypetalous; stamens ten, </a:t>
            </a:r>
            <a:r>
              <a:rPr lang="en-US" sz="2400" dirty="0" err="1">
                <a:solidFill>
                  <a:srgbClr val="424142"/>
                </a:solidFill>
                <a:latin typeface="Times New Roman" panose="02020603050405020304" pitchFamily="18" charset="0"/>
                <a:cs typeface="Times New Roman" panose="02020603050405020304" pitchFamily="18" charset="0"/>
              </a:rPr>
              <a:t>obdiplostemonous</a:t>
            </a:r>
            <a:r>
              <a:rPr lang="en-US" sz="2400" dirty="0">
                <a:solidFill>
                  <a:srgbClr val="424142"/>
                </a:solidFill>
                <a:latin typeface="Times New Roman" panose="02020603050405020304" pitchFamily="18" charset="0"/>
                <a:cs typeface="Times New Roman" panose="02020603050405020304" pitchFamily="18" charset="0"/>
              </a:rPr>
              <a:t>; carpels 5 or many, ovary superior, </a:t>
            </a:r>
            <a:r>
              <a:rPr lang="en-US" sz="2400" dirty="0" err="1">
                <a:solidFill>
                  <a:srgbClr val="424142"/>
                </a:solidFill>
                <a:latin typeface="Times New Roman" panose="02020603050405020304" pitchFamily="18" charset="0"/>
                <a:cs typeface="Times New Roman" panose="02020603050405020304" pitchFamily="18" charset="0"/>
              </a:rPr>
              <a:t>multilocular</a:t>
            </a:r>
            <a:r>
              <a:rPr lang="en-US" sz="2400" dirty="0">
                <a:solidFill>
                  <a:srgbClr val="424142"/>
                </a:solidFill>
                <a:latin typeface="Times New Roman" panose="02020603050405020304" pitchFamily="18" charset="0"/>
                <a:cs typeface="Times New Roman" panose="02020603050405020304" pitchFamily="18" charset="0"/>
              </a:rPr>
              <a:t>; fruit capsule or berry; aromatic </a:t>
            </a:r>
            <a:r>
              <a:rPr lang="en-US" sz="2400" dirty="0" err="1">
                <a:solidFill>
                  <a:srgbClr val="424142"/>
                </a:solidFill>
                <a:latin typeface="Times New Roman" panose="02020603050405020304" pitchFamily="18" charset="0"/>
                <a:cs typeface="Times New Roman" panose="02020603050405020304" pitchFamily="18" charset="0"/>
              </a:rPr>
              <a:t>odour</a:t>
            </a:r>
            <a:r>
              <a:rPr lang="en-US" sz="2400" dirty="0">
                <a:solidFill>
                  <a:srgbClr val="424142"/>
                </a:solidFill>
                <a:latin typeface="Times New Roman" panose="02020603050405020304" pitchFamily="18" charset="0"/>
                <a:cs typeface="Times New Roman" panose="02020603050405020304" pitchFamily="18" charset="0"/>
              </a:rPr>
              <a:t> is present</a:t>
            </a:r>
            <a:r>
              <a:rPr lang="en-US" sz="2400" dirty="0" smtClean="0">
                <a:solidFill>
                  <a:srgbClr val="424142"/>
                </a:solidFill>
                <a:latin typeface="Times New Roman" panose="02020603050405020304" pitchFamily="18" charset="0"/>
                <a:cs typeface="Times New Roman" panose="02020603050405020304" pitchFamily="18" charset="0"/>
              </a:rPr>
              <a:t>.</a:t>
            </a:r>
          </a:p>
          <a:p>
            <a:pPr algn="just" fontAlgn="base">
              <a:lnSpc>
                <a:spcPct val="150000"/>
              </a:lnSpc>
            </a:pPr>
            <a:r>
              <a:rPr lang="en-IN" sz="2400" b="1" dirty="0">
                <a:solidFill>
                  <a:srgbClr val="424142"/>
                </a:solidFill>
                <a:latin typeface="Times New Roman" panose="02020603050405020304" pitchFamily="18" charset="0"/>
                <a:cs typeface="Times New Roman" panose="02020603050405020304" pitchFamily="18" charset="0"/>
              </a:rPr>
              <a:t>Habit:</a:t>
            </a:r>
            <a:r>
              <a:rPr lang="en-IN" sz="2400" dirty="0">
                <a:solidFill>
                  <a:srgbClr val="424142"/>
                </a:solidFill>
                <a:latin typeface="Times New Roman" panose="02020603050405020304" pitchFamily="18" charset="0"/>
                <a:cs typeface="Times New Roman" panose="02020603050405020304" pitchFamily="18" charset="0"/>
              </a:rPr>
              <a:t> The plant are generally shrubs (Murray a, </a:t>
            </a:r>
            <a:r>
              <a:rPr lang="en-IN" sz="2400" dirty="0" err="1">
                <a:solidFill>
                  <a:srgbClr val="424142"/>
                </a:solidFill>
                <a:latin typeface="Times New Roman" panose="02020603050405020304" pitchFamily="18" charset="0"/>
                <a:cs typeface="Times New Roman" panose="02020603050405020304" pitchFamily="18" charset="0"/>
              </a:rPr>
              <a:t>Limonia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Zanthoxylum</a:t>
            </a:r>
            <a:r>
              <a:rPr lang="en-IN" sz="2400" dirty="0">
                <a:solidFill>
                  <a:srgbClr val="424142"/>
                </a:solidFill>
                <a:latin typeface="Times New Roman" panose="02020603050405020304" pitchFamily="18" charset="0"/>
                <a:cs typeface="Times New Roman" panose="02020603050405020304" pitchFamily="18" charset="0"/>
              </a:rPr>
              <a:t>), trees (Aegle, Citrus, Feronia), rarely herbs (</a:t>
            </a:r>
            <a:r>
              <a:rPr lang="en-IN" sz="2400" dirty="0" err="1">
                <a:solidFill>
                  <a:srgbClr val="424142"/>
                </a:solidFill>
                <a:latin typeface="Times New Roman" panose="02020603050405020304" pitchFamily="18" charset="0"/>
                <a:cs typeface="Times New Roman" panose="02020603050405020304" pitchFamily="18" charset="0"/>
              </a:rPr>
              <a:t>Ruta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graveolens</a:t>
            </a:r>
            <a:r>
              <a:rPr lang="en-IN" sz="2400" dirty="0">
                <a:solidFill>
                  <a:srgbClr val="424142"/>
                </a:solidFill>
                <a:latin typeface="Times New Roman" panose="02020603050405020304" pitchFamily="18" charset="0"/>
                <a:cs typeface="Times New Roman" panose="02020603050405020304" pitchFamily="18" charset="0"/>
              </a:rPr>
              <a:t>) with strong fragrance </a:t>
            </a:r>
            <a:r>
              <a:rPr lang="en-IN" sz="2400" dirty="0" err="1">
                <a:solidFill>
                  <a:srgbClr val="424142"/>
                </a:solidFill>
                <a:latin typeface="Times New Roman" panose="02020603050405020304" pitchFamily="18" charset="0"/>
                <a:cs typeface="Times New Roman" panose="02020603050405020304" pitchFamily="18" charset="0"/>
              </a:rPr>
              <a:t>Paramignya</a:t>
            </a:r>
            <a:r>
              <a:rPr lang="en-IN" sz="2400" dirty="0">
                <a:solidFill>
                  <a:srgbClr val="424142"/>
                </a:solidFill>
                <a:latin typeface="Times New Roman" panose="02020603050405020304" pitchFamily="18" charset="0"/>
                <a:cs typeface="Times New Roman" panose="02020603050405020304" pitchFamily="18" charset="0"/>
              </a:rPr>
              <a:t> is a shrub but climbs by means of axillary thorns.</a:t>
            </a:r>
          </a:p>
          <a:p>
            <a:pPr algn="just" fontAlgn="base">
              <a:lnSpc>
                <a:spcPct val="150000"/>
              </a:lnSpc>
            </a:pPr>
            <a:endParaRPr lang="en-US" sz="2400" dirty="0">
              <a:solidFill>
                <a:srgbClr val="424142"/>
              </a:solidFill>
              <a:latin typeface="Times New Roman" panose="02020603050405020304" pitchFamily="18" charset="0"/>
              <a:cs typeface="Times New Roman" panose="02020603050405020304" pitchFamily="18" charset="0"/>
            </a:endParaRPr>
          </a:p>
          <a:p>
            <a:pPr algn="just" fontAlgn="base">
              <a:lnSpc>
                <a:spcPct val="150000"/>
              </a:lnSpc>
            </a:pPr>
            <a:endParaRPr lang="en-IN" sz="2400" b="1" dirty="0">
              <a:solidFill>
                <a:srgbClr val="50505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049863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7275" y="155913"/>
            <a:ext cx="10534649" cy="7294305"/>
          </a:xfrm>
          <a:prstGeom prst="rect">
            <a:avLst/>
          </a:prstGeom>
        </p:spPr>
        <p:txBody>
          <a:bodyPr wrap="square">
            <a:spAutoFit/>
          </a:bodyPr>
          <a:lstStyle/>
          <a:p>
            <a:pPr algn="just" fontAlgn="base">
              <a:lnSpc>
                <a:spcPct val="150000"/>
              </a:lnSpc>
            </a:pPr>
            <a:r>
              <a:rPr lang="en-IN" sz="2400" b="1" dirty="0" smtClean="0">
                <a:solidFill>
                  <a:srgbClr val="424142"/>
                </a:solidFill>
                <a:latin typeface="Times New Roman" panose="02020603050405020304" pitchFamily="18" charset="0"/>
                <a:cs typeface="Times New Roman" panose="02020603050405020304" pitchFamily="18" charset="0"/>
              </a:rPr>
              <a:t>Root:</a:t>
            </a:r>
            <a:r>
              <a:rPr lang="en-IN" sz="2400" dirty="0" smtClean="0">
                <a:solidFill>
                  <a:srgbClr val="424142"/>
                </a:solidFill>
                <a:latin typeface="Times New Roman" panose="02020603050405020304" pitchFamily="18" charset="0"/>
                <a:cs typeface="Times New Roman" panose="02020603050405020304" pitchFamily="18" charset="0"/>
              </a:rPr>
              <a:t> Tap </a:t>
            </a:r>
            <a:r>
              <a:rPr lang="en-IN" sz="2400" dirty="0">
                <a:solidFill>
                  <a:srgbClr val="424142"/>
                </a:solidFill>
                <a:latin typeface="Times New Roman" panose="02020603050405020304" pitchFamily="18" charset="0"/>
                <a:cs typeface="Times New Roman" panose="02020603050405020304" pitchFamily="18" charset="0"/>
              </a:rPr>
              <a:t>root, branched often infected with fungus</a:t>
            </a:r>
            <a:r>
              <a:rPr lang="en-IN" sz="2400" dirty="0" smtClean="0">
                <a:solidFill>
                  <a:srgbClr val="424142"/>
                </a:solidFill>
                <a:latin typeface="Times New Roman" panose="02020603050405020304" pitchFamily="18" charset="0"/>
                <a:cs typeface="Times New Roman" panose="02020603050405020304" pitchFamily="18" charset="0"/>
              </a:rPr>
              <a:t>.</a:t>
            </a:r>
          </a:p>
          <a:p>
            <a:pPr algn="just" fontAlgn="base">
              <a:lnSpc>
                <a:spcPct val="150000"/>
              </a:lnSpc>
            </a:pPr>
            <a:r>
              <a:rPr lang="en-IN" sz="2400" b="1" dirty="0" smtClean="0">
                <a:solidFill>
                  <a:srgbClr val="424142"/>
                </a:solidFill>
                <a:latin typeface="Times New Roman" panose="02020603050405020304" pitchFamily="18" charset="0"/>
                <a:cs typeface="Times New Roman" panose="02020603050405020304" pitchFamily="18" charset="0"/>
              </a:rPr>
              <a:t>Stem</a:t>
            </a:r>
            <a:r>
              <a:rPr lang="en-IN" sz="2400" dirty="0" smtClean="0">
                <a:solidFill>
                  <a:srgbClr val="424142"/>
                </a:solidFill>
                <a:latin typeface="Times New Roman" panose="02020603050405020304" pitchFamily="18" charset="0"/>
                <a:cs typeface="Times New Roman" panose="02020603050405020304" pitchFamily="18" charset="0"/>
              </a:rPr>
              <a:t>: Woody </a:t>
            </a:r>
            <a:r>
              <a:rPr lang="en-IN" sz="2400" dirty="0">
                <a:solidFill>
                  <a:srgbClr val="424142"/>
                </a:solidFill>
                <a:latin typeface="Times New Roman" panose="02020603050405020304" pitchFamily="18" charset="0"/>
                <a:cs typeface="Times New Roman" panose="02020603050405020304" pitchFamily="18" charset="0"/>
              </a:rPr>
              <a:t>(Citrus, Feronia), erect, cylindrical, branched, solid often thorny (Citrus), gland </a:t>
            </a:r>
            <a:r>
              <a:rPr lang="en-IN" sz="2400" dirty="0" smtClean="0">
                <a:solidFill>
                  <a:srgbClr val="424142"/>
                </a:solidFill>
                <a:latin typeface="Times New Roman" panose="02020603050405020304" pitchFamily="18" charset="0"/>
                <a:cs typeface="Times New Roman" panose="02020603050405020304" pitchFamily="18" charset="0"/>
              </a:rPr>
              <a:t>dotted.</a:t>
            </a:r>
          </a:p>
          <a:p>
            <a:pPr algn="just" fontAlgn="base">
              <a:lnSpc>
                <a:spcPct val="150000"/>
              </a:lnSpc>
            </a:pPr>
            <a:r>
              <a:rPr lang="en-IN" sz="2400" b="1" dirty="0" smtClean="0">
                <a:solidFill>
                  <a:srgbClr val="424142"/>
                </a:solidFill>
                <a:latin typeface="Times New Roman" panose="02020603050405020304" pitchFamily="18" charset="0"/>
                <a:cs typeface="Times New Roman" panose="02020603050405020304" pitchFamily="18" charset="0"/>
              </a:rPr>
              <a:t>Leaves</a:t>
            </a:r>
            <a:r>
              <a:rPr lang="en-IN" sz="2400" dirty="0" smtClean="0">
                <a:solidFill>
                  <a:srgbClr val="424142"/>
                </a:solidFill>
                <a:latin typeface="Times New Roman" panose="02020603050405020304" pitchFamily="18" charset="0"/>
                <a:cs typeface="Times New Roman" panose="02020603050405020304" pitchFamily="18" charset="0"/>
              </a:rPr>
              <a:t>: Alternate </a:t>
            </a:r>
            <a:r>
              <a:rPr lang="en-IN" sz="2400" dirty="0">
                <a:solidFill>
                  <a:srgbClr val="424142"/>
                </a:solidFill>
                <a:latin typeface="Times New Roman" panose="02020603050405020304" pitchFamily="18" charset="0"/>
                <a:cs typeface="Times New Roman" panose="02020603050405020304" pitchFamily="18" charset="0"/>
              </a:rPr>
              <a:t>(Citrus, </a:t>
            </a:r>
            <a:r>
              <a:rPr lang="en-IN" sz="2400" dirty="0" err="1">
                <a:solidFill>
                  <a:srgbClr val="424142"/>
                </a:solidFill>
                <a:latin typeface="Times New Roman" panose="02020603050405020304" pitchFamily="18" charset="0"/>
                <a:cs typeface="Times New Roman" panose="02020603050405020304" pitchFamily="18" charset="0"/>
              </a:rPr>
              <a:t>Murraya</a:t>
            </a:r>
            <a:r>
              <a:rPr lang="en-IN" sz="2400" dirty="0">
                <a:solidFill>
                  <a:srgbClr val="424142"/>
                </a:solidFill>
                <a:latin typeface="Times New Roman" panose="02020603050405020304" pitchFamily="18" charset="0"/>
                <a:cs typeface="Times New Roman" panose="02020603050405020304" pitchFamily="18" charset="0"/>
              </a:rPr>
              <a:t>) or opposite (</a:t>
            </a:r>
            <a:r>
              <a:rPr lang="en-IN" sz="2400" dirty="0" err="1">
                <a:solidFill>
                  <a:srgbClr val="424142"/>
                </a:solidFill>
                <a:latin typeface="Times New Roman" panose="02020603050405020304" pitchFamily="18" charset="0"/>
                <a:cs typeface="Times New Roman" panose="02020603050405020304" pitchFamily="18" charset="0"/>
              </a:rPr>
              <a:t>Evodia</a:t>
            </a:r>
            <a:r>
              <a:rPr lang="en-IN" sz="2400" dirty="0">
                <a:solidFill>
                  <a:srgbClr val="424142"/>
                </a:solidFill>
                <a:latin typeface="Times New Roman" panose="02020603050405020304" pitchFamily="18" charset="0"/>
                <a:cs typeface="Times New Roman" panose="02020603050405020304" pitchFamily="18" charset="0"/>
              </a:rPr>
              <a:t>), petiolate, petiole may be winged (Citrus </a:t>
            </a:r>
            <a:r>
              <a:rPr lang="en-IN" sz="2400" dirty="0" err="1">
                <a:solidFill>
                  <a:srgbClr val="424142"/>
                </a:solidFill>
                <a:latin typeface="Times New Roman" panose="02020603050405020304" pitchFamily="18" charset="0"/>
                <a:cs typeface="Times New Roman" panose="02020603050405020304" pitchFamily="18" charset="0"/>
              </a:rPr>
              <a:t>aurantium</a:t>
            </a:r>
            <a:r>
              <a:rPr lang="en-IN" sz="2400" dirty="0">
                <a:solidFill>
                  <a:srgbClr val="424142"/>
                </a:solidFill>
                <a:latin typeface="Times New Roman" panose="02020603050405020304" pitchFamily="18" charset="0"/>
                <a:cs typeface="Times New Roman" panose="02020603050405020304" pitchFamily="18" charset="0"/>
              </a:rPr>
              <a:t>), simple or compound-pinnate (</a:t>
            </a:r>
            <a:r>
              <a:rPr lang="en-IN" sz="2400" dirty="0" err="1">
                <a:solidFill>
                  <a:srgbClr val="424142"/>
                </a:solidFill>
                <a:latin typeface="Times New Roman" panose="02020603050405020304" pitchFamily="18" charset="0"/>
                <a:cs typeface="Times New Roman" panose="02020603050405020304" pitchFamily="18" charset="0"/>
              </a:rPr>
              <a:t>Murraya</a:t>
            </a:r>
            <a:r>
              <a:rPr lang="en-IN" sz="2400" dirty="0">
                <a:solidFill>
                  <a:srgbClr val="424142"/>
                </a:solidFill>
                <a:latin typeface="Times New Roman" panose="02020603050405020304" pitchFamily="18" charset="0"/>
                <a:cs typeface="Times New Roman" panose="02020603050405020304" pitchFamily="18" charset="0"/>
              </a:rPr>
              <a:t>), palmate (Aegle and Citrus) smooth gland dotted, glands with essential oils, </a:t>
            </a:r>
            <a:r>
              <a:rPr lang="en-IN" sz="2400" dirty="0" err="1">
                <a:solidFill>
                  <a:srgbClr val="424142"/>
                </a:solidFill>
                <a:latin typeface="Times New Roman" panose="02020603050405020304" pitchFamily="18" charset="0"/>
                <a:cs typeface="Times New Roman" panose="02020603050405020304" pitchFamily="18" charset="0"/>
              </a:rPr>
              <a:t>exstipulate</a:t>
            </a:r>
            <a:r>
              <a:rPr lang="en-IN" sz="2400" dirty="0">
                <a:solidFill>
                  <a:srgbClr val="424142"/>
                </a:solidFill>
                <a:latin typeface="Times New Roman" panose="02020603050405020304" pitchFamily="18" charset="0"/>
                <a:cs typeface="Times New Roman" panose="02020603050405020304" pitchFamily="18" charset="0"/>
              </a:rPr>
              <a:t>, margin entire or serrate, </a:t>
            </a:r>
            <a:r>
              <a:rPr lang="en-IN" sz="2400" dirty="0" err="1">
                <a:solidFill>
                  <a:srgbClr val="424142"/>
                </a:solidFill>
                <a:latin typeface="Times New Roman" panose="02020603050405020304" pitchFamily="18" charset="0"/>
                <a:cs typeface="Times New Roman" panose="02020603050405020304" pitchFamily="18" charset="0"/>
              </a:rPr>
              <a:t>unicostate</a:t>
            </a:r>
            <a:r>
              <a:rPr lang="en-IN" sz="2400" dirty="0">
                <a:solidFill>
                  <a:srgbClr val="424142"/>
                </a:solidFill>
                <a:latin typeface="Times New Roman" panose="02020603050405020304" pitchFamily="18" charset="0"/>
                <a:cs typeface="Times New Roman" panose="02020603050405020304" pitchFamily="18" charset="0"/>
              </a:rPr>
              <a:t> reticulate venation. In Citrus petiole is winged</a:t>
            </a:r>
            <a:r>
              <a:rPr lang="en-IN" sz="2400" dirty="0" smtClean="0">
                <a:solidFill>
                  <a:srgbClr val="424142"/>
                </a:solidFill>
                <a:latin typeface="Times New Roman" panose="02020603050405020304" pitchFamily="18" charset="0"/>
                <a:cs typeface="Times New Roman" panose="02020603050405020304" pitchFamily="18" charset="0"/>
              </a:rPr>
              <a:t>.</a:t>
            </a:r>
          </a:p>
          <a:p>
            <a:pPr algn="just" fontAlgn="base">
              <a:lnSpc>
                <a:spcPct val="150000"/>
              </a:lnSpc>
            </a:pPr>
            <a:r>
              <a:rPr lang="en-IN" sz="2400" b="1" dirty="0">
                <a:solidFill>
                  <a:srgbClr val="424142"/>
                </a:solidFill>
                <a:latin typeface="Times New Roman" panose="02020603050405020304" pitchFamily="18" charset="0"/>
                <a:cs typeface="Times New Roman" panose="02020603050405020304" pitchFamily="18" charset="0"/>
              </a:rPr>
              <a:t>Inflorescence:</a:t>
            </a:r>
            <a:r>
              <a:rPr lang="en-IN" sz="2400" dirty="0">
                <a:solidFill>
                  <a:srgbClr val="424142"/>
                </a:solidFill>
                <a:latin typeface="Times New Roman" panose="02020603050405020304" pitchFamily="18" charset="0"/>
                <a:cs typeface="Times New Roman" panose="02020603050405020304" pitchFamily="18" charset="0"/>
              </a:rPr>
              <a:t> Usually cyme or axillary or terminal corymb (</a:t>
            </a:r>
            <a:r>
              <a:rPr lang="en-IN" sz="2400" dirty="0" err="1">
                <a:solidFill>
                  <a:srgbClr val="424142"/>
                </a:solidFill>
                <a:latin typeface="Times New Roman" panose="02020603050405020304" pitchFamily="18" charset="0"/>
                <a:cs typeface="Times New Roman" panose="02020603050405020304" pitchFamily="18" charset="0"/>
              </a:rPr>
              <a:t>Murraya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paniculata</a:t>
            </a:r>
            <a:r>
              <a:rPr lang="en-IN" sz="2400" dirty="0">
                <a:solidFill>
                  <a:srgbClr val="424142"/>
                </a:solidFill>
                <a:latin typeface="Times New Roman" panose="02020603050405020304" pitchFamily="18" charset="0"/>
                <a:cs typeface="Times New Roman" panose="02020603050405020304" pitchFamily="18" charset="0"/>
              </a:rPr>
              <a:t>) some times racemose or solitary.</a:t>
            </a:r>
          </a:p>
          <a:p>
            <a:pPr algn="just" fontAlgn="base">
              <a:lnSpc>
                <a:spcPct val="150000"/>
              </a:lnSpc>
            </a:pPr>
            <a:r>
              <a:rPr lang="en-IN" sz="2400" b="1" dirty="0">
                <a:solidFill>
                  <a:srgbClr val="424142"/>
                </a:solidFill>
                <a:latin typeface="Times New Roman" panose="02020603050405020304" pitchFamily="18" charset="0"/>
                <a:cs typeface="Times New Roman" panose="02020603050405020304" pitchFamily="18" charset="0"/>
              </a:rPr>
              <a:t>Flower:</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Pedicellate</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ebracteate</a:t>
            </a:r>
            <a:r>
              <a:rPr lang="en-IN" sz="2400" dirty="0">
                <a:solidFill>
                  <a:srgbClr val="424142"/>
                </a:solidFill>
                <a:latin typeface="Times New Roman" panose="02020603050405020304" pitchFamily="18" charset="0"/>
                <a:cs typeface="Times New Roman" panose="02020603050405020304" pitchFamily="18" charset="0"/>
              </a:rPr>
              <a:t>, hermaphrodite, or unisexual (</a:t>
            </a:r>
            <a:r>
              <a:rPr lang="en-IN" sz="2400" dirty="0" err="1">
                <a:solidFill>
                  <a:srgbClr val="424142"/>
                </a:solidFill>
                <a:latin typeface="Times New Roman" panose="02020603050405020304" pitchFamily="18" charset="0"/>
                <a:cs typeface="Times New Roman" panose="02020603050405020304" pitchFamily="18" charset="0"/>
              </a:rPr>
              <a:t>Zanthoxylum</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Evodia</a:t>
            </a:r>
            <a:r>
              <a:rPr lang="en-IN" sz="2400" dirty="0">
                <a:solidFill>
                  <a:srgbClr val="424142"/>
                </a:solidFill>
                <a:latin typeface="Times New Roman" panose="02020603050405020304" pitchFamily="18" charset="0"/>
                <a:cs typeface="Times New Roman" panose="02020603050405020304" pitchFamily="18" charset="0"/>
              </a:rPr>
              <a:t>, Feronia), actinomorphic rarely zygomorphic (</a:t>
            </a:r>
            <a:r>
              <a:rPr lang="en-IN" sz="2400" dirty="0" err="1">
                <a:solidFill>
                  <a:srgbClr val="424142"/>
                </a:solidFill>
                <a:latin typeface="Times New Roman" panose="02020603050405020304" pitchFamily="18" charset="0"/>
                <a:cs typeface="Times New Roman" panose="02020603050405020304" pitchFamily="18" charset="0"/>
              </a:rPr>
              <a:t>Dictamnus</a:t>
            </a:r>
            <a:r>
              <a:rPr lang="en-IN" sz="2400" dirty="0">
                <a:solidFill>
                  <a:srgbClr val="424142"/>
                </a:solidFill>
                <a:latin typeface="Times New Roman" panose="02020603050405020304" pitchFamily="18" charset="0"/>
                <a:cs typeface="Times New Roman" panose="02020603050405020304" pitchFamily="18" charset="0"/>
              </a:rPr>
              <a:t> and Correa), </a:t>
            </a:r>
            <a:r>
              <a:rPr lang="en-IN" sz="2400" dirty="0" err="1">
                <a:solidFill>
                  <a:srgbClr val="424142"/>
                </a:solidFill>
                <a:latin typeface="Times New Roman" panose="02020603050405020304" pitchFamily="18" charset="0"/>
                <a:cs typeface="Times New Roman" panose="02020603050405020304" pitchFamily="18" charset="0"/>
              </a:rPr>
              <a:t>hypogynous</a:t>
            </a:r>
            <a:r>
              <a:rPr lang="en-IN" sz="2400" dirty="0">
                <a:solidFill>
                  <a:srgbClr val="424142"/>
                </a:solidFill>
                <a:latin typeface="Times New Roman" panose="02020603050405020304" pitchFamily="18" charset="0"/>
                <a:cs typeface="Times New Roman" panose="02020603050405020304" pitchFamily="18" charset="0"/>
              </a:rPr>
              <a:t>, complete, </a:t>
            </a:r>
            <a:r>
              <a:rPr lang="en-IN" sz="2400" dirty="0" err="1">
                <a:solidFill>
                  <a:srgbClr val="424142"/>
                </a:solidFill>
                <a:latin typeface="Times New Roman" panose="02020603050405020304" pitchFamily="18" charset="0"/>
                <a:cs typeface="Times New Roman" panose="02020603050405020304" pitchFamily="18" charset="0"/>
              </a:rPr>
              <a:t>pentamerous</a:t>
            </a:r>
            <a:r>
              <a:rPr lang="en-IN" sz="2400" dirty="0">
                <a:solidFill>
                  <a:srgbClr val="424142"/>
                </a:solidFill>
                <a:latin typeface="Times New Roman" panose="02020603050405020304" pitchFamily="18" charset="0"/>
                <a:cs typeface="Times New Roman" panose="02020603050405020304" pitchFamily="18" charset="0"/>
              </a:rPr>
              <a:t> or tetramerous (</a:t>
            </a:r>
            <a:r>
              <a:rPr lang="en-IN" sz="2400" dirty="0" err="1">
                <a:solidFill>
                  <a:srgbClr val="424142"/>
                </a:solidFill>
                <a:latin typeface="Times New Roman" panose="02020603050405020304" pitchFamily="18" charset="0"/>
                <a:cs typeface="Times New Roman" panose="02020603050405020304" pitchFamily="18" charset="0"/>
              </a:rPr>
              <a:t>Acronychia</a:t>
            </a:r>
            <a:r>
              <a:rPr lang="en-IN" sz="2400" dirty="0">
                <a:solidFill>
                  <a:srgbClr val="424142"/>
                </a:solidFill>
                <a:latin typeface="Times New Roman" panose="02020603050405020304" pitchFamily="18" charset="0"/>
                <a:cs typeface="Times New Roman" panose="02020603050405020304" pitchFamily="18" charset="0"/>
              </a:rPr>
              <a:t> and lateral flowers of </a:t>
            </a:r>
            <a:r>
              <a:rPr lang="en-IN" sz="2400" dirty="0" err="1">
                <a:solidFill>
                  <a:srgbClr val="424142"/>
                </a:solidFill>
                <a:latin typeface="Times New Roman" panose="02020603050405020304" pitchFamily="18" charset="0"/>
                <a:cs typeface="Times New Roman" panose="02020603050405020304" pitchFamily="18" charset="0"/>
              </a:rPr>
              <a:t>Ruta</a:t>
            </a:r>
            <a:r>
              <a:rPr lang="en-IN" sz="2400" dirty="0">
                <a:solidFill>
                  <a:srgbClr val="424142"/>
                </a:solidFill>
                <a:latin typeface="Times New Roman" panose="02020603050405020304" pitchFamily="18" charset="0"/>
                <a:cs typeface="Times New Roman" panose="02020603050405020304" pitchFamily="18" charset="0"/>
              </a:rPr>
              <a:t>).</a:t>
            </a:r>
          </a:p>
          <a:p>
            <a:pPr algn="just" fontAlgn="base">
              <a:lnSpc>
                <a:spcPct val="150000"/>
              </a:lnSpc>
            </a:pPr>
            <a:endParaRPr lang="en-IN" sz="2400" b="0" dirty="0">
              <a:solidFill>
                <a:srgbClr val="4241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58499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421839"/>
            <a:ext cx="10401300" cy="7294305"/>
          </a:xfrm>
          <a:prstGeom prst="rect">
            <a:avLst/>
          </a:prstGeom>
        </p:spPr>
        <p:txBody>
          <a:bodyPr wrap="square">
            <a:spAutoFit/>
          </a:bodyPr>
          <a:lstStyle/>
          <a:p>
            <a:pPr algn="just" fontAlgn="base">
              <a:lnSpc>
                <a:spcPct val="150000"/>
              </a:lnSpc>
            </a:pPr>
            <a:r>
              <a:rPr lang="en-IN" sz="2400" b="1" dirty="0" smtClean="0">
                <a:latin typeface="Times New Roman" panose="02020603050405020304" pitchFamily="18" charset="0"/>
                <a:cs typeface="Times New Roman" panose="02020603050405020304" pitchFamily="18" charset="0"/>
              </a:rPr>
              <a:t>Calyx:</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Sepals </a:t>
            </a:r>
            <a:r>
              <a:rPr lang="en-IN" sz="2400" dirty="0">
                <a:latin typeface="Times New Roman" panose="02020603050405020304" pitchFamily="18" charset="0"/>
                <a:cs typeface="Times New Roman" panose="02020603050405020304" pitchFamily="18" charset="0"/>
              </a:rPr>
              <a:t>5 or 4, free or fused; in zygomorphic flower it becomes </a:t>
            </a:r>
            <a:r>
              <a:rPr lang="en-IN" sz="2400" dirty="0" err="1">
                <a:latin typeface="Times New Roman" panose="02020603050405020304" pitchFamily="18" charset="0"/>
                <a:cs typeface="Times New Roman" panose="02020603050405020304" pitchFamily="18" charset="0"/>
              </a:rPr>
              <a:t>gamosepalous</a:t>
            </a:r>
            <a:r>
              <a:rPr lang="en-IN" sz="2400" dirty="0">
                <a:latin typeface="Times New Roman" panose="02020603050405020304" pitchFamily="18" charset="0"/>
                <a:cs typeface="Times New Roman" panose="02020603050405020304" pitchFamily="18" charset="0"/>
              </a:rPr>
              <a:t> and tubular; imbricate; sometimes deciduous.</a:t>
            </a:r>
          </a:p>
          <a:p>
            <a:pPr algn="just" fontAlgn="base">
              <a:lnSpc>
                <a:spcPct val="150000"/>
              </a:lnSpc>
            </a:pPr>
            <a:r>
              <a:rPr lang="en-IN" sz="2400" b="1" dirty="0" smtClean="0">
                <a:latin typeface="Times New Roman" panose="02020603050405020304" pitchFamily="18" charset="0"/>
                <a:cs typeface="Times New Roman" panose="02020603050405020304" pitchFamily="18" charset="0"/>
              </a:rPr>
              <a:t>Corolla:</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Petals </a:t>
            </a:r>
            <a:r>
              <a:rPr lang="en-IN" sz="2400" dirty="0">
                <a:latin typeface="Times New Roman" panose="02020603050405020304" pitchFamily="18" charset="0"/>
                <a:cs typeface="Times New Roman" panose="02020603050405020304" pitchFamily="18" charset="0"/>
              </a:rPr>
              <a:t>5 or 4, polypetalous rarely </a:t>
            </a:r>
            <a:r>
              <a:rPr lang="en-IN" sz="2400" dirty="0" err="1">
                <a:latin typeface="Times New Roman" panose="02020603050405020304" pitchFamily="18" charset="0"/>
                <a:cs typeface="Times New Roman" panose="02020603050405020304" pitchFamily="18" charset="0"/>
              </a:rPr>
              <a:t>gamopetalous</a:t>
            </a:r>
            <a:r>
              <a:rPr lang="en-IN" sz="2400" dirty="0">
                <a:latin typeface="Times New Roman" panose="02020603050405020304" pitchFamily="18" charset="0"/>
                <a:cs typeface="Times New Roman" panose="02020603050405020304" pitchFamily="18" charset="0"/>
              </a:rPr>
              <a:t> (Correa </a:t>
            </a:r>
            <a:r>
              <a:rPr lang="en-IN" sz="2400" dirty="0" err="1">
                <a:latin typeface="Times New Roman" panose="02020603050405020304" pitchFamily="18" charset="0"/>
                <a:cs typeface="Times New Roman" panose="02020603050405020304" pitchFamily="18" charset="0"/>
              </a:rPr>
              <a:t>speciosa</a:t>
            </a:r>
            <a:r>
              <a:rPr lang="en-IN" sz="2400" dirty="0">
                <a:latin typeface="Times New Roman" panose="02020603050405020304" pitchFamily="18" charset="0"/>
                <a:cs typeface="Times New Roman" panose="02020603050405020304" pitchFamily="18" charset="0"/>
              </a:rPr>
              <a:t>) or absent (</a:t>
            </a:r>
            <a:r>
              <a:rPr lang="en-IN" sz="2400" dirty="0" err="1">
                <a:latin typeface="Times New Roman" panose="02020603050405020304" pitchFamily="18" charset="0"/>
                <a:cs typeface="Times New Roman" panose="02020603050405020304" pitchFamily="18" charset="0"/>
              </a:rPr>
              <a:t>Zanthoxylum</a:t>
            </a:r>
            <a:r>
              <a:rPr lang="en-IN" sz="2400" dirty="0">
                <a:latin typeface="Times New Roman" panose="02020603050405020304" pitchFamily="18" charset="0"/>
                <a:cs typeface="Times New Roman" panose="02020603050405020304" pitchFamily="18" charset="0"/>
              </a:rPr>
              <a:t>), variously coloured, imbricate</a:t>
            </a:r>
            <a:r>
              <a:rPr lang="en-IN" sz="2400" dirty="0" smtClean="0">
                <a:latin typeface="Times New Roman" panose="02020603050405020304" pitchFamily="18" charset="0"/>
                <a:cs typeface="Times New Roman" panose="02020603050405020304" pitchFamily="18" charset="0"/>
              </a:rPr>
              <a:t>.</a:t>
            </a:r>
          </a:p>
          <a:p>
            <a:pPr algn="just" fontAlgn="base">
              <a:lnSpc>
                <a:spcPct val="150000"/>
              </a:lnSpc>
            </a:pPr>
            <a:r>
              <a:rPr lang="en-US" sz="2400" b="1" dirty="0">
                <a:solidFill>
                  <a:srgbClr val="424142"/>
                </a:solidFill>
                <a:latin typeface="Times New Roman" panose="02020603050405020304" pitchFamily="18" charset="0"/>
                <a:cs typeface="Times New Roman" panose="02020603050405020304" pitchFamily="18" charset="0"/>
              </a:rPr>
              <a:t>Androecium:</a:t>
            </a:r>
            <a:r>
              <a:rPr lang="en-US" sz="2400" dirty="0">
                <a:solidFill>
                  <a:srgbClr val="424142"/>
                </a:solidFill>
                <a:latin typeface="Times New Roman" panose="02020603050405020304" pitchFamily="18" charset="0"/>
                <a:cs typeface="Times New Roman" panose="02020603050405020304" pitchFamily="18" charset="0"/>
              </a:rPr>
              <a:t> In majority of cases the stamens are </a:t>
            </a:r>
            <a:r>
              <a:rPr lang="en-US" sz="2400" dirty="0" err="1">
                <a:solidFill>
                  <a:srgbClr val="424142"/>
                </a:solidFill>
                <a:latin typeface="Times New Roman" panose="02020603050405020304" pitchFamily="18" charset="0"/>
                <a:cs typeface="Times New Roman" panose="02020603050405020304" pitchFamily="18" charset="0"/>
              </a:rPr>
              <a:t>obdiplostemonous</a:t>
            </a:r>
            <a:r>
              <a:rPr lang="en-US" sz="2400" dirty="0">
                <a:solidFill>
                  <a:srgbClr val="424142"/>
                </a:solidFill>
                <a:latin typeface="Times New Roman" panose="02020603050405020304" pitchFamily="18" charset="0"/>
                <a:cs typeface="Times New Roman" panose="02020603050405020304" pitchFamily="18" charset="0"/>
              </a:rPr>
              <a:t> and 10 in number; in Citrus numerous stamens with </a:t>
            </a:r>
            <a:r>
              <a:rPr lang="en-US" sz="2400" dirty="0" err="1">
                <a:solidFill>
                  <a:srgbClr val="424142"/>
                </a:solidFill>
                <a:latin typeface="Times New Roman" panose="02020603050405020304" pitchFamily="18" charset="0"/>
                <a:cs typeface="Times New Roman" panose="02020603050405020304" pitchFamily="18" charset="0"/>
              </a:rPr>
              <a:t>polyadelphous</a:t>
            </a:r>
            <a:r>
              <a:rPr lang="en-US" sz="2400" dirty="0">
                <a:solidFill>
                  <a:srgbClr val="424142"/>
                </a:solidFill>
                <a:latin typeface="Times New Roman" panose="02020603050405020304" pitchFamily="18" charset="0"/>
                <a:cs typeface="Times New Roman" panose="02020603050405020304" pitchFamily="18" charset="0"/>
              </a:rPr>
              <a:t> condition; in </a:t>
            </a:r>
            <a:r>
              <a:rPr lang="en-US" sz="2400" dirty="0" err="1">
                <a:solidFill>
                  <a:srgbClr val="424142"/>
                </a:solidFill>
                <a:latin typeface="Times New Roman" panose="02020603050405020304" pitchFamily="18" charset="0"/>
                <a:cs typeface="Times New Roman" panose="02020603050405020304" pitchFamily="18" charset="0"/>
              </a:rPr>
              <a:t>Zanthoxylum</a:t>
            </a:r>
            <a:r>
              <a:rPr lang="en-US" sz="2400" dirty="0">
                <a:solidFill>
                  <a:srgbClr val="424142"/>
                </a:solidFill>
                <a:latin typeface="Times New Roman" panose="02020603050405020304" pitchFamily="18" charset="0"/>
                <a:cs typeface="Times New Roman" panose="02020603050405020304" pitchFamily="18" charset="0"/>
              </a:rPr>
              <a:t> 3 stamens and in </a:t>
            </a:r>
            <a:r>
              <a:rPr lang="en-US" sz="2400" dirty="0" err="1">
                <a:solidFill>
                  <a:srgbClr val="424142"/>
                </a:solidFill>
                <a:latin typeface="Times New Roman" panose="02020603050405020304" pitchFamily="18" charset="0"/>
                <a:cs typeface="Times New Roman" panose="02020603050405020304" pitchFamily="18" charset="0"/>
              </a:rPr>
              <a:t>Skimmia</a:t>
            </a:r>
            <a:r>
              <a:rPr lang="en-US" sz="2400" dirty="0">
                <a:solidFill>
                  <a:srgbClr val="424142"/>
                </a:solidFill>
                <a:latin typeface="Times New Roman" panose="02020603050405020304" pitchFamily="18" charset="0"/>
                <a:cs typeface="Times New Roman" panose="02020603050405020304" pitchFamily="18" charset="0"/>
              </a:rPr>
              <a:t> 5 stamens; anthers </a:t>
            </a:r>
            <a:r>
              <a:rPr lang="en-US" sz="2400" dirty="0" err="1">
                <a:solidFill>
                  <a:srgbClr val="424142"/>
                </a:solidFill>
                <a:latin typeface="Times New Roman" panose="02020603050405020304" pitchFamily="18" charset="0"/>
                <a:cs typeface="Times New Roman" panose="02020603050405020304" pitchFamily="18" charset="0"/>
              </a:rPr>
              <a:t>introrse</a:t>
            </a:r>
            <a:r>
              <a:rPr lang="en-US" sz="2400" dirty="0">
                <a:solidFill>
                  <a:srgbClr val="424142"/>
                </a:solidFill>
                <a:latin typeface="Times New Roman" panose="02020603050405020304" pitchFamily="18" charset="0"/>
                <a:cs typeface="Times New Roman" panose="02020603050405020304" pitchFamily="18" charset="0"/>
              </a:rPr>
              <a:t>, </a:t>
            </a:r>
            <a:r>
              <a:rPr lang="en-US" sz="2400" dirty="0" err="1">
                <a:solidFill>
                  <a:srgbClr val="424142"/>
                </a:solidFill>
                <a:latin typeface="Times New Roman" panose="02020603050405020304" pitchFamily="18" charset="0"/>
                <a:cs typeface="Times New Roman" panose="02020603050405020304" pitchFamily="18" charset="0"/>
              </a:rPr>
              <a:t>dithecous</a:t>
            </a:r>
            <a:r>
              <a:rPr lang="en-US" sz="2400" dirty="0">
                <a:solidFill>
                  <a:srgbClr val="424142"/>
                </a:solidFill>
                <a:latin typeface="Times New Roman" panose="02020603050405020304" pitchFamily="18" charset="0"/>
                <a:cs typeface="Times New Roman" panose="02020603050405020304" pitchFamily="18" charset="0"/>
              </a:rPr>
              <a:t>, </a:t>
            </a:r>
            <a:r>
              <a:rPr lang="en-US" sz="2400" dirty="0" err="1">
                <a:solidFill>
                  <a:srgbClr val="424142"/>
                </a:solidFill>
                <a:latin typeface="Times New Roman" panose="02020603050405020304" pitchFamily="18" charset="0"/>
                <a:cs typeface="Times New Roman" panose="02020603050405020304" pitchFamily="18" charset="0"/>
              </a:rPr>
              <a:t>basifixed</a:t>
            </a:r>
            <a:r>
              <a:rPr lang="en-US" sz="2400" dirty="0">
                <a:solidFill>
                  <a:srgbClr val="424142"/>
                </a:solidFill>
                <a:latin typeface="Times New Roman" panose="02020603050405020304" pitchFamily="18" charset="0"/>
                <a:cs typeface="Times New Roman" panose="02020603050405020304" pitchFamily="18" charset="0"/>
              </a:rPr>
              <a:t> or versatile.</a:t>
            </a:r>
          </a:p>
          <a:p>
            <a:pPr algn="just" fontAlgn="base">
              <a:lnSpc>
                <a:spcPct val="150000"/>
              </a:lnSpc>
            </a:pPr>
            <a:r>
              <a:rPr lang="en-US" sz="2400" b="1" dirty="0">
                <a:solidFill>
                  <a:srgbClr val="424142"/>
                </a:solidFill>
                <a:latin typeface="Times New Roman" panose="02020603050405020304" pitchFamily="18" charset="0"/>
                <a:cs typeface="Times New Roman" panose="02020603050405020304" pitchFamily="18" charset="0"/>
              </a:rPr>
              <a:t>Gynoecium:</a:t>
            </a:r>
            <a:r>
              <a:rPr lang="en-US" sz="2400" dirty="0">
                <a:solidFill>
                  <a:srgbClr val="424142"/>
                </a:solidFill>
                <a:latin typeface="Times New Roman" panose="02020603050405020304" pitchFamily="18" charset="0"/>
                <a:cs typeface="Times New Roman" panose="02020603050405020304" pitchFamily="18" charset="0"/>
              </a:rPr>
              <a:t> </a:t>
            </a:r>
            <a:r>
              <a:rPr lang="en-US" sz="2400" dirty="0" err="1">
                <a:solidFill>
                  <a:srgbClr val="424142"/>
                </a:solidFill>
                <a:latin typeface="Times New Roman" panose="02020603050405020304" pitchFamily="18" charset="0"/>
                <a:cs typeface="Times New Roman" panose="02020603050405020304" pitchFamily="18" charset="0"/>
              </a:rPr>
              <a:t>Pentacarpellary</a:t>
            </a:r>
            <a:r>
              <a:rPr lang="en-US" sz="2400" dirty="0">
                <a:solidFill>
                  <a:srgbClr val="424142"/>
                </a:solidFill>
                <a:latin typeface="Times New Roman" panose="02020603050405020304" pitchFamily="18" charset="0"/>
                <a:cs typeface="Times New Roman" panose="02020603050405020304" pitchFamily="18" charset="0"/>
              </a:rPr>
              <a:t> and only slightly united at the base or the sides forming a deeply lobed ovary with fused styles originating from the </a:t>
            </a:r>
            <a:r>
              <a:rPr lang="en-US" sz="2400" dirty="0" err="1">
                <a:solidFill>
                  <a:srgbClr val="424142"/>
                </a:solidFill>
                <a:latin typeface="Times New Roman" panose="02020603050405020304" pitchFamily="18" charset="0"/>
                <a:cs typeface="Times New Roman" panose="02020603050405020304" pitchFamily="18" charset="0"/>
              </a:rPr>
              <a:t>centre</a:t>
            </a:r>
            <a:r>
              <a:rPr lang="en-US" sz="2400" dirty="0">
                <a:solidFill>
                  <a:srgbClr val="424142"/>
                </a:solidFill>
                <a:latin typeface="Times New Roman" panose="02020603050405020304" pitchFamily="18" charset="0"/>
                <a:cs typeface="Times New Roman" panose="02020603050405020304" pitchFamily="18" charset="0"/>
              </a:rPr>
              <a:t>. In Citrus and </a:t>
            </a:r>
            <a:r>
              <a:rPr lang="en-US" sz="2400" dirty="0" err="1">
                <a:solidFill>
                  <a:srgbClr val="424142"/>
                </a:solidFill>
                <a:latin typeface="Times New Roman" panose="02020603050405020304" pitchFamily="18" charset="0"/>
                <a:cs typeface="Times New Roman" panose="02020603050405020304" pitchFamily="18" charset="0"/>
              </a:rPr>
              <a:t>Toddalia</a:t>
            </a:r>
            <a:r>
              <a:rPr lang="en-US" sz="2400" dirty="0">
                <a:solidFill>
                  <a:srgbClr val="424142"/>
                </a:solidFill>
                <a:latin typeface="Times New Roman" panose="02020603050405020304" pitchFamily="18" charset="0"/>
                <a:cs typeface="Times New Roman" panose="02020603050405020304" pitchFamily="18" charset="0"/>
              </a:rPr>
              <a:t> the carpels are fully united. </a:t>
            </a:r>
          </a:p>
          <a:p>
            <a:pPr algn="just" fontAlgn="base">
              <a:lnSpc>
                <a:spcPct val="150000"/>
              </a:lnSpc>
            </a:pPr>
            <a:endParaRPr lang="en-IN" sz="2400" dirty="0">
              <a:latin typeface="Times New Roman" panose="02020603050405020304" pitchFamily="18" charset="0"/>
              <a:cs typeface="Times New Roman" panose="02020603050405020304" pitchFamily="18" charset="0"/>
            </a:endParaRPr>
          </a:p>
          <a:p>
            <a:pPr algn="just" fontAlgn="base">
              <a:lnSpc>
                <a:spcPct val="150000"/>
              </a:lnSpc>
            </a:pPr>
            <a:endParaRPr lang="en-IN" sz="2400" b="0" dirty="0">
              <a:solidFill>
                <a:srgbClr val="4241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44499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914400" y="469926"/>
            <a:ext cx="10534650" cy="609397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400" b="1" i="0" u="none" strike="noStrike" cap="none" normalizeH="0" baseline="0" dirty="0" smtClean="0">
                <a:ln>
                  <a:noFill/>
                </a:ln>
                <a:solidFill>
                  <a:srgbClr val="424142"/>
                </a:solidFill>
                <a:effectLst/>
                <a:latin typeface="Times New Roman" panose="02020603050405020304" pitchFamily="18" charset="0"/>
                <a:cs typeface="Times New Roman" panose="02020603050405020304" pitchFamily="18" charset="0"/>
              </a:rPr>
              <a:t>Fruit:</a:t>
            </a:r>
            <a:r>
              <a:rPr lang="en-US" altLang="en-US" sz="2400" dirty="0">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smtClean="0">
                <a:ln>
                  <a:noFill/>
                </a:ln>
                <a:solidFill>
                  <a:srgbClr val="424142"/>
                </a:solidFill>
                <a:effectLst/>
                <a:latin typeface="Times New Roman" panose="02020603050405020304" pitchFamily="18" charset="0"/>
                <a:cs typeface="Times New Roman" panose="02020603050405020304" pitchFamily="18" charset="0"/>
              </a:rPr>
              <a:t>In </a:t>
            </a:r>
            <a:r>
              <a:rPr kumimoji="0" lang="en-US" altLang="en-US" sz="2400" b="0" i="0" u="none" strike="noStrike" cap="none" normalizeH="0" baseline="0" dirty="0" err="1" smtClean="0">
                <a:ln>
                  <a:noFill/>
                </a:ln>
                <a:solidFill>
                  <a:srgbClr val="424142"/>
                </a:solidFill>
                <a:effectLst/>
                <a:latin typeface="Times New Roman" panose="02020603050405020304" pitchFamily="18" charset="0"/>
                <a:cs typeface="Times New Roman" panose="02020603050405020304" pitchFamily="18" charset="0"/>
              </a:rPr>
              <a:t>Flindersioideae</a:t>
            </a:r>
            <a:r>
              <a:rPr kumimoji="0" lang="en-US" altLang="en-US" sz="2400" b="0" i="0" u="none" strike="noStrike" cap="none" normalizeH="0" baseline="0" dirty="0" smtClean="0">
                <a:ln>
                  <a:noFill/>
                </a:ln>
                <a:solidFill>
                  <a:srgbClr val="424142"/>
                </a:solidFill>
                <a:effectLst/>
                <a:latin typeface="Times New Roman" panose="02020603050405020304" pitchFamily="18" charset="0"/>
                <a:cs typeface="Times New Roman" panose="02020603050405020304" pitchFamily="18" charset="0"/>
              </a:rPr>
              <a:t> there is </a:t>
            </a:r>
            <a:r>
              <a:rPr kumimoji="0" lang="en-US" altLang="en-US" sz="2400" b="0" i="0" u="none" strike="noStrike" cap="none" normalizeH="0" baseline="0" dirty="0" err="1" smtClean="0">
                <a:ln>
                  <a:noFill/>
                </a:ln>
                <a:solidFill>
                  <a:srgbClr val="424142"/>
                </a:solidFill>
                <a:effectLst/>
                <a:latin typeface="Times New Roman" panose="02020603050405020304" pitchFamily="18" charset="0"/>
                <a:cs typeface="Times New Roman" panose="02020603050405020304" pitchFamily="18" charset="0"/>
              </a:rPr>
              <a:t>septicidal</a:t>
            </a:r>
            <a:r>
              <a:rPr kumimoji="0" lang="en-US" altLang="en-US" sz="2400" b="0" i="0" u="none" strike="noStrike" cap="none" normalizeH="0" baseline="0" dirty="0" smtClean="0">
                <a:ln>
                  <a:noFill/>
                </a:ln>
                <a:solidFill>
                  <a:srgbClr val="424142"/>
                </a:solidFill>
                <a:effectLst/>
                <a:latin typeface="Times New Roman" panose="02020603050405020304" pitchFamily="18" charset="0"/>
                <a:cs typeface="Times New Roman" panose="02020603050405020304" pitchFamily="18" charset="0"/>
              </a:rPr>
              <a:t> or </a:t>
            </a:r>
            <a:r>
              <a:rPr kumimoji="0" lang="en-US" altLang="en-US" sz="2400" b="0" i="0" u="none" strike="noStrike" cap="none" normalizeH="0" baseline="0" dirty="0" err="1" smtClean="0">
                <a:ln>
                  <a:noFill/>
                </a:ln>
                <a:solidFill>
                  <a:srgbClr val="424142"/>
                </a:solidFill>
                <a:effectLst/>
                <a:latin typeface="Times New Roman" panose="02020603050405020304" pitchFamily="18" charset="0"/>
                <a:cs typeface="Times New Roman" panose="02020603050405020304" pitchFamily="18" charset="0"/>
              </a:rPr>
              <a:t>loculicidal</a:t>
            </a:r>
            <a:r>
              <a:rPr kumimoji="0" lang="en-US" altLang="en-US" sz="2400" b="0" i="0" u="none" strike="noStrike" cap="none" normalizeH="0" baseline="0" dirty="0" smtClean="0">
                <a:ln>
                  <a:noFill/>
                </a:ln>
                <a:solidFill>
                  <a:srgbClr val="424142"/>
                </a:solidFill>
                <a:effectLst/>
                <a:latin typeface="Times New Roman" panose="02020603050405020304" pitchFamily="18" charset="0"/>
                <a:cs typeface="Times New Roman" panose="02020603050405020304" pitchFamily="18" charset="0"/>
              </a:rPr>
              <a:t> capsule; in </a:t>
            </a:r>
            <a:r>
              <a:rPr kumimoji="0" lang="en-US" altLang="en-US" sz="2400" b="0" i="0" u="none" strike="noStrike" cap="none" normalizeH="0" baseline="0" dirty="0" err="1" smtClean="0">
                <a:ln>
                  <a:noFill/>
                </a:ln>
                <a:solidFill>
                  <a:srgbClr val="424142"/>
                </a:solidFill>
                <a:effectLst/>
                <a:latin typeface="Times New Roman" panose="02020603050405020304" pitchFamily="18" charset="0"/>
                <a:cs typeface="Times New Roman" panose="02020603050405020304" pitchFamily="18" charset="0"/>
              </a:rPr>
              <a:t>Toddalioideae</a:t>
            </a:r>
            <a:r>
              <a:rPr kumimoji="0" lang="en-US" altLang="en-US" sz="2400" b="0" i="0" u="none" strike="noStrike" cap="none" normalizeH="0" baseline="0" dirty="0" smtClean="0">
                <a:ln>
                  <a:noFill/>
                </a:ln>
                <a:solidFill>
                  <a:srgbClr val="424142"/>
                </a:solidFill>
                <a:effectLst/>
                <a:latin typeface="Times New Roman" panose="02020603050405020304" pitchFamily="18" charset="0"/>
                <a:cs typeface="Times New Roman" panose="02020603050405020304" pitchFamily="18" charset="0"/>
              </a:rPr>
              <a:t> a drupaceous fruit; hesperidium in Citrus and berry in </a:t>
            </a:r>
            <a:r>
              <a:rPr kumimoji="0" lang="en-US" altLang="en-US" sz="2400" b="0" i="0" u="none" strike="noStrike" cap="none" normalizeH="0" baseline="0" dirty="0" err="1" smtClean="0">
                <a:ln>
                  <a:noFill/>
                </a:ln>
                <a:solidFill>
                  <a:srgbClr val="424142"/>
                </a:solidFill>
                <a:effectLst/>
                <a:latin typeface="Times New Roman" panose="02020603050405020304" pitchFamily="18" charset="0"/>
                <a:cs typeface="Times New Roman" panose="02020603050405020304" pitchFamily="18" charset="0"/>
              </a:rPr>
              <a:t>Murraya</a:t>
            </a:r>
            <a:r>
              <a:rPr kumimoji="0" lang="en-US" altLang="en-US" sz="2400" b="0" i="0" u="none" strike="noStrike" cap="none" normalizeH="0" baseline="0" dirty="0" smtClean="0">
                <a:ln>
                  <a:noFill/>
                </a:ln>
                <a:solidFill>
                  <a:srgbClr val="424142"/>
                </a:solidFill>
                <a:effectLst/>
                <a:latin typeface="Times New Roman" panose="02020603050405020304" pitchFamily="18" charset="0"/>
                <a:cs typeface="Times New Roman" panose="02020603050405020304" pitchFamily="18" charset="0"/>
              </a:rPr>
              <a:t>.</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400" b="1" i="0" u="none" strike="noStrike" cap="none" normalizeH="0" baseline="0" dirty="0" smtClean="0">
                <a:ln>
                  <a:noFill/>
                </a:ln>
                <a:solidFill>
                  <a:srgbClr val="424142"/>
                </a:solidFill>
                <a:effectLst/>
                <a:latin typeface="Times New Roman" panose="02020603050405020304" pitchFamily="18" charset="0"/>
                <a:cs typeface="Times New Roman" panose="02020603050405020304" pitchFamily="18" charset="0"/>
              </a:rPr>
              <a:t>Seed:</a:t>
            </a:r>
            <a:r>
              <a:rPr lang="en-US" altLang="en-US" sz="2400" dirty="0">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smtClean="0">
                <a:ln>
                  <a:noFill/>
                </a:ln>
                <a:solidFill>
                  <a:srgbClr val="424142"/>
                </a:solidFill>
                <a:effectLst/>
                <a:latin typeface="Times New Roman" panose="02020603050405020304" pitchFamily="18" charset="0"/>
                <a:cs typeface="Times New Roman" panose="02020603050405020304" pitchFamily="18" charset="0"/>
              </a:rPr>
              <a:t>Endospermic or </a:t>
            </a:r>
            <a:r>
              <a:rPr kumimoji="0" lang="en-US" altLang="en-US" sz="2400" b="0" i="0" u="none" strike="noStrike" cap="none" normalizeH="0" baseline="0" dirty="0" err="1" smtClean="0">
                <a:ln>
                  <a:noFill/>
                </a:ln>
                <a:solidFill>
                  <a:srgbClr val="424142"/>
                </a:solidFill>
                <a:effectLst/>
                <a:latin typeface="Times New Roman" panose="02020603050405020304" pitchFamily="18" charset="0"/>
                <a:cs typeface="Times New Roman" panose="02020603050405020304" pitchFamily="18" charset="0"/>
              </a:rPr>
              <a:t>exalbuminous</a:t>
            </a:r>
            <a:r>
              <a:rPr kumimoji="0" lang="en-US" altLang="en-US" sz="2400" b="0" i="0" u="none" strike="noStrike" cap="none" normalizeH="0" baseline="0" dirty="0" smtClean="0">
                <a:ln>
                  <a:noFill/>
                </a:ln>
                <a:solidFill>
                  <a:srgbClr val="424142"/>
                </a:solidFill>
                <a:effectLst/>
                <a:latin typeface="Times New Roman" panose="02020603050405020304" pitchFamily="18" charset="0"/>
                <a:cs typeface="Times New Roman" panose="02020603050405020304" pitchFamily="18" charset="0"/>
              </a:rPr>
              <a:t>.</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400" b="1" i="0" u="none" strike="noStrike" cap="none" normalizeH="0" baseline="0" dirty="0" smtClean="0">
                <a:ln>
                  <a:noFill/>
                </a:ln>
                <a:solidFill>
                  <a:srgbClr val="424142"/>
                </a:solidFill>
                <a:effectLst/>
                <a:latin typeface="Times New Roman" panose="02020603050405020304" pitchFamily="18" charset="0"/>
                <a:cs typeface="Times New Roman" panose="02020603050405020304" pitchFamily="18" charset="0"/>
              </a:rPr>
              <a:t>Pollination:</a:t>
            </a:r>
            <a:r>
              <a:rPr lang="en-US" altLang="en-US" sz="2400" dirty="0">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err="1" smtClean="0">
                <a:ln>
                  <a:noFill/>
                </a:ln>
                <a:solidFill>
                  <a:srgbClr val="424142"/>
                </a:solidFill>
                <a:effectLst/>
                <a:latin typeface="Times New Roman" panose="02020603050405020304" pitchFamily="18" charset="0"/>
                <a:cs typeface="Times New Roman" panose="02020603050405020304" pitchFamily="18" charset="0"/>
              </a:rPr>
              <a:t>Entomophilous</a:t>
            </a:r>
            <a:r>
              <a:rPr kumimoji="0" lang="en-US" altLang="en-US" sz="2400" b="0" i="0" u="none" strike="noStrike" cap="none" normalizeH="0" baseline="0" dirty="0" smtClean="0">
                <a:ln>
                  <a:noFill/>
                </a:ln>
                <a:solidFill>
                  <a:srgbClr val="424142"/>
                </a:solidFill>
                <a:effectLst/>
                <a:latin typeface="Times New Roman" panose="02020603050405020304" pitchFamily="18" charset="0"/>
                <a:cs typeface="Times New Roman" panose="02020603050405020304" pitchFamily="18" charset="0"/>
              </a:rPr>
              <a:t>; insects are attracted by the </a:t>
            </a:r>
            <a:r>
              <a:rPr kumimoji="0" lang="en-US" altLang="en-US" sz="2400" b="0" i="0" u="none" strike="noStrike" cap="none" normalizeH="0" baseline="0" dirty="0" err="1" smtClean="0">
                <a:ln>
                  <a:noFill/>
                </a:ln>
                <a:solidFill>
                  <a:srgbClr val="424142"/>
                </a:solidFill>
                <a:effectLst/>
                <a:latin typeface="Times New Roman" panose="02020603050405020304" pitchFamily="18" charset="0"/>
                <a:cs typeface="Times New Roman" panose="02020603050405020304" pitchFamily="18" charset="0"/>
              </a:rPr>
              <a:t>coloured</a:t>
            </a:r>
            <a:r>
              <a:rPr kumimoji="0" lang="en-US" altLang="en-US" sz="2400" b="0" i="0" u="none" strike="noStrike" cap="none" normalizeH="0" baseline="0" dirty="0" smtClean="0">
                <a:ln>
                  <a:noFill/>
                </a:ln>
                <a:solidFill>
                  <a:srgbClr val="424142"/>
                </a:solidFill>
                <a:effectLst/>
                <a:latin typeface="Times New Roman" panose="02020603050405020304" pitchFamily="18" charset="0"/>
                <a:cs typeface="Times New Roman" panose="02020603050405020304" pitchFamily="18" charset="0"/>
              </a:rPr>
              <a:t> petals, the nectar secreted by the disc is easily available. The flowers are </a:t>
            </a:r>
            <a:r>
              <a:rPr kumimoji="0" lang="en-US" altLang="en-US" sz="2400" b="0" i="0" u="none" strike="noStrike" cap="none" normalizeH="0" baseline="0" dirty="0" err="1" smtClean="0">
                <a:ln>
                  <a:noFill/>
                </a:ln>
                <a:solidFill>
                  <a:srgbClr val="424142"/>
                </a:solidFill>
                <a:effectLst/>
                <a:latin typeface="Times New Roman" panose="02020603050405020304" pitchFamily="18" charset="0"/>
                <a:cs typeface="Times New Roman" panose="02020603050405020304" pitchFamily="18" charset="0"/>
              </a:rPr>
              <a:t>protandrous</a:t>
            </a:r>
            <a:r>
              <a:rPr kumimoji="0" lang="en-US" altLang="en-US" sz="2400" b="0" i="0" u="none" strike="noStrike" cap="none" normalizeH="0" baseline="0" dirty="0" smtClean="0">
                <a:ln>
                  <a:noFill/>
                </a:ln>
                <a:solidFill>
                  <a:srgbClr val="424142"/>
                </a:solidFill>
                <a:effectLst/>
                <a:latin typeface="Times New Roman" panose="02020603050405020304" pitchFamily="18" charset="0"/>
                <a:cs typeface="Times New Roman" panose="02020603050405020304" pitchFamily="18" charset="0"/>
              </a:rPr>
              <a:t>. Thus in </a:t>
            </a:r>
            <a:r>
              <a:rPr kumimoji="0" lang="en-US" altLang="en-US" sz="2400" b="0" i="0" u="none" strike="noStrike" cap="none" normalizeH="0" baseline="0" dirty="0" err="1" smtClean="0">
                <a:ln>
                  <a:noFill/>
                </a:ln>
                <a:solidFill>
                  <a:srgbClr val="424142"/>
                </a:solidFill>
                <a:effectLst/>
                <a:latin typeface="Times New Roman" panose="02020603050405020304" pitchFamily="18" charset="0"/>
                <a:cs typeface="Times New Roman" panose="02020603050405020304" pitchFamily="18" charset="0"/>
              </a:rPr>
              <a:t>Ruta</a:t>
            </a:r>
            <a:r>
              <a:rPr kumimoji="0" lang="en-US" altLang="en-US" sz="2400" b="0" i="0" u="none" strike="noStrike" cap="none" normalizeH="0" baseline="0" dirty="0" smtClean="0">
                <a:ln>
                  <a:noFill/>
                </a:ln>
                <a:solidFill>
                  <a:srgbClr val="424142"/>
                </a:solidFill>
                <a:effectLst/>
                <a:latin typeface="Times New Roman" panose="02020603050405020304" pitchFamily="18" charset="0"/>
                <a:cs typeface="Times New Roman" panose="02020603050405020304" pitchFamily="18" charset="0"/>
              </a:rPr>
              <a:t> the stamens arise</a:t>
            </a:r>
            <a:br>
              <a:rPr kumimoji="0" lang="en-US" altLang="en-US" sz="2400" b="0" i="0" u="none" strike="noStrike" cap="none" normalizeH="0" baseline="0" dirty="0" smtClean="0">
                <a:ln>
                  <a:noFill/>
                </a:ln>
                <a:solidFill>
                  <a:srgbClr val="424142"/>
                </a:solidFill>
                <a:effectLst/>
                <a:latin typeface="Times New Roman" panose="02020603050405020304" pitchFamily="18" charset="0"/>
                <a:cs typeface="Times New Roman" panose="02020603050405020304" pitchFamily="18" charset="0"/>
              </a:rPr>
            </a:br>
            <a:r>
              <a:rPr kumimoji="0" lang="en-US" altLang="en-US" sz="2400" b="0" i="0" u="none" strike="noStrike" cap="none" normalizeH="0" baseline="0" dirty="0" smtClean="0">
                <a:ln>
                  <a:noFill/>
                </a:ln>
                <a:solidFill>
                  <a:srgbClr val="424142"/>
                </a:solidFill>
                <a:effectLst/>
                <a:latin typeface="Times New Roman" panose="02020603050405020304" pitchFamily="18" charset="0"/>
                <a:cs typeface="Times New Roman" panose="02020603050405020304" pitchFamily="18" charset="0"/>
              </a:rPr>
              <a:t>successively to the </a:t>
            </a:r>
            <a:r>
              <a:rPr kumimoji="0" lang="en-US" altLang="en-US" sz="2400" b="0" i="0" u="none" strike="noStrike" cap="none" normalizeH="0" baseline="0" dirty="0" err="1" smtClean="0">
                <a:ln>
                  <a:noFill/>
                </a:ln>
                <a:solidFill>
                  <a:srgbClr val="424142"/>
                </a:solidFill>
                <a:effectLst/>
                <a:latin typeface="Times New Roman" panose="02020603050405020304" pitchFamily="18" charset="0"/>
                <a:cs typeface="Times New Roman" panose="02020603050405020304" pitchFamily="18" charset="0"/>
              </a:rPr>
              <a:t>centre</a:t>
            </a:r>
            <a:r>
              <a:rPr kumimoji="0" lang="en-US" altLang="en-US" sz="2400" b="0" i="0" u="none" strike="noStrike" cap="none" normalizeH="0" baseline="0" dirty="0" smtClean="0">
                <a:ln>
                  <a:noFill/>
                </a:ln>
                <a:solidFill>
                  <a:srgbClr val="424142"/>
                </a:solidFill>
                <a:effectLst/>
                <a:latin typeface="Times New Roman" panose="02020603050405020304" pitchFamily="18" charset="0"/>
                <a:cs typeface="Times New Roman" panose="02020603050405020304" pitchFamily="18" charset="0"/>
              </a:rPr>
              <a:t> of the flower and after shedding the pollen grains wither away and fall back again.</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400" b="0" i="0" u="none" strike="noStrike" cap="none" normalizeH="0" baseline="0" dirty="0" smtClean="0">
                <a:ln>
                  <a:noFill/>
                </a:ln>
                <a:solidFill>
                  <a:srgbClr val="424142"/>
                </a:solidFill>
                <a:effectLst/>
                <a:latin typeface="Times New Roman" panose="02020603050405020304" pitchFamily="18" charset="0"/>
                <a:cs typeface="Times New Roman" panose="02020603050405020304" pitchFamily="18" charset="0"/>
              </a:rPr>
              <a:t>The stigma now matures and if no insect visitor has come then the stamens rise again and the pollen grains that still remain are once again shed over the stigma. Thus self pollination is effected.</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7346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s://www.biologydiscussion.com/wp-content/uploads/2016/08/clip_image006-13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4076" y="838200"/>
            <a:ext cx="6981824" cy="51816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flipH="1">
            <a:off x="1028700" y="5827852"/>
            <a:ext cx="1714499" cy="70788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dirty="0" smtClean="0">
                <a:ln>
                  <a:noFill/>
                </a:ln>
                <a:solidFill>
                  <a:srgbClr val="424142"/>
                </a:solidFill>
                <a:effectLst/>
                <a:latin typeface="Georgia" panose="02040502050405020303" pitchFamily="18" charset="0"/>
              </a:rPr>
              <a:t>Floral formula:</a:t>
            </a:r>
            <a:endParaRPr kumimoji="0" lang="en-US" altLang="en-US" sz="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sng" strike="noStrike" cap="none" normalizeH="0" baseline="0" dirty="0" smtClean="0">
                <a:ln>
                  <a:noFill/>
                </a:ln>
                <a:solidFill>
                  <a:srgbClr val="FF0000"/>
                </a:solidFill>
                <a:effectLst/>
                <a:latin typeface="Georgia" panose="02040502050405020303" pitchFamily="18" charset="0"/>
                <a:hlinkClick r:id="rId3"/>
              </a:rPr>
              <a:t>  </a:t>
            </a:r>
            <a:r>
              <a:rPr kumimoji="0" lang="en-US" altLang="en-US" sz="1600" b="1" i="0" u="sng" strike="noStrike" cap="none" normalizeH="0" baseline="0" dirty="0" smtClean="0">
                <a:ln>
                  <a:noFill/>
                </a:ln>
                <a:solidFill>
                  <a:srgbClr val="FF0000"/>
                </a:solidFill>
                <a:effectLst/>
                <a:latin typeface="Georgia" panose="02040502050405020303" pitchFamily="18" charset="0"/>
              </a:rPr>
              <a:t> </a:t>
            </a:r>
            <a:r>
              <a:rPr kumimoji="0" lang="en-US" altLang="en-US" sz="1500" b="1" i="0" u="sng" strike="noStrike" cap="none" normalizeH="0" baseline="0" dirty="0" smtClean="0">
                <a:ln>
                  <a:noFill/>
                </a:ln>
                <a:solidFill>
                  <a:srgbClr val="FF0000"/>
                </a:solidFill>
                <a:effectLst/>
                <a:latin typeface="Georgia" panose="02040502050405020303" pitchFamily="18" charset="0"/>
              </a:rPr>
              <a:t>                                                        </a:t>
            </a:r>
          </a:p>
        </p:txBody>
      </p:sp>
      <p:pic>
        <p:nvPicPr>
          <p:cNvPr id="3076" name="Picture 4" descr="https://www.biologydiscussion.com/wp-content/uploads/2016/08/clip_image004_thumb-174.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3450" y="6278562"/>
            <a:ext cx="2743200" cy="257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8916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81275" y="826785"/>
            <a:ext cx="6096000" cy="784830"/>
          </a:xfrm>
          <a:prstGeom prst="rect">
            <a:avLst/>
          </a:prstGeom>
        </p:spPr>
        <p:txBody>
          <a:bodyPr>
            <a:spAutoFit/>
          </a:bodyPr>
          <a:lstStyle/>
          <a:p>
            <a:pPr algn="ctr"/>
            <a:r>
              <a:rPr lang="en-US" b="1" dirty="0">
                <a:latin typeface="Book Antiqua" panose="02040602050305030304" pitchFamily="18" charset="0"/>
                <a:ea typeface="Times New Roman"/>
              </a:rPr>
              <a:t>BENTHAM AND HOOKER’S CLASSIFICATION</a:t>
            </a:r>
          </a:p>
          <a:p>
            <a:pPr algn="ctr">
              <a:lnSpc>
                <a:spcPct val="150000"/>
              </a:lnSpc>
            </a:pPr>
            <a:r>
              <a:rPr lang="en-US" b="1" i="1" dirty="0">
                <a:latin typeface="Times New Roman"/>
                <a:ea typeface="Times New Roman"/>
              </a:rPr>
              <a:t>Genera </a:t>
            </a:r>
            <a:r>
              <a:rPr lang="en-US" b="1" i="1" dirty="0" err="1">
                <a:latin typeface="Times New Roman"/>
                <a:ea typeface="Times New Roman"/>
              </a:rPr>
              <a:t>Plantarum</a:t>
            </a:r>
            <a:r>
              <a:rPr lang="en-US" b="1" i="1" dirty="0">
                <a:latin typeface="Times New Roman"/>
                <a:ea typeface="Times New Roman"/>
              </a:rPr>
              <a:t> </a:t>
            </a:r>
            <a:r>
              <a:rPr lang="en-US" b="1" dirty="0">
                <a:latin typeface="Times New Roman"/>
                <a:ea typeface="Times New Roman"/>
              </a:rPr>
              <a:t>(1862-1883)</a:t>
            </a:r>
            <a:endParaRPr lang="en-IN" dirty="0">
              <a:latin typeface="Times New Roman"/>
              <a:ea typeface="Times New Roman"/>
            </a:endParaRPr>
          </a:p>
        </p:txBody>
      </p:sp>
      <p:sp>
        <p:nvSpPr>
          <p:cNvPr id="3" name="Rectangle 2"/>
          <p:cNvSpPr/>
          <p:nvPr/>
        </p:nvSpPr>
        <p:spPr>
          <a:xfrm>
            <a:off x="885825" y="1611615"/>
            <a:ext cx="10201275" cy="4457952"/>
          </a:xfrm>
          <a:prstGeom prst="rect">
            <a:avLst/>
          </a:prstGeom>
        </p:spPr>
        <p:txBody>
          <a:bodyPr wrap="square">
            <a:spAutoFit/>
          </a:bodyPr>
          <a:lstStyle/>
          <a:p>
            <a:pPr marL="285750" indent="-285750" algn="just">
              <a:lnSpc>
                <a:spcPct val="150000"/>
              </a:lnSpc>
              <a:spcAft>
                <a:spcPts val="0"/>
              </a:spcAft>
              <a:buFont typeface="Wingdings" panose="05000000000000000000" pitchFamily="2" charset="2"/>
              <a:buChar char="q"/>
            </a:pPr>
            <a:r>
              <a:rPr lang="en-US" sz="2400" dirty="0">
                <a:latin typeface="Times New Roman" panose="02020603050405020304" pitchFamily="18" charset="0"/>
                <a:ea typeface="Times New Roman"/>
                <a:cs typeface="Times New Roman" panose="02020603050405020304" pitchFamily="18" charset="0"/>
              </a:rPr>
              <a:t>George Bentham (England) was an amateur botanist until almost middle age, after which time he gave the subject of systematic botany all his attention. </a:t>
            </a:r>
            <a:endParaRPr lang="en-US" sz="2400" dirty="0" smtClean="0">
              <a:latin typeface="Times New Roman" panose="02020603050405020304" pitchFamily="18" charset="0"/>
              <a:ea typeface="Times New Roman"/>
              <a:cs typeface="Times New Roman" panose="02020603050405020304" pitchFamily="18" charset="0"/>
            </a:endParaRPr>
          </a:p>
          <a:p>
            <a:pPr marL="285750" indent="-285750" algn="just">
              <a:lnSpc>
                <a:spcPct val="150000"/>
              </a:lnSpc>
              <a:spcAft>
                <a:spcPts val="0"/>
              </a:spcAft>
              <a:buFont typeface="Wingdings" panose="05000000000000000000" pitchFamily="2" charset="2"/>
              <a:buChar char="q"/>
            </a:pPr>
            <a:r>
              <a:rPr lang="en-US" sz="2400" dirty="0" smtClean="0">
                <a:latin typeface="Times New Roman" panose="02020603050405020304" pitchFamily="18" charset="0"/>
                <a:ea typeface="Times New Roman"/>
                <a:cs typeface="Times New Roman" panose="02020603050405020304" pitchFamily="18" charset="0"/>
              </a:rPr>
              <a:t>He </a:t>
            </a:r>
            <a:r>
              <a:rPr lang="en-US" sz="2400" dirty="0">
                <a:latin typeface="Times New Roman" panose="02020603050405020304" pitchFamily="18" charset="0"/>
                <a:ea typeface="Times New Roman"/>
                <a:cs typeface="Times New Roman" panose="02020603050405020304" pitchFamily="18" charset="0"/>
              </a:rPr>
              <a:t>is the most critical, and analytical </a:t>
            </a:r>
            <a:r>
              <a:rPr lang="en-US" sz="2400" dirty="0" err="1">
                <a:latin typeface="Times New Roman" panose="02020603050405020304" pitchFamily="18" charset="0"/>
                <a:ea typeface="Times New Roman"/>
                <a:cs typeface="Times New Roman" panose="02020603050405020304" pitchFamily="18" charset="0"/>
              </a:rPr>
              <a:t>systematist</a:t>
            </a:r>
            <a:r>
              <a:rPr lang="en-US" sz="2400" dirty="0">
                <a:latin typeface="Times New Roman" panose="02020603050405020304" pitchFamily="18" charset="0"/>
                <a:ea typeface="Times New Roman"/>
                <a:cs typeface="Times New Roman" panose="02020603050405020304" pitchFamily="18" charset="0"/>
              </a:rPr>
              <a:t>, besides an accomplished linguist and </a:t>
            </a:r>
            <a:r>
              <a:rPr lang="en-US" sz="2400" dirty="0" smtClean="0">
                <a:latin typeface="Times New Roman" panose="02020603050405020304" pitchFamily="18" charset="0"/>
                <a:ea typeface="Times New Roman"/>
                <a:cs typeface="Times New Roman" panose="02020603050405020304" pitchFamily="18" charset="0"/>
              </a:rPr>
              <a:t>Latinist.</a:t>
            </a:r>
          </a:p>
          <a:p>
            <a:pPr marL="285750" indent="-285750" algn="just">
              <a:lnSpc>
                <a:spcPct val="150000"/>
              </a:lnSpc>
              <a:spcAft>
                <a:spcPts val="0"/>
              </a:spcAft>
              <a:buFont typeface="Wingdings" panose="05000000000000000000" pitchFamily="2" charset="2"/>
              <a:buChar char="q"/>
            </a:pPr>
            <a:r>
              <a:rPr lang="en-US" sz="2400" dirty="0" smtClean="0">
                <a:latin typeface="Times New Roman" panose="02020603050405020304" pitchFamily="18" charset="0"/>
                <a:ea typeface="Times New Roman"/>
                <a:cs typeface="Times New Roman" panose="02020603050405020304" pitchFamily="18" charset="0"/>
              </a:rPr>
              <a:t>Prior </a:t>
            </a:r>
            <a:r>
              <a:rPr lang="en-US" sz="2400" dirty="0">
                <a:latin typeface="Times New Roman" panose="02020603050405020304" pitchFamily="18" charset="0"/>
                <a:ea typeface="Times New Roman"/>
                <a:cs typeface="Times New Roman" panose="02020603050405020304" pitchFamily="18" charset="0"/>
              </a:rPr>
              <a:t>to his joint publication ‘</a:t>
            </a:r>
            <a:r>
              <a:rPr lang="en-US" sz="2400" i="1" dirty="0">
                <a:solidFill>
                  <a:prstClr val="black"/>
                </a:solidFill>
                <a:latin typeface="Times New Roman" panose="02020603050405020304" pitchFamily="18" charset="0"/>
                <a:ea typeface="Times New Roman"/>
                <a:cs typeface="Times New Roman" panose="02020603050405020304" pitchFamily="18" charset="0"/>
              </a:rPr>
              <a:t>Genera </a:t>
            </a:r>
            <a:r>
              <a:rPr lang="en-US" sz="2400" i="1" dirty="0" err="1">
                <a:solidFill>
                  <a:prstClr val="black"/>
                </a:solidFill>
                <a:latin typeface="Times New Roman" panose="02020603050405020304" pitchFamily="18" charset="0"/>
                <a:ea typeface="Times New Roman"/>
                <a:cs typeface="Times New Roman" panose="02020603050405020304" pitchFamily="18" charset="0"/>
              </a:rPr>
              <a:t>Plantarum</a:t>
            </a:r>
            <a:r>
              <a:rPr lang="en-US" sz="2400" i="1" dirty="0">
                <a:solidFill>
                  <a:prstClr val="black"/>
                </a:solidFill>
                <a:latin typeface="Times New Roman" panose="02020603050405020304" pitchFamily="18" charset="0"/>
                <a:ea typeface="Times New Roman"/>
                <a:cs typeface="Times New Roman" panose="02020603050405020304" pitchFamily="18" charset="0"/>
              </a:rPr>
              <a:t>’ </a:t>
            </a:r>
            <a:r>
              <a:rPr lang="en-US" sz="2400" dirty="0">
                <a:latin typeface="Times New Roman" panose="02020603050405020304" pitchFamily="18" charset="0"/>
                <a:ea typeface="Times New Roman"/>
                <a:cs typeface="Times New Roman" panose="02020603050405020304" pitchFamily="18" charset="0"/>
              </a:rPr>
              <a:t>with J.D. Hooker Bentham published world monographs of the families </a:t>
            </a:r>
            <a:r>
              <a:rPr lang="en-US" sz="2400" dirty="0" err="1">
                <a:latin typeface="Times New Roman" panose="02020603050405020304" pitchFamily="18" charset="0"/>
                <a:ea typeface="Times New Roman"/>
                <a:cs typeface="Times New Roman" panose="02020603050405020304" pitchFamily="18" charset="0"/>
              </a:rPr>
              <a:t>Labiatae</a:t>
            </a:r>
            <a:r>
              <a:rPr lang="en-US" sz="2400" dirty="0">
                <a:latin typeface="Times New Roman" panose="02020603050405020304" pitchFamily="18" charset="0"/>
                <a:ea typeface="Times New Roman"/>
                <a:cs typeface="Times New Roman" panose="02020603050405020304" pitchFamily="18" charset="0"/>
              </a:rPr>
              <a:t>, </a:t>
            </a:r>
            <a:r>
              <a:rPr lang="en-US" sz="2400" dirty="0" err="1">
                <a:latin typeface="Times New Roman" panose="02020603050405020304" pitchFamily="18" charset="0"/>
                <a:ea typeface="Times New Roman"/>
                <a:cs typeface="Times New Roman" panose="02020603050405020304" pitchFamily="18" charset="0"/>
              </a:rPr>
              <a:t>Ericaceae</a:t>
            </a:r>
            <a:r>
              <a:rPr lang="en-US" sz="2400" dirty="0">
                <a:latin typeface="Times New Roman" panose="02020603050405020304" pitchFamily="18" charset="0"/>
                <a:ea typeface="Times New Roman"/>
                <a:cs typeface="Times New Roman" panose="02020603050405020304" pitchFamily="18" charset="0"/>
              </a:rPr>
              <a:t>, </a:t>
            </a:r>
            <a:r>
              <a:rPr lang="en-US" sz="2400" dirty="0" err="1">
                <a:latin typeface="Times New Roman" panose="02020603050405020304" pitchFamily="18" charset="0"/>
                <a:ea typeface="Times New Roman"/>
                <a:cs typeface="Times New Roman" panose="02020603050405020304" pitchFamily="18" charset="0"/>
              </a:rPr>
              <a:t>Polemoniaceae</a:t>
            </a:r>
            <a:r>
              <a:rPr lang="en-US" sz="2400" dirty="0">
                <a:latin typeface="Times New Roman" panose="02020603050405020304" pitchFamily="18" charset="0"/>
                <a:ea typeface="Times New Roman"/>
                <a:cs typeface="Times New Roman" panose="02020603050405020304" pitchFamily="18" charset="0"/>
              </a:rPr>
              <a:t>, </a:t>
            </a:r>
            <a:r>
              <a:rPr lang="en-US" sz="2400" dirty="0" err="1">
                <a:latin typeface="Times New Roman" panose="02020603050405020304" pitchFamily="18" charset="0"/>
                <a:ea typeface="Times New Roman"/>
                <a:cs typeface="Times New Roman" panose="02020603050405020304" pitchFamily="18" charset="0"/>
              </a:rPr>
              <a:t>Scrophulariaceae</a:t>
            </a:r>
            <a:r>
              <a:rPr lang="en-US" sz="2400" dirty="0">
                <a:latin typeface="Times New Roman" panose="02020603050405020304" pitchFamily="18" charset="0"/>
                <a:ea typeface="Times New Roman"/>
                <a:cs typeface="Times New Roman" panose="02020603050405020304" pitchFamily="18" charset="0"/>
              </a:rPr>
              <a:t> and </a:t>
            </a:r>
            <a:r>
              <a:rPr lang="en-US" sz="2400" dirty="0" err="1" smtClean="0">
                <a:latin typeface="Times New Roman" panose="02020603050405020304" pitchFamily="18" charset="0"/>
                <a:ea typeface="Times New Roman"/>
                <a:cs typeface="Times New Roman" panose="02020603050405020304" pitchFamily="18" charset="0"/>
              </a:rPr>
              <a:t>Polygonaceae</a:t>
            </a:r>
            <a:r>
              <a:rPr lang="en-US" sz="2400" dirty="0" smtClean="0">
                <a:latin typeface="Times New Roman" panose="02020603050405020304" pitchFamily="18" charset="0"/>
                <a:ea typeface="Times New Roman"/>
                <a:cs typeface="Times New Roman" panose="02020603050405020304" pitchFamily="18" charset="0"/>
              </a:rPr>
              <a:t>.</a:t>
            </a:r>
          </a:p>
          <a:p>
            <a:pPr marL="285750" indent="-285750" algn="just">
              <a:lnSpc>
                <a:spcPct val="150000"/>
              </a:lnSpc>
              <a:spcAft>
                <a:spcPts val="0"/>
              </a:spcAft>
              <a:buFont typeface="Wingdings" panose="05000000000000000000" pitchFamily="2" charset="2"/>
              <a:buChar char="q"/>
            </a:pPr>
            <a:r>
              <a:rPr lang="en-US" sz="2400" dirty="0" smtClean="0">
                <a:latin typeface="Times New Roman" panose="02020603050405020304" pitchFamily="18" charset="0"/>
                <a:ea typeface="Times New Roman"/>
                <a:cs typeface="Times New Roman" panose="02020603050405020304" pitchFamily="18" charset="0"/>
              </a:rPr>
              <a:t>He </a:t>
            </a:r>
            <a:r>
              <a:rPr lang="en-US" sz="2400" dirty="0">
                <a:latin typeface="Times New Roman" panose="02020603050405020304" pitchFamily="18" charset="0"/>
                <a:ea typeface="Times New Roman"/>
                <a:cs typeface="Times New Roman" panose="02020603050405020304" pitchFamily="18" charset="0"/>
              </a:rPr>
              <a:t>was the author of the 7-volume </a:t>
            </a:r>
            <a:r>
              <a:rPr lang="en-US" sz="2400" i="1" dirty="0">
                <a:latin typeface="Times New Roman" panose="02020603050405020304" pitchFamily="18" charset="0"/>
                <a:ea typeface="Times New Roman"/>
                <a:cs typeface="Times New Roman" panose="02020603050405020304" pitchFamily="18" charset="0"/>
              </a:rPr>
              <a:t>Flora of Australia</a:t>
            </a:r>
            <a:r>
              <a:rPr lang="en-US" sz="2400" dirty="0">
                <a:latin typeface="Times New Roman" panose="02020603050405020304" pitchFamily="18" charset="0"/>
                <a:ea typeface="Times New Roman"/>
                <a:cs typeface="Times New Roman" panose="02020603050405020304" pitchFamily="18" charset="0"/>
              </a:rPr>
              <a:t>.</a:t>
            </a:r>
            <a:endParaRPr lang="en-IN" sz="2400" dirty="0">
              <a:latin typeface="Times New Roman" panose="02020603050405020304" pitchFamily="18" charset="0"/>
              <a:ea typeface="Times New Roman"/>
              <a:cs typeface="Times New Roman" panose="02020603050405020304" pitchFamily="18" charset="0"/>
            </a:endParaRPr>
          </a:p>
        </p:txBody>
      </p:sp>
    </p:spTree>
    <p:extLst>
      <p:ext uri="{BB962C8B-B14F-4D97-AF65-F5344CB8AC3E}">
        <p14:creationId xmlns:p14="http://schemas.microsoft.com/office/powerpoint/2010/main" val="13042700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6738" y="0"/>
            <a:ext cx="11058524" cy="6740307"/>
          </a:xfrm>
          <a:prstGeom prst="rect">
            <a:avLst/>
          </a:prstGeom>
        </p:spPr>
        <p:txBody>
          <a:bodyPr wrap="square">
            <a:spAutoFit/>
          </a:bodyPr>
          <a:lstStyle/>
          <a:p>
            <a:pPr algn="just" fontAlgn="base"/>
            <a:r>
              <a:rPr lang="en-IN" sz="2400" b="1" dirty="0">
                <a:solidFill>
                  <a:srgbClr val="000000"/>
                </a:solidFill>
                <a:latin typeface="Times New Roman" panose="02020603050405020304" pitchFamily="18" charset="0"/>
                <a:cs typeface="Times New Roman" panose="02020603050405020304" pitchFamily="18" charset="0"/>
              </a:rPr>
              <a:t>Economic Importance of </a:t>
            </a:r>
            <a:r>
              <a:rPr lang="en-IN" sz="2400" b="1" dirty="0" err="1">
                <a:solidFill>
                  <a:srgbClr val="000000"/>
                </a:solidFill>
                <a:latin typeface="Times New Roman" panose="02020603050405020304" pitchFamily="18" charset="0"/>
                <a:cs typeface="Times New Roman" panose="02020603050405020304" pitchFamily="18" charset="0"/>
              </a:rPr>
              <a:t>Rutaceae</a:t>
            </a:r>
            <a:r>
              <a:rPr lang="en-IN" sz="2400" b="1" dirty="0">
                <a:solidFill>
                  <a:srgbClr val="000000"/>
                </a:solidFill>
                <a:latin typeface="Times New Roman" panose="02020603050405020304" pitchFamily="18" charset="0"/>
                <a:cs typeface="Times New Roman" panose="02020603050405020304" pitchFamily="18" charset="0"/>
              </a:rPr>
              <a:t>:</a:t>
            </a:r>
          </a:p>
          <a:p>
            <a:pPr algn="just" fontAlgn="base"/>
            <a:r>
              <a:rPr lang="en-IN" sz="2400" b="1" dirty="0">
                <a:solidFill>
                  <a:srgbClr val="424142"/>
                </a:solidFill>
                <a:latin typeface="Times New Roman" panose="02020603050405020304" pitchFamily="18" charset="0"/>
                <a:cs typeface="Times New Roman" panose="02020603050405020304" pitchFamily="18" charset="0"/>
              </a:rPr>
              <a:t>1. Fruits:</a:t>
            </a:r>
            <a:endParaRPr lang="en-IN" sz="2400" dirty="0">
              <a:solidFill>
                <a:srgbClr val="424142"/>
              </a:solidFill>
              <a:latin typeface="Times New Roman" panose="02020603050405020304" pitchFamily="18" charset="0"/>
              <a:cs typeface="Times New Roman" panose="02020603050405020304" pitchFamily="18" charset="0"/>
            </a:endParaRPr>
          </a:p>
          <a:p>
            <a:pPr algn="just" fontAlgn="base"/>
            <a:r>
              <a:rPr lang="en-IN" sz="2400" b="1" dirty="0">
                <a:solidFill>
                  <a:srgbClr val="424142"/>
                </a:solidFill>
                <a:latin typeface="Times New Roman" panose="02020603050405020304" pitchFamily="18" charset="0"/>
                <a:cs typeface="Times New Roman" panose="02020603050405020304" pitchFamily="18" charset="0"/>
              </a:rPr>
              <a:t>The genus Citrus provides a number of fruits:</a:t>
            </a:r>
            <a:endParaRPr lang="en-IN" sz="2400" dirty="0">
              <a:solidFill>
                <a:srgbClr val="424142"/>
              </a:solidFill>
              <a:latin typeface="Times New Roman" panose="02020603050405020304" pitchFamily="18" charset="0"/>
              <a:cs typeface="Times New Roman" panose="02020603050405020304" pitchFamily="18" charset="0"/>
            </a:endParaRPr>
          </a:p>
          <a:p>
            <a:pPr algn="just" fontAlgn="base"/>
            <a:r>
              <a:rPr lang="en-IN" sz="2400" dirty="0">
                <a:solidFill>
                  <a:srgbClr val="424142"/>
                </a:solidFill>
                <a:latin typeface="Times New Roman" panose="02020603050405020304" pitchFamily="18" charset="0"/>
                <a:cs typeface="Times New Roman" panose="02020603050405020304" pitchFamily="18" charset="0"/>
              </a:rPr>
              <a:t>(a) C. </a:t>
            </a:r>
            <a:r>
              <a:rPr lang="en-IN" sz="2400" dirty="0" err="1">
                <a:solidFill>
                  <a:srgbClr val="424142"/>
                </a:solidFill>
                <a:latin typeface="Times New Roman" panose="02020603050405020304" pitchFamily="18" charset="0"/>
                <a:cs typeface="Times New Roman" panose="02020603050405020304" pitchFamily="18" charset="0"/>
              </a:rPr>
              <a:t>aurantifolia</a:t>
            </a:r>
            <a:r>
              <a:rPr lang="en-IN" sz="2400" dirty="0">
                <a:solidFill>
                  <a:srgbClr val="424142"/>
                </a:solidFill>
                <a:latin typeface="Times New Roman" panose="02020603050405020304" pitchFamily="18" charset="0"/>
                <a:cs typeface="Times New Roman" panose="02020603050405020304" pitchFamily="18" charset="0"/>
              </a:rPr>
              <a:t> (H-</a:t>
            </a:r>
            <a:r>
              <a:rPr lang="en-IN" sz="2400" dirty="0" err="1">
                <a:solidFill>
                  <a:srgbClr val="424142"/>
                </a:solidFill>
                <a:latin typeface="Times New Roman" panose="02020603050405020304" pitchFamily="18" charset="0"/>
                <a:cs typeface="Times New Roman" panose="02020603050405020304" pitchFamily="18" charset="0"/>
              </a:rPr>
              <a:t>Kaghzi</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nimbu</a:t>
            </a:r>
            <a:r>
              <a:rPr lang="en-IN" sz="2400" dirty="0">
                <a:solidFill>
                  <a:srgbClr val="424142"/>
                </a:solidFill>
                <a:latin typeface="Times New Roman" panose="02020603050405020304" pitchFamily="18" charset="0"/>
                <a:cs typeface="Times New Roman" panose="02020603050405020304" pitchFamily="18" charset="0"/>
              </a:rPr>
              <a:t>) has citric acid in its fruits and used in </a:t>
            </a:r>
            <a:r>
              <a:rPr lang="en-IN" sz="2400" dirty="0" err="1">
                <a:solidFill>
                  <a:srgbClr val="424142"/>
                </a:solidFill>
                <a:latin typeface="Times New Roman" panose="02020603050405020304" pitchFamily="18" charset="0"/>
                <a:cs typeface="Times New Roman" panose="02020603050405020304" pitchFamily="18" charset="0"/>
              </a:rPr>
              <a:t>bilous</a:t>
            </a:r>
            <a:r>
              <a:rPr lang="en-IN" sz="2400" dirty="0">
                <a:solidFill>
                  <a:srgbClr val="424142"/>
                </a:solidFill>
                <a:latin typeface="Times New Roman" panose="02020603050405020304" pitchFamily="18" charset="0"/>
                <a:cs typeface="Times New Roman" panose="02020603050405020304" pitchFamily="18" charset="0"/>
              </a:rPr>
              <a:t> vomiting. The fruit wall has essential oils.</a:t>
            </a:r>
          </a:p>
          <a:p>
            <a:pPr algn="just" fontAlgn="base"/>
            <a:r>
              <a:rPr lang="en-IN" sz="2400" dirty="0">
                <a:solidFill>
                  <a:srgbClr val="424142"/>
                </a:solidFill>
                <a:latin typeface="Times New Roman" panose="02020603050405020304" pitchFamily="18" charset="0"/>
                <a:cs typeface="Times New Roman" panose="02020603050405020304" pitchFamily="18" charset="0"/>
              </a:rPr>
              <a:t>(b) C. </a:t>
            </a:r>
            <a:r>
              <a:rPr lang="en-IN" sz="2400" dirty="0" err="1">
                <a:solidFill>
                  <a:srgbClr val="424142"/>
                </a:solidFill>
                <a:latin typeface="Times New Roman" panose="02020603050405020304" pitchFamily="18" charset="0"/>
                <a:cs typeface="Times New Roman" panose="02020603050405020304" pitchFamily="18" charset="0"/>
              </a:rPr>
              <a:t>aurantium</a:t>
            </a:r>
            <a:r>
              <a:rPr lang="en-IN" sz="2400" dirty="0">
                <a:solidFill>
                  <a:srgbClr val="424142"/>
                </a:solidFill>
                <a:latin typeface="Times New Roman" panose="02020603050405020304" pitchFamily="18" charset="0"/>
                <a:cs typeface="Times New Roman" panose="02020603050405020304" pitchFamily="18" charset="0"/>
              </a:rPr>
              <a:t> var. </a:t>
            </a:r>
            <a:r>
              <a:rPr lang="en-IN" sz="2400" dirty="0" err="1">
                <a:solidFill>
                  <a:srgbClr val="424142"/>
                </a:solidFill>
                <a:latin typeface="Times New Roman" panose="02020603050405020304" pitchFamily="18" charset="0"/>
                <a:cs typeface="Times New Roman" panose="02020603050405020304" pitchFamily="18" charset="0"/>
              </a:rPr>
              <a:t>bergamia</a:t>
            </a:r>
            <a:r>
              <a:rPr lang="en-IN" sz="2400" dirty="0">
                <a:solidFill>
                  <a:srgbClr val="424142"/>
                </a:solidFill>
                <a:latin typeface="Times New Roman" panose="02020603050405020304" pitchFamily="18" charset="0"/>
                <a:cs typeface="Times New Roman" panose="02020603050405020304" pitchFamily="18" charset="0"/>
              </a:rPr>
              <a:t> (H-</a:t>
            </a:r>
            <a:r>
              <a:rPr lang="en-IN" sz="2400" dirty="0" err="1">
                <a:solidFill>
                  <a:srgbClr val="424142"/>
                </a:solidFill>
                <a:latin typeface="Times New Roman" panose="02020603050405020304" pitchFamily="18" charset="0"/>
                <a:cs typeface="Times New Roman" panose="02020603050405020304" pitchFamily="18" charset="0"/>
              </a:rPr>
              <a:t>Nimbu</a:t>
            </a:r>
            <a:r>
              <a:rPr lang="en-IN" sz="2400" dirty="0">
                <a:solidFill>
                  <a:srgbClr val="424142"/>
                </a:solidFill>
                <a:latin typeface="Times New Roman" panose="02020603050405020304" pitchFamily="18" charset="0"/>
                <a:cs typeface="Times New Roman" panose="02020603050405020304" pitchFamily="18" charset="0"/>
              </a:rPr>
              <a:t>). The ripe fruit is digestive and a tonic, fruit wall gives oil of bergamot.</a:t>
            </a:r>
          </a:p>
          <a:p>
            <a:pPr algn="just" fontAlgn="base"/>
            <a:r>
              <a:rPr lang="en-IN" sz="2400" dirty="0" smtClean="0">
                <a:solidFill>
                  <a:srgbClr val="424142"/>
                </a:solidFill>
                <a:latin typeface="Times New Roman" panose="02020603050405020304" pitchFamily="18" charset="0"/>
                <a:cs typeface="Times New Roman" panose="02020603050405020304" pitchFamily="18" charset="0"/>
              </a:rPr>
              <a:t>(</a:t>
            </a:r>
            <a:r>
              <a:rPr lang="en-IN" sz="2400" dirty="0">
                <a:solidFill>
                  <a:srgbClr val="424142"/>
                </a:solidFill>
                <a:latin typeface="Times New Roman" panose="02020603050405020304" pitchFamily="18" charset="0"/>
                <a:cs typeface="Times New Roman" panose="02020603050405020304" pitchFamily="18" charset="0"/>
              </a:rPr>
              <a:t>d) C. maxima (H-</a:t>
            </a:r>
            <a:r>
              <a:rPr lang="en-IN" sz="2400" dirty="0" err="1">
                <a:solidFill>
                  <a:srgbClr val="424142"/>
                </a:solidFill>
                <a:latin typeface="Times New Roman" panose="02020603050405020304" pitchFamily="18" charset="0"/>
                <a:cs typeface="Times New Roman" panose="02020603050405020304" pitchFamily="18" charset="0"/>
              </a:rPr>
              <a:t>Chakotra</a:t>
            </a:r>
            <a:r>
              <a:rPr lang="en-IN" sz="2400" dirty="0">
                <a:solidFill>
                  <a:srgbClr val="424142"/>
                </a:solidFill>
                <a:latin typeface="Times New Roman" panose="02020603050405020304" pitchFamily="18" charset="0"/>
                <a:cs typeface="Times New Roman" panose="02020603050405020304" pitchFamily="18" charset="0"/>
              </a:rPr>
              <a:t>) produces edible fruits.</a:t>
            </a:r>
          </a:p>
          <a:p>
            <a:pPr algn="just" fontAlgn="base"/>
            <a:r>
              <a:rPr lang="en-IN" sz="2400" dirty="0">
                <a:solidFill>
                  <a:srgbClr val="424142"/>
                </a:solidFill>
                <a:latin typeface="Times New Roman" panose="02020603050405020304" pitchFamily="18" charset="0"/>
                <a:cs typeface="Times New Roman" panose="02020603050405020304" pitchFamily="18" charset="0"/>
              </a:rPr>
              <a:t>(e) C. </a:t>
            </a:r>
            <a:r>
              <a:rPr lang="en-IN" sz="2400" dirty="0" err="1">
                <a:solidFill>
                  <a:srgbClr val="424142"/>
                </a:solidFill>
                <a:latin typeface="Times New Roman" panose="02020603050405020304" pitchFamily="18" charset="0"/>
                <a:cs typeface="Times New Roman" panose="02020603050405020304" pitchFamily="18" charset="0"/>
              </a:rPr>
              <a:t>sinensis</a:t>
            </a:r>
            <a:r>
              <a:rPr lang="en-IN" sz="2400" dirty="0">
                <a:solidFill>
                  <a:srgbClr val="424142"/>
                </a:solidFill>
                <a:latin typeface="Times New Roman" panose="02020603050405020304" pitchFamily="18" charset="0"/>
                <a:cs typeface="Times New Roman" panose="02020603050405020304" pitchFamily="18" charset="0"/>
              </a:rPr>
              <a:t> (H-</a:t>
            </a:r>
            <a:r>
              <a:rPr lang="en-IN" sz="2400" dirty="0" err="1">
                <a:solidFill>
                  <a:srgbClr val="424142"/>
                </a:solidFill>
                <a:latin typeface="Times New Roman" panose="02020603050405020304" pitchFamily="18" charset="0"/>
                <a:cs typeface="Times New Roman" panose="02020603050405020304" pitchFamily="18" charset="0"/>
              </a:rPr>
              <a:t>Musumbi</a:t>
            </a:r>
            <a:r>
              <a:rPr lang="en-IN" sz="2400" dirty="0">
                <a:solidFill>
                  <a:srgbClr val="424142"/>
                </a:solidFill>
                <a:latin typeface="Times New Roman" panose="02020603050405020304" pitchFamily="18" charset="0"/>
                <a:cs typeface="Times New Roman" panose="02020603050405020304" pitchFamily="18" charset="0"/>
              </a:rPr>
              <a:t>). The fruit is widely used during illness; it purifies blood, reduces thirst and improves appetite.</a:t>
            </a:r>
          </a:p>
          <a:p>
            <a:pPr algn="just" fontAlgn="base"/>
            <a:r>
              <a:rPr lang="en-IN" sz="2400" dirty="0">
                <a:solidFill>
                  <a:srgbClr val="424142"/>
                </a:solidFill>
                <a:latin typeface="Times New Roman" panose="02020603050405020304" pitchFamily="18" charset="0"/>
                <a:cs typeface="Times New Roman" panose="02020603050405020304" pitchFamily="18" charset="0"/>
              </a:rPr>
              <a:t>(f) C. </a:t>
            </a:r>
            <a:r>
              <a:rPr lang="en-IN" sz="2400" dirty="0" err="1">
                <a:solidFill>
                  <a:srgbClr val="424142"/>
                </a:solidFill>
                <a:latin typeface="Times New Roman" panose="02020603050405020304" pitchFamily="18" charset="0"/>
                <a:cs typeface="Times New Roman" panose="02020603050405020304" pitchFamily="18" charset="0"/>
              </a:rPr>
              <a:t>reticulata</a:t>
            </a:r>
            <a:r>
              <a:rPr lang="en-IN" sz="2400" dirty="0">
                <a:solidFill>
                  <a:srgbClr val="424142"/>
                </a:solidFill>
                <a:latin typeface="Times New Roman" panose="02020603050405020304" pitchFamily="18" charset="0"/>
                <a:cs typeface="Times New Roman" panose="02020603050405020304" pitchFamily="18" charset="0"/>
              </a:rPr>
              <a:t> (H-</a:t>
            </a:r>
            <a:r>
              <a:rPr lang="en-IN" sz="2400" dirty="0" err="1">
                <a:solidFill>
                  <a:srgbClr val="424142"/>
                </a:solidFill>
                <a:latin typeface="Times New Roman" panose="02020603050405020304" pitchFamily="18" charset="0"/>
                <a:cs typeface="Times New Roman" panose="02020603050405020304" pitchFamily="18" charset="0"/>
              </a:rPr>
              <a:t>Santara</a:t>
            </a:r>
            <a:r>
              <a:rPr lang="en-IN" sz="2400" dirty="0">
                <a:solidFill>
                  <a:srgbClr val="424142"/>
                </a:solidFill>
                <a:latin typeface="Times New Roman" panose="02020603050405020304" pitchFamily="18" charset="0"/>
                <a:cs typeface="Times New Roman" panose="02020603050405020304" pitchFamily="18" charset="0"/>
              </a:rPr>
              <a:t> or </a:t>
            </a:r>
            <a:r>
              <a:rPr lang="en-IN" sz="2400" dirty="0" err="1">
                <a:solidFill>
                  <a:srgbClr val="424142"/>
                </a:solidFill>
                <a:latin typeface="Times New Roman" panose="02020603050405020304" pitchFamily="18" charset="0"/>
                <a:cs typeface="Times New Roman" panose="02020603050405020304" pitchFamily="18" charset="0"/>
              </a:rPr>
              <a:t>Narangi</a:t>
            </a:r>
            <a:r>
              <a:rPr lang="en-IN" sz="2400" dirty="0">
                <a:solidFill>
                  <a:srgbClr val="424142"/>
                </a:solidFill>
                <a:latin typeface="Times New Roman" panose="02020603050405020304" pitchFamily="18" charset="0"/>
                <a:cs typeface="Times New Roman" panose="02020603050405020304" pitchFamily="18" charset="0"/>
              </a:rPr>
              <a:t>). The ripe fruit is highly nutritive and rich in </a:t>
            </a:r>
            <a:r>
              <a:rPr lang="en-IN" sz="2400" dirty="0" err="1">
                <a:solidFill>
                  <a:srgbClr val="424142"/>
                </a:solidFill>
                <a:latin typeface="Times New Roman" panose="02020603050405020304" pitchFamily="18" charset="0"/>
                <a:cs typeface="Times New Roman" panose="02020603050405020304" pitchFamily="18" charset="0"/>
              </a:rPr>
              <a:t>assimilable</a:t>
            </a:r>
            <a:r>
              <a:rPr lang="en-IN" sz="2400" dirty="0">
                <a:solidFill>
                  <a:srgbClr val="424142"/>
                </a:solidFill>
                <a:latin typeface="Times New Roman" panose="02020603050405020304" pitchFamily="18" charset="0"/>
                <a:cs typeface="Times New Roman" panose="02020603050405020304" pitchFamily="18" charset="0"/>
              </a:rPr>
              <a:t> calcium, the fruit wall also produces citrus oil.</a:t>
            </a:r>
          </a:p>
          <a:p>
            <a:pPr algn="just" fontAlgn="base"/>
            <a:r>
              <a:rPr lang="en-IN" sz="2400" dirty="0">
                <a:solidFill>
                  <a:srgbClr val="424142"/>
                </a:solidFill>
                <a:latin typeface="Times New Roman" panose="02020603050405020304" pitchFamily="18" charset="0"/>
                <a:cs typeface="Times New Roman" panose="02020603050405020304" pitchFamily="18" charset="0"/>
              </a:rPr>
              <a:t>(g) C. </a:t>
            </a:r>
            <a:r>
              <a:rPr lang="en-IN" sz="2400" dirty="0" err="1">
                <a:solidFill>
                  <a:srgbClr val="424142"/>
                </a:solidFill>
                <a:latin typeface="Times New Roman" panose="02020603050405020304" pitchFamily="18" charset="0"/>
                <a:cs typeface="Times New Roman" panose="02020603050405020304" pitchFamily="18" charset="0"/>
              </a:rPr>
              <a:t>limettioides</a:t>
            </a:r>
            <a:r>
              <a:rPr lang="en-IN" sz="2400" dirty="0">
                <a:solidFill>
                  <a:srgbClr val="424142"/>
                </a:solidFill>
                <a:latin typeface="Times New Roman" panose="02020603050405020304" pitchFamily="18" charset="0"/>
                <a:cs typeface="Times New Roman" panose="02020603050405020304" pitchFamily="18" charset="0"/>
              </a:rPr>
              <a:t> (H-</a:t>
            </a:r>
            <a:r>
              <a:rPr lang="en-IN" sz="2400" dirty="0" err="1">
                <a:solidFill>
                  <a:srgbClr val="424142"/>
                </a:solidFill>
                <a:latin typeface="Times New Roman" panose="02020603050405020304" pitchFamily="18" charset="0"/>
                <a:cs typeface="Times New Roman" panose="02020603050405020304" pitchFamily="18" charset="0"/>
              </a:rPr>
              <a:t>Mitha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Nimbu</a:t>
            </a:r>
            <a:r>
              <a:rPr lang="en-IN" sz="2400" dirty="0">
                <a:solidFill>
                  <a:srgbClr val="424142"/>
                </a:solidFill>
                <a:latin typeface="Times New Roman" panose="02020603050405020304" pitchFamily="18" charset="0"/>
                <a:cs typeface="Times New Roman" panose="02020603050405020304" pitchFamily="18" charset="0"/>
              </a:rPr>
              <a:t>) is useful in fever and jaundice; oil also obtained from the wall.</a:t>
            </a:r>
          </a:p>
          <a:p>
            <a:pPr algn="just" fontAlgn="base"/>
            <a:r>
              <a:rPr lang="en-IN" sz="2400" dirty="0">
                <a:solidFill>
                  <a:srgbClr val="424142"/>
                </a:solidFill>
                <a:latin typeface="Times New Roman" panose="02020603050405020304" pitchFamily="18" charset="0"/>
                <a:cs typeface="Times New Roman" panose="02020603050405020304" pitchFamily="18" charset="0"/>
              </a:rPr>
              <a:t>(h) C. </a:t>
            </a:r>
            <a:r>
              <a:rPr lang="en-IN" sz="2400" dirty="0" err="1">
                <a:solidFill>
                  <a:srgbClr val="424142"/>
                </a:solidFill>
                <a:latin typeface="Times New Roman" panose="02020603050405020304" pitchFamily="18" charset="0"/>
                <a:cs typeface="Times New Roman" panose="02020603050405020304" pitchFamily="18" charset="0"/>
              </a:rPr>
              <a:t>limon</a:t>
            </a:r>
            <a:r>
              <a:rPr lang="en-IN" sz="2400" dirty="0">
                <a:solidFill>
                  <a:srgbClr val="424142"/>
                </a:solidFill>
                <a:latin typeface="Times New Roman" panose="02020603050405020304" pitchFamily="18" charset="0"/>
                <a:cs typeface="Times New Roman" panose="02020603050405020304" pitchFamily="18" charset="0"/>
              </a:rPr>
              <a:t> (H-Pahari </a:t>
            </a:r>
            <a:r>
              <a:rPr lang="en-IN" sz="2400" dirty="0" err="1">
                <a:solidFill>
                  <a:srgbClr val="424142"/>
                </a:solidFill>
                <a:latin typeface="Times New Roman" panose="02020603050405020304" pitchFamily="18" charset="0"/>
                <a:cs typeface="Times New Roman" panose="02020603050405020304" pitchFamily="18" charset="0"/>
              </a:rPr>
              <a:t>Nimbu</a:t>
            </a:r>
            <a:r>
              <a:rPr lang="en-IN" sz="2400" dirty="0">
                <a:solidFill>
                  <a:srgbClr val="424142"/>
                </a:solidFill>
                <a:latin typeface="Times New Roman" panose="02020603050405020304" pitchFamily="18" charset="0"/>
                <a:cs typeface="Times New Roman" panose="02020603050405020304" pitchFamily="18" charset="0"/>
              </a:rPr>
              <a:t>). The juice of ripe fruits is useful in rheumatism and dysentery.</a:t>
            </a:r>
          </a:p>
          <a:p>
            <a:pPr algn="just" fontAlgn="base"/>
            <a:r>
              <a:rPr lang="en-IN" sz="2400" dirty="0">
                <a:solidFill>
                  <a:srgbClr val="424142"/>
                </a:solidFill>
                <a:latin typeface="Times New Roman" panose="02020603050405020304" pitchFamily="18" charset="0"/>
                <a:cs typeface="Times New Roman" panose="02020603050405020304" pitchFamily="18" charset="0"/>
              </a:rPr>
              <a:t>(</a:t>
            </a:r>
            <a:r>
              <a:rPr lang="en-IN" sz="2400" dirty="0" err="1">
                <a:solidFill>
                  <a:srgbClr val="424142"/>
                </a:solidFill>
                <a:latin typeface="Times New Roman" panose="02020603050405020304" pitchFamily="18" charset="0"/>
                <a:cs typeface="Times New Roman" panose="02020603050405020304" pitchFamily="18" charset="0"/>
              </a:rPr>
              <a:t>i</a:t>
            </a:r>
            <a:r>
              <a:rPr lang="en-IN" sz="2400" dirty="0">
                <a:solidFill>
                  <a:srgbClr val="424142"/>
                </a:solidFill>
                <a:latin typeface="Times New Roman" panose="02020603050405020304" pitchFamily="18" charset="0"/>
                <a:cs typeface="Times New Roman" panose="02020603050405020304" pitchFamily="18" charset="0"/>
              </a:rPr>
              <a:t>) Aegle </a:t>
            </a:r>
            <a:r>
              <a:rPr lang="en-IN" sz="2400" dirty="0" err="1">
                <a:solidFill>
                  <a:srgbClr val="424142"/>
                </a:solidFill>
                <a:latin typeface="Times New Roman" panose="02020603050405020304" pitchFamily="18" charset="0"/>
                <a:cs typeface="Times New Roman" panose="02020603050405020304" pitchFamily="18" charset="0"/>
              </a:rPr>
              <a:t>marmelos</a:t>
            </a:r>
            <a:r>
              <a:rPr lang="en-IN" sz="2400" dirty="0">
                <a:solidFill>
                  <a:srgbClr val="424142"/>
                </a:solidFill>
                <a:latin typeface="Times New Roman" panose="02020603050405020304" pitchFamily="18" charset="0"/>
                <a:cs typeface="Times New Roman" panose="02020603050405020304" pitchFamily="18" charset="0"/>
              </a:rPr>
              <a:t> (H-Bel). This is normally edible. The fruit is particularly useful in stomach disorders. </a:t>
            </a:r>
          </a:p>
        </p:txBody>
      </p:sp>
    </p:spTree>
    <p:extLst>
      <p:ext uri="{BB962C8B-B14F-4D97-AF65-F5344CB8AC3E}">
        <p14:creationId xmlns:p14="http://schemas.microsoft.com/office/powerpoint/2010/main" val="3911204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9125" y="306497"/>
            <a:ext cx="10782300" cy="6001643"/>
          </a:xfrm>
          <a:prstGeom prst="rect">
            <a:avLst/>
          </a:prstGeom>
        </p:spPr>
        <p:txBody>
          <a:bodyPr wrap="square">
            <a:spAutoFit/>
          </a:bodyPr>
          <a:lstStyle/>
          <a:p>
            <a:pPr algn="just" fontAlgn="base"/>
            <a:r>
              <a:rPr lang="en-IN" sz="2400" b="1" dirty="0">
                <a:solidFill>
                  <a:srgbClr val="424142"/>
                </a:solidFill>
                <a:latin typeface="Times New Roman" panose="02020603050405020304" pitchFamily="18" charset="0"/>
                <a:cs typeface="Times New Roman" panose="02020603050405020304" pitchFamily="18" charset="0"/>
              </a:rPr>
              <a:t>2. Medicinal:</a:t>
            </a:r>
            <a:endParaRPr lang="en-IN" sz="2400" dirty="0">
              <a:solidFill>
                <a:srgbClr val="424142"/>
              </a:solidFill>
              <a:latin typeface="Times New Roman" panose="02020603050405020304" pitchFamily="18" charset="0"/>
              <a:cs typeface="Times New Roman" panose="02020603050405020304" pitchFamily="18" charset="0"/>
            </a:endParaRPr>
          </a:p>
          <a:p>
            <a:pPr algn="just" fontAlgn="base"/>
            <a:r>
              <a:rPr lang="en-IN" sz="2400" dirty="0">
                <a:solidFill>
                  <a:srgbClr val="424142"/>
                </a:solidFill>
                <a:latin typeface="Times New Roman" panose="02020603050405020304" pitchFamily="18" charset="0"/>
                <a:cs typeface="Times New Roman" panose="02020603050405020304" pitchFamily="18" charset="0"/>
              </a:rPr>
              <a:t>Citrus is not only edible but produces vitamins particularly vitamin C (ascorbic acid). </a:t>
            </a:r>
            <a:r>
              <a:rPr lang="en-IN" sz="2400" dirty="0" err="1">
                <a:solidFill>
                  <a:srgbClr val="424142"/>
                </a:solidFill>
                <a:latin typeface="Times New Roman" panose="02020603050405020304" pitchFamily="18" charset="0"/>
                <a:cs typeface="Times New Roman" panose="02020603050405020304" pitchFamily="18" charset="0"/>
              </a:rPr>
              <a:t>Barosma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betulina</a:t>
            </a:r>
            <a:r>
              <a:rPr lang="en-IN" sz="2400" dirty="0">
                <a:solidFill>
                  <a:srgbClr val="424142"/>
                </a:solidFill>
                <a:latin typeface="Times New Roman" panose="02020603050405020304" pitchFamily="18" charset="0"/>
                <a:cs typeface="Times New Roman" panose="02020603050405020304" pitchFamily="18" charset="0"/>
              </a:rPr>
              <a:t> produces </a:t>
            </a:r>
            <a:r>
              <a:rPr lang="en-IN" sz="2400" dirty="0" err="1">
                <a:solidFill>
                  <a:srgbClr val="424142"/>
                </a:solidFill>
                <a:latin typeface="Times New Roman" panose="02020603050405020304" pitchFamily="18" charset="0"/>
                <a:cs typeface="Times New Roman" panose="02020603050405020304" pitchFamily="18" charset="0"/>
              </a:rPr>
              <a:t>buchu</a:t>
            </a:r>
            <a:r>
              <a:rPr lang="en-IN" sz="2400" dirty="0">
                <a:solidFill>
                  <a:srgbClr val="424142"/>
                </a:solidFill>
                <a:latin typeface="Times New Roman" panose="02020603050405020304" pitchFamily="18" charset="0"/>
                <a:cs typeface="Times New Roman" panose="02020603050405020304" pitchFamily="18" charset="0"/>
              </a:rPr>
              <a:t> from its leaves which is useful in urinary diseases.</a:t>
            </a:r>
          </a:p>
          <a:p>
            <a:pPr algn="just" fontAlgn="base"/>
            <a:r>
              <a:rPr lang="en-IN" sz="2400" b="1" dirty="0" err="1">
                <a:solidFill>
                  <a:srgbClr val="424142"/>
                </a:solidFill>
                <a:latin typeface="Times New Roman" panose="02020603050405020304" pitchFamily="18" charset="0"/>
                <a:cs typeface="Times New Roman" panose="02020603050405020304" pitchFamily="18" charset="0"/>
              </a:rPr>
              <a:t>Pilocarpus</a:t>
            </a:r>
            <a:r>
              <a:rPr lang="en-IN" sz="2400" b="1" dirty="0">
                <a:solidFill>
                  <a:srgbClr val="424142"/>
                </a:solidFill>
                <a:latin typeface="Times New Roman" panose="02020603050405020304" pitchFamily="18" charset="0"/>
                <a:cs typeface="Times New Roman" panose="02020603050405020304" pitchFamily="18" charset="0"/>
              </a:rPr>
              <a:t> </a:t>
            </a:r>
            <a:r>
              <a:rPr lang="en-IN" sz="2400" b="1" dirty="0" err="1">
                <a:solidFill>
                  <a:srgbClr val="424142"/>
                </a:solidFill>
                <a:latin typeface="Times New Roman" panose="02020603050405020304" pitchFamily="18" charset="0"/>
                <a:cs typeface="Times New Roman" panose="02020603050405020304" pitchFamily="18" charset="0"/>
              </a:rPr>
              <a:t>microphyllus</a:t>
            </a:r>
            <a:r>
              <a:rPr lang="en-IN" sz="2400" b="1" dirty="0">
                <a:solidFill>
                  <a:srgbClr val="424142"/>
                </a:solidFill>
                <a:latin typeface="Times New Roman" panose="02020603050405020304" pitchFamily="18" charset="0"/>
                <a:cs typeface="Times New Roman" panose="02020603050405020304" pitchFamily="18" charset="0"/>
              </a:rPr>
              <a:t>:</a:t>
            </a:r>
            <a:endParaRPr lang="en-IN" sz="2400" dirty="0">
              <a:solidFill>
                <a:srgbClr val="424142"/>
              </a:solidFill>
              <a:latin typeface="Times New Roman" panose="02020603050405020304" pitchFamily="18" charset="0"/>
              <a:cs typeface="Times New Roman" panose="02020603050405020304" pitchFamily="18" charset="0"/>
            </a:endParaRPr>
          </a:p>
          <a:p>
            <a:pPr algn="just" fontAlgn="base"/>
            <a:r>
              <a:rPr lang="en-IN" sz="2400" dirty="0">
                <a:solidFill>
                  <a:srgbClr val="424142"/>
                </a:solidFill>
                <a:latin typeface="Times New Roman" panose="02020603050405020304" pitchFamily="18" charset="0"/>
                <a:cs typeface="Times New Roman" panose="02020603050405020304" pitchFamily="18" charset="0"/>
              </a:rPr>
              <a:t>The active principle is pilocarpine which causes contraction of the pupil – it is just opposite to atropine. Jaborandi is prepared from the leaflets of this plant; this is useful in kidney diseases.</a:t>
            </a:r>
          </a:p>
          <a:p>
            <a:pPr algn="just" fontAlgn="base"/>
            <a:r>
              <a:rPr lang="en-IN" sz="2400" dirty="0" err="1">
                <a:solidFill>
                  <a:srgbClr val="424142"/>
                </a:solidFill>
                <a:latin typeface="Times New Roman" panose="02020603050405020304" pitchFamily="18" charset="0"/>
                <a:cs typeface="Times New Roman" panose="02020603050405020304" pitchFamily="18" charset="0"/>
              </a:rPr>
              <a:t>Murraya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koenigii</a:t>
            </a:r>
            <a:r>
              <a:rPr lang="en-IN" sz="2400" dirty="0">
                <a:solidFill>
                  <a:srgbClr val="424142"/>
                </a:solidFill>
                <a:latin typeface="Times New Roman" panose="02020603050405020304" pitchFamily="18" charset="0"/>
                <a:cs typeface="Times New Roman" panose="02020603050405020304" pitchFamily="18" charset="0"/>
              </a:rPr>
              <a:t>. (H-</a:t>
            </a:r>
            <a:r>
              <a:rPr lang="en-IN" sz="2400" dirty="0" err="1">
                <a:solidFill>
                  <a:srgbClr val="424142"/>
                </a:solidFill>
                <a:latin typeface="Times New Roman" panose="02020603050405020304" pitchFamily="18" charset="0"/>
                <a:cs typeface="Times New Roman" panose="02020603050405020304" pitchFamily="18" charset="0"/>
              </a:rPr>
              <a:t>Katnim</a:t>
            </a:r>
            <a:r>
              <a:rPr lang="en-IN" sz="2400" dirty="0">
                <a:solidFill>
                  <a:srgbClr val="424142"/>
                </a:solidFill>
                <a:latin typeface="Times New Roman" panose="02020603050405020304" pitchFamily="18" charset="0"/>
                <a:cs typeface="Times New Roman" panose="02020603050405020304" pitchFamily="18" charset="0"/>
              </a:rPr>
              <a:t>) has several medicinal properties. The green leaf is eaten raw in dysentery while bark and roots are useful in bites of poisonous animals when applied externally. The leaves are also used in curry powder particularly by S. Indians.</a:t>
            </a:r>
          </a:p>
          <a:p>
            <a:pPr algn="just" fontAlgn="base"/>
            <a:r>
              <a:rPr lang="en-IN" sz="2400" b="1" dirty="0">
                <a:solidFill>
                  <a:srgbClr val="424142"/>
                </a:solidFill>
                <a:latin typeface="Times New Roman" panose="02020603050405020304" pitchFamily="18" charset="0"/>
                <a:cs typeface="Times New Roman" panose="02020603050405020304" pitchFamily="18" charset="0"/>
              </a:rPr>
              <a:t>3. Ornamental and miscellaneous:</a:t>
            </a:r>
            <a:endParaRPr lang="en-IN" sz="2400" dirty="0">
              <a:solidFill>
                <a:srgbClr val="424142"/>
              </a:solidFill>
              <a:latin typeface="Times New Roman" panose="02020603050405020304" pitchFamily="18" charset="0"/>
              <a:cs typeface="Times New Roman" panose="02020603050405020304" pitchFamily="18" charset="0"/>
            </a:endParaRPr>
          </a:p>
          <a:p>
            <a:pPr algn="just" fontAlgn="base"/>
            <a:r>
              <a:rPr lang="en-IN" sz="2400" dirty="0">
                <a:solidFill>
                  <a:srgbClr val="424142"/>
                </a:solidFill>
                <a:latin typeface="Times New Roman" panose="02020603050405020304" pitchFamily="18" charset="0"/>
                <a:cs typeface="Times New Roman" panose="02020603050405020304" pitchFamily="18" charset="0"/>
              </a:rPr>
              <a:t>Plants like </a:t>
            </a:r>
            <a:r>
              <a:rPr lang="en-IN" sz="2400" dirty="0" err="1">
                <a:solidFill>
                  <a:srgbClr val="424142"/>
                </a:solidFill>
                <a:latin typeface="Times New Roman" panose="02020603050405020304" pitchFamily="18" charset="0"/>
                <a:cs typeface="Times New Roman" panose="02020603050405020304" pitchFamily="18" charset="0"/>
              </a:rPr>
              <a:t>Ruta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Luvunga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scandens</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Ptelea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Calodendrum</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Limonia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Murraya</a:t>
            </a:r>
            <a:r>
              <a:rPr lang="en-IN" sz="2400" dirty="0">
                <a:solidFill>
                  <a:srgbClr val="424142"/>
                </a:solidFill>
                <a:latin typeface="Times New Roman" panose="02020603050405020304" pitchFamily="18" charset="0"/>
                <a:cs typeface="Times New Roman" panose="02020603050405020304" pitchFamily="18" charset="0"/>
              </a:rPr>
              <a:t> are cultivated in gardens for their fragrant flowers.</a:t>
            </a:r>
          </a:p>
          <a:p>
            <a:pPr algn="just" fontAlgn="base"/>
            <a:r>
              <a:rPr lang="en-IN" sz="2400" dirty="0" err="1">
                <a:solidFill>
                  <a:srgbClr val="424142"/>
                </a:solidFill>
                <a:latin typeface="Times New Roman" panose="02020603050405020304" pitchFamily="18" charset="0"/>
                <a:cs typeface="Times New Roman" panose="02020603050405020304" pitchFamily="18" charset="0"/>
              </a:rPr>
              <a:t>Zanthoxylum</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piperitum</a:t>
            </a:r>
            <a:r>
              <a:rPr lang="en-IN" sz="2400" dirty="0">
                <a:solidFill>
                  <a:srgbClr val="424142"/>
                </a:solidFill>
                <a:latin typeface="Times New Roman" panose="02020603050405020304" pitchFamily="18" charset="0"/>
                <a:cs typeface="Times New Roman" panose="02020603050405020304" pitchFamily="18" charset="0"/>
              </a:rPr>
              <a:t> gives Japan pepper. </a:t>
            </a:r>
            <a:r>
              <a:rPr lang="en-IN" sz="2400" dirty="0" err="1">
                <a:solidFill>
                  <a:srgbClr val="424142"/>
                </a:solidFill>
                <a:latin typeface="Times New Roman" panose="02020603050405020304" pitchFamily="18" charset="0"/>
                <a:cs typeface="Times New Roman" panose="02020603050405020304" pitchFamily="18" charset="0"/>
              </a:rPr>
              <a:t>Ruta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graveolous</a:t>
            </a:r>
            <a:r>
              <a:rPr lang="en-IN" sz="2400" dirty="0">
                <a:solidFill>
                  <a:srgbClr val="424142"/>
                </a:solidFill>
                <a:latin typeface="Times New Roman" panose="02020603050405020304" pitchFamily="18" charset="0"/>
                <a:cs typeface="Times New Roman" panose="02020603050405020304" pitchFamily="18" charset="0"/>
              </a:rPr>
              <a:t> gives French oil of Rue; </a:t>
            </a:r>
            <a:r>
              <a:rPr lang="en-IN" sz="2400" dirty="0" err="1">
                <a:solidFill>
                  <a:srgbClr val="424142"/>
                </a:solidFill>
                <a:latin typeface="Times New Roman" panose="02020603050405020304" pitchFamily="18" charset="0"/>
                <a:cs typeface="Times New Roman" panose="02020603050405020304" pitchFamily="18" charset="0"/>
              </a:rPr>
              <a:t>Galipea</a:t>
            </a:r>
            <a:r>
              <a:rPr lang="en-IN" sz="2400" dirty="0">
                <a:solidFill>
                  <a:srgbClr val="424142"/>
                </a:solidFill>
                <a:latin typeface="Times New Roman" panose="02020603050405020304" pitchFamily="18" charset="0"/>
                <a:cs typeface="Times New Roman" panose="02020603050405020304" pitchFamily="18" charset="0"/>
              </a:rPr>
              <a:t> officinalis yields </a:t>
            </a:r>
            <a:r>
              <a:rPr lang="en-IN" sz="2400" dirty="0" err="1">
                <a:solidFill>
                  <a:srgbClr val="424142"/>
                </a:solidFill>
                <a:latin typeface="Times New Roman" panose="02020603050405020304" pitchFamily="18" charset="0"/>
                <a:cs typeface="Times New Roman" panose="02020603050405020304" pitchFamily="18" charset="0"/>
              </a:rPr>
              <a:t>cusparia</a:t>
            </a:r>
            <a:r>
              <a:rPr lang="en-IN" sz="2400" dirty="0">
                <a:solidFill>
                  <a:srgbClr val="424142"/>
                </a:solidFill>
                <a:latin typeface="Times New Roman" panose="02020603050405020304" pitchFamily="18" charset="0"/>
                <a:cs typeface="Times New Roman" panose="02020603050405020304" pitchFamily="18" charset="0"/>
              </a:rPr>
              <a:t> bark</a:t>
            </a:r>
            <a:r>
              <a:rPr lang="en-IN" sz="2400" dirty="0" smtClean="0">
                <a:solidFill>
                  <a:srgbClr val="424142"/>
                </a:solidFill>
                <a:latin typeface="Times New Roman" panose="02020603050405020304" pitchFamily="18" charset="0"/>
                <a:cs typeface="Times New Roman" panose="02020603050405020304" pitchFamily="18" charset="0"/>
              </a:rPr>
              <a:t>.</a:t>
            </a:r>
            <a:endParaRPr lang="en-IN" sz="2400" dirty="0">
              <a:solidFill>
                <a:srgbClr val="42414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93113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15862" y="82034"/>
            <a:ext cx="1552028" cy="461665"/>
          </a:xfrm>
          <a:prstGeom prst="rect">
            <a:avLst/>
          </a:prstGeom>
        </p:spPr>
        <p:txBody>
          <a:bodyPr wrap="none">
            <a:spAutoFit/>
          </a:bodyPr>
          <a:lstStyle/>
          <a:p>
            <a:pPr fontAlgn="base"/>
            <a:r>
              <a:rPr lang="en-IN" sz="2400" b="1" dirty="0" err="1">
                <a:solidFill>
                  <a:srgbClr val="505050"/>
                </a:solidFill>
                <a:latin typeface="Times New Roman" panose="02020603050405020304" pitchFamily="18" charset="0"/>
                <a:cs typeface="Times New Roman" panose="02020603050405020304" pitchFamily="18" charset="0"/>
              </a:rPr>
              <a:t>Rubiaceae</a:t>
            </a:r>
            <a:endParaRPr lang="en-IN" sz="2400" b="1" dirty="0">
              <a:solidFill>
                <a:srgbClr val="505050"/>
              </a:solidFill>
              <a:effectLst/>
              <a:latin typeface="Times New Roman" panose="02020603050405020304" pitchFamily="18" charset="0"/>
              <a:cs typeface="Times New Roman" panose="02020603050405020304" pitchFamily="18" charset="0"/>
            </a:endParaRPr>
          </a:p>
        </p:txBody>
      </p:sp>
      <p:sp>
        <p:nvSpPr>
          <p:cNvPr id="3" name="Rectangle 2"/>
          <p:cNvSpPr/>
          <p:nvPr/>
        </p:nvSpPr>
        <p:spPr>
          <a:xfrm>
            <a:off x="533400" y="671691"/>
            <a:ext cx="10287000" cy="6186309"/>
          </a:xfrm>
          <a:prstGeom prst="rect">
            <a:avLst/>
          </a:prstGeom>
        </p:spPr>
        <p:txBody>
          <a:bodyPr wrap="square">
            <a:spAutoFit/>
          </a:bodyPr>
          <a:lstStyle/>
          <a:p>
            <a:pPr algn="just" fontAlgn="base">
              <a:lnSpc>
                <a:spcPct val="150000"/>
              </a:lnSpc>
            </a:pPr>
            <a:r>
              <a:rPr lang="en-US" sz="2400" b="1" dirty="0">
                <a:solidFill>
                  <a:srgbClr val="000000"/>
                </a:solidFill>
                <a:latin typeface="Times New Roman" panose="02020603050405020304" pitchFamily="18" charset="0"/>
                <a:cs typeface="Times New Roman" panose="02020603050405020304" pitchFamily="18" charset="0"/>
              </a:rPr>
              <a:t>Distribution of </a:t>
            </a:r>
            <a:r>
              <a:rPr lang="en-US" sz="2400" b="1" dirty="0" err="1">
                <a:solidFill>
                  <a:srgbClr val="000000"/>
                </a:solidFill>
                <a:latin typeface="Times New Roman" panose="02020603050405020304" pitchFamily="18" charset="0"/>
                <a:cs typeface="Times New Roman" panose="02020603050405020304" pitchFamily="18" charset="0"/>
              </a:rPr>
              <a:t>Rubiaceae</a:t>
            </a:r>
            <a:r>
              <a:rPr lang="en-US" sz="2400" b="1" dirty="0">
                <a:solidFill>
                  <a:srgbClr val="000000"/>
                </a:solidFill>
                <a:latin typeface="Times New Roman" panose="02020603050405020304" pitchFamily="18" charset="0"/>
                <a:cs typeface="Times New Roman" panose="02020603050405020304" pitchFamily="18" charset="0"/>
              </a:rPr>
              <a:t>:</a:t>
            </a:r>
          </a:p>
          <a:p>
            <a:pPr algn="just" fontAlgn="base">
              <a:lnSpc>
                <a:spcPct val="150000"/>
              </a:lnSpc>
            </a:pPr>
            <a:r>
              <a:rPr lang="en-US" sz="2400" dirty="0">
                <a:solidFill>
                  <a:srgbClr val="424142"/>
                </a:solidFill>
                <a:latin typeface="Times New Roman" panose="02020603050405020304" pitchFamily="18" charset="0"/>
                <a:cs typeface="Times New Roman" panose="02020603050405020304" pitchFamily="18" charset="0"/>
              </a:rPr>
              <a:t>It is commonly known as Madder or Coffee family. It includes 6000 species and 500 genera. In India it is represented by 551 species. The members of this family are distributed in tropics, sub-tropics and temperate regions</a:t>
            </a:r>
            <a:r>
              <a:rPr lang="en-US" sz="2400" dirty="0" smtClean="0">
                <a:solidFill>
                  <a:srgbClr val="424142"/>
                </a:solidFill>
                <a:latin typeface="Times New Roman" panose="02020603050405020304" pitchFamily="18" charset="0"/>
                <a:cs typeface="Times New Roman" panose="02020603050405020304" pitchFamily="18" charset="0"/>
              </a:rPr>
              <a:t>.</a:t>
            </a:r>
          </a:p>
          <a:p>
            <a:pPr algn="just" fontAlgn="base">
              <a:lnSpc>
                <a:spcPct val="150000"/>
              </a:lnSpc>
            </a:pPr>
            <a:r>
              <a:rPr lang="en-IN" sz="2400" b="1" dirty="0">
                <a:latin typeface="Times New Roman" panose="02020603050405020304" pitchFamily="18" charset="0"/>
                <a:cs typeface="Times New Roman" panose="02020603050405020304" pitchFamily="18" charset="0"/>
              </a:rPr>
              <a:t>Characters of </a:t>
            </a:r>
            <a:r>
              <a:rPr lang="en-IN" sz="2400" b="1" dirty="0" err="1">
                <a:latin typeface="Times New Roman" panose="02020603050405020304" pitchFamily="18" charset="0"/>
                <a:cs typeface="Times New Roman" panose="02020603050405020304" pitchFamily="18" charset="0"/>
              </a:rPr>
              <a:t>Rubiaceae</a:t>
            </a:r>
            <a:r>
              <a:rPr lang="en-IN" sz="2400" b="1" dirty="0">
                <a:latin typeface="Times New Roman" panose="02020603050405020304" pitchFamily="18" charset="0"/>
                <a:cs typeface="Times New Roman" panose="02020603050405020304" pitchFamily="18" charset="0"/>
              </a:rPr>
              <a:t>:</a:t>
            </a:r>
          </a:p>
          <a:p>
            <a:pPr algn="just" fontAlgn="base">
              <a:lnSpc>
                <a:spcPct val="150000"/>
              </a:lnSpc>
            </a:pPr>
            <a:r>
              <a:rPr lang="en-IN" sz="2400" dirty="0">
                <a:latin typeface="Times New Roman" panose="02020603050405020304" pitchFamily="18" charset="0"/>
                <a:cs typeface="Times New Roman" panose="02020603050405020304" pitchFamily="18" charset="0"/>
              </a:rPr>
              <a:t>Trees or herbs; leaves alternate or opposite; stipules interpetiolar or </a:t>
            </a:r>
            <a:r>
              <a:rPr lang="en-IN" sz="2400" dirty="0" err="1">
                <a:latin typeface="Times New Roman" panose="02020603050405020304" pitchFamily="18" charset="0"/>
                <a:cs typeface="Times New Roman" panose="02020603050405020304" pitchFamily="18" charset="0"/>
              </a:rPr>
              <a:t>intrapetiolar</a:t>
            </a:r>
            <a:r>
              <a:rPr lang="en-IN" sz="2400" dirty="0">
                <a:latin typeface="Times New Roman" panose="02020603050405020304" pitchFamily="18" charset="0"/>
                <a:cs typeface="Times New Roman" panose="02020603050405020304" pitchFamily="18" charset="0"/>
              </a:rPr>
              <a:t>, inflorescence </a:t>
            </a:r>
            <a:r>
              <a:rPr lang="en-IN" sz="2400" dirty="0" err="1">
                <a:latin typeface="Times New Roman" panose="02020603050405020304" pitchFamily="18" charset="0"/>
                <a:cs typeface="Times New Roman" panose="02020603050405020304" pitchFamily="18" charset="0"/>
              </a:rPr>
              <a:t>cymose</a:t>
            </a:r>
            <a:r>
              <a:rPr lang="en-IN" sz="2400" dirty="0">
                <a:latin typeface="Times New Roman" panose="02020603050405020304" pitchFamily="18" charset="0"/>
                <a:cs typeface="Times New Roman" panose="02020603050405020304" pitchFamily="18" charset="0"/>
              </a:rPr>
              <a:t>; flowers tetra or </a:t>
            </a:r>
            <a:r>
              <a:rPr lang="en-IN" sz="2400" dirty="0" err="1">
                <a:latin typeface="Times New Roman" panose="02020603050405020304" pitchFamily="18" charset="0"/>
                <a:cs typeface="Times New Roman" panose="02020603050405020304" pitchFamily="18" charset="0"/>
              </a:rPr>
              <a:t>pentamerous</a:t>
            </a:r>
            <a:r>
              <a:rPr lang="en-IN" sz="2400" dirty="0">
                <a:latin typeface="Times New Roman" panose="02020603050405020304" pitchFamily="18" charset="0"/>
                <a:cs typeface="Times New Roman" panose="02020603050405020304" pitchFamily="18" charset="0"/>
              </a:rPr>
              <a:t>, hermaphrodite, actinomorphic, </a:t>
            </a:r>
            <a:r>
              <a:rPr lang="en-IN" sz="2400" dirty="0" err="1">
                <a:latin typeface="Times New Roman" panose="02020603050405020304" pitchFamily="18" charset="0"/>
                <a:cs typeface="Times New Roman" panose="02020603050405020304" pitchFamily="18" charset="0"/>
              </a:rPr>
              <a:t>epigynous</a:t>
            </a:r>
            <a:r>
              <a:rPr lang="en-IN" sz="2400" dirty="0">
                <a:latin typeface="Times New Roman" panose="02020603050405020304" pitchFamily="18" charset="0"/>
                <a:cs typeface="Times New Roman" panose="02020603050405020304" pitchFamily="18" charset="0"/>
              </a:rPr>
              <a:t>, corolla, </a:t>
            </a:r>
            <a:r>
              <a:rPr lang="en-IN" sz="2400" dirty="0" err="1">
                <a:latin typeface="Times New Roman" panose="02020603050405020304" pitchFamily="18" charset="0"/>
                <a:cs typeface="Times New Roman" panose="02020603050405020304" pitchFamily="18" charset="0"/>
              </a:rPr>
              <a:t>gamopetalous</a:t>
            </a:r>
            <a:r>
              <a:rPr lang="en-IN" sz="2400" dirty="0">
                <a:latin typeface="Times New Roman" panose="02020603050405020304" pitchFamily="18" charset="0"/>
                <a:cs typeface="Times New Roman" panose="02020603050405020304" pitchFamily="18" charset="0"/>
              </a:rPr>
              <a:t>; stamens 4-5; epipetalous, </a:t>
            </a:r>
            <a:r>
              <a:rPr lang="en-IN" sz="2400" dirty="0" err="1">
                <a:latin typeface="Times New Roman" panose="02020603050405020304" pitchFamily="18" charset="0"/>
                <a:cs typeface="Times New Roman" panose="02020603050405020304" pitchFamily="18" charset="0"/>
              </a:rPr>
              <a:t>introrse</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dithecous</a:t>
            </a:r>
            <a:r>
              <a:rPr lang="en-IN" sz="2400" dirty="0">
                <a:latin typeface="Times New Roman" panose="02020603050405020304" pitchFamily="18" charset="0"/>
                <a:cs typeface="Times New Roman" panose="02020603050405020304" pitchFamily="18" charset="0"/>
              </a:rPr>
              <a:t>; ovary inferior, </a:t>
            </a:r>
            <a:r>
              <a:rPr lang="en-IN" sz="2400" dirty="0" err="1">
                <a:latin typeface="Times New Roman" panose="02020603050405020304" pitchFamily="18" charset="0"/>
                <a:cs typeface="Times New Roman" panose="02020603050405020304" pitchFamily="18" charset="0"/>
              </a:rPr>
              <a:t>bilocular</a:t>
            </a:r>
            <a:r>
              <a:rPr lang="en-IN" sz="2400" dirty="0">
                <a:latin typeface="Times New Roman" panose="02020603050405020304" pitchFamily="18" charset="0"/>
                <a:cs typeface="Times New Roman" panose="02020603050405020304" pitchFamily="18" charset="0"/>
              </a:rPr>
              <a:t> with one or many ovules in each </a:t>
            </a:r>
            <a:r>
              <a:rPr lang="en-IN" sz="2400" dirty="0" err="1">
                <a:latin typeface="Times New Roman" panose="02020603050405020304" pitchFamily="18" charset="0"/>
                <a:cs typeface="Times New Roman" panose="02020603050405020304" pitchFamily="18" charset="0"/>
              </a:rPr>
              <a:t>loculus</a:t>
            </a:r>
            <a:r>
              <a:rPr lang="en-IN" sz="2400" dirty="0">
                <a:latin typeface="Times New Roman" panose="02020603050405020304" pitchFamily="18" charset="0"/>
                <a:cs typeface="Times New Roman" panose="02020603050405020304" pitchFamily="18" charset="0"/>
              </a:rPr>
              <a:t>; fruit capsule or berry.</a:t>
            </a:r>
          </a:p>
          <a:p>
            <a:pPr algn="just" fontAlgn="base">
              <a:lnSpc>
                <a:spcPct val="150000"/>
              </a:lnSpc>
            </a:pPr>
            <a:endParaRPr lang="en-US" sz="2400" b="0" dirty="0">
              <a:solidFill>
                <a:srgbClr val="4241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45198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6300" y="356711"/>
            <a:ext cx="10439399" cy="7294305"/>
          </a:xfrm>
          <a:prstGeom prst="rect">
            <a:avLst/>
          </a:prstGeom>
        </p:spPr>
        <p:txBody>
          <a:bodyPr wrap="square">
            <a:spAutoFit/>
          </a:bodyPr>
          <a:lstStyle/>
          <a:p>
            <a:pPr algn="just" fontAlgn="base">
              <a:lnSpc>
                <a:spcPct val="150000"/>
              </a:lnSpc>
            </a:pPr>
            <a:r>
              <a:rPr lang="en-IN" sz="2400" b="1" dirty="0" smtClean="0">
                <a:solidFill>
                  <a:srgbClr val="424142"/>
                </a:solidFill>
                <a:latin typeface="Times New Roman" panose="02020603050405020304" pitchFamily="18" charset="0"/>
                <a:cs typeface="Times New Roman" panose="02020603050405020304" pitchFamily="18" charset="0"/>
              </a:rPr>
              <a:t>Habit:</a:t>
            </a:r>
            <a:r>
              <a:rPr lang="en-IN" sz="2400" dirty="0" smtClean="0">
                <a:solidFill>
                  <a:srgbClr val="424142"/>
                </a:solidFill>
                <a:latin typeface="Times New Roman" panose="02020603050405020304" pitchFamily="18" charset="0"/>
                <a:cs typeface="Times New Roman" panose="02020603050405020304" pitchFamily="18" charset="0"/>
              </a:rPr>
              <a:t> Mostly </a:t>
            </a:r>
            <a:r>
              <a:rPr lang="en-IN" sz="2400" dirty="0">
                <a:solidFill>
                  <a:srgbClr val="424142"/>
                </a:solidFill>
                <a:latin typeface="Times New Roman" panose="02020603050405020304" pitchFamily="18" charset="0"/>
                <a:cs typeface="Times New Roman" panose="02020603050405020304" pitchFamily="18" charset="0"/>
              </a:rPr>
              <a:t>shrubs (Gardenia, </a:t>
            </a:r>
            <a:r>
              <a:rPr lang="en-IN" sz="2400" dirty="0" err="1">
                <a:solidFill>
                  <a:srgbClr val="424142"/>
                </a:solidFill>
                <a:latin typeface="Times New Roman" panose="02020603050405020304" pitchFamily="18" charset="0"/>
                <a:cs typeface="Times New Roman" panose="02020603050405020304" pitchFamily="18" charset="0"/>
              </a:rPr>
              <a:t>Ixora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Mussaenda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Hamelia</a:t>
            </a:r>
            <a:r>
              <a:rPr lang="en-IN" sz="2400" dirty="0">
                <a:solidFill>
                  <a:srgbClr val="424142"/>
                </a:solidFill>
                <a:latin typeface="Times New Roman" panose="02020603050405020304" pitchFamily="18" charset="0"/>
                <a:cs typeface="Times New Roman" panose="02020603050405020304" pitchFamily="18" charset="0"/>
              </a:rPr>
              <a:t>); trees (</a:t>
            </a:r>
            <a:r>
              <a:rPr lang="en-IN" sz="2400" dirty="0" err="1">
                <a:solidFill>
                  <a:srgbClr val="424142"/>
                </a:solidFill>
                <a:latin typeface="Times New Roman" panose="02020603050405020304" pitchFamily="18" charset="0"/>
                <a:cs typeface="Times New Roman" panose="02020603050405020304" pitchFamily="18" charset="0"/>
              </a:rPr>
              <a:t>Morinda</a:t>
            </a:r>
            <a:r>
              <a:rPr lang="en-IN" sz="2400" dirty="0">
                <a:solidFill>
                  <a:srgbClr val="424142"/>
                </a:solidFill>
                <a:latin typeface="Times New Roman" panose="02020603050405020304" pitchFamily="18" charset="0"/>
                <a:cs typeface="Times New Roman" panose="02020603050405020304" pitchFamily="18" charset="0"/>
              </a:rPr>
              <a:t>, Adina) and a few herbs (</a:t>
            </a:r>
            <a:r>
              <a:rPr lang="en-IN" sz="2400" dirty="0" err="1">
                <a:solidFill>
                  <a:srgbClr val="424142"/>
                </a:solidFill>
                <a:latin typeface="Times New Roman" panose="02020603050405020304" pitchFamily="18" charset="0"/>
                <a:cs typeface="Times New Roman" panose="02020603050405020304" pitchFamily="18" charset="0"/>
              </a:rPr>
              <a:t>Galium</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Rubia</a:t>
            </a:r>
            <a:r>
              <a:rPr lang="en-IN" sz="2400" dirty="0">
                <a:solidFill>
                  <a:srgbClr val="424142"/>
                </a:solidFill>
                <a:latin typeface="Times New Roman" panose="02020603050405020304" pitchFamily="18" charset="0"/>
                <a:cs typeface="Times New Roman" panose="02020603050405020304" pitchFamily="18" charset="0"/>
              </a:rPr>
              <a:t>).</a:t>
            </a:r>
          </a:p>
          <a:p>
            <a:pPr algn="just" fontAlgn="base">
              <a:lnSpc>
                <a:spcPct val="150000"/>
              </a:lnSpc>
            </a:pPr>
            <a:r>
              <a:rPr lang="en-IN" sz="2400" b="1" dirty="0" smtClean="0">
                <a:solidFill>
                  <a:srgbClr val="424142"/>
                </a:solidFill>
                <a:latin typeface="Times New Roman" panose="02020603050405020304" pitchFamily="18" charset="0"/>
                <a:cs typeface="Times New Roman" panose="02020603050405020304" pitchFamily="18" charset="0"/>
              </a:rPr>
              <a:t>Root:</a:t>
            </a:r>
            <a:r>
              <a:rPr lang="en-IN" sz="2400" dirty="0" smtClean="0">
                <a:solidFill>
                  <a:srgbClr val="424142"/>
                </a:solidFill>
                <a:latin typeface="Times New Roman" panose="02020603050405020304" pitchFamily="18" charset="0"/>
                <a:cs typeface="Times New Roman" panose="02020603050405020304" pitchFamily="18" charset="0"/>
              </a:rPr>
              <a:t> Much </a:t>
            </a:r>
            <a:r>
              <a:rPr lang="en-IN" sz="2400" dirty="0">
                <a:solidFill>
                  <a:srgbClr val="424142"/>
                </a:solidFill>
                <a:latin typeface="Times New Roman" panose="02020603050405020304" pitchFamily="18" charset="0"/>
                <a:cs typeface="Times New Roman" panose="02020603050405020304" pitchFamily="18" charset="0"/>
              </a:rPr>
              <a:t>branched tap root system</a:t>
            </a:r>
            <a:r>
              <a:rPr lang="en-IN" sz="2400" dirty="0" smtClean="0">
                <a:solidFill>
                  <a:srgbClr val="424142"/>
                </a:solidFill>
                <a:latin typeface="Times New Roman" panose="02020603050405020304" pitchFamily="18" charset="0"/>
                <a:cs typeface="Times New Roman" panose="02020603050405020304" pitchFamily="18" charset="0"/>
              </a:rPr>
              <a:t>.</a:t>
            </a:r>
          </a:p>
          <a:p>
            <a:pPr algn="just" fontAlgn="base">
              <a:lnSpc>
                <a:spcPct val="150000"/>
              </a:lnSpc>
            </a:pPr>
            <a:r>
              <a:rPr lang="en-IN" sz="2400" b="1" dirty="0" smtClean="0">
                <a:latin typeface="Times New Roman" panose="02020603050405020304" pitchFamily="18" charset="0"/>
                <a:cs typeface="Times New Roman" panose="02020603050405020304" pitchFamily="18" charset="0"/>
              </a:rPr>
              <a:t>Stem:</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Erect</a:t>
            </a:r>
            <a:r>
              <a:rPr lang="en-IN" sz="2400" dirty="0">
                <a:latin typeface="Times New Roman" panose="02020603050405020304" pitchFamily="18" charset="0"/>
                <a:cs typeface="Times New Roman" panose="02020603050405020304" pitchFamily="18" charset="0"/>
              </a:rPr>
              <a:t>, herbaceous or woody or twinning (</a:t>
            </a:r>
            <a:r>
              <a:rPr lang="en-IN" sz="2400" dirty="0" err="1">
                <a:latin typeface="Times New Roman" panose="02020603050405020304" pitchFamily="18" charset="0"/>
                <a:cs typeface="Times New Roman" panose="02020603050405020304" pitchFamily="18" charset="0"/>
              </a:rPr>
              <a:t>Manettia</a:t>
            </a:r>
            <a:r>
              <a:rPr lang="en-IN" sz="2400" dirty="0">
                <a:latin typeface="Times New Roman" panose="02020603050405020304" pitchFamily="18" charset="0"/>
                <a:cs typeface="Times New Roman" panose="02020603050405020304" pitchFamily="18" charset="0"/>
              </a:rPr>
              <a:t>), climbing by hooks (</a:t>
            </a:r>
            <a:r>
              <a:rPr lang="en-IN" sz="2400" dirty="0" err="1">
                <a:latin typeface="Times New Roman" panose="02020603050405020304" pitchFamily="18" charset="0"/>
                <a:cs typeface="Times New Roman" panose="02020603050405020304" pitchFamily="18" charset="0"/>
              </a:rPr>
              <a:t>Uncaria</a:t>
            </a:r>
            <a:r>
              <a:rPr lang="en-IN" sz="2400" dirty="0">
                <a:latin typeface="Times New Roman" panose="02020603050405020304" pitchFamily="18" charset="0"/>
                <a:cs typeface="Times New Roman" panose="02020603050405020304" pitchFamily="18" charset="0"/>
              </a:rPr>
              <a:t>), branched, cylindrical or angular, hairy or smooth.</a:t>
            </a:r>
          </a:p>
          <a:p>
            <a:pPr algn="just" fontAlgn="base">
              <a:lnSpc>
                <a:spcPct val="150000"/>
              </a:lnSpc>
            </a:pPr>
            <a:r>
              <a:rPr lang="en-IN" sz="2400" b="1" dirty="0" smtClean="0">
                <a:latin typeface="Times New Roman" panose="02020603050405020304" pitchFamily="18" charset="0"/>
                <a:cs typeface="Times New Roman" panose="02020603050405020304" pitchFamily="18" charset="0"/>
              </a:rPr>
              <a:t>Leaves:</a:t>
            </a:r>
            <a:r>
              <a:rPr lang="en-IN" sz="2400" dirty="0">
                <a:latin typeface="Times New Roman" panose="02020603050405020304" pitchFamily="18" charset="0"/>
                <a:cs typeface="Times New Roman" panose="02020603050405020304" pitchFamily="18" charset="0"/>
              </a:rPr>
              <a:t> </a:t>
            </a:r>
            <a:r>
              <a:rPr lang="en-IN" sz="2400" dirty="0" err="1" smtClean="0">
                <a:latin typeface="Times New Roman" panose="02020603050405020304" pitchFamily="18" charset="0"/>
                <a:cs typeface="Times New Roman" panose="02020603050405020304" pitchFamily="18" charset="0"/>
              </a:rPr>
              <a:t>Cauline</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ramal</a:t>
            </a:r>
            <a:r>
              <a:rPr lang="en-IN" sz="2400" dirty="0">
                <a:latin typeface="Times New Roman" panose="02020603050405020304" pitchFamily="18" charset="0"/>
                <a:cs typeface="Times New Roman" panose="02020603050405020304" pitchFamily="18" charset="0"/>
              </a:rPr>
              <a:t>, opposite or </a:t>
            </a:r>
            <a:r>
              <a:rPr lang="en-IN" sz="2400" dirty="0" err="1">
                <a:latin typeface="Times New Roman" panose="02020603050405020304" pitchFamily="18" charset="0"/>
                <a:cs typeface="Times New Roman" panose="02020603050405020304" pitchFamily="18" charset="0"/>
              </a:rPr>
              <a:t>verticillate</a:t>
            </a:r>
            <a:r>
              <a:rPr lang="en-IN" sz="2400" dirty="0">
                <a:latin typeface="Times New Roman" panose="02020603050405020304" pitchFamily="18" charset="0"/>
                <a:cs typeface="Times New Roman" panose="02020603050405020304" pitchFamily="18" charset="0"/>
              </a:rPr>
              <a:t>, simple, entire or toothed, stipulate, stipules bristle like (</a:t>
            </a:r>
            <a:r>
              <a:rPr lang="en-IN" sz="2400" dirty="0" err="1">
                <a:latin typeface="Times New Roman" panose="02020603050405020304" pitchFamily="18" charset="0"/>
                <a:cs typeface="Times New Roman" panose="02020603050405020304" pitchFamily="18" charset="0"/>
              </a:rPr>
              <a:t>Pentas</a:t>
            </a:r>
            <a:r>
              <a:rPr lang="en-IN" sz="2400" dirty="0">
                <a:latin typeface="Times New Roman" panose="02020603050405020304" pitchFamily="18" charset="0"/>
                <a:cs typeface="Times New Roman" panose="02020603050405020304" pitchFamily="18" charset="0"/>
              </a:rPr>
              <a:t>) and leafy (</a:t>
            </a:r>
            <a:r>
              <a:rPr lang="en-IN" sz="2400" dirty="0" err="1">
                <a:latin typeface="Times New Roman" panose="02020603050405020304" pitchFamily="18" charset="0"/>
                <a:cs typeface="Times New Roman" panose="02020603050405020304" pitchFamily="18" charset="0"/>
              </a:rPr>
              <a:t>Galium</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Rubia</a:t>
            </a:r>
            <a:r>
              <a:rPr lang="en-IN" sz="2400" dirty="0">
                <a:latin typeface="Times New Roman" panose="02020603050405020304" pitchFamily="18" charset="0"/>
                <a:cs typeface="Times New Roman" panose="02020603050405020304" pitchFamily="18" charset="0"/>
              </a:rPr>
              <a:t>), stipules mostly interpetiolar or sometimes </a:t>
            </a:r>
            <a:r>
              <a:rPr lang="en-IN" sz="2400" dirty="0" err="1">
                <a:latin typeface="Times New Roman" panose="02020603050405020304" pitchFamily="18" charset="0"/>
                <a:cs typeface="Times New Roman" panose="02020603050405020304" pitchFamily="18" charset="0"/>
              </a:rPr>
              <a:t>intrapetiolar</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unicostate</a:t>
            </a:r>
            <a:r>
              <a:rPr lang="en-IN" sz="2400" dirty="0">
                <a:latin typeface="Times New Roman" panose="02020603050405020304" pitchFamily="18" charset="0"/>
                <a:cs typeface="Times New Roman" panose="02020603050405020304" pitchFamily="18" charset="0"/>
              </a:rPr>
              <a:t> reticulate venation</a:t>
            </a:r>
            <a:r>
              <a:rPr lang="en-IN" sz="2400" dirty="0" smtClean="0">
                <a:latin typeface="Times New Roman" panose="02020603050405020304" pitchFamily="18" charset="0"/>
                <a:cs typeface="Times New Roman" panose="02020603050405020304" pitchFamily="18" charset="0"/>
              </a:rPr>
              <a:t>.</a:t>
            </a:r>
          </a:p>
          <a:p>
            <a:pPr algn="just" fontAlgn="base">
              <a:lnSpc>
                <a:spcPct val="150000"/>
              </a:lnSpc>
            </a:pPr>
            <a:r>
              <a:rPr lang="en-IN" sz="2400" b="1" dirty="0">
                <a:solidFill>
                  <a:srgbClr val="424142"/>
                </a:solidFill>
                <a:latin typeface="Times New Roman" panose="02020603050405020304" pitchFamily="18" charset="0"/>
                <a:cs typeface="Times New Roman" panose="02020603050405020304" pitchFamily="18" charset="0"/>
              </a:rPr>
              <a:t>Inflorescence:</a:t>
            </a:r>
            <a:r>
              <a:rPr lang="en-IN" sz="2400" dirty="0">
                <a:solidFill>
                  <a:srgbClr val="424142"/>
                </a:solidFill>
                <a:latin typeface="Times New Roman" panose="02020603050405020304" pitchFamily="18" charset="0"/>
                <a:cs typeface="Times New Roman" panose="02020603050405020304" pitchFamily="18" charset="0"/>
              </a:rPr>
              <a:t> Solitary (Gardenia) usually </a:t>
            </a:r>
            <a:r>
              <a:rPr lang="en-IN" sz="2400" dirty="0" err="1">
                <a:solidFill>
                  <a:srgbClr val="424142"/>
                </a:solidFill>
                <a:latin typeface="Times New Roman" panose="02020603050405020304" pitchFamily="18" charset="0"/>
                <a:cs typeface="Times New Roman" panose="02020603050405020304" pitchFamily="18" charset="0"/>
              </a:rPr>
              <a:t>cymose</a:t>
            </a:r>
            <a:r>
              <a:rPr lang="en-IN" sz="2400" dirty="0">
                <a:solidFill>
                  <a:srgbClr val="424142"/>
                </a:solidFill>
                <a:latin typeface="Times New Roman" panose="02020603050405020304" pitchFamily="18" charset="0"/>
                <a:cs typeface="Times New Roman" panose="02020603050405020304" pitchFamily="18" charset="0"/>
              </a:rPr>
              <a:t> or globose head (Adina), or </a:t>
            </a:r>
            <a:r>
              <a:rPr lang="en-IN" sz="2400" dirty="0" err="1">
                <a:solidFill>
                  <a:srgbClr val="424142"/>
                </a:solidFill>
                <a:latin typeface="Times New Roman" panose="02020603050405020304" pitchFamily="18" charset="0"/>
                <a:cs typeface="Times New Roman" panose="02020603050405020304" pitchFamily="18" charset="0"/>
              </a:rPr>
              <a:t>panicled</a:t>
            </a:r>
            <a:r>
              <a:rPr lang="en-IN" sz="2400" dirty="0">
                <a:solidFill>
                  <a:srgbClr val="424142"/>
                </a:solidFill>
                <a:latin typeface="Times New Roman" panose="02020603050405020304" pitchFamily="18" charset="0"/>
                <a:cs typeface="Times New Roman" panose="02020603050405020304" pitchFamily="18" charset="0"/>
              </a:rPr>
              <a:t> cyme; may be axillary (</a:t>
            </a:r>
            <a:r>
              <a:rPr lang="en-IN" sz="2400" dirty="0" err="1">
                <a:solidFill>
                  <a:srgbClr val="424142"/>
                </a:solidFill>
                <a:latin typeface="Times New Roman" panose="02020603050405020304" pitchFamily="18" charset="0"/>
                <a:cs typeface="Times New Roman" panose="02020603050405020304" pitchFamily="18" charset="0"/>
              </a:rPr>
              <a:t>Coffea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arabica</a:t>
            </a:r>
            <a:r>
              <a:rPr lang="en-IN" sz="2400" dirty="0">
                <a:solidFill>
                  <a:srgbClr val="424142"/>
                </a:solidFill>
                <a:latin typeface="Times New Roman" panose="02020603050405020304" pitchFamily="18" charset="0"/>
                <a:cs typeface="Times New Roman" panose="02020603050405020304" pitchFamily="18" charset="0"/>
              </a:rPr>
              <a:t>) or terminal cyme (</a:t>
            </a:r>
            <a:r>
              <a:rPr lang="en-IN" sz="2400" dirty="0" err="1">
                <a:solidFill>
                  <a:srgbClr val="424142"/>
                </a:solidFill>
                <a:latin typeface="Times New Roman" panose="02020603050405020304" pitchFamily="18" charset="0"/>
                <a:cs typeface="Times New Roman" panose="02020603050405020304" pitchFamily="18" charset="0"/>
              </a:rPr>
              <a:t>Mussaenda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glabra</a:t>
            </a:r>
            <a:r>
              <a:rPr lang="en-IN" sz="2400" dirty="0">
                <a:solidFill>
                  <a:srgbClr val="424142"/>
                </a:solidFill>
                <a:latin typeface="Times New Roman" panose="02020603050405020304" pitchFamily="18" charset="0"/>
                <a:cs typeface="Times New Roman" panose="02020603050405020304" pitchFamily="18" charset="0"/>
              </a:rPr>
              <a:t>).</a:t>
            </a:r>
          </a:p>
          <a:p>
            <a:pPr algn="just" fontAlgn="base">
              <a:lnSpc>
                <a:spcPct val="150000"/>
              </a:lnSpc>
            </a:pPr>
            <a:endParaRPr lang="en-IN" sz="2400" dirty="0">
              <a:latin typeface="Times New Roman" panose="02020603050405020304" pitchFamily="18" charset="0"/>
              <a:cs typeface="Times New Roman" panose="02020603050405020304" pitchFamily="18" charset="0"/>
            </a:endParaRPr>
          </a:p>
          <a:p>
            <a:pPr algn="just" fontAlgn="base">
              <a:lnSpc>
                <a:spcPct val="150000"/>
              </a:lnSpc>
            </a:pPr>
            <a:endParaRPr lang="en-IN" sz="2400" b="0" dirty="0">
              <a:solidFill>
                <a:srgbClr val="4241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99069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2450" y="178564"/>
            <a:ext cx="10629900" cy="7227941"/>
          </a:xfrm>
          <a:prstGeom prst="rect">
            <a:avLst/>
          </a:prstGeom>
        </p:spPr>
        <p:txBody>
          <a:bodyPr wrap="square">
            <a:spAutoFit/>
          </a:bodyPr>
          <a:lstStyle/>
          <a:p>
            <a:pPr algn="just" fontAlgn="base">
              <a:lnSpc>
                <a:spcPct val="150000"/>
              </a:lnSpc>
            </a:pPr>
            <a:r>
              <a:rPr lang="en-IN" sz="2400" b="1" dirty="0" smtClean="0">
                <a:solidFill>
                  <a:srgbClr val="424142"/>
                </a:solidFill>
                <a:latin typeface="Times New Roman" panose="02020603050405020304" pitchFamily="18" charset="0"/>
                <a:cs typeface="Times New Roman" panose="02020603050405020304" pitchFamily="18" charset="0"/>
              </a:rPr>
              <a:t>Flower:</a:t>
            </a:r>
            <a:r>
              <a:rPr lang="en-IN" sz="2400" dirty="0" smtClean="0">
                <a:solidFill>
                  <a:srgbClr val="424142"/>
                </a:solidFill>
                <a:latin typeface="Times New Roman" panose="02020603050405020304" pitchFamily="18" charset="0"/>
                <a:cs typeface="Times New Roman" panose="02020603050405020304" pitchFamily="18" charset="0"/>
              </a:rPr>
              <a:t> Actinomorphic</a:t>
            </a:r>
            <a:r>
              <a:rPr lang="en-IN" sz="2400" dirty="0">
                <a:solidFill>
                  <a:srgbClr val="424142"/>
                </a:solidFill>
                <a:latin typeface="Times New Roman" panose="02020603050405020304" pitchFamily="18" charset="0"/>
                <a:cs typeface="Times New Roman" panose="02020603050405020304" pitchFamily="18" charset="0"/>
              </a:rPr>
              <a:t>, rarely zygomorphic (some what </a:t>
            </a:r>
            <a:r>
              <a:rPr lang="en-IN" sz="2400" dirty="0" err="1">
                <a:solidFill>
                  <a:srgbClr val="424142"/>
                </a:solidFill>
                <a:latin typeface="Times New Roman" panose="02020603050405020304" pitchFamily="18" charset="0"/>
                <a:cs typeface="Times New Roman" panose="02020603050405020304" pitchFamily="18" charset="0"/>
              </a:rPr>
              <a:t>bilabiate</a:t>
            </a:r>
            <a:r>
              <a:rPr lang="en-IN" sz="2400" dirty="0">
                <a:solidFill>
                  <a:srgbClr val="424142"/>
                </a:solidFill>
                <a:latin typeface="Times New Roman" panose="02020603050405020304" pitchFamily="18" charset="0"/>
                <a:cs typeface="Times New Roman" panose="02020603050405020304" pitchFamily="18" charset="0"/>
              </a:rPr>
              <a:t> as in </a:t>
            </a:r>
            <a:r>
              <a:rPr lang="en-IN" sz="2400" dirty="0" err="1">
                <a:solidFill>
                  <a:srgbClr val="424142"/>
                </a:solidFill>
                <a:latin typeface="Times New Roman" panose="02020603050405020304" pitchFamily="18" charset="0"/>
                <a:cs typeface="Times New Roman" panose="02020603050405020304" pitchFamily="18" charset="0"/>
              </a:rPr>
              <a:t>Henriquezia</a:t>
            </a:r>
            <a:r>
              <a:rPr lang="en-IN" sz="2400" dirty="0">
                <a:solidFill>
                  <a:srgbClr val="424142"/>
                </a:solidFill>
                <a:latin typeface="Times New Roman" panose="02020603050405020304" pitchFamily="18" charset="0"/>
                <a:cs typeface="Times New Roman" panose="02020603050405020304" pitchFamily="18" charset="0"/>
              </a:rPr>
              <a:t>), mostly hermaphrodite, rarely unisexual, </a:t>
            </a:r>
            <a:r>
              <a:rPr lang="en-IN" sz="2400" dirty="0" err="1">
                <a:solidFill>
                  <a:srgbClr val="424142"/>
                </a:solidFill>
                <a:latin typeface="Times New Roman" panose="02020603050405020304" pitchFamily="18" charset="0"/>
                <a:cs typeface="Times New Roman" panose="02020603050405020304" pitchFamily="18" charset="0"/>
              </a:rPr>
              <a:t>epigynous</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pedicellate</a:t>
            </a:r>
            <a:r>
              <a:rPr lang="en-IN" sz="2400" dirty="0">
                <a:solidFill>
                  <a:srgbClr val="424142"/>
                </a:solidFill>
                <a:latin typeface="Times New Roman" panose="02020603050405020304" pitchFamily="18" charset="0"/>
                <a:cs typeface="Times New Roman" panose="02020603050405020304" pitchFamily="18" charset="0"/>
              </a:rPr>
              <a:t> or sessile (</a:t>
            </a:r>
            <a:r>
              <a:rPr lang="en-IN" sz="2400" dirty="0" err="1">
                <a:solidFill>
                  <a:srgbClr val="424142"/>
                </a:solidFill>
                <a:latin typeface="Times New Roman" panose="02020603050405020304" pitchFamily="18" charset="0"/>
                <a:cs typeface="Times New Roman" panose="02020603050405020304" pitchFamily="18" charset="0"/>
              </a:rPr>
              <a:t>Greenia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Randia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bracteate</a:t>
            </a:r>
            <a:r>
              <a:rPr lang="en-IN" sz="2400" dirty="0">
                <a:solidFill>
                  <a:srgbClr val="424142"/>
                </a:solidFill>
                <a:latin typeface="Times New Roman" panose="02020603050405020304" pitchFamily="18" charset="0"/>
                <a:cs typeface="Times New Roman" panose="02020603050405020304" pitchFamily="18" charset="0"/>
              </a:rPr>
              <a:t> or </a:t>
            </a:r>
            <a:r>
              <a:rPr lang="en-IN" sz="2400" dirty="0" err="1">
                <a:solidFill>
                  <a:srgbClr val="424142"/>
                </a:solidFill>
                <a:latin typeface="Times New Roman" panose="02020603050405020304" pitchFamily="18" charset="0"/>
                <a:cs typeface="Times New Roman" panose="02020603050405020304" pitchFamily="18" charset="0"/>
              </a:rPr>
              <a:t>ebracteate</a:t>
            </a:r>
            <a:r>
              <a:rPr lang="en-IN" sz="2400" dirty="0">
                <a:solidFill>
                  <a:srgbClr val="424142"/>
                </a:solidFill>
                <a:latin typeface="Times New Roman" panose="02020603050405020304" pitchFamily="18" charset="0"/>
                <a:cs typeface="Times New Roman" panose="02020603050405020304" pitchFamily="18" charset="0"/>
              </a:rPr>
              <a:t>, complete, tetra or </a:t>
            </a:r>
            <a:r>
              <a:rPr lang="en-IN" sz="2400" dirty="0" err="1">
                <a:solidFill>
                  <a:srgbClr val="424142"/>
                </a:solidFill>
                <a:latin typeface="Times New Roman" panose="02020603050405020304" pitchFamily="18" charset="0"/>
                <a:cs typeface="Times New Roman" panose="02020603050405020304" pitchFamily="18" charset="0"/>
              </a:rPr>
              <a:t>pentamerous</a:t>
            </a:r>
            <a:r>
              <a:rPr lang="en-IN" sz="2400" dirty="0">
                <a:solidFill>
                  <a:srgbClr val="424142"/>
                </a:solidFill>
                <a:latin typeface="Times New Roman" panose="02020603050405020304" pitchFamily="18" charset="0"/>
                <a:cs typeface="Times New Roman" panose="02020603050405020304" pitchFamily="18" charset="0"/>
              </a:rPr>
              <a:t>, cyclic, variously coloured</a:t>
            </a:r>
            <a:r>
              <a:rPr lang="en-IN" sz="2400" dirty="0" smtClean="0">
                <a:solidFill>
                  <a:srgbClr val="424142"/>
                </a:solidFill>
                <a:latin typeface="Times New Roman" panose="02020603050405020304" pitchFamily="18" charset="0"/>
                <a:cs typeface="Times New Roman" panose="02020603050405020304" pitchFamily="18" charset="0"/>
              </a:rPr>
              <a:t>.</a:t>
            </a:r>
          </a:p>
          <a:p>
            <a:pPr algn="just" fontAlgn="base">
              <a:lnSpc>
                <a:spcPct val="150000"/>
              </a:lnSpc>
            </a:pPr>
            <a:r>
              <a:rPr lang="en-IN" sz="2400" b="1" dirty="0" smtClean="0">
                <a:latin typeface="Times New Roman" panose="02020603050405020304" pitchFamily="18" charset="0"/>
                <a:cs typeface="Times New Roman" panose="02020603050405020304" pitchFamily="18" charset="0"/>
              </a:rPr>
              <a:t>Calyx:</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Sepals </a:t>
            </a:r>
            <a:r>
              <a:rPr lang="en-IN" sz="2400" dirty="0">
                <a:latin typeface="Times New Roman" panose="02020603050405020304" pitchFamily="18" charset="0"/>
                <a:cs typeface="Times New Roman" panose="02020603050405020304" pitchFamily="18" charset="0"/>
              </a:rPr>
              <a:t>4 or 5, </a:t>
            </a:r>
            <a:r>
              <a:rPr lang="en-IN" sz="2400" dirty="0" err="1">
                <a:latin typeface="Times New Roman" panose="02020603050405020304" pitchFamily="18" charset="0"/>
                <a:cs typeface="Times New Roman" panose="02020603050405020304" pitchFamily="18" charset="0"/>
              </a:rPr>
              <a:t>gamosepalous</a:t>
            </a:r>
            <a:r>
              <a:rPr lang="en-IN" sz="2400" dirty="0">
                <a:latin typeface="Times New Roman" panose="02020603050405020304" pitchFamily="18" charset="0"/>
                <a:cs typeface="Times New Roman" panose="02020603050405020304" pitchFamily="18" charset="0"/>
              </a:rPr>
              <a:t>, superior, sometimes one sepal modified into coloured bract like structure (</a:t>
            </a:r>
            <a:r>
              <a:rPr lang="en-IN" sz="2400" dirty="0" err="1">
                <a:latin typeface="Times New Roman" panose="02020603050405020304" pitchFamily="18" charset="0"/>
                <a:cs typeface="Times New Roman" panose="02020603050405020304" pitchFamily="18" charset="0"/>
              </a:rPr>
              <a:t>Mussaenda</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valvate</a:t>
            </a:r>
            <a:r>
              <a:rPr lang="en-IN" sz="2400" dirty="0">
                <a:latin typeface="Times New Roman" panose="02020603050405020304" pitchFamily="18" charset="0"/>
                <a:cs typeface="Times New Roman" panose="02020603050405020304" pitchFamily="18" charset="0"/>
              </a:rPr>
              <a:t>.</a:t>
            </a:r>
          </a:p>
          <a:p>
            <a:pPr algn="just" fontAlgn="base">
              <a:lnSpc>
                <a:spcPct val="150000"/>
              </a:lnSpc>
            </a:pPr>
            <a:r>
              <a:rPr lang="en-IN" sz="2400" b="1" dirty="0" smtClean="0">
                <a:latin typeface="Times New Roman" panose="02020603050405020304" pitchFamily="18" charset="0"/>
                <a:cs typeface="Times New Roman" panose="02020603050405020304" pitchFamily="18" charset="0"/>
              </a:rPr>
              <a:t>Corolla:</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Petals </a:t>
            </a:r>
            <a:r>
              <a:rPr lang="en-IN" sz="2400" dirty="0">
                <a:latin typeface="Times New Roman" panose="02020603050405020304" pitchFamily="18" charset="0"/>
                <a:cs typeface="Times New Roman" panose="02020603050405020304" pitchFamily="18" charset="0"/>
              </a:rPr>
              <a:t>4 or 5, </a:t>
            </a:r>
            <a:r>
              <a:rPr lang="en-IN" sz="2400" dirty="0" err="1">
                <a:latin typeface="Times New Roman" panose="02020603050405020304" pitchFamily="18" charset="0"/>
                <a:cs typeface="Times New Roman" panose="02020603050405020304" pitchFamily="18" charset="0"/>
              </a:rPr>
              <a:t>gamopetalous</a:t>
            </a:r>
            <a:r>
              <a:rPr lang="en-IN" sz="2400" dirty="0">
                <a:latin typeface="Times New Roman" panose="02020603050405020304" pitchFamily="18" charset="0"/>
                <a:cs typeface="Times New Roman" panose="02020603050405020304" pitchFamily="18" charset="0"/>
              </a:rPr>
              <a:t>, lobed, generally funnel shaped (</a:t>
            </a:r>
            <a:r>
              <a:rPr lang="en-IN" sz="2400" dirty="0" err="1">
                <a:latin typeface="Times New Roman" panose="02020603050405020304" pitchFamily="18" charset="0"/>
                <a:cs typeface="Times New Roman" panose="02020603050405020304" pitchFamily="18" charset="0"/>
              </a:rPr>
              <a:t>Asperula</a:t>
            </a:r>
            <a:r>
              <a:rPr lang="en-IN" sz="2400" dirty="0">
                <a:latin typeface="Times New Roman" panose="02020603050405020304" pitchFamily="18" charset="0"/>
                <a:cs typeface="Times New Roman" panose="02020603050405020304" pitchFamily="18" charset="0"/>
              </a:rPr>
              <a:t>), tubular (</a:t>
            </a:r>
            <a:r>
              <a:rPr lang="en-IN" sz="2400" dirty="0" err="1">
                <a:latin typeface="Times New Roman" panose="02020603050405020304" pitchFamily="18" charset="0"/>
                <a:cs typeface="Times New Roman" panose="02020603050405020304" pitchFamily="18" charset="0"/>
              </a:rPr>
              <a:t>Ixora</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valvate</a:t>
            </a:r>
            <a:r>
              <a:rPr lang="en-IN" sz="2400" dirty="0">
                <a:latin typeface="Times New Roman" panose="02020603050405020304" pitchFamily="18" charset="0"/>
                <a:cs typeface="Times New Roman" panose="02020603050405020304" pitchFamily="18" charset="0"/>
              </a:rPr>
              <a:t> to twisted or imbricate, superior</a:t>
            </a:r>
            <a:r>
              <a:rPr lang="en-IN" sz="2400" dirty="0" smtClean="0">
                <a:latin typeface="Times New Roman" panose="02020603050405020304" pitchFamily="18" charset="0"/>
                <a:cs typeface="Times New Roman" panose="02020603050405020304" pitchFamily="18" charset="0"/>
              </a:rPr>
              <a:t>.</a:t>
            </a:r>
          </a:p>
          <a:p>
            <a:pPr algn="just" fontAlgn="base">
              <a:lnSpc>
                <a:spcPct val="150000"/>
              </a:lnSpc>
            </a:pPr>
            <a:r>
              <a:rPr lang="en-IN" sz="2400" b="1" dirty="0" smtClean="0">
                <a:latin typeface="Times New Roman" panose="02020603050405020304" pitchFamily="18" charset="0"/>
                <a:cs typeface="Times New Roman" panose="02020603050405020304" pitchFamily="18" charset="0"/>
              </a:rPr>
              <a:t>Androecium:</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Stamens </a:t>
            </a:r>
            <a:r>
              <a:rPr lang="en-IN" sz="2400" dirty="0">
                <a:latin typeface="Times New Roman" panose="02020603050405020304" pitchFamily="18" charset="0"/>
                <a:cs typeface="Times New Roman" panose="02020603050405020304" pitchFamily="18" charset="0"/>
              </a:rPr>
              <a:t>4 or 5, rarely many (Gardenia), epipetalous, </a:t>
            </a:r>
            <a:r>
              <a:rPr lang="en-IN" sz="2400" dirty="0" err="1">
                <a:latin typeface="Times New Roman" panose="02020603050405020304" pitchFamily="18" charset="0"/>
                <a:cs typeface="Times New Roman" panose="02020603050405020304" pitchFamily="18" charset="0"/>
              </a:rPr>
              <a:t>alternipetalous</a:t>
            </a:r>
            <a:r>
              <a:rPr lang="en-IN" sz="2400" dirty="0">
                <a:latin typeface="Times New Roman" panose="02020603050405020304" pitchFamily="18" charset="0"/>
                <a:cs typeface="Times New Roman" panose="02020603050405020304" pitchFamily="18" charset="0"/>
              </a:rPr>
              <a:t>, inserted near the mouth of corolla tube, stamens </a:t>
            </a:r>
            <a:r>
              <a:rPr lang="en-IN" sz="2400" dirty="0" err="1">
                <a:latin typeface="Times New Roman" panose="02020603050405020304" pitchFamily="18" charset="0"/>
                <a:cs typeface="Times New Roman" panose="02020603050405020304" pitchFamily="18" charset="0"/>
              </a:rPr>
              <a:t>dithecous</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introrse</a:t>
            </a:r>
            <a:r>
              <a:rPr lang="en-IN" sz="2400" dirty="0">
                <a:latin typeface="Times New Roman" panose="02020603050405020304" pitchFamily="18" charset="0"/>
                <a:cs typeface="Times New Roman" panose="02020603050405020304" pitchFamily="18" charset="0"/>
              </a:rPr>
              <a:t>, dehiscing longitudinally, superior.</a:t>
            </a:r>
          </a:p>
          <a:p>
            <a:pPr algn="just" fontAlgn="base">
              <a:lnSpc>
                <a:spcPct val="150000"/>
              </a:lnSpc>
            </a:pPr>
            <a:endParaRPr lang="en-IN" sz="2400" dirty="0">
              <a:latin typeface="Times New Roman" panose="02020603050405020304" pitchFamily="18" charset="0"/>
              <a:cs typeface="Times New Roman" panose="02020603050405020304" pitchFamily="18" charset="0"/>
            </a:endParaRPr>
          </a:p>
          <a:p>
            <a:pPr algn="just" fontAlgn="base">
              <a:lnSpc>
                <a:spcPct val="150000"/>
              </a:lnSpc>
            </a:pPr>
            <a:endParaRPr lang="en-IN" sz="2400" b="0" dirty="0">
              <a:solidFill>
                <a:srgbClr val="4241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75647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1108413"/>
            <a:ext cx="10067926" cy="5078313"/>
          </a:xfrm>
          <a:prstGeom prst="rect">
            <a:avLst/>
          </a:prstGeom>
        </p:spPr>
        <p:txBody>
          <a:bodyPr wrap="square">
            <a:spAutoFit/>
          </a:bodyPr>
          <a:lstStyle/>
          <a:p>
            <a:pPr algn="just" fontAlgn="base">
              <a:lnSpc>
                <a:spcPct val="150000"/>
              </a:lnSpc>
            </a:pPr>
            <a:r>
              <a:rPr lang="en-IN" sz="2400" b="1" dirty="0" smtClean="0">
                <a:solidFill>
                  <a:srgbClr val="424142"/>
                </a:solidFill>
                <a:latin typeface="Times New Roman" panose="02020603050405020304" pitchFamily="18" charset="0"/>
                <a:cs typeface="Times New Roman" panose="02020603050405020304" pitchFamily="18" charset="0"/>
              </a:rPr>
              <a:t>Gynoecium:</a:t>
            </a:r>
            <a:r>
              <a:rPr lang="en-IN" sz="2400" dirty="0" smtClean="0">
                <a:solidFill>
                  <a:srgbClr val="424142"/>
                </a:solidFill>
                <a:latin typeface="Times New Roman" panose="02020603050405020304" pitchFamily="18" charset="0"/>
                <a:cs typeface="Times New Roman" panose="02020603050405020304" pitchFamily="18" charset="0"/>
              </a:rPr>
              <a:t> </a:t>
            </a:r>
            <a:r>
              <a:rPr lang="en-IN" sz="2400" dirty="0" err="1" smtClean="0">
                <a:solidFill>
                  <a:srgbClr val="424142"/>
                </a:solidFill>
                <a:latin typeface="Times New Roman" panose="02020603050405020304" pitchFamily="18" charset="0"/>
                <a:cs typeface="Times New Roman" panose="02020603050405020304" pitchFamily="18" charset="0"/>
              </a:rPr>
              <a:t>Bicarpellary</a:t>
            </a:r>
            <a:r>
              <a:rPr lang="en-IN" sz="2400" dirty="0">
                <a:solidFill>
                  <a:srgbClr val="424142"/>
                </a:solidFill>
                <a:latin typeface="Times New Roman" panose="02020603050405020304" pitchFamily="18" charset="0"/>
                <a:cs typeface="Times New Roman" panose="02020603050405020304" pitchFamily="18" charset="0"/>
              </a:rPr>
              <a:t>, rarely polycarpellary, </a:t>
            </a:r>
            <a:r>
              <a:rPr lang="en-IN" sz="2400" dirty="0" err="1">
                <a:solidFill>
                  <a:srgbClr val="424142"/>
                </a:solidFill>
                <a:latin typeface="Times New Roman" panose="02020603050405020304" pitchFamily="18" charset="0"/>
                <a:cs typeface="Times New Roman" panose="02020603050405020304" pitchFamily="18" charset="0"/>
              </a:rPr>
              <a:t>syncarpous</a:t>
            </a:r>
            <a:r>
              <a:rPr lang="en-IN" sz="2400" dirty="0">
                <a:solidFill>
                  <a:srgbClr val="424142"/>
                </a:solidFill>
                <a:latin typeface="Times New Roman" panose="02020603050405020304" pitchFamily="18" charset="0"/>
                <a:cs typeface="Times New Roman" panose="02020603050405020304" pitchFamily="18" charset="0"/>
              </a:rPr>
              <a:t>, inferior rarely half inferior (</a:t>
            </a:r>
            <a:r>
              <a:rPr lang="en-IN" sz="2400" dirty="0" err="1">
                <a:solidFill>
                  <a:srgbClr val="424142"/>
                </a:solidFill>
                <a:latin typeface="Times New Roman" panose="02020603050405020304" pitchFamily="18" charset="0"/>
                <a:cs typeface="Times New Roman" panose="02020603050405020304" pitchFamily="18" charset="0"/>
              </a:rPr>
              <a:t>Synaptanthera</a:t>
            </a:r>
            <a:r>
              <a:rPr lang="en-IN" sz="2400" dirty="0">
                <a:solidFill>
                  <a:srgbClr val="424142"/>
                </a:solidFill>
                <a:latin typeface="Times New Roman" panose="02020603050405020304" pitchFamily="18" charset="0"/>
                <a:cs typeface="Times New Roman" panose="02020603050405020304" pitchFamily="18" charset="0"/>
              </a:rPr>
              <a:t>) or superior (</a:t>
            </a:r>
            <a:r>
              <a:rPr lang="en-IN" sz="2400" dirty="0" err="1">
                <a:solidFill>
                  <a:srgbClr val="424142"/>
                </a:solidFill>
                <a:latin typeface="Times New Roman" panose="02020603050405020304" pitchFamily="18" charset="0"/>
                <a:cs typeface="Times New Roman" panose="02020603050405020304" pitchFamily="18" charset="0"/>
              </a:rPr>
              <a:t>Paganea</a:t>
            </a:r>
            <a:r>
              <a:rPr lang="en-IN" sz="2400" dirty="0">
                <a:solidFill>
                  <a:srgbClr val="424142"/>
                </a:solidFill>
                <a:latin typeface="Times New Roman" panose="02020603050405020304" pitchFamily="18" charset="0"/>
                <a:cs typeface="Times New Roman" panose="02020603050405020304" pitchFamily="18" charset="0"/>
              </a:rPr>
              <a:t>), sometimes </a:t>
            </a:r>
            <a:r>
              <a:rPr lang="en-IN" sz="2400" dirty="0" err="1">
                <a:solidFill>
                  <a:srgbClr val="424142"/>
                </a:solidFill>
                <a:latin typeface="Times New Roman" panose="02020603050405020304" pitchFamily="18" charset="0"/>
                <a:cs typeface="Times New Roman" panose="02020603050405020304" pitchFamily="18" charset="0"/>
              </a:rPr>
              <a:t>unilocular</a:t>
            </a:r>
            <a:r>
              <a:rPr lang="en-IN" sz="2400" dirty="0">
                <a:solidFill>
                  <a:srgbClr val="424142"/>
                </a:solidFill>
                <a:latin typeface="Times New Roman" panose="02020603050405020304" pitchFamily="18" charset="0"/>
                <a:cs typeface="Times New Roman" panose="02020603050405020304" pitchFamily="18" charset="0"/>
              </a:rPr>
              <a:t> (Gardenia) with one to many anatropous ovules in each </a:t>
            </a:r>
            <a:r>
              <a:rPr lang="en-IN" sz="2400" dirty="0" err="1">
                <a:solidFill>
                  <a:srgbClr val="424142"/>
                </a:solidFill>
                <a:latin typeface="Times New Roman" panose="02020603050405020304" pitchFamily="18" charset="0"/>
                <a:cs typeface="Times New Roman" panose="02020603050405020304" pitchFamily="18" charset="0"/>
              </a:rPr>
              <a:t>loculus</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axile</a:t>
            </a:r>
            <a:r>
              <a:rPr lang="en-IN" sz="2400" dirty="0">
                <a:solidFill>
                  <a:srgbClr val="424142"/>
                </a:solidFill>
                <a:latin typeface="Times New Roman" panose="02020603050405020304" pitchFamily="18" charset="0"/>
                <a:cs typeface="Times New Roman" panose="02020603050405020304" pitchFamily="18" charset="0"/>
              </a:rPr>
              <a:t> placentation (parietal placentation in Gardenia), style one sometimes bifid or </a:t>
            </a:r>
            <a:r>
              <a:rPr lang="en-IN" sz="2400" dirty="0" err="1">
                <a:solidFill>
                  <a:srgbClr val="424142"/>
                </a:solidFill>
                <a:latin typeface="Times New Roman" panose="02020603050405020304" pitchFamily="18" charset="0"/>
                <a:cs typeface="Times New Roman" panose="02020603050405020304" pitchFamily="18" charset="0"/>
              </a:rPr>
              <a:t>multifid</a:t>
            </a:r>
            <a:r>
              <a:rPr lang="en-IN" sz="2400" dirty="0">
                <a:solidFill>
                  <a:srgbClr val="424142"/>
                </a:solidFill>
                <a:latin typeface="Times New Roman" panose="02020603050405020304" pitchFamily="18" charset="0"/>
                <a:cs typeface="Times New Roman" panose="02020603050405020304" pitchFamily="18" charset="0"/>
              </a:rPr>
              <a:t>, stigma simple or </a:t>
            </a:r>
            <a:r>
              <a:rPr lang="en-IN" sz="2400" dirty="0" err="1">
                <a:solidFill>
                  <a:srgbClr val="424142"/>
                </a:solidFill>
                <a:latin typeface="Times New Roman" panose="02020603050405020304" pitchFamily="18" charset="0"/>
                <a:cs typeface="Times New Roman" panose="02020603050405020304" pitchFamily="18" charset="0"/>
              </a:rPr>
              <a:t>bilobed</a:t>
            </a:r>
            <a:r>
              <a:rPr lang="en-IN" sz="2400" dirty="0" smtClean="0">
                <a:solidFill>
                  <a:srgbClr val="424142"/>
                </a:solidFill>
                <a:latin typeface="Times New Roman" panose="02020603050405020304" pitchFamily="18" charset="0"/>
                <a:cs typeface="Times New Roman" panose="02020603050405020304" pitchFamily="18" charset="0"/>
              </a:rPr>
              <a:t>.</a:t>
            </a:r>
          </a:p>
          <a:p>
            <a:pPr algn="just" fontAlgn="base">
              <a:lnSpc>
                <a:spcPct val="150000"/>
              </a:lnSpc>
            </a:pPr>
            <a:r>
              <a:rPr lang="en-IN" sz="2400" b="1" dirty="0" smtClean="0">
                <a:latin typeface="Times New Roman" panose="02020603050405020304" pitchFamily="18" charset="0"/>
                <a:cs typeface="Times New Roman" panose="02020603050405020304" pitchFamily="18" charset="0"/>
              </a:rPr>
              <a:t>Fruit:</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Capsular </a:t>
            </a:r>
            <a:r>
              <a:rPr lang="en-IN" sz="2400" dirty="0">
                <a:latin typeface="Times New Roman" panose="02020603050405020304" pitchFamily="18" charset="0"/>
                <a:cs typeface="Times New Roman" panose="02020603050405020304" pitchFamily="18" charset="0"/>
              </a:rPr>
              <a:t>(</a:t>
            </a:r>
            <a:r>
              <a:rPr lang="en-IN" sz="2400" dirty="0" err="1">
                <a:latin typeface="Times New Roman" panose="02020603050405020304" pitchFamily="18" charset="0"/>
                <a:cs typeface="Times New Roman" panose="02020603050405020304" pitchFamily="18" charset="0"/>
              </a:rPr>
              <a:t>Anotis</a:t>
            </a:r>
            <a:r>
              <a:rPr lang="en-IN" sz="2400" dirty="0">
                <a:latin typeface="Times New Roman" panose="02020603050405020304" pitchFamily="18" charset="0"/>
                <a:cs typeface="Times New Roman" panose="02020603050405020304" pitchFamily="18" charset="0"/>
              </a:rPr>
              <a:t>), berry (</a:t>
            </a:r>
            <a:r>
              <a:rPr lang="en-IN" sz="2400" dirty="0" err="1">
                <a:latin typeface="Times New Roman" panose="02020603050405020304" pitchFamily="18" charset="0"/>
                <a:cs typeface="Times New Roman" panose="02020603050405020304" pitchFamily="18" charset="0"/>
              </a:rPr>
              <a:t>Mussaenda</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Hamelia</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Ixora</a:t>
            </a:r>
            <a:r>
              <a:rPr lang="en-IN" sz="2400" dirty="0">
                <a:latin typeface="Times New Roman" panose="02020603050405020304" pitchFamily="18" charset="0"/>
                <a:cs typeface="Times New Roman" panose="02020603050405020304" pitchFamily="18" charset="0"/>
              </a:rPr>
              <a:t>).</a:t>
            </a:r>
          </a:p>
          <a:p>
            <a:pPr algn="just" fontAlgn="base">
              <a:lnSpc>
                <a:spcPct val="150000"/>
              </a:lnSpc>
            </a:pPr>
            <a:r>
              <a:rPr lang="en-IN" sz="2400" b="1" dirty="0" smtClean="0">
                <a:latin typeface="Times New Roman" panose="02020603050405020304" pitchFamily="18" charset="0"/>
                <a:cs typeface="Times New Roman" panose="02020603050405020304" pitchFamily="18" charset="0"/>
              </a:rPr>
              <a:t>Seed:</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Endospermic</a:t>
            </a:r>
            <a:r>
              <a:rPr lang="en-IN" sz="2400" dirty="0">
                <a:latin typeface="Times New Roman" panose="02020603050405020304" pitchFamily="18" charset="0"/>
                <a:cs typeface="Times New Roman" panose="02020603050405020304" pitchFamily="18" charset="0"/>
              </a:rPr>
              <a:t>, sometimes winged.</a:t>
            </a:r>
          </a:p>
          <a:p>
            <a:pPr algn="just" fontAlgn="base">
              <a:lnSpc>
                <a:spcPct val="150000"/>
              </a:lnSpc>
            </a:pPr>
            <a:r>
              <a:rPr lang="en-US" sz="2400" b="1" dirty="0" smtClean="0">
                <a:latin typeface="Times New Roman" panose="02020603050405020304" pitchFamily="18" charset="0"/>
                <a:cs typeface="Times New Roman" panose="02020603050405020304" pitchFamily="18" charset="0"/>
              </a:rPr>
              <a:t>Pollination:</a:t>
            </a:r>
            <a:r>
              <a:rPr lang="en-US" sz="2400" dirty="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Entomophilous</a:t>
            </a:r>
            <a:r>
              <a:rPr lang="en-US" sz="2400" dirty="0">
                <a:latin typeface="Times New Roman" panose="02020603050405020304" pitchFamily="18" charset="0"/>
                <a:cs typeface="Times New Roman" panose="02020603050405020304" pitchFamily="18" charset="0"/>
              </a:rPr>
              <a:t>; ant pollination is well known.</a:t>
            </a:r>
          </a:p>
          <a:p>
            <a:pPr algn="just" fontAlgn="base">
              <a:lnSpc>
                <a:spcPct val="150000"/>
              </a:lnSpc>
            </a:pPr>
            <a:endParaRPr lang="en-IN" sz="2400" b="0" dirty="0">
              <a:solidFill>
                <a:srgbClr val="4241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28452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https://www.biologydiscussion.com/wp-content/uploads/2016/08/clip_image010-9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51025" y="685800"/>
            <a:ext cx="7721600" cy="5486400"/>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clip_image004-194.jpg (250×3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84475" y="6100762"/>
            <a:ext cx="2381250" cy="361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34815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2474" y="221040"/>
            <a:ext cx="10506075" cy="5632311"/>
          </a:xfrm>
          <a:prstGeom prst="rect">
            <a:avLst/>
          </a:prstGeom>
        </p:spPr>
        <p:txBody>
          <a:bodyPr wrap="square">
            <a:spAutoFit/>
          </a:bodyPr>
          <a:lstStyle/>
          <a:p>
            <a:pPr algn="just" fontAlgn="base">
              <a:lnSpc>
                <a:spcPct val="150000"/>
              </a:lnSpc>
            </a:pPr>
            <a:r>
              <a:rPr lang="en-IN" sz="2400" b="1" dirty="0">
                <a:solidFill>
                  <a:srgbClr val="000000"/>
                </a:solidFill>
                <a:latin typeface="Times New Roman" panose="02020603050405020304" pitchFamily="18" charset="0"/>
                <a:cs typeface="Times New Roman" panose="02020603050405020304" pitchFamily="18" charset="0"/>
              </a:rPr>
              <a:t>Economic Importance of </a:t>
            </a:r>
            <a:r>
              <a:rPr lang="en-IN" sz="2400" b="1" dirty="0" err="1">
                <a:solidFill>
                  <a:srgbClr val="000000"/>
                </a:solidFill>
                <a:latin typeface="Times New Roman" panose="02020603050405020304" pitchFamily="18" charset="0"/>
                <a:cs typeface="Times New Roman" panose="02020603050405020304" pitchFamily="18" charset="0"/>
              </a:rPr>
              <a:t>Rubiaceae</a:t>
            </a:r>
            <a:r>
              <a:rPr lang="en-IN" sz="2400" b="1" dirty="0">
                <a:solidFill>
                  <a:srgbClr val="000000"/>
                </a:solidFill>
                <a:latin typeface="Times New Roman" panose="02020603050405020304" pitchFamily="18" charset="0"/>
                <a:cs typeface="Times New Roman" panose="02020603050405020304" pitchFamily="18" charset="0"/>
              </a:rPr>
              <a:t>:</a:t>
            </a:r>
          </a:p>
          <a:p>
            <a:pPr algn="just" fontAlgn="base">
              <a:lnSpc>
                <a:spcPct val="150000"/>
              </a:lnSpc>
            </a:pPr>
            <a:r>
              <a:rPr lang="en-IN" sz="2400" b="1" dirty="0">
                <a:solidFill>
                  <a:srgbClr val="424142"/>
                </a:solidFill>
                <a:latin typeface="Times New Roman" panose="02020603050405020304" pitchFamily="18" charset="0"/>
                <a:cs typeface="Times New Roman" panose="02020603050405020304" pitchFamily="18" charset="0"/>
              </a:rPr>
              <a:t>I. Medicinal plants:</a:t>
            </a:r>
            <a:endParaRPr lang="en-IN" sz="2400" dirty="0">
              <a:solidFill>
                <a:srgbClr val="424142"/>
              </a:solidFill>
              <a:latin typeface="Times New Roman" panose="02020603050405020304" pitchFamily="18" charset="0"/>
              <a:cs typeface="Times New Roman" panose="02020603050405020304" pitchFamily="18" charset="0"/>
            </a:endParaRPr>
          </a:p>
          <a:p>
            <a:pPr algn="just" fontAlgn="base">
              <a:lnSpc>
                <a:spcPct val="150000"/>
              </a:lnSpc>
            </a:pPr>
            <a:r>
              <a:rPr lang="en-IN" sz="2400" dirty="0">
                <a:solidFill>
                  <a:srgbClr val="424142"/>
                </a:solidFill>
                <a:latin typeface="Times New Roman" panose="02020603050405020304" pitchFamily="18" charset="0"/>
                <a:cs typeface="Times New Roman" panose="02020603050405020304" pitchFamily="18" charset="0"/>
              </a:rPr>
              <a:t>Bark of Cinchona officinalis yields an alkaloid called Quinine which is the best remedy for malarial fever. The roots of </a:t>
            </a:r>
            <a:r>
              <a:rPr lang="en-IN" sz="2400" dirty="0" err="1">
                <a:solidFill>
                  <a:srgbClr val="424142"/>
                </a:solidFill>
                <a:latin typeface="Times New Roman" panose="02020603050405020304" pitchFamily="18" charset="0"/>
                <a:cs typeface="Times New Roman" panose="02020603050405020304" pitchFamily="18" charset="0"/>
              </a:rPr>
              <a:t>Rubia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cordifolia</a:t>
            </a:r>
            <a:r>
              <a:rPr lang="en-IN" sz="2400" dirty="0">
                <a:solidFill>
                  <a:srgbClr val="424142"/>
                </a:solidFill>
                <a:latin typeface="Times New Roman" panose="02020603050405020304" pitchFamily="18" charset="0"/>
                <a:cs typeface="Times New Roman" panose="02020603050405020304" pitchFamily="18" charset="0"/>
              </a:rPr>
              <a:t> are also used as medicine.</a:t>
            </a:r>
          </a:p>
          <a:p>
            <a:pPr algn="just" fontAlgn="base">
              <a:lnSpc>
                <a:spcPct val="150000"/>
              </a:lnSpc>
            </a:pPr>
            <a:r>
              <a:rPr lang="en-IN" sz="2400" b="1" dirty="0">
                <a:solidFill>
                  <a:srgbClr val="424142"/>
                </a:solidFill>
                <a:latin typeface="Times New Roman" panose="02020603050405020304" pitchFamily="18" charset="0"/>
                <a:cs typeface="Times New Roman" panose="02020603050405020304" pitchFamily="18" charset="0"/>
              </a:rPr>
              <a:t>II. Beverage plants:</a:t>
            </a:r>
            <a:endParaRPr lang="en-IN" sz="2400" dirty="0">
              <a:solidFill>
                <a:srgbClr val="424142"/>
              </a:solidFill>
              <a:latin typeface="Times New Roman" panose="02020603050405020304" pitchFamily="18" charset="0"/>
              <a:cs typeface="Times New Roman" panose="02020603050405020304" pitchFamily="18" charset="0"/>
            </a:endParaRPr>
          </a:p>
          <a:p>
            <a:pPr algn="just" fontAlgn="base">
              <a:lnSpc>
                <a:spcPct val="150000"/>
              </a:lnSpc>
            </a:pPr>
            <a:r>
              <a:rPr lang="en-IN" sz="2400" dirty="0">
                <a:solidFill>
                  <a:srgbClr val="424142"/>
                </a:solidFill>
                <a:latin typeface="Times New Roman" panose="02020603050405020304" pitchFamily="18" charset="0"/>
                <a:cs typeface="Times New Roman" panose="02020603050405020304" pitchFamily="18" charset="0"/>
              </a:rPr>
              <a:t>The seeds of </a:t>
            </a:r>
            <a:r>
              <a:rPr lang="en-IN" sz="2400" dirty="0" err="1">
                <a:solidFill>
                  <a:srgbClr val="424142"/>
                </a:solidFill>
                <a:latin typeface="Times New Roman" panose="02020603050405020304" pitchFamily="18" charset="0"/>
                <a:cs typeface="Times New Roman" panose="02020603050405020304" pitchFamily="18" charset="0"/>
              </a:rPr>
              <a:t>Coffea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arabica</a:t>
            </a:r>
            <a:r>
              <a:rPr lang="en-IN" sz="2400" dirty="0">
                <a:solidFill>
                  <a:srgbClr val="424142"/>
                </a:solidFill>
                <a:latin typeface="Times New Roman" panose="02020603050405020304" pitchFamily="18" charset="0"/>
                <a:cs typeface="Times New Roman" panose="02020603050405020304" pitchFamily="18" charset="0"/>
              </a:rPr>
              <a:t>, C. </a:t>
            </a:r>
            <a:r>
              <a:rPr lang="en-IN" sz="2400" dirty="0" err="1">
                <a:solidFill>
                  <a:srgbClr val="424142"/>
                </a:solidFill>
                <a:latin typeface="Times New Roman" panose="02020603050405020304" pitchFamily="18" charset="0"/>
                <a:cs typeface="Times New Roman" panose="02020603050405020304" pitchFamily="18" charset="0"/>
              </a:rPr>
              <a:t>liberica</a:t>
            </a:r>
            <a:r>
              <a:rPr lang="en-IN" sz="2400" dirty="0">
                <a:solidFill>
                  <a:srgbClr val="424142"/>
                </a:solidFill>
                <a:latin typeface="Times New Roman" panose="02020603050405020304" pitchFamily="18" charset="0"/>
                <a:cs typeface="Times New Roman" panose="02020603050405020304" pitchFamily="18" charset="0"/>
              </a:rPr>
              <a:t> and C. </a:t>
            </a:r>
            <a:r>
              <a:rPr lang="en-IN" sz="2400" dirty="0" err="1">
                <a:solidFill>
                  <a:srgbClr val="424142"/>
                </a:solidFill>
                <a:latin typeface="Times New Roman" panose="02020603050405020304" pitchFamily="18" charset="0"/>
                <a:cs typeface="Times New Roman" panose="02020603050405020304" pitchFamily="18" charset="0"/>
              </a:rPr>
              <a:t>robusta</a:t>
            </a:r>
            <a:r>
              <a:rPr lang="en-IN" sz="2400" dirty="0">
                <a:solidFill>
                  <a:srgbClr val="424142"/>
                </a:solidFill>
                <a:latin typeface="Times New Roman" panose="02020603050405020304" pitchFamily="18" charset="0"/>
                <a:cs typeface="Times New Roman" panose="02020603050405020304" pitchFamily="18" charset="0"/>
              </a:rPr>
              <a:t> are roasted and ground to give coffee powder.</a:t>
            </a:r>
          </a:p>
          <a:p>
            <a:pPr algn="just" fontAlgn="base">
              <a:lnSpc>
                <a:spcPct val="150000"/>
              </a:lnSpc>
            </a:pPr>
            <a:r>
              <a:rPr lang="en-IN" sz="2400" b="1" dirty="0">
                <a:solidFill>
                  <a:srgbClr val="424142"/>
                </a:solidFill>
                <a:latin typeface="Times New Roman" panose="02020603050405020304" pitchFamily="18" charset="0"/>
                <a:cs typeface="Times New Roman" panose="02020603050405020304" pitchFamily="18" charset="0"/>
              </a:rPr>
              <a:t>III. Ornamental plants:</a:t>
            </a:r>
            <a:endParaRPr lang="en-IN" sz="2400" dirty="0">
              <a:solidFill>
                <a:srgbClr val="424142"/>
              </a:solidFill>
              <a:latin typeface="Times New Roman" panose="02020603050405020304" pitchFamily="18" charset="0"/>
              <a:cs typeface="Times New Roman" panose="02020603050405020304" pitchFamily="18" charset="0"/>
            </a:endParaRPr>
          </a:p>
          <a:p>
            <a:pPr algn="just" fontAlgn="base">
              <a:lnSpc>
                <a:spcPct val="150000"/>
              </a:lnSpc>
            </a:pPr>
            <a:r>
              <a:rPr lang="en-IN" sz="2400" dirty="0" err="1">
                <a:solidFill>
                  <a:srgbClr val="424142"/>
                </a:solidFill>
                <a:latin typeface="Times New Roman" panose="02020603050405020304" pitchFamily="18" charset="0"/>
                <a:cs typeface="Times New Roman" panose="02020603050405020304" pitchFamily="18" charset="0"/>
              </a:rPr>
              <a:t>Rubia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Hamelia</a:t>
            </a:r>
            <a:r>
              <a:rPr lang="en-IN" sz="2400" dirty="0">
                <a:solidFill>
                  <a:srgbClr val="424142"/>
                </a:solidFill>
                <a:latin typeface="Times New Roman" panose="02020603050405020304" pitchFamily="18" charset="0"/>
                <a:cs typeface="Times New Roman" panose="02020603050405020304" pitchFamily="18" charset="0"/>
              </a:rPr>
              <a:t>, Gardenia, </a:t>
            </a:r>
            <a:r>
              <a:rPr lang="en-IN" sz="2400" dirty="0" err="1">
                <a:solidFill>
                  <a:srgbClr val="424142"/>
                </a:solidFill>
                <a:latin typeface="Times New Roman" panose="02020603050405020304" pitchFamily="18" charset="0"/>
                <a:cs typeface="Times New Roman" panose="02020603050405020304" pitchFamily="18" charset="0"/>
              </a:rPr>
              <a:t>Ixora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Mussaenda</a:t>
            </a:r>
            <a:r>
              <a:rPr lang="en-IN" sz="2400" dirty="0">
                <a:solidFill>
                  <a:srgbClr val="424142"/>
                </a:solidFill>
                <a:latin typeface="Times New Roman" panose="02020603050405020304" pitchFamily="18" charset="0"/>
                <a:cs typeface="Times New Roman" panose="02020603050405020304" pitchFamily="18" charset="0"/>
              </a:rPr>
              <a:t> are cultivated in gardens for their beautiful flowers.</a:t>
            </a:r>
            <a:endParaRPr lang="en-IN" sz="2400" b="0" dirty="0">
              <a:solidFill>
                <a:srgbClr val="4241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82796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50934" y="0"/>
            <a:ext cx="2032929" cy="584775"/>
          </a:xfrm>
          <a:prstGeom prst="rect">
            <a:avLst/>
          </a:prstGeom>
        </p:spPr>
        <p:txBody>
          <a:bodyPr wrap="none">
            <a:spAutoFit/>
          </a:bodyPr>
          <a:lstStyle/>
          <a:p>
            <a:r>
              <a:rPr lang="en-US" sz="3200" dirty="0" err="1">
                <a:latin typeface="Times New Roman" panose="02020603050405020304" pitchFamily="18" charset="0"/>
                <a:ea typeface="Calibri" panose="020F0502020204030204" pitchFamily="34" charset="0"/>
                <a:cs typeface="Times New Roman" panose="02020603050405020304" pitchFamily="18" charset="0"/>
              </a:rPr>
              <a:t>Solanaceae</a:t>
            </a:r>
            <a:endParaRPr lang="en-IN" sz="3200" dirty="0"/>
          </a:p>
        </p:txBody>
      </p:sp>
      <p:sp>
        <p:nvSpPr>
          <p:cNvPr id="3" name="Rectangle 2"/>
          <p:cNvSpPr/>
          <p:nvPr/>
        </p:nvSpPr>
        <p:spPr>
          <a:xfrm>
            <a:off x="600073" y="142875"/>
            <a:ext cx="11134727" cy="7848302"/>
          </a:xfrm>
          <a:prstGeom prst="rect">
            <a:avLst/>
          </a:prstGeom>
        </p:spPr>
        <p:txBody>
          <a:bodyPr wrap="square">
            <a:spAutoFit/>
          </a:bodyPr>
          <a:lstStyle/>
          <a:p>
            <a:pPr algn="just" fontAlgn="base">
              <a:lnSpc>
                <a:spcPct val="150000"/>
              </a:lnSpc>
            </a:pPr>
            <a:r>
              <a:rPr lang="en-US" sz="2400" b="1" dirty="0">
                <a:latin typeface="Times New Roman" panose="02020603050405020304" pitchFamily="18" charset="0"/>
                <a:cs typeface="Times New Roman" panose="02020603050405020304" pitchFamily="18" charset="0"/>
              </a:rPr>
              <a:t>Distribution of </a:t>
            </a:r>
            <a:r>
              <a:rPr lang="en-US" sz="2400" b="1" dirty="0" err="1">
                <a:latin typeface="Times New Roman" panose="02020603050405020304" pitchFamily="18" charset="0"/>
                <a:cs typeface="Times New Roman" panose="02020603050405020304" pitchFamily="18" charset="0"/>
              </a:rPr>
              <a:t>Solanaceae</a:t>
            </a:r>
            <a:r>
              <a:rPr lang="en-US" sz="2400" b="1" dirty="0">
                <a:latin typeface="Times New Roman" panose="02020603050405020304" pitchFamily="18" charset="0"/>
                <a:cs typeface="Times New Roman" panose="02020603050405020304" pitchFamily="18" charset="0"/>
              </a:rPr>
              <a:t>:</a:t>
            </a:r>
          </a:p>
          <a:p>
            <a:pPr algn="just" fontAlgn="base">
              <a:lnSpc>
                <a:spcPct val="150000"/>
              </a:lnSpc>
            </a:pPr>
            <a:r>
              <a:rPr lang="en-US" sz="2400" dirty="0">
                <a:latin typeface="Times New Roman" panose="02020603050405020304" pitchFamily="18" charset="0"/>
                <a:cs typeface="Times New Roman" panose="02020603050405020304" pitchFamily="18" charset="0"/>
              </a:rPr>
              <a:t>The family is commonly called ‘Potato family’. It is a large family well distributed in tropics and sub-tropics, though a few members are found in temperate zone. The family includes 2,000 species belonging to 90 genera. In India it is represented by 70 species of 21 </a:t>
            </a:r>
            <a:r>
              <a:rPr lang="en-US" sz="2400" dirty="0" smtClean="0">
                <a:latin typeface="Times New Roman" panose="02020603050405020304" pitchFamily="18" charset="0"/>
                <a:cs typeface="Times New Roman" panose="02020603050405020304" pitchFamily="18" charset="0"/>
              </a:rPr>
              <a:t>genera. Several </a:t>
            </a:r>
            <a:r>
              <a:rPr lang="en-US" sz="2400" dirty="0">
                <a:latin typeface="Times New Roman" panose="02020603050405020304" pitchFamily="18" charset="0"/>
                <a:cs typeface="Times New Roman" panose="02020603050405020304" pitchFamily="18" charset="0"/>
              </a:rPr>
              <a:t>members are cultivated through out the world for their great economic </a:t>
            </a:r>
            <a:r>
              <a:rPr lang="en-US" sz="2400" dirty="0" smtClean="0">
                <a:latin typeface="Times New Roman" panose="02020603050405020304" pitchFamily="18" charset="0"/>
                <a:cs typeface="Times New Roman" panose="02020603050405020304" pitchFamily="18" charset="0"/>
              </a:rPr>
              <a:t>importance Solarium </a:t>
            </a:r>
            <a:r>
              <a:rPr lang="en-US" sz="2400" dirty="0" err="1" smtClean="0">
                <a:latin typeface="Times New Roman" panose="02020603050405020304" pitchFamily="18" charset="0"/>
                <a:cs typeface="Times New Roman" panose="02020603050405020304" pitchFamily="18" charset="0"/>
              </a:rPr>
              <a:t>tuberosum</a:t>
            </a:r>
            <a:r>
              <a:rPr lang="en-US" sz="2400" dirty="0" smtClean="0">
                <a:latin typeface="Times New Roman" panose="02020603050405020304" pitchFamily="18" charset="0"/>
                <a:cs typeface="Times New Roman" panose="02020603050405020304" pitchFamily="18" charset="0"/>
              </a:rPr>
              <a:t>, Solarium </a:t>
            </a:r>
            <a:r>
              <a:rPr lang="en-US" sz="2400" dirty="0" err="1" smtClean="0">
                <a:latin typeface="Times New Roman" panose="02020603050405020304" pitchFamily="18" charset="0"/>
                <a:cs typeface="Times New Roman" panose="02020603050405020304" pitchFamily="18" charset="0"/>
              </a:rPr>
              <a:t>melongena</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Lycopersicurn</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esculentum</a:t>
            </a:r>
            <a:r>
              <a:rPr lang="en-US" sz="2400" dirty="0" smtClean="0">
                <a:latin typeface="Times New Roman" panose="02020603050405020304" pitchFamily="18" charset="0"/>
                <a:cs typeface="Times New Roman" panose="02020603050405020304" pitchFamily="18" charset="0"/>
              </a:rPr>
              <a:t>. </a:t>
            </a:r>
            <a:r>
              <a:rPr lang="en-IN" sz="2400" b="1" dirty="0" smtClean="0">
                <a:solidFill>
                  <a:srgbClr val="000000"/>
                </a:solidFill>
                <a:latin typeface="Times New Roman" panose="02020603050405020304" pitchFamily="18" charset="0"/>
                <a:cs typeface="Times New Roman" panose="02020603050405020304" pitchFamily="18" charset="0"/>
              </a:rPr>
              <a:t>Characters </a:t>
            </a:r>
            <a:r>
              <a:rPr lang="en-IN" sz="2400" b="1" dirty="0">
                <a:solidFill>
                  <a:srgbClr val="000000"/>
                </a:solidFill>
                <a:latin typeface="Times New Roman" panose="02020603050405020304" pitchFamily="18" charset="0"/>
                <a:cs typeface="Times New Roman" panose="02020603050405020304" pitchFamily="18" charset="0"/>
              </a:rPr>
              <a:t>of </a:t>
            </a:r>
            <a:r>
              <a:rPr lang="en-IN" sz="2400" b="1" dirty="0" err="1">
                <a:solidFill>
                  <a:srgbClr val="000000"/>
                </a:solidFill>
                <a:latin typeface="Times New Roman" panose="02020603050405020304" pitchFamily="18" charset="0"/>
                <a:cs typeface="Times New Roman" panose="02020603050405020304" pitchFamily="18" charset="0"/>
              </a:rPr>
              <a:t>Solanaceae</a:t>
            </a:r>
            <a:r>
              <a:rPr lang="en-IN" sz="2400" b="1" dirty="0">
                <a:solidFill>
                  <a:srgbClr val="000000"/>
                </a:solidFill>
                <a:latin typeface="Times New Roman" panose="02020603050405020304" pitchFamily="18" charset="0"/>
                <a:cs typeface="Times New Roman" panose="02020603050405020304" pitchFamily="18" charset="0"/>
              </a:rPr>
              <a:t>:</a:t>
            </a:r>
          </a:p>
          <a:p>
            <a:pPr algn="just" fontAlgn="base">
              <a:lnSpc>
                <a:spcPct val="150000"/>
              </a:lnSpc>
            </a:pPr>
            <a:r>
              <a:rPr lang="en-IN" sz="2400" dirty="0">
                <a:solidFill>
                  <a:srgbClr val="424142"/>
                </a:solidFill>
                <a:latin typeface="Times New Roman" panose="02020603050405020304" pitchFamily="18" charset="0"/>
                <a:cs typeface="Times New Roman" panose="02020603050405020304" pitchFamily="18" charset="0"/>
              </a:rPr>
              <a:t>Plants herbs, </a:t>
            </a:r>
            <a:r>
              <a:rPr lang="en-IN" sz="2400" dirty="0" err="1">
                <a:solidFill>
                  <a:srgbClr val="424142"/>
                </a:solidFill>
                <a:latin typeface="Times New Roman" panose="02020603050405020304" pitchFamily="18" charset="0"/>
                <a:cs typeface="Times New Roman" panose="02020603050405020304" pitchFamily="18" charset="0"/>
              </a:rPr>
              <a:t>shurbs</a:t>
            </a:r>
            <a:r>
              <a:rPr lang="en-IN" sz="2400" dirty="0">
                <a:solidFill>
                  <a:srgbClr val="424142"/>
                </a:solidFill>
                <a:latin typeface="Times New Roman" panose="02020603050405020304" pitchFamily="18" charset="0"/>
                <a:cs typeface="Times New Roman" panose="02020603050405020304" pitchFamily="18" charset="0"/>
              </a:rPr>
              <a:t> rarely trees; leaves alternate, flowers solitary or in cymes; axillary or terminal; flowers </a:t>
            </a:r>
            <a:r>
              <a:rPr lang="en-IN" sz="2400" dirty="0" err="1">
                <a:solidFill>
                  <a:srgbClr val="424142"/>
                </a:solidFill>
                <a:latin typeface="Times New Roman" panose="02020603050405020304" pitchFamily="18" charset="0"/>
                <a:cs typeface="Times New Roman" panose="02020603050405020304" pitchFamily="18" charset="0"/>
              </a:rPr>
              <a:t>pentamerous</a:t>
            </a:r>
            <a:r>
              <a:rPr lang="en-IN" sz="2400" dirty="0">
                <a:solidFill>
                  <a:srgbClr val="424142"/>
                </a:solidFill>
                <a:latin typeface="Times New Roman" panose="02020603050405020304" pitchFamily="18" charset="0"/>
                <a:cs typeface="Times New Roman" panose="02020603050405020304" pitchFamily="18" charset="0"/>
              </a:rPr>
              <a:t>, actinomorphic, </a:t>
            </a:r>
            <a:r>
              <a:rPr lang="en-IN" sz="2400" dirty="0" err="1">
                <a:solidFill>
                  <a:srgbClr val="424142"/>
                </a:solidFill>
                <a:latin typeface="Times New Roman" panose="02020603050405020304" pitchFamily="18" charset="0"/>
                <a:cs typeface="Times New Roman" panose="02020603050405020304" pitchFamily="18" charset="0"/>
              </a:rPr>
              <a:t>hypogynous</a:t>
            </a:r>
            <a:r>
              <a:rPr lang="en-IN" sz="2400" dirty="0">
                <a:solidFill>
                  <a:srgbClr val="424142"/>
                </a:solidFill>
                <a:latin typeface="Times New Roman" panose="02020603050405020304" pitchFamily="18" charset="0"/>
                <a:cs typeface="Times New Roman" panose="02020603050405020304" pitchFamily="18" charset="0"/>
              </a:rPr>
              <a:t>, hermaphrodite, calyx persistent, </a:t>
            </a:r>
            <a:r>
              <a:rPr lang="en-IN" sz="2400" dirty="0" err="1">
                <a:solidFill>
                  <a:srgbClr val="424142"/>
                </a:solidFill>
                <a:latin typeface="Times New Roman" panose="02020603050405020304" pitchFamily="18" charset="0"/>
                <a:cs typeface="Times New Roman" panose="02020603050405020304" pitchFamily="18" charset="0"/>
              </a:rPr>
              <a:t>gamosepalous</a:t>
            </a:r>
            <a:r>
              <a:rPr lang="en-IN" sz="2400" dirty="0">
                <a:solidFill>
                  <a:srgbClr val="424142"/>
                </a:solidFill>
                <a:latin typeface="Times New Roman" panose="02020603050405020304" pitchFamily="18" charset="0"/>
                <a:cs typeface="Times New Roman" panose="02020603050405020304" pitchFamily="18" charset="0"/>
              </a:rPr>
              <a:t>, corolla </a:t>
            </a:r>
            <a:r>
              <a:rPr lang="en-IN" sz="2400" dirty="0" err="1">
                <a:solidFill>
                  <a:srgbClr val="424142"/>
                </a:solidFill>
                <a:latin typeface="Times New Roman" panose="02020603050405020304" pitchFamily="18" charset="0"/>
                <a:cs typeface="Times New Roman" panose="02020603050405020304" pitchFamily="18" charset="0"/>
              </a:rPr>
              <a:t>gamopetalous</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campanulate</a:t>
            </a:r>
            <a:r>
              <a:rPr lang="en-IN" sz="2400" dirty="0">
                <a:solidFill>
                  <a:srgbClr val="424142"/>
                </a:solidFill>
                <a:latin typeface="Times New Roman" panose="02020603050405020304" pitchFamily="18" charset="0"/>
                <a:cs typeface="Times New Roman" panose="02020603050405020304" pitchFamily="18" charset="0"/>
              </a:rPr>
              <a:t>; stamens epipetalous; gynoecium </a:t>
            </a:r>
            <a:r>
              <a:rPr lang="en-IN" sz="2400" dirty="0" err="1">
                <a:solidFill>
                  <a:srgbClr val="424142"/>
                </a:solidFill>
                <a:latin typeface="Times New Roman" panose="02020603050405020304" pitchFamily="18" charset="0"/>
                <a:cs typeface="Times New Roman" panose="02020603050405020304" pitchFamily="18" charset="0"/>
              </a:rPr>
              <a:t>bicarpellary</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syncarpous</a:t>
            </a:r>
            <a:r>
              <a:rPr lang="en-IN" sz="2400" dirty="0">
                <a:solidFill>
                  <a:srgbClr val="424142"/>
                </a:solidFill>
                <a:latin typeface="Times New Roman" panose="02020603050405020304" pitchFamily="18" charset="0"/>
                <a:cs typeface="Times New Roman" panose="02020603050405020304" pitchFamily="18" charset="0"/>
              </a:rPr>
              <a:t>, ovary obliquely placed, </a:t>
            </a:r>
            <a:r>
              <a:rPr lang="en-IN" sz="2400" dirty="0" err="1">
                <a:solidFill>
                  <a:srgbClr val="424142"/>
                </a:solidFill>
                <a:latin typeface="Times New Roman" panose="02020603050405020304" pitchFamily="18" charset="0"/>
                <a:cs typeface="Times New Roman" panose="02020603050405020304" pitchFamily="18" charset="0"/>
              </a:rPr>
              <a:t>axile</a:t>
            </a:r>
            <a:r>
              <a:rPr lang="en-IN" sz="2400" dirty="0">
                <a:solidFill>
                  <a:srgbClr val="424142"/>
                </a:solidFill>
                <a:latin typeface="Times New Roman" panose="02020603050405020304" pitchFamily="18" charset="0"/>
                <a:cs typeface="Times New Roman" panose="02020603050405020304" pitchFamily="18" charset="0"/>
              </a:rPr>
              <a:t> placentation; swollen placentae; ovules many in each </a:t>
            </a:r>
            <a:r>
              <a:rPr lang="en-IN" sz="2400" dirty="0" err="1">
                <a:solidFill>
                  <a:srgbClr val="424142"/>
                </a:solidFill>
                <a:latin typeface="Times New Roman" panose="02020603050405020304" pitchFamily="18" charset="0"/>
                <a:cs typeface="Times New Roman" panose="02020603050405020304" pitchFamily="18" charset="0"/>
              </a:rPr>
              <a:t>locules</a:t>
            </a:r>
            <a:r>
              <a:rPr lang="en-IN" sz="2400" dirty="0">
                <a:solidFill>
                  <a:srgbClr val="424142"/>
                </a:solidFill>
                <a:latin typeface="Times New Roman" panose="02020603050405020304" pitchFamily="18" charset="0"/>
                <a:cs typeface="Times New Roman" panose="02020603050405020304" pitchFamily="18" charset="0"/>
              </a:rPr>
              <a:t>; fruit capsule or berry.</a:t>
            </a:r>
          </a:p>
          <a:p>
            <a:pPr algn="just">
              <a:lnSpc>
                <a:spcPct val="150000"/>
              </a:lnSpc>
            </a:pPr>
            <a:r>
              <a:rPr lang="en-IN" sz="2400" dirty="0">
                <a:latin typeface="Times New Roman" panose="02020603050405020304" pitchFamily="18" charset="0"/>
                <a:cs typeface="Times New Roman" panose="02020603050405020304" pitchFamily="18" charset="0"/>
              </a:rPr>
              <a:t/>
            </a:r>
            <a:br>
              <a:rPr lang="en-IN" sz="2400" dirty="0">
                <a:latin typeface="Times New Roman" panose="02020603050405020304" pitchFamily="18" charset="0"/>
                <a:cs typeface="Times New Roman" panose="02020603050405020304" pitchFamily="18" charset="0"/>
              </a:rPr>
            </a:br>
            <a:endParaRPr lang="en-I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44404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9137" y="0"/>
            <a:ext cx="10906125" cy="7294305"/>
          </a:xfrm>
          <a:prstGeom prst="rect">
            <a:avLst/>
          </a:prstGeom>
        </p:spPr>
        <p:txBody>
          <a:bodyPr wrap="square">
            <a:spAutoFit/>
          </a:bodyPr>
          <a:lstStyle/>
          <a:p>
            <a:pPr algn="just" fontAlgn="base">
              <a:lnSpc>
                <a:spcPct val="150000"/>
              </a:lnSpc>
            </a:pPr>
            <a:r>
              <a:rPr lang="en-US" sz="2400" b="1" dirty="0" smtClean="0">
                <a:solidFill>
                  <a:srgbClr val="424142"/>
                </a:solidFill>
                <a:latin typeface="Times New Roman" panose="02020603050405020304" pitchFamily="18" charset="0"/>
                <a:cs typeface="Times New Roman" panose="02020603050405020304" pitchFamily="18" charset="0"/>
              </a:rPr>
              <a:t>Habit:</a:t>
            </a:r>
            <a:r>
              <a:rPr lang="en-US" sz="2400" dirty="0" smtClean="0">
                <a:solidFill>
                  <a:srgbClr val="424142"/>
                </a:solidFill>
                <a:latin typeface="Times New Roman" panose="02020603050405020304" pitchFamily="18" charset="0"/>
                <a:cs typeface="Times New Roman" panose="02020603050405020304" pitchFamily="18" charset="0"/>
              </a:rPr>
              <a:t> Mostly </a:t>
            </a:r>
            <a:r>
              <a:rPr lang="en-US" sz="2400" dirty="0">
                <a:solidFill>
                  <a:srgbClr val="424142"/>
                </a:solidFill>
                <a:latin typeface="Times New Roman" panose="02020603050405020304" pitchFamily="18" charset="0"/>
                <a:cs typeface="Times New Roman" panose="02020603050405020304" pitchFamily="18" charset="0"/>
              </a:rPr>
              <a:t>herbs (Petunia, </a:t>
            </a:r>
            <a:r>
              <a:rPr lang="en-US" sz="2400" dirty="0" err="1">
                <a:solidFill>
                  <a:srgbClr val="424142"/>
                </a:solidFill>
                <a:latin typeface="Times New Roman" panose="02020603050405020304" pitchFamily="18" charset="0"/>
                <a:cs typeface="Times New Roman" panose="02020603050405020304" pitchFamily="18" charset="0"/>
              </a:rPr>
              <a:t>Withania</a:t>
            </a:r>
            <a:r>
              <a:rPr lang="en-US" sz="2400" dirty="0">
                <a:solidFill>
                  <a:srgbClr val="424142"/>
                </a:solidFill>
                <a:latin typeface="Times New Roman" panose="02020603050405020304" pitchFamily="18" charset="0"/>
                <a:cs typeface="Times New Roman" panose="02020603050405020304" pitchFamily="18" charset="0"/>
              </a:rPr>
              <a:t>), shrubs and trees.</a:t>
            </a:r>
          </a:p>
          <a:p>
            <a:pPr algn="just" fontAlgn="base">
              <a:lnSpc>
                <a:spcPct val="150000"/>
              </a:lnSpc>
            </a:pPr>
            <a:r>
              <a:rPr lang="en-US" sz="2400" b="1" dirty="0" smtClean="0">
                <a:solidFill>
                  <a:srgbClr val="424142"/>
                </a:solidFill>
                <a:latin typeface="Times New Roman" panose="02020603050405020304" pitchFamily="18" charset="0"/>
                <a:cs typeface="Times New Roman" panose="02020603050405020304" pitchFamily="18" charset="0"/>
              </a:rPr>
              <a:t>Root:</a:t>
            </a:r>
            <a:r>
              <a:rPr lang="en-US" sz="2400" dirty="0" smtClean="0">
                <a:solidFill>
                  <a:srgbClr val="424142"/>
                </a:solidFill>
                <a:latin typeface="Times New Roman" panose="02020603050405020304" pitchFamily="18" charset="0"/>
                <a:cs typeface="Times New Roman" panose="02020603050405020304" pitchFamily="18" charset="0"/>
              </a:rPr>
              <a:t> A </a:t>
            </a:r>
            <a:r>
              <a:rPr lang="en-US" sz="2400" dirty="0">
                <a:solidFill>
                  <a:srgbClr val="424142"/>
                </a:solidFill>
                <a:latin typeface="Times New Roman" panose="02020603050405020304" pitchFamily="18" charset="0"/>
                <a:cs typeface="Times New Roman" panose="02020603050405020304" pitchFamily="18" charset="0"/>
              </a:rPr>
              <a:t>branched tap root system</a:t>
            </a:r>
            <a:r>
              <a:rPr lang="en-US" sz="2400" dirty="0" smtClean="0">
                <a:solidFill>
                  <a:srgbClr val="424142"/>
                </a:solidFill>
                <a:latin typeface="Times New Roman" panose="02020603050405020304" pitchFamily="18" charset="0"/>
                <a:cs typeface="Times New Roman" panose="02020603050405020304" pitchFamily="18" charset="0"/>
              </a:rPr>
              <a:t>.</a:t>
            </a:r>
          </a:p>
          <a:p>
            <a:pPr algn="just" fontAlgn="base">
              <a:lnSpc>
                <a:spcPct val="150000"/>
              </a:lnSpc>
            </a:pPr>
            <a:r>
              <a:rPr lang="en-IN" sz="2400" b="1" dirty="0" smtClean="0">
                <a:latin typeface="Times New Roman" panose="02020603050405020304" pitchFamily="18" charset="0"/>
                <a:cs typeface="Times New Roman" panose="02020603050405020304" pitchFamily="18" charset="0"/>
              </a:rPr>
              <a:t>Stem:</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Aerial</a:t>
            </a:r>
            <a:r>
              <a:rPr lang="en-IN" sz="2400" dirty="0">
                <a:latin typeface="Times New Roman" panose="02020603050405020304" pitchFamily="18" charset="0"/>
                <a:cs typeface="Times New Roman" panose="02020603050405020304" pitchFamily="18" charset="0"/>
              </a:rPr>
              <a:t>, erect, climbing (Solanum </a:t>
            </a:r>
            <a:r>
              <a:rPr lang="en-IN" sz="2400" dirty="0" err="1">
                <a:latin typeface="Times New Roman" panose="02020603050405020304" pitchFamily="18" charset="0"/>
                <a:cs typeface="Times New Roman" panose="02020603050405020304" pitchFamily="18" charset="0"/>
              </a:rPr>
              <a:t>jasminoides</a:t>
            </a:r>
            <a:r>
              <a:rPr lang="en-IN" sz="2400" dirty="0">
                <a:latin typeface="Times New Roman" panose="02020603050405020304" pitchFamily="18" charset="0"/>
                <a:cs typeface="Times New Roman" panose="02020603050405020304" pitchFamily="18" charset="0"/>
              </a:rPr>
              <a:t>), herbaceous, or woody, cylindrical, branched, solid or hollow, hairy, or </a:t>
            </a:r>
            <a:r>
              <a:rPr lang="en-IN" sz="2400" dirty="0" err="1">
                <a:latin typeface="Times New Roman" panose="02020603050405020304" pitchFamily="18" charset="0"/>
                <a:cs typeface="Times New Roman" panose="02020603050405020304" pitchFamily="18" charset="0"/>
              </a:rPr>
              <a:t>glabrous</a:t>
            </a:r>
            <a:r>
              <a:rPr lang="en-IN" sz="2400" dirty="0">
                <a:latin typeface="Times New Roman" panose="02020603050405020304" pitchFamily="18" charset="0"/>
                <a:cs typeface="Times New Roman" panose="02020603050405020304" pitchFamily="18" charset="0"/>
              </a:rPr>
              <a:t>, underground stem in Solanum </a:t>
            </a:r>
            <a:r>
              <a:rPr lang="en-IN" sz="2400" dirty="0" err="1">
                <a:latin typeface="Times New Roman" panose="02020603050405020304" pitchFamily="18" charset="0"/>
                <a:cs typeface="Times New Roman" panose="02020603050405020304" pitchFamily="18" charset="0"/>
              </a:rPr>
              <a:t>tuberosum</a:t>
            </a:r>
            <a:r>
              <a:rPr lang="en-IN" sz="2400" dirty="0">
                <a:latin typeface="Times New Roman" panose="02020603050405020304" pitchFamily="18" charset="0"/>
                <a:cs typeface="Times New Roman" panose="02020603050405020304" pitchFamily="18" charset="0"/>
              </a:rPr>
              <a:t>.</a:t>
            </a:r>
          </a:p>
          <a:p>
            <a:pPr algn="just" fontAlgn="base">
              <a:lnSpc>
                <a:spcPct val="150000"/>
              </a:lnSpc>
            </a:pPr>
            <a:r>
              <a:rPr lang="en-IN" sz="2400" b="1" dirty="0" smtClean="0">
                <a:latin typeface="Times New Roman" panose="02020603050405020304" pitchFamily="18" charset="0"/>
                <a:cs typeface="Times New Roman" panose="02020603050405020304" pitchFamily="18" charset="0"/>
              </a:rPr>
              <a:t>Leaves:</a:t>
            </a:r>
            <a:r>
              <a:rPr lang="en-IN" sz="2400" dirty="0">
                <a:latin typeface="Times New Roman" panose="02020603050405020304" pitchFamily="18" charset="0"/>
                <a:cs typeface="Times New Roman" panose="02020603050405020304" pitchFamily="18" charset="0"/>
              </a:rPr>
              <a:t> </a:t>
            </a:r>
            <a:r>
              <a:rPr lang="en-IN" sz="2400" dirty="0" err="1" smtClean="0">
                <a:latin typeface="Times New Roman" panose="02020603050405020304" pitchFamily="18" charset="0"/>
                <a:cs typeface="Times New Roman" panose="02020603050405020304" pitchFamily="18" charset="0"/>
              </a:rPr>
              <a:t>Cauline</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ramal</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exstipulate</a:t>
            </a:r>
            <a:r>
              <a:rPr lang="en-IN" sz="2400" dirty="0">
                <a:latin typeface="Times New Roman" panose="02020603050405020304" pitchFamily="18" charset="0"/>
                <a:cs typeface="Times New Roman" panose="02020603050405020304" pitchFamily="18" charset="0"/>
              </a:rPr>
              <a:t>, petiolate or sessile, alternate sometimes opposite, simple, entire </a:t>
            </a:r>
            <a:r>
              <a:rPr lang="en-IN" sz="2400" dirty="0" err="1">
                <a:latin typeface="Times New Roman" panose="02020603050405020304" pitchFamily="18" charset="0"/>
                <a:cs typeface="Times New Roman" panose="02020603050405020304" pitchFamily="18" charset="0"/>
              </a:rPr>
              <a:t>pinnatisect</a:t>
            </a:r>
            <a:r>
              <a:rPr lang="en-IN" sz="2400" dirty="0">
                <a:latin typeface="Times New Roman" panose="02020603050405020304" pitchFamily="18" charset="0"/>
                <a:cs typeface="Times New Roman" panose="02020603050405020304" pitchFamily="18" charset="0"/>
              </a:rPr>
              <a:t> in </a:t>
            </a:r>
            <a:r>
              <a:rPr lang="en-IN" sz="2400" dirty="0" err="1">
                <a:latin typeface="Times New Roman" panose="02020603050405020304" pitchFamily="18" charset="0"/>
                <a:cs typeface="Times New Roman" panose="02020603050405020304" pitchFamily="18" charset="0"/>
              </a:rPr>
              <a:t>Lycopersicurn</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unicostate</a:t>
            </a:r>
            <a:r>
              <a:rPr lang="en-IN" sz="2400" dirty="0">
                <a:latin typeface="Times New Roman" panose="02020603050405020304" pitchFamily="18" charset="0"/>
                <a:cs typeface="Times New Roman" panose="02020603050405020304" pitchFamily="18" charset="0"/>
              </a:rPr>
              <a:t> reticulate venation.</a:t>
            </a:r>
          </a:p>
          <a:p>
            <a:pPr algn="just" fontAlgn="base">
              <a:lnSpc>
                <a:spcPct val="150000"/>
              </a:lnSpc>
            </a:pPr>
            <a:r>
              <a:rPr lang="en-IN" sz="2400" b="1" dirty="0" smtClean="0">
                <a:latin typeface="Times New Roman" panose="02020603050405020304" pitchFamily="18" charset="0"/>
                <a:cs typeface="Times New Roman" panose="02020603050405020304" pitchFamily="18" charset="0"/>
              </a:rPr>
              <a:t>Inflorescence:</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Solitary </a:t>
            </a:r>
            <a:r>
              <a:rPr lang="en-IN" sz="2400" dirty="0">
                <a:latin typeface="Times New Roman" panose="02020603050405020304" pitchFamily="18" charset="0"/>
                <a:cs typeface="Times New Roman" panose="02020603050405020304" pitchFamily="18" charset="0"/>
              </a:rPr>
              <a:t>axillary, umbellate cyme, or helicoid cyme in Solanum.</a:t>
            </a:r>
          </a:p>
          <a:p>
            <a:pPr algn="just" fontAlgn="base">
              <a:lnSpc>
                <a:spcPct val="150000"/>
              </a:lnSpc>
            </a:pPr>
            <a:r>
              <a:rPr lang="en-IN" sz="2400" b="1" dirty="0" smtClean="0">
                <a:latin typeface="Times New Roman" panose="02020603050405020304" pitchFamily="18" charset="0"/>
                <a:cs typeface="Times New Roman" panose="02020603050405020304" pitchFamily="18" charset="0"/>
              </a:rPr>
              <a:t>Flower:</a:t>
            </a:r>
            <a:r>
              <a:rPr lang="en-IN" sz="2400" dirty="0">
                <a:latin typeface="Times New Roman" panose="02020603050405020304" pitchFamily="18" charset="0"/>
                <a:cs typeface="Times New Roman" panose="02020603050405020304" pitchFamily="18" charset="0"/>
              </a:rPr>
              <a:t> </a:t>
            </a:r>
            <a:r>
              <a:rPr lang="en-IN" sz="2400" dirty="0" err="1" smtClean="0">
                <a:latin typeface="Times New Roman" panose="02020603050405020304" pitchFamily="18" charset="0"/>
                <a:cs typeface="Times New Roman" panose="02020603050405020304" pitchFamily="18" charset="0"/>
              </a:rPr>
              <a:t>Bracteate</a:t>
            </a:r>
            <a:r>
              <a:rPr lang="en-IN" sz="2400" dirty="0" smtClean="0">
                <a:latin typeface="Times New Roman" panose="02020603050405020304" pitchFamily="18" charset="0"/>
                <a:cs typeface="Times New Roman" panose="02020603050405020304" pitchFamily="18" charset="0"/>
              </a:rPr>
              <a:t> </a:t>
            </a:r>
            <a:r>
              <a:rPr lang="en-IN" sz="2400" dirty="0">
                <a:latin typeface="Times New Roman" panose="02020603050405020304" pitchFamily="18" charset="0"/>
                <a:cs typeface="Times New Roman" panose="02020603050405020304" pitchFamily="18" charset="0"/>
              </a:rPr>
              <a:t>or </a:t>
            </a:r>
            <a:r>
              <a:rPr lang="en-IN" sz="2400" dirty="0" err="1">
                <a:latin typeface="Times New Roman" panose="02020603050405020304" pitchFamily="18" charset="0"/>
                <a:cs typeface="Times New Roman" panose="02020603050405020304" pitchFamily="18" charset="0"/>
              </a:rPr>
              <a:t>ebracteate</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pedicellate</a:t>
            </a:r>
            <a:r>
              <a:rPr lang="en-IN" sz="2400" dirty="0">
                <a:latin typeface="Times New Roman" panose="02020603050405020304" pitchFamily="18" charset="0"/>
                <a:cs typeface="Times New Roman" panose="02020603050405020304" pitchFamily="18" charset="0"/>
              </a:rPr>
              <a:t>, complete, hermaphrodite, actinomorphic, </a:t>
            </a:r>
            <a:r>
              <a:rPr lang="en-IN" sz="2400" dirty="0" err="1">
                <a:latin typeface="Times New Roman" panose="02020603050405020304" pitchFamily="18" charset="0"/>
                <a:cs typeface="Times New Roman" panose="02020603050405020304" pitchFamily="18" charset="0"/>
              </a:rPr>
              <a:t>pentamerous</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hypogynous</a:t>
            </a:r>
            <a:r>
              <a:rPr lang="en-IN" sz="2400" dirty="0" smtClean="0">
                <a:latin typeface="Times New Roman" panose="02020603050405020304" pitchFamily="18" charset="0"/>
                <a:cs typeface="Times New Roman" panose="02020603050405020304" pitchFamily="18" charset="0"/>
              </a:rPr>
              <a:t>.</a:t>
            </a:r>
          </a:p>
          <a:p>
            <a:pPr algn="just" fontAlgn="base">
              <a:lnSpc>
                <a:spcPct val="150000"/>
              </a:lnSpc>
            </a:pPr>
            <a:r>
              <a:rPr lang="en-US" sz="2400" b="1" dirty="0" smtClean="0">
                <a:latin typeface="Times New Roman" panose="02020603050405020304" pitchFamily="18" charset="0"/>
                <a:cs typeface="Times New Roman" panose="02020603050405020304" pitchFamily="18" charset="0"/>
              </a:rPr>
              <a:t>Calyx: </a:t>
            </a:r>
            <a:r>
              <a:rPr lang="en-US" sz="2400" dirty="0" smtClean="0">
                <a:latin typeface="Times New Roman" panose="02020603050405020304" pitchFamily="18" charset="0"/>
                <a:cs typeface="Times New Roman" panose="02020603050405020304" pitchFamily="18" charset="0"/>
              </a:rPr>
              <a:t>Sepals </a:t>
            </a:r>
            <a:r>
              <a:rPr lang="en-US" sz="2400" dirty="0">
                <a:latin typeface="Times New Roman" panose="02020603050405020304" pitchFamily="18" charset="0"/>
                <a:cs typeface="Times New Roman" panose="02020603050405020304" pitchFamily="18" charset="0"/>
              </a:rPr>
              <a:t>5, </a:t>
            </a:r>
            <a:r>
              <a:rPr lang="en-US" sz="2400" dirty="0" err="1">
                <a:latin typeface="Times New Roman" panose="02020603050405020304" pitchFamily="18" charset="0"/>
                <a:cs typeface="Times New Roman" panose="02020603050405020304" pitchFamily="18" charset="0"/>
              </a:rPr>
              <a:t>gamosepalous</a:t>
            </a:r>
            <a:r>
              <a:rPr lang="en-US" sz="2400" dirty="0">
                <a:latin typeface="Times New Roman" panose="02020603050405020304" pitchFamily="18" charset="0"/>
                <a:cs typeface="Times New Roman" panose="02020603050405020304" pitchFamily="18" charset="0"/>
              </a:rPr>
              <a:t>, tubular or </a:t>
            </a:r>
            <a:r>
              <a:rPr lang="en-US" sz="2400" dirty="0" err="1">
                <a:latin typeface="Times New Roman" panose="02020603050405020304" pitchFamily="18" charset="0"/>
                <a:cs typeface="Times New Roman" panose="02020603050405020304" pitchFamily="18" charset="0"/>
              </a:rPr>
              <a:t>campanulate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valvate</a:t>
            </a:r>
            <a:r>
              <a:rPr lang="en-US" sz="2400" dirty="0">
                <a:latin typeface="Times New Roman" panose="02020603050405020304" pitchFamily="18" charset="0"/>
                <a:cs typeface="Times New Roman" panose="02020603050405020304" pitchFamily="18" charset="0"/>
              </a:rPr>
              <a:t> or imbricate, persistent, green or </a:t>
            </a:r>
            <a:r>
              <a:rPr lang="en-US" sz="2400" dirty="0" err="1">
                <a:latin typeface="Times New Roman" panose="02020603050405020304" pitchFamily="18" charset="0"/>
                <a:cs typeface="Times New Roman" panose="02020603050405020304" pitchFamily="18" charset="0"/>
              </a:rPr>
              <a:t>coloured</a:t>
            </a:r>
            <a:r>
              <a:rPr lang="en-US" sz="2400" dirty="0">
                <a:latin typeface="Times New Roman" panose="02020603050405020304" pitchFamily="18" charset="0"/>
                <a:cs typeface="Times New Roman" panose="02020603050405020304" pitchFamily="18" charset="0"/>
              </a:rPr>
              <a:t>, hairy, inferior.</a:t>
            </a:r>
            <a:endParaRPr lang="en-IN" sz="2400" dirty="0" smtClean="0">
              <a:latin typeface="Times New Roman" panose="02020603050405020304" pitchFamily="18" charset="0"/>
              <a:cs typeface="Times New Roman" panose="02020603050405020304" pitchFamily="18" charset="0"/>
            </a:endParaRPr>
          </a:p>
          <a:p>
            <a:pPr algn="just" fontAlgn="base">
              <a:lnSpc>
                <a:spcPct val="150000"/>
              </a:lnSpc>
            </a:pPr>
            <a:endParaRPr lang="en-US" sz="2400" b="0" dirty="0">
              <a:solidFill>
                <a:srgbClr val="4241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64733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23962" y="970166"/>
            <a:ext cx="9744075" cy="4524315"/>
          </a:xfrm>
          <a:prstGeom prst="rect">
            <a:avLst/>
          </a:prstGeom>
        </p:spPr>
        <p:txBody>
          <a:bodyPr wrap="square">
            <a:spAutoFit/>
          </a:bodyPr>
          <a:lstStyle/>
          <a:p>
            <a:pPr marL="342900" indent="-342900" algn="just">
              <a:lnSpc>
                <a:spcPct val="150000"/>
              </a:lnSpc>
              <a:spcAft>
                <a:spcPts val="0"/>
              </a:spcAft>
              <a:buFont typeface="Wingdings" panose="05000000000000000000" pitchFamily="2" charset="2"/>
              <a:buChar char="q"/>
            </a:pPr>
            <a:r>
              <a:rPr lang="en-US" sz="2400" dirty="0">
                <a:latin typeface="Times New Roman" panose="02020603050405020304" pitchFamily="18" charset="0"/>
                <a:ea typeface="Times New Roman"/>
                <a:cs typeface="Times New Roman" panose="02020603050405020304" pitchFamily="18" charset="0"/>
              </a:rPr>
              <a:t>Sir Hooker, a plant explorer and a plant geographer.   </a:t>
            </a:r>
            <a:endParaRPr lang="en-US" sz="2400" dirty="0" smtClean="0">
              <a:latin typeface="Times New Roman" panose="02020603050405020304" pitchFamily="18" charset="0"/>
              <a:ea typeface="Times New Roman"/>
              <a:cs typeface="Times New Roman" panose="02020603050405020304" pitchFamily="18" charset="0"/>
            </a:endParaRPr>
          </a:p>
          <a:p>
            <a:pPr marL="342900" indent="-342900" algn="just">
              <a:lnSpc>
                <a:spcPct val="150000"/>
              </a:lnSpc>
              <a:spcAft>
                <a:spcPts val="0"/>
              </a:spcAft>
              <a:buFont typeface="Wingdings" panose="05000000000000000000" pitchFamily="2" charset="2"/>
              <a:buChar char="q"/>
            </a:pPr>
            <a:r>
              <a:rPr lang="en-US" sz="2400" dirty="0" smtClean="0">
                <a:latin typeface="Times New Roman" panose="02020603050405020304" pitchFamily="18" charset="0"/>
                <a:ea typeface="Times New Roman"/>
                <a:cs typeface="Times New Roman" panose="02020603050405020304" pitchFamily="18" charset="0"/>
              </a:rPr>
              <a:t>He </a:t>
            </a:r>
            <a:r>
              <a:rPr lang="en-US" sz="2400" dirty="0">
                <a:latin typeface="Times New Roman" panose="02020603050405020304" pitchFamily="18" charset="0"/>
                <a:ea typeface="Times New Roman"/>
                <a:cs typeface="Times New Roman" panose="02020603050405020304" pitchFamily="18" charset="0"/>
              </a:rPr>
              <a:t>collected plants from Himalayas, Lebanon, Antarctic and Atlas mountains.  </a:t>
            </a:r>
            <a:endParaRPr lang="en-US" sz="2400" dirty="0" smtClean="0">
              <a:latin typeface="Times New Roman" panose="02020603050405020304" pitchFamily="18" charset="0"/>
              <a:ea typeface="Times New Roman"/>
              <a:cs typeface="Times New Roman" panose="02020603050405020304" pitchFamily="18" charset="0"/>
            </a:endParaRPr>
          </a:p>
          <a:p>
            <a:pPr marL="342900" indent="-342900" algn="just">
              <a:lnSpc>
                <a:spcPct val="150000"/>
              </a:lnSpc>
              <a:spcAft>
                <a:spcPts val="0"/>
              </a:spcAft>
              <a:buFont typeface="Wingdings" panose="05000000000000000000" pitchFamily="2" charset="2"/>
              <a:buChar char="q"/>
            </a:pPr>
            <a:r>
              <a:rPr lang="en-US" sz="2400" dirty="0" smtClean="0">
                <a:latin typeface="Times New Roman" panose="02020603050405020304" pitchFamily="18" charset="0"/>
                <a:ea typeface="Times New Roman"/>
                <a:cs typeface="Times New Roman" panose="02020603050405020304" pitchFamily="18" charset="0"/>
              </a:rPr>
              <a:t>He </a:t>
            </a:r>
            <a:r>
              <a:rPr lang="en-US" sz="2400" dirty="0">
                <a:latin typeface="Times New Roman" panose="02020603050405020304" pitchFamily="18" charset="0"/>
                <a:ea typeface="Times New Roman"/>
                <a:cs typeface="Times New Roman" panose="02020603050405020304" pitchFamily="18" charset="0"/>
              </a:rPr>
              <a:t>succeeded his father as Director of Royal Botanical Gardens, Kew. </a:t>
            </a:r>
            <a:endParaRPr lang="en-US" sz="2400" dirty="0" smtClean="0">
              <a:latin typeface="Times New Roman" panose="02020603050405020304" pitchFamily="18" charset="0"/>
              <a:ea typeface="Times New Roman"/>
              <a:cs typeface="Times New Roman" panose="02020603050405020304" pitchFamily="18" charset="0"/>
            </a:endParaRPr>
          </a:p>
          <a:p>
            <a:pPr marL="342900" indent="-342900" algn="just">
              <a:lnSpc>
                <a:spcPct val="150000"/>
              </a:lnSpc>
              <a:spcAft>
                <a:spcPts val="0"/>
              </a:spcAft>
              <a:buFont typeface="Wingdings" panose="05000000000000000000" pitchFamily="2" charset="2"/>
              <a:buChar char="q"/>
            </a:pPr>
            <a:r>
              <a:rPr lang="en-US" sz="2400" dirty="0" smtClean="0">
                <a:latin typeface="Times New Roman" panose="02020603050405020304" pitchFamily="18" charset="0"/>
                <a:ea typeface="Times New Roman"/>
                <a:cs typeface="Times New Roman" panose="02020603050405020304" pitchFamily="18" charset="0"/>
              </a:rPr>
              <a:t>Joseph </a:t>
            </a:r>
            <a:r>
              <a:rPr lang="en-US" sz="2400" dirty="0">
                <a:latin typeface="Times New Roman" panose="02020603050405020304" pitchFamily="18" charset="0"/>
                <a:ea typeface="Times New Roman"/>
                <a:cs typeface="Times New Roman" panose="02020603050405020304" pitchFamily="18" charset="0"/>
              </a:rPr>
              <a:t>Dalton Hooker published </a:t>
            </a:r>
            <a:r>
              <a:rPr lang="en-US" sz="2400" i="1" dirty="0">
                <a:latin typeface="Times New Roman" panose="02020603050405020304" pitchFamily="18" charset="0"/>
                <a:ea typeface="Times New Roman"/>
                <a:cs typeface="Times New Roman" panose="02020603050405020304" pitchFamily="18" charset="0"/>
              </a:rPr>
              <a:t>Flora of British India</a:t>
            </a:r>
            <a:r>
              <a:rPr lang="en-US" sz="2400" dirty="0">
                <a:latin typeface="Times New Roman" panose="02020603050405020304" pitchFamily="18" charset="0"/>
                <a:ea typeface="Times New Roman"/>
                <a:cs typeface="Times New Roman" panose="02020603050405020304" pitchFamily="18" charset="0"/>
              </a:rPr>
              <a:t> (1872-1897), </a:t>
            </a:r>
            <a:r>
              <a:rPr lang="en-US" sz="2400" i="1" dirty="0">
                <a:latin typeface="Times New Roman" panose="02020603050405020304" pitchFamily="18" charset="0"/>
                <a:ea typeface="Times New Roman"/>
                <a:cs typeface="Times New Roman" panose="02020603050405020304" pitchFamily="18" charset="0"/>
              </a:rPr>
              <a:t>Student’s Flora of British Isles</a:t>
            </a:r>
            <a:r>
              <a:rPr lang="en-US" sz="2400" dirty="0">
                <a:latin typeface="Times New Roman" panose="02020603050405020304" pitchFamily="18" charset="0"/>
                <a:ea typeface="Times New Roman"/>
                <a:cs typeface="Times New Roman" panose="02020603050405020304" pitchFamily="18" charset="0"/>
              </a:rPr>
              <a:t> (1870) and also revised later editions of </a:t>
            </a:r>
            <a:r>
              <a:rPr lang="en-US" sz="2400" i="1" dirty="0">
                <a:latin typeface="Times New Roman" panose="02020603050405020304" pitchFamily="18" charset="0"/>
                <a:ea typeface="Times New Roman"/>
                <a:cs typeface="Times New Roman" panose="02020603050405020304" pitchFamily="18" charset="0"/>
              </a:rPr>
              <a:t>Handbook of British Flora</a:t>
            </a:r>
            <a:r>
              <a:rPr lang="en-US" sz="2400" dirty="0">
                <a:latin typeface="Times New Roman" panose="02020603050405020304" pitchFamily="18" charset="0"/>
                <a:ea typeface="Times New Roman"/>
                <a:cs typeface="Times New Roman" panose="02020603050405020304" pitchFamily="18" charset="0"/>
              </a:rPr>
              <a:t>. </a:t>
            </a:r>
            <a:endParaRPr lang="en-US" sz="2400" dirty="0" smtClean="0">
              <a:latin typeface="Times New Roman" panose="02020603050405020304" pitchFamily="18" charset="0"/>
              <a:ea typeface="Times New Roman"/>
              <a:cs typeface="Times New Roman" panose="02020603050405020304" pitchFamily="18" charset="0"/>
            </a:endParaRPr>
          </a:p>
          <a:p>
            <a:pPr marL="342900" indent="-342900" algn="just">
              <a:lnSpc>
                <a:spcPct val="150000"/>
              </a:lnSpc>
              <a:spcAft>
                <a:spcPts val="0"/>
              </a:spcAft>
              <a:buFont typeface="Wingdings" panose="05000000000000000000" pitchFamily="2" charset="2"/>
              <a:buChar char="q"/>
            </a:pPr>
            <a:r>
              <a:rPr lang="en-US" sz="2400" dirty="0" smtClean="0">
                <a:latin typeface="Times New Roman" panose="02020603050405020304" pitchFamily="18" charset="0"/>
                <a:ea typeface="Times New Roman"/>
                <a:cs typeface="Times New Roman" panose="02020603050405020304" pitchFamily="18" charset="0"/>
              </a:rPr>
              <a:t>He </a:t>
            </a:r>
            <a:r>
              <a:rPr lang="en-US" sz="2400" dirty="0">
                <a:latin typeface="Times New Roman" panose="02020603050405020304" pitchFamily="18" charset="0"/>
                <a:ea typeface="Times New Roman"/>
                <a:cs typeface="Times New Roman" panose="02020603050405020304" pitchFamily="18" charset="0"/>
              </a:rPr>
              <a:t>also supervised the publication of </a:t>
            </a:r>
            <a:r>
              <a:rPr lang="en-US" sz="2400" i="1" dirty="0">
                <a:latin typeface="Times New Roman" panose="02020603050405020304" pitchFamily="18" charset="0"/>
                <a:ea typeface="Times New Roman"/>
                <a:cs typeface="Times New Roman" panose="02020603050405020304" pitchFamily="18" charset="0"/>
              </a:rPr>
              <a:t>Index </a:t>
            </a:r>
            <a:r>
              <a:rPr lang="en-US" sz="2400" i="1" dirty="0" err="1">
                <a:latin typeface="Times New Roman" panose="02020603050405020304" pitchFamily="18" charset="0"/>
                <a:ea typeface="Times New Roman"/>
                <a:cs typeface="Times New Roman" panose="02020603050405020304" pitchFamily="18" charset="0"/>
              </a:rPr>
              <a:t>Kewensis</a:t>
            </a:r>
            <a:r>
              <a:rPr lang="en-US" sz="2400" i="1" dirty="0">
                <a:latin typeface="Times New Roman" panose="02020603050405020304" pitchFamily="18" charset="0"/>
                <a:ea typeface="Times New Roman"/>
                <a:cs typeface="Times New Roman" panose="02020603050405020304" pitchFamily="18" charset="0"/>
              </a:rPr>
              <a:t>. </a:t>
            </a:r>
            <a:endParaRPr lang="en-IN" sz="2400" dirty="0">
              <a:latin typeface="Times New Roman" panose="02020603050405020304" pitchFamily="18" charset="0"/>
              <a:ea typeface="Times New Roman"/>
              <a:cs typeface="Times New Roman" panose="02020603050405020304" pitchFamily="18" charset="0"/>
            </a:endParaRPr>
          </a:p>
        </p:txBody>
      </p:sp>
    </p:spTree>
    <p:extLst>
      <p:ext uri="{BB962C8B-B14F-4D97-AF65-F5344CB8AC3E}">
        <p14:creationId xmlns:p14="http://schemas.microsoft.com/office/powerpoint/2010/main" val="19186704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337661"/>
            <a:ext cx="10515600" cy="7294305"/>
          </a:xfrm>
          <a:prstGeom prst="rect">
            <a:avLst/>
          </a:prstGeom>
        </p:spPr>
        <p:txBody>
          <a:bodyPr wrap="square">
            <a:spAutoFit/>
          </a:bodyPr>
          <a:lstStyle/>
          <a:p>
            <a:pPr algn="just" fontAlgn="base">
              <a:lnSpc>
                <a:spcPct val="150000"/>
              </a:lnSpc>
            </a:pPr>
            <a:r>
              <a:rPr lang="en-US" sz="2400" b="1" dirty="0" smtClean="0">
                <a:solidFill>
                  <a:srgbClr val="424142"/>
                </a:solidFill>
                <a:latin typeface="Times New Roman" panose="02020603050405020304" pitchFamily="18" charset="0"/>
                <a:cs typeface="Times New Roman" panose="02020603050405020304" pitchFamily="18" charset="0"/>
              </a:rPr>
              <a:t>Corolla:</a:t>
            </a:r>
            <a:r>
              <a:rPr lang="en-US" sz="2400" dirty="0" smtClean="0">
                <a:solidFill>
                  <a:srgbClr val="424142"/>
                </a:solidFill>
                <a:latin typeface="Times New Roman" panose="02020603050405020304" pitchFamily="18" charset="0"/>
                <a:cs typeface="Times New Roman" panose="02020603050405020304" pitchFamily="18" charset="0"/>
              </a:rPr>
              <a:t> Petals </a:t>
            </a:r>
            <a:r>
              <a:rPr lang="en-US" sz="2400" dirty="0">
                <a:solidFill>
                  <a:srgbClr val="424142"/>
                </a:solidFill>
                <a:latin typeface="Times New Roman" panose="02020603050405020304" pitchFamily="18" charset="0"/>
                <a:cs typeface="Times New Roman" panose="02020603050405020304" pitchFamily="18" charset="0"/>
              </a:rPr>
              <a:t>5, </a:t>
            </a:r>
            <a:r>
              <a:rPr lang="en-US" sz="2400" dirty="0" err="1">
                <a:solidFill>
                  <a:srgbClr val="424142"/>
                </a:solidFill>
                <a:latin typeface="Times New Roman" panose="02020603050405020304" pitchFamily="18" charset="0"/>
                <a:cs typeface="Times New Roman" panose="02020603050405020304" pitchFamily="18" charset="0"/>
              </a:rPr>
              <a:t>gamopetalous</a:t>
            </a:r>
            <a:r>
              <a:rPr lang="en-US" sz="2400" dirty="0">
                <a:solidFill>
                  <a:srgbClr val="424142"/>
                </a:solidFill>
                <a:latin typeface="Times New Roman" panose="02020603050405020304" pitchFamily="18" charset="0"/>
                <a:cs typeface="Times New Roman" panose="02020603050405020304" pitchFamily="18" charset="0"/>
              </a:rPr>
              <a:t>, tubular or </a:t>
            </a:r>
            <a:r>
              <a:rPr lang="en-US" sz="2400" dirty="0" err="1">
                <a:solidFill>
                  <a:srgbClr val="424142"/>
                </a:solidFill>
                <a:latin typeface="Times New Roman" panose="02020603050405020304" pitchFamily="18" charset="0"/>
                <a:cs typeface="Times New Roman" panose="02020603050405020304" pitchFamily="18" charset="0"/>
              </a:rPr>
              <a:t>infundibuliform</a:t>
            </a:r>
            <a:r>
              <a:rPr lang="en-US" sz="2400" dirty="0">
                <a:solidFill>
                  <a:srgbClr val="424142"/>
                </a:solidFill>
                <a:latin typeface="Times New Roman" panose="02020603050405020304" pitchFamily="18" charset="0"/>
                <a:cs typeface="Times New Roman" panose="02020603050405020304" pitchFamily="18" charset="0"/>
              </a:rPr>
              <a:t>, </a:t>
            </a:r>
            <a:r>
              <a:rPr lang="en-US" sz="2400" dirty="0" err="1">
                <a:solidFill>
                  <a:srgbClr val="424142"/>
                </a:solidFill>
                <a:latin typeface="Times New Roman" panose="02020603050405020304" pitchFamily="18" charset="0"/>
                <a:cs typeface="Times New Roman" panose="02020603050405020304" pitchFamily="18" charset="0"/>
              </a:rPr>
              <a:t>valvate</a:t>
            </a:r>
            <a:r>
              <a:rPr lang="en-US" sz="2400" dirty="0">
                <a:solidFill>
                  <a:srgbClr val="424142"/>
                </a:solidFill>
                <a:latin typeface="Times New Roman" panose="02020603050405020304" pitchFamily="18" charset="0"/>
                <a:cs typeface="Times New Roman" panose="02020603050405020304" pitchFamily="18" charset="0"/>
              </a:rPr>
              <a:t> or imbricate aestivation, scale or hair-like outgrowth may arise from the throat of the corolla tube, </a:t>
            </a:r>
            <a:r>
              <a:rPr lang="en-US" sz="2400" dirty="0" err="1">
                <a:solidFill>
                  <a:srgbClr val="424142"/>
                </a:solidFill>
                <a:latin typeface="Times New Roman" panose="02020603050405020304" pitchFamily="18" charset="0"/>
                <a:cs typeface="Times New Roman" panose="02020603050405020304" pitchFamily="18" charset="0"/>
              </a:rPr>
              <a:t>coloured</a:t>
            </a:r>
            <a:r>
              <a:rPr lang="en-US" sz="2400" dirty="0">
                <a:solidFill>
                  <a:srgbClr val="424142"/>
                </a:solidFill>
                <a:latin typeface="Times New Roman" panose="02020603050405020304" pitchFamily="18" charset="0"/>
                <a:cs typeface="Times New Roman" panose="02020603050405020304" pitchFamily="18" charset="0"/>
              </a:rPr>
              <a:t>, inferior</a:t>
            </a:r>
            <a:r>
              <a:rPr lang="en-US" sz="2400" dirty="0" smtClean="0">
                <a:solidFill>
                  <a:srgbClr val="424142"/>
                </a:solidFill>
                <a:latin typeface="Times New Roman" panose="02020603050405020304" pitchFamily="18" charset="0"/>
                <a:cs typeface="Times New Roman" panose="02020603050405020304" pitchFamily="18" charset="0"/>
              </a:rPr>
              <a:t>.</a:t>
            </a:r>
          </a:p>
          <a:p>
            <a:pPr algn="just" fontAlgn="base">
              <a:lnSpc>
                <a:spcPct val="150000"/>
              </a:lnSpc>
            </a:pPr>
            <a:r>
              <a:rPr lang="en-IN" sz="2400" b="1" dirty="0" smtClean="0">
                <a:latin typeface="Times New Roman" panose="02020603050405020304" pitchFamily="18" charset="0"/>
                <a:cs typeface="Times New Roman" panose="02020603050405020304" pitchFamily="18" charset="0"/>
              </a:rPr>
              <a:t>Androecium:</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Stamens </a:t>
            </a:r>
            <a:r>
              <a:rPr lang="en-IN" sz="2400" dirty="0">
                <a:latin typeface="Times New Roman" panose="02020603050405020304" pitchFamily="18" charset="0"/>
                <a:cs typeface="Times New Roman" panose="02020603050405020304" pitchFamily="18" charset="0"/>
              </a:rPr>
              <a:t>5, epipetalous, polyandrous, </a:t>
            </a:r>
            <a:r>
              <a:rPr lang="en-IN" sz="2400" dirty="0" err="1">
                <a:latin typeface="Times New Roman" panose="02020603050405020304" pitchFamily="18" charset="0"/>
                <a:cs typeface="Times New Roman" panose="02020603050405020304" pitchFamily="18" charset="0"/>
              </a:rPr>
              <a:t>alternipetalous</a:t>
            </a:r>
            <a:r>
              <a:rPr lang="en-IN" sz="2400" dirty="0">
                <a:latin typeface="Times New Roman" panose="02020603050405020304" pitchFamily="18" charset="0"/>
                <a:cs typeface="Times New Roman" panose="02020603050405020304" pitchFamily="18" charset="0"/>
              </a:rPr>
              <a:t>, filaments inserted deep in the corolla tube, anthers </a:t>
            </a:r>
            <a:r>
              <a:rPr lang="en-IN" sz="2400" dirty="0" err="1">
                <a:latin typeface="Times New Roman" panose="02020603050405020304" pitchFamily="18" charset="0"/>
                <a:cs typeface="Times New Roman" panose="02020603050405020304" pitchFamily="18" charset="0"/>
              </a:rPr>
              <a:t>dithecous</a:t>
            </a:r>
            <a:r>
              <a:rPr lang="en-IN" sz="2400" dirty="0">
                <a:latin typeface="Times New Roman" panose="02020603050405020304" pitchFamily="18" charset="0"/>
                <a:cs typeface="Times New Roman" panose="02020603050405020304" pitchFamily="18" charset="0"/>
              </a:rPr>
              <a:t>, usually </a:t>
            </a:r>
            <a:r>
              <a:rPr lang="en-IN" sz="2400" dirty="0" err="1">
                <a:latin typeface="Times New Roman" panose="02020603050405020304" pitchFamily="18" charset="0"/>
                <a:cs typeface="Times New Roman" panose="02020603050405020304" pitchFamily="18" charset="0"/>
              </a:rPr>
              <a:t>basifixed</a:t>
            </a:r>
            <a:r>
              <a:rPr lang="en-IN" sz="2400" dirty="0">
                <a:latin typeface="Times New Roman" panose="02020603050405020304" pitchFamily="18" charset="0"/>
                <a:cs typeface="Times New Roman" panose="02020603050405020304" pitchFamily="18" charset="0"/>
              </a:rPr>
              <a:t> or </a:t>
            </a:r>
            <a:r>
              <a:rPr lang="en-IN" sz="2400" dirty="0" err="1">
                <a:latin typeface="Times New Roman" panose="02020603050405020304" pitchFamily="18" charset="0"/>
                <a:cs typeface="Times New Roman" panose="02020603050405020304" pitchFamily="18" charset="0"/>
              </a:rPr>
              <a:t>dorsifixed</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introrse</a:t>
            </a:r>
            <a:r>
              <a:rPr lang="en-IN" sz="2400" dirty="0">
                <a:latin typeface="Times New Roman" panose="02020603050405020304" pitchFamily="18" charset="0"/>
                <a:cs typeface="Times New Roman" panose="02020603050405020304" pitchFamily="18" charset="0"/>
              </a:rPr>
              <a:t>, inferior.</a:t>
            </a:r>
          </a:p>
          <a:p>
            <a:pPr algn="just" fontAlgn="base">
              <a:lnSpc>
                <a:spcPct val="150000"/>
              </a:lnSpc>
            </a:pPr>
            <a:r>
              <a:rPr lang="en-IN" sz="2400" b="1" dirty="0" smtClean="0">
                <a:latin typeface="Times New Roman" panose="02020603050405020304" pitchFamily="18" charset="0"/>
                <a:cs typeface="Times New Roman" panose="02020603050405020304" pitchFamily="18" charset="0"/>
              </a:rPr>
              <a:t>Gynoecium:</a:t>
            </a:r>
            <a:r>
              <a:rPr lang="en-IN" sz="2400" dirty="0">
                <a:latin typeface="Times New Roman" panose="02020603050405020304" pitchFamily="18" charset="0"/>
                <a:cs typeface="Times New Roman" panose="02020603050405020304" pitchFamily="18" charset="0"/>
              </a:rPr>
              <a:t> </a:t>
            </a:r>
            <a:r>
              <a:rPr lang="en-IN" sz="2400" dirty="0" err="1" smtClean="0">
                <a:latin typeface="Times New Roman" panose="02020603050405020304" pitchFamily="18" charset="0"/>
                <a:cs typeface="Times New Roman" panose="02020603050405020304" pitchFamily="18" charset="0"/>
              </a:rPr>
              <a:t>Bicarpellary</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syncarpous</a:t>
            </a:r>
            <a:r>
              <a:rPr lang="en-IN" sz="2400" dirty="0">
                <a:latin typeface="Times New Roman" panose="02020603050405020304" pitchFamily="18" charset="0"/>
                <a:cs typeface="Times New Roman" panose="02020603050405020304" pitchFamily="18" charset="0"/>
              </a:rPr>
              <a:t>, ovary superior, </a:t>
            </a:r>
            <a:r>
              <a:rPr lang="en-IN" sz="2400" dirty="0" err="1">
                <a:latin typeface="Times New Roman" panose="02020603050405020304" pitchFamily="18" charset="0"/>
                <a:cs typeface="Times New Roman" panose="02020603050405020304" pitchFamily="18" charset="0"/>
              </a:rPr>
              <a:t>bilocular</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unilocular</a:t>
            </a:r>
            <a:r>
              <a:rPr lang="en-IN" sz="2400" dirty="0">
                <a:latin typeface="Times New Roman" panose="02020603050405020304" pitchFamily="18" charset="0"/>
                <a:cs typeface="Times New Roman" panose="02020603050405020304" pitchFamily="18" charset="0"/>
              </a:rPr>
              <a:t> in </a:t>
            </a:r>
            <a:r>
              <a:rPr lang="en-IN" sz="2400" dirty="0" err="1">
                <a:latin typeface="Times New Roman" panose="02020603050405020304" pitchFamily="18" charset="0"/>
                <a:cs typeface="Times New Roman" panose="02020603050405020304" pitchFamily="18" charset="0"/>
              </a:rPr>
              <a:t>Henoonia</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axile</a:t>
            </a:r>
            <a:r>
              <a:rPr lang="en-IN" sz="2400" dirty="0">
                <a:latin typeface="Times New Roman" panose="02020603050405020304" pitchFamily="18" charset="0"/>
                <a:cs typeface="Times New Roman" panose="02020603050405020304" pitchFamily="18" charset="0"/>
              </a:rPr>
              <a:t> placentation placentae swollen, many ovules in each </a:t>
            </a:r>
            <a:r>
              <a:rPr lang="en-IN" sz="2400" dirty="0" err="1">
                <a:latin typeface="Times New Roman" panose="02020603050405020304" pitchFamily="18" charset="0"/>
                <a:cs typeface="Times New Roman" panose="02020603050405020304" pitchFamily="18" charset="0"/>
              </a:rPr>
              <a:t>loculus</a:t>
            </a:r>
            <a:r>
              <a:rPr lang="en-IN" sz="2400" dirty="0">
                <a:latin typeface="Times New Roman" panose="02020603050405020304" pitchFamily="18" charset="0"/>
                <a:cs typeface="Times New Roman" panose="02020603050405020304" pitchFamily="18" charset="0"/>
              </a:rPr>
              <a:t>, ovary obliquely placed; in some cases </a:t>
            </a:r>
            <a:r>
              <a:rPr lang="en-IN" sz="2400" dirty="0" err="1">
                <a:latin typeface="Times New Roman" panose="02020603050405020304" pitchFamily="18" charset="0"/>
                <a:cs typeface="Times New Roman" panose="02020603050405020304" pitchFamily="18" charset="0"/>
              </a:rPr>
              <a:t>nectariferous</a:t>
            </a:r>
            <a:r>
              <a:rPr lang="en-IN" sz="2400" dirty="0">
                <a:latin typeface="Times New Roman" panose="02020603050405020304" pitchFamily="18" charset="0"/>
                <a:cs typeface="Times New Roman" panose="02020603050405020304" pitchFamily="18" charset="0"/>
              </a:rPr>
              <a:t> disc is present; style simple; stigma bifid or capitate</a:t>
            </a:r>
            <a:r>
              <a:rPr lang="en-IN" sz="2400" dirty="0" smtClean="0">
                <a:latin typeface="Times New Roman" panose="02020603050405020304" pitchFamily="18" charset="0"/>
                <a:cs typeface="Times New Roman" panose="02020603050405020304" pitchFamily="18" charset="0"/>
              </a:rPr>
              <a:t>.</a:t>
            </a:r>
          </a:p>
          <a:p>
            <a:pPr algn="just" fontAlgn="base">
              <a:lnSpc>
                <a:spcPct val="150000"/>
              </a:lnSpc>
            </a:pPr>
            <a:r>
              <a:rPr lang="en-US" sz="2400" b="1" dirty="0" smtClean="0">
                <a:latin typeface="Times New Roman" panose="02020603050405020304" pitchFamily="18" charset="0"/>
                <a:cs typeface="Times New Roman" panose="02020603050405020304" pitchFamily="18" charset="0"/>
              </a:rPr>
              <a:t>Fruit</a:t>
            </a:r>
            <a:r>
              <a:rPr lang="en-US" sz="2400" dirty="0" smtClean="0">
                <a:latin typeface="Times New Roman" panose="02020603050405020304" pitchFamily="18" charset="0"/>
                <a:cs typeface="Times New Roman" panose="02020603050405020304" pitchFamily="18" charset="0"/>
              </a:rPr>
              <a:t>: A </a:t>
            </a:r>
            <a:r>
              <a:rPr lang="en-US" sz="2400" dirty="0">
                <a:latin typeface="Times New Roman" panose="02020603050405020304" pitchFamily="18" charset="0"/>
                <a:cs typeface="Times New Roman" panose="02020603050405020304" pitchFamily="18" charset="0"/>
              </a:rPr>
              <a:t>capsule or beery.</a:t>
            </a:r>
          </a:p>
          <a:p>
            <a:pPr algn="just" fontAlgn="base">
              <a:lnSpc>
                <a:spcPct val="150000"/>
              </a:lnSpc>
            </a:pPr>
            <a:r>
              <a:rPr lang="en-US" sz="2400" b="1" dirty="0" smtClean="0">
                <a:latin typeface="Times New Roman" panose="02020603050405020304" pitchFamily="18" charset="0"/>
                <a:cs typeface="Times New Roman" panose="02020603050405020304" pitchFamily="18" charset="0"/>
              </a:rPr>
              <a:t>Seed</a:t>
            </a:r>
            <a:r>
              <a:rPr lang="en-US" sz="2400" dirty="0" smtClean="0">
                <a:latin typeface="Times New Roman" panose="02020603050405020304" pitchFamily="18" charset="0"/>
                <a:cs typeface="Times New Roman" panose="02020603050405020304" pitchFamily="18" charset="0"/>
              </a:rPr>
              <a:t>: Endospermic</a:t>
            </a:r>
            <a:r>
              <a:rPr lang="en-US" sz="2400" dirty="0">
                <a:latin typeface="Times New Roman" panose="02020603050405020304" pitchFamily="18" charset="0"/>
                <a:cs typeface="Times New Roman" panose="02020603050405020304" pitchFamily="18" charset="0"/>
              </a:rPr>
              <a:t>.</a:t>
            </a:r>
            <a:endParaRPr lang="en-IN" sz="2400" dirty="0" smtClean="0">
              <a:latin typeface="Times New Roman" panose="02020603050405020304" pitchFamily="18" charset="0"/>
              <a:cs typeface="Times New Roman" panose="02020603050405020304" pitchFamily="18" charset="0"/>
            </a:endParaRPr>
          </a:p>
          <a:p>
            <a:pPr algn="just" fontAlgn="base">
              <a:lnSpc>
                <a:spcPct val="150000"/>
              </a:lnSpc>
            </a:pPr>
            <a:endParaRPr lang="en-US" sz="2400" b="0" dirty="0">
              <a:solidFill>
                <a:srgbClr val="4241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49346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Solanum Nigr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5850" y="687387"/>
            <a:ext cx="6921500" cy="5257801"/>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https://www.biologydiscussion.com/wp-content/uploads/2016/08/clip_image004_thumb-215.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76575" y="6034087"/>
            <a:ext cx="1609725" cy="361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7598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0100" y="352068"/>
            <a:ext cx="10668000" cy="6740307"/>
          </a:xfrm>
          <a:prstGeom prst="rect">
            <a:avLst/>
          </a:prstGeom>
        </p:spPr>
        <p:txBody>
          <a:bodyPr wrap="square">
            <a:spAutoFit/>
          </a:bodyPr>
          <a:lstStyle/>
          <a:p>
            <a:pPr algn="just" fontAlgn="base"/>
            <a:r>
              <a:rPr lang="en-IN" sz="2400" b="1" dirty="0">
                <a:solidFill>
                  <a:srgbClr val="000000"/>
                </a:solidFill>
                <a:latin typeface="Times New Roman" panose="02020603050405020304" pitchFamily="18" charset="0"/>
                <a:cs typeface="Times New Roman" panose="02020603050405020304" pitchFamily="18" charset="0"/>
              </a:rPr>
              <a:t>Economic Importance of </a:t>
            </a:r>
            <a:r>
              <a:rPr lang="en-IN" sz="2400" b="1" dirty="0" err="1">
                <a:solidFill>
                  <a:srgbClr val="000000"/>
                </a:solidFill>
                <a:latin typeface="Times New Roman" panose="02020603050405020304" pitchFamily="18" charset="0"/>
                <a:cs typeface="Times New Roman" panose="02020603050405020304" pitchFamily="18" charset="0"/>
              </a:rPr>
              <a:t>Solanaceae</a:t>
            </a:r>
            <a:r>
              <a:rPr lang="en-IN" sz="2400" b="1" dirty="0">
                <a:solidFill>
                  <a:srgbClr val="000000"/>
                </a:solidFill>
                <a:latin typeface="Times New Roman" panose="02020603050405020304" pitchFamily="18" charset="0"/>
                <a:cs typeface="Times New Roman" panose="02020603050405020304" pitchFamily="18" charset="0"/>
              </a:rPr>
              <a:t>:</a:t>
            </a:r>
          </a:p>
          <a:p>
            <a:pPr algn="just" fontAlgn="base"/>
            <a:r>
              <a:rPr lang="en-IN" sz="2400" dirty="0">
                <a:latin typeface="Times New Roman" panose="02020603050405020304" pitchFamily="18" charset="0"/>
                <a:cs typeface="Times New Roman" panose="02020603050405020304" pitchFamily="18" charset="0"/>
              </a:rPr>
              <a:t>The family is of great economic importance.</a:t>
            </a:r>
          </a:p>
          <a:p>
            <a:pPr algn="just" fontAlgn="base"/>
            <a:r>
              <a:rPr lang="en-IN" sz="2400" b="1" dirty="0">
                <a:latin typeface="Times New Roman" panose="02020603050405020304" pitchFamily="18" charset="0"/>
                <a:cs typeface="Times New Roman" panose="02020603050405020304" pitchFamily="18" charset="0"/>
              </a:rPr>
              <a:t>1. Food:</a:t>
            </a:r>
            <a:endParaRPr lang="en-IN" sz="2400" dirty="0">
              <a:latin typeface="Times New Roman" panose="02020603050405020304" pitchFamily="18" charset="0"/>
              <a:cs typeface="Times New Roman" panose="02020603050405020304" pitchFamily="18" charset="0"/>
            </a:endParaRPr>
          </a:p>
          <a:p>
            <a:pPr algn="just" fontAlgn="base"/>
            <a:r>
              <a:rPr lang="en-IN" sz="2400" dirty="0">
                <a:latin typeface="Times New Roman" panose="02020603050405020304" pitchFamily="18" charset="0"/>
                <a:cs typeface="Times New Roman" panose="02020603050405020304" pitchFamily="18" charset="0"/>
              </a:rPr>
              <a:t>Many members viz., Solanum </a:t>
            </a:r>
            <a:r>
              <a:rPr lang="en-IN" sz="2400" dirty="0" err="1">
                <a:latin typeface="Times New Roman" panose="02020603050405020304" pitchFamily="18" charset="0"/>
                <a:cs typeface="Times New Roman" panose="02020603050405020304" pitchFamily="18" charset="0"/>
              </a:rPr>
              <a:t>tuberosum</a:t>
            </a:r>
            <a:r>
              <a:rPr lang="en-IN" sz="2400" dirty="0">
                <a:latin typeface="Times New Roman" panose="02020603050405020304" pitchFamily="18" charset="0"/>
                <a:cs typeface="Times New Roman" panose="02020603050405020304" pitchFamily="18" charset="0"/>
              </a:rPr>
              <a:t> (Potato), Solanum </a:t>
            </a:r>
            <a:r>
              <a:rPr lang="en-IN" sz="2400" dirty="0" err="1">
                <a:latin typeface="Times New Roman" panose="02020603050405020304" pitchFamily="18" charset="0"/>
                <a:cs typeface="Times New Roman" panose="02020603050405020304" pitchFamily="18" charset="0"/>
              </a:rPr>
              <a:t>melongena</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Brinjal</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Lycopersicurn</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esculentum</a:t>
            </a:r>
            <a:r>
              <a:rPr lang="en-IN" sz="2400" dirty="0">
                <a:latin typeface="Times New Roman" panose="02020603050405020304" pitchFamily="18" charset="0"/>
                <a:cs typeface="Times New Roman" panose="02020603050405020304" pitchFamily="18" charset="0"/>
              </a:rPr>
              <a:t> (Tomato), Capsicum (H. </a:t>
            </a:r>
            <a:r>
              <a:rPr lang="en-IN" sz="2400" dirty="0" err="1">
                <a:latin typeface="Times New Roman" panose="02020603050405020304" pitchFamily="18" charset="0"/>
                <a:cs typeface="Times New Roman" panose="02020603050405020304" pitchFamily="18" charset="0"/>
              </a:rPr>
              <a:t>Mirch</a:t>
            </a:r>
            <a:r>
              <a:rPr lang="en-IN" sz="2400" dirty="0">
                <a:latin typeface="Times New Roman" panose="02020603050405020304" pitchFamily="18" charset="0"/>
                <a:cs typeface="Times New Roman" panose="02020603050405020304" pitchFamily="18" charset="0"/>
              </a:rPr>
              <a:t>) etc. are used as vegetables. </a:t>
            </a:r>
            <a:r>
              <a:rPr lang="en-IN" sz="2400" dirty="0" err="1">
                <a:latin typeface="Times New Roman" panose="02020603050405020304" pitchFamily="18" charset="0"/>
                <a:cs typeface="Times New Roman" panose="02020603050405020304" pitchFamily="18" charset="0"/>
              </a:rPr>
              <a:t>Physalis</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peruviana</a:t>
            </a:r>
            <a:r>
              <a:rPr lang="en-IN" sz="2400" dirty="0">
                <a:latin typeface="Times New Roman" panose="02020603050405020304" pitchFamily="18" charset="0"/>
                <a:cs typeface="Times New Roman" panose="02020603050405020304" pitchFamily="18" charset="0"/>
              </a:rPr>
              <a:t> (H. </a:t>
            </a:r>
            <a:r>
              <a:rPr lang="en-IN" sz="2400" dirty="0" err="1">
                <a:latin typeface="Times New Roman" panose="02020603050405020304" pitchFamily="18" charset="0"/>
                <a:cs typeface="Times New Roman" panose="02020603050405020304" pitchFamily="18" charset="0"/>
              </a:rPr>
              <a:t>Rasbhari</a:t>
            </a:r>
            <a:r>
              <a:rPr lang="en-IN" sz="2400" dirty="0">
                <a:latin typeface="Times New Roman" panose="02020603050405020304" pitchFamily="18" charset="0"/>
                <a:cs typeface="Times New Roman" panose="02020603050405020304" pitchFamily="18" charset="0"/>
              </a:rPr>
              <a:t>) produces edible berries.</a:t>
            </a:r>
          </a:p>
          <a:p>
            <a:pPr algn="just" fontAlgn="base"/>
            <a:r>
              <a:rPr lang="en-IN" sz="2400" b="1" dirty="0">
                <a:latin typeface="Times New Roman" panose="02020603050405020304" pitchFamily="18" charset="0"/>
                <a:cs typeface="Times New Roman" panose="02020603050405020304" pitchFamily="18" charset="0"/>
              </a:rPr>
              <a:t>2. Medicinal:</a:t>
            </a:r>
            <a:endParaRPr lang="en-IN" sz="2400" dirty="0">
              <a:latin typeface="Times New Roman" panose="02020603050405020304" pitchFamily="18" charset="0"/>
              <a:cs typeface="Times New Roman" panose="02020603050405020304" pitchFamily="18" charset="0"/>
            </a:endParaRPr>
          </a:p>
          <a:p>
            <a:pPr algn="just" fontAlgn="base"/>
            <a:r>
              <a:rPr lang="en-IN" sz="2400" dirty="0" err="1">
                <a:latin typeface="Times New Roman" panose="02020603050405020304" pitchFamily="18" charset="0"/>
                <a:cs typeface="Times New Roman" panose="02020603050405020304" pitchFamily="18" charset="0"/>
              </a:rPr>
              <a:t>Atropa</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belladona</a:t>
            </a:r>
            <a:r>
              <a:rPr lang="en-IN" sz="2400" dirty="0">
                <a:latin typeface="Times New Roman" panose="02020603050405020304" pitchFamily="18" charset="0"/>
                <a:cs typeface="Times New Roman" panose="02020603050405020304" pitchFamily="18" charset="0"/>
              </a:rPr>
              <a:t> contains alkaloid Atropine; this is used in </a:t>
            </a:r>
            <a:r>
              <a:rPr lang="en-IN" sz="2400" dirty="0" err="1">
                <a:latin typeface="Times New Roman" panose="02020603050405020304" pitchFamily="18" charset="0"/>
                <a:cs typeface="Times New Roman" panose="02020603050405020304" pitchFamily="18" charset="0"/>
              </a:rPr>
              <a:t>Belladona</a:t>
            </a:r>
            <a:r>
              <a:rPr lang="en-IN" sz="2400" dirty="0">
                <a:latin typeface="Times New Roman" panose="02020603050405020304" pitchFamily="18" charset="0"/>
                <a:cs typeface="Times New Roman" panose="02020603050405020304" pitchFamily="18" charset="0"/>
              </a:rPr>
              <a:t> plaster. Atropine is used in eye testing. </a:t>
            </a:r>
            <a:r>
              <a:rPr lang="en-IN" sz="2400" dirty="0" err="1">
                <a:latin typeface="Times New Roman" panose="02020603050405020304" pitchFamily="18" charset="0"/>
                <a:cs typeface="Times New Roman" panose="02020603050405020304" pitchFamily="18" charset="0"/>
              </a:rPr>
              <a:t>Nicotiana</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tabacum</a:t>
            </a:r>
            <a:r>
              <a:rPr lang="en-IN" sz="2400" dirty="0">
                <a:latin typeface="Times New Roman" panose="02020603050405020304" pitchFamily="18" charset="0"/>
                <a:cs typeface="Times New Roman" panose="02020603050405020304" pitchFamily="18" charset="0"/>
              </a:rPr>
              <a:t> (tobacco) yields Nicotine. </a:t>
            </a:r>
            <a:r>
              <a:rPr lang="en-IN" sz="2400" dirty="0" err="1">
                <a:latin typeface="Times New Roman" panose="02020603050405020304" pitchFamily="18" charset="0"/>
                <a:cs typeface="Times New Roman" panose="02020603050405020304" pitchFamily="18" charset="0"/>
              </a:rPr>
              <a:t>Hyoscyamus</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niger</a:t>
            </a:r>
            <a:r>
              <a:rPr lang="en-IN" sz="2400" dirty="0">
                <a:latin typeface="Times New Roman" panose="02020603050405020304" pitchFamily="18" charset="0"/>
                <a:cs typeface="Times New Roman" panose="02020603050405020304" pitchFamily="18" charset="0"/>
              </a:rPr>
              <a:t>, Solanum </a:t>
            </a:r>
            <a:r>
              <a:rPr lang="en-IN" sz="2400" dirty="0" err="1">
                <a:latin typeface="Times New Roman" panose="02020603050405020304" pitchFamily="18" charset="0"/>
                <a:cs typeface="Times New Roman" panose="02020603050405020304" pitchFamily="18" charset="0"/>
              </a:rPr>
              <a:t>nigrum</a:t>
            </a:r>
            <a:r>
              <a:rPr lang="en-IN" sz="2400" dirty="0">
                <a:latin typeface="Times New Roman" panose="02020603050405020304" pitchFamily="18" charset="0"/>
                <a:cs typeface="Times New Roman" panose="02020603050405020304" pitchFamily="18" charset="0"/>
              </a:rPr>
              <a:t>, Datura (H. </a:t>
            </a:r>
            <a:r>
              <a:rPr lang="en-IN" sz="2400" dirty="0" err="1">
                <a:latin typeface="Times New Roman" panose="02020603050405020304" pitchFamily="18" charset="0"/>
                <a:cs typeface="Times New Roman" panose="02020603050405020304" pitchFamily="18" charset="0"/>
              </a:rPr>
              <a:t>Dhatura</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Withania</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somnifera</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Ashwagandha</a:t>
            </a:r>
            <a:r>
              <a:rPr lang="en-IN" sz="2400" dirty="0">
                <a:latin typeface="Times New Roman" panose="02020603050405020304" pitchFamily="18" charset="0"/>
                <a:cs typeface="Times New Roman" panose="02020603050405020304" pitchFamily="18" charset="0"/>
              </a:rPr>
              <a:t>) are used medicinally.</a:t>
            </a:r>
          </a:p>
          <a:p>
            <a:pPr algn="just" fontAlgn="base"/>
            <a:r>
              <a:rPr lang="en-IN" sz="2400" b="1" dirty="0">
                <a:latin typeface="Times New Roman" panose="02020603050405020304" pitchFamily="18" charset="0"/>
                <a:cs typeface="Times New Roman" panose="02020603050405020304" pitchFamily="18" charset="0"/>
              </a:rPr>
              <a:t>3. Narcotics:</a:t>
            </a:r>
            <a:endParaRPr lang="en-IN" sz="2400" dirty="0">
              <a:latin typeface="Times New Roman" panose="02020603050405020304" pitchFamily="18" charset="0"/>
              <a:cs typeface="Times New Roman" panose="02020603050405020304" pitchFamily="18" charset="0"/>
            </a:endParaRPr>
          </a:p>
          <a:p>
            <a:pPr algn="just" fontAlgn="base"/>
            <a:r>
              <a:rPr lang="en-IN" sz="2400" dirty="0">
                <a:latin typeface="Times New Roman" panose="02020603050405020304" pitchFamily="18" charset="0"/>
                <a:cs typeface="Times New Roman" panose="02020603050405020304" pitchFamily="18" charset="0"/>
              </a:rPr>
              <a:t>Tobacco is obtained from leaves of </a:t>
            </a:r>
            <a:r>
              <a:rPr lang="en-IN" sz="2400" dirty="0" err="1">
                <a:latin typeface="Times New Roman" panose="02020603050405020304" pitchFamily="18" charset="0"/>
                <a:cs typeface="Times New Roman" panose="02020603050405020304" pitchFamily="18" charset="0"/>
              </a:rPr>
              <a:t>Nicotiana</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tabacum</a:t>
            </a:r>
            <a:r>
              <a:rPr lang="en-IN" sz="2400" dirty="0">
                <a:latin typeface="Times New Roman" panose="02020603050405020304" pitchFamily="18" charset="0"/>
                <a:cs typeface="Times New Roman" panose="02020603050405020304" pitchFamily="18" charset="0"/>
              </a:rPr>
              <a:t> and variously used in cigars, bidi, chewing, </a:t>
            </a:r>
            <a:r>
              <a:rPr lang="en-IN" sz="2400" dirty="0" err="1">
                <a:latin typeface="Times New Roman" panose="02020603050405020304" pitchFamily="18" charset="0"/>
                <a:cs typeface="Times New Roman" panose="02020603050405020304" pitchFamily="18" charset="0"/>
              </a:rPr>
              <a:t>jarda</a:t>
            </a:r>
            <a:r>
              <a:rPr lang="en-IN" sz="2400" dirty="0">
                <a:latin typeface="Times New Roman" panose="02020603050405020304" pitchFamily="18" charset="0"/>
                <a:cs typeface="Times New Roman" panose="02020603050405020304" pitchFamily="18" charset="0"/>
              </a:rPr>
              <a:t> etc</a:t>
            </a:r>
            <a:r>
              <a:rPr lang="en-IN" sz="2400" dirty="0" smtClean="0">
                <a:latin typeface="Times New Roman" panose="02020603050405020304" pitchFamily="18" charset="0"/>
                <a:cs typeface="Times New Roman" panose="02020603050405020304" pitchFamily="18" charset="0"/>
              </a:rPr>
              <a:t>.</a:t>
            </a:r>
          </a:p>
          <a:p>
            <a:pPr algn="just" fontAlgn="base"/>
            <a:r>
              <a:rPr lang="en-IN" sz="2400" b="1" dirty="0">
                <a:latin typeface="Times New Roman" panose="02020603050405020304" pitchFamily="18" charset="0"/>
                <a:cs typeface="Times New Roman" panose="02020603050405020304" pitchFamily="18" charset="0"/>
              </a:rPr>
              <a:t>4. Ornamentals:</a:t>
            </a:r>
            <a:endParaRPr lang="en-IN" sz="2400" dirty="0">
              <a:latin typeface="Times New Roman" panose="02020603050405020304" pitchFamily="18" charset="0"/>
              <a:cs typeface="Times New Roman" panose="02020603050405020304" pitchFamily="18" charset="0"/>
            </a:endParaRPr>
          </a:p>
          <a:p>
            <a:pPr algn="just" fontAlgn="base"/>
            <a:r>
              <a:rPr lang="en-IN" sz="2400" dirty="0">
                <a:latin typeface="Times New Roman" panose="02020603050405020304" pitchFamily="18" charset="0"/>
                <a:cs typeface="Times New Roman" panose="02020603050405020304" pitchFamily="18" charset="0"/>
              </a:rPr>
              <a:t>Petunia, Cestrum, </a:t>
            </a:r>
            <a:r>
              <a:rPr lang="en-IN" sz="2400" dirty="0" err="1">
                <a:latin typeface="Times New Roman" panose="02020603050405020304" pitchFamily="18" charset="0"/>
                <a:cs typeface="Times New Roman" panose="02020603050405020304" pitchFamily="18" charset="0"/>
              </a:rPr>
              <a:t>Lycium</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Salpiglossis</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Schizanthus</a:t>
            </a:r>
            <a:r>
              <a:rPr lang="en-IN" sz="2400" dirty="0">
                <a:latin typeface="Times New Roman" panose="02020603050405020304" pitchFamily="18" charset="0"/>
                <a:cs typeface="Times New Roman" panose="02020603050405020304" pitchFamily="18" charset="0"/>
              </a:rPr>
              <a:t> are cultivated in gardens for ornamentals.</a:t>
            </a:r>
          </a:p>
          <a:p>
            <a:pPr algn="just" fontAlgn="base"/>
            <a:endParaRPr lang="en-IN" sz="2400" b="0" dirty="0">
              <a:solidFill>
                <a:srgbClr val="4241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19614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50832" y="139184"/>
            <a:ext cx="2010487" cy="461665"/>
          </a:xfrm>
          <a:prstGeom prst="rect">
            <a:avLst/>
          </a:prstGeom>
        </p:spPr>
        <p:txBody>
          <a:bodyPr wrap="none">
            <a:spAutoFit/>
          </a:bodyPr>
          <a:lstStyle/>
          <a:p>
            <a:pPr algn="just"/>
            <a:r>
              <a:rPr lang="en-US" sz="2400" dirty="0" err="1">
                <a:latin typeface="Times New Roman" panose="02020603050405020304" pitchFamily="18" charset="0"/>
                <a:ea typeface="Calibri" panose="020F0502020204030204" pitchFamily="34" charset="0"/>
                <a:cs typeface="Times New Roman" panose="02020603050405020304" pitchFamily="18" charset="0"/>
              </a:rPr>
              <a:t>Euphorbiaceae</a:t>
            </a:r>
            <a:endParaRPr lang="en-IN" sz="2400" dirty="0"/>
          </a:p>
        </p:txBody>
      </p:sp>
      <p:sp>
        <p:nvSpPr>
          <p:cNvPr id="3" name="Rectangle 2"/>
          <p:cNvSpPr/>
          <p:nvPr/>
        </p:nvSpPr>
        <p:spPr>
          <a:xfrm>
            <a:off x="742950" y="370016"/>
            <a:ext cx="10267950" cy="7294305"/>
          </a:xfrm>
          <a:prstGeom prst="rect">
            <a:avLst/>
          </a:prstGeom>
        </p:spPr>
        <p:txBody>
          <a:bodyPr wrap="square">
            <a:spAutoFit/>
          </a:bodyPr>
          <a:lstStyle/>
          <a:p>
            <a:pPr algn="just">
              <a:lnSpc>
                <a:spcPct val="150000"/>
              </a:lnSpc>
            </a:pPr>
            <a:r>
              <a:rPr lang="en-US" sz="2400" b="1" dirty="0" smtClean="0">
                <a:solidFill>
                  <a:srgbClr val="993366"/>
                </a:solidFill>
                <a:latin typeface="Times New Roman" panose="02020603050405020304" pitchFamily="18" charset="0"/>
                <a:cs typeface="Times New Roman" panose="02020603050405020304" pitchFamily="18" charset="0"/>
              </a:rPr>
              <a:t>Distribution</a:t>
            </a:r>
            <a:r>
              <a:rPr lang="en-US" sz="2400" b="1" dirty="0">
                <a:solidFill>
                  <a:srgbClr val="993366"/>
                </a:solidFill>
                <a:latin typeface="Times New Roman" panose="02020603050405020304" pitchFamily="18" charset="0"/>
                <a:cs typeface="Times New Roman" panose="02020603050405020304" pitchFamily="18" charset="0"/>
              </a:rPr>
              <a:t>:</a:t>
            </a:r>
            <a:r>
              <a:rPr lang="en-US" sz="2400" b="1" dirty="0">
                <a:solidFill>
                  <a:srgbClr val="050002"/>
                </a:solidFill>
                <a:latin typeface="Times New Roman" panose="02020603050405020304" pitchFamily="18" charset="0"/>
                <a:cs typeface="Times New Roman" panose="02020603050405020304" pitchFamily="18" charset="0"/>
              </a:rPr>
              <a:t> </a:t>
            </a:r>
            <a:r>
              <a:rPr lang="en-US" sz="2400" dirty="0" smtClean="0">
                <a:solidFill>
                  <a:srgbClr val="050002"/>
                </a:solidFill>
                <a:latin typeface="Times New Roman" panose="02020603050405020304" pitchFamily="18" charset="0"/>
                <a:cs typeface="Times New Roman" panose="02020603050405020304" pitchFamily="18" charset="0"/>
              </a:rPr>
              <a:t>T</a:t>
            </a:r>
            <a:r>
              <a:rPr lang="en-US" sz="2400" dirty="0">
                <a:solidFill>
                  <a:srgbClr val="050002"/>
                </a:solidFill>
                <a:latin typeface="Times New Roman" panose="02020603050405020304" pitchFamily="18" charset="0"/>
                <a:cs typeface="Times New Roman" panose="02020603050405020304" pitchFamily="18" charset="0"/>
              </a:rPr>
              <a:t>his family </a:t>
            </a:r>
            <a:r>
              <a:rPr lang="en-US" sz="2400" dirty="0" smtClean="0">
                <a:solidFill>
                  <a:srgbClr val="050002"/>
                </a:solidFill>
                <a:latin typeface="Times New Roman" panose="02020603050405020304" pitchFamily="18" charset="0"/>
                <a:cs typeface="Times New Roman" panose="02020603050405020304" pitchFamily="18" charset="0"/>
              </a:rPr>
              <a:t>includes 300 genera and </a:t>
            </a:r>
            <a:r>
              <a:rPr lang="en-US" sz="2400" dirty="0">
                <a:solidFill>
                  <a:srgbClr val="050002"/>
                </a:solidFill>
                <a:latin typeface="Times New Roman" panose="02020603050405020304" pitchFamily="18" charset="0"/>
                <a:cs typeface="Times New Roman" panose="02020603050405020304" pitchFamily="18" charset="0"/>
              </a:rPr>
              <a:t>about 5000 </a:t>
            </a:r>
            <a:r>
              <a:rPr lang="en-US" sz="2400" dirty="0" smtClean="0">
                <a:solidFill>
                  <a:srgbClr val="050002"/>
                </a:solidFill>
                <a:latin typeface="Times New Roman" panose="02020603050405020304" pitchFamily="18" charset="0"/>
                <a:cs typeface="Times New Roman" panose="02020603050405020304" pitchFamily="18" charset="0"/>
              </a:rPr>
              <a:t>species. The </a:t>
            </a:r>
            <a:r>
              <a:rPr lang="en-US" sz="2400" dirty="0">
                <a:solidFill>
                  <a:srgbClr val="050002"/>
                </a:solidFill>
                <a:latin typeface="Times New Roman" panose="02020603050405020304" pitchFamily="18" charset="0"/>
                <a:cs typeface="Times New Roman" panose="02020603050405020304" pitchFamily="18" charset="0"/>
              </a:rPr>
              <a:t>members of this family are cosmopolitan in distribution but, they are more abundant in warmer parts or tropical regions of the world. They are almost absent in Arctic region. In India this family is represented by 61 genera and 336 species. All these species are distributed in tropical and sub-tropical Himalayas and mountain ranges of south India</a:t>
            </a:r>
            <a:r>
              <a:rPr lang="en-US" sz="2400" dirty="0" smtClean="0">
                <a:solidFill>
                  <a:srgbClr val="050002"/>
                </a:solidFill>
                <a:latin typeface="Times New Roman" panose="02020603050405020304" pitchFamily="18" charset="0"/>
                <a:cs typeface="Times New Roman" panose="02020603050405020304" pitchFamily="18" charset="0"/>
              </a:rPr>
              <a:t>. </a:t>
            </a:r>
          </a:p>
          <a:p>
            <a:pPr algn="just">
              <a:lnSpc>
                <a:spcPct val="150000"/>
              </a:lnSpc>
            </a:pPr>
            <a:r>
              <a:rPr lang="en-US" sz="2400" b="1" dirty="0" smtClean="0">
                <a:latin typeface="Times New Roman" panose="02020603050405020304" pitchFamily="18" charset="0"/>
                <a:cs typeface="Times New Roman" panose="02020603050405020304" pitchFamily="18" charset="0"/>
              </a:rPr>
              <a:t>Habitat</a:t>
            </a:r>
            <a:r>
              <a:rPr lang="en-US" sz="2400" b="1"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Generally, plants belonging to this family are </a:t>
            </a:r>
            <a:r>
              <a:rPr lang="en-US" sz="2400" dirty="0" err="1">
                <a:latin typeface="Times New Roman" panose="02020603050405020304" pitchFamily="18" charset="0"/>
                <a:cs typeface="Times New Roman" panose="02020603050405020304" pitchFamily="18" charset="0"/>
              </a:rPr>
              <a:t>Mesophytic</a:t>
            </a:r>
            <a:r>
              <a:rPr lang="en-US" sz="2400" dirty="0">
                <a:latin typeface="Times New Roman" panose="02020603050405020304" pitchFamily="18" charset="0"/>
                <a:cs typeface="Times New Roman" panose="02020603050405020304" pitchFamily="18" charset="0"/>
              </a:rPr>
              <a:t> or xerophytic in habitat</a:t>
            </a:r>
          </a:p>
          <a:p>
            <a:pPr algn="just">
              <a:lnSpc>
                <a:spcPct val="150000"/>
              </a:lnSpc>
            </a:pPr>
            <a:r>
              <a:rPr lang="en-US" sz="2400" b="1" dirty="0">
                <a:latin typeface="Times New Roman" panose="02020603050405020304" pitchFamily="18" charset="0"/>
                <a:cs typeface="Times New Roman" panose="02020603050405020304" pitchFamily="18" charset="0"/>
              </a:rPr>
              <a:t>Habit: </a:t>
            </a:r>
            <a:r>
              <a:rPr lang="en-US" sz="2400" dirty="0">
                <a:latin typeface="Times New Roman" panose="02020603050405020304" pitchFamily="18" charset="0"/>
                <a:cs typeface="Times New Roman" panose="02020603050405020304" pitchFamily="18" charset="0"/>
              </a:rPr>
              <a:t>This family shows a great range of characteristics in vegetative and floral structures. Members of this family are mostly shrubs (for example </a:t>
            </a:r>
            <a:r>
              <a:rPr lang="en-US" sz="2400" i="1" dirty="0" err="1">
                <a:latin typeface="Times New Roman" panose="02020603050405020304" pitchFamily="18" charset="0"/>
                <a:cs typeface="Times New Roman" panose="02020603050405020304" pitchFamily="18" charset="0"/>
              </a:rPr>
              <a:t>Jatropa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Ricinus</a:t>
            </a:r>
            <a:r>
              <a:rPr lang="en-US" sz="2400" i="1" dirty="0">
                <a:latin typeface="Times New Roman" panose="02020603050405020304" pitchFamily="18" charset="0"/>
                <a:cs typeface="Times New Roman" panose="02020603050405020304" pitchFamily="18" charset="0"/>
              </a:rPr>
              <a:t>, Euphorbia </a:t>
            </a:r>
            <a:r>
              <a:rPr lang="en-US" sz="2400" i="1" dirty="0" err="1">
                <a:latin typeface="Times New Roman" panose="02020603050405020304" pitchFamily="18" charset="0"/>
                <a:cs typeface="Times New Roman" panose="02020603050405020304" pitchFamily="18" charset="0"/>
              </a:rPr>
              <a:t>sps</a:t>
            </a:r>
            <a:r>
              <a:rPr lang="en-US" sz="2400" dirty="0">
                <a:latin typeface="Times New Roman" panose="02020603050405020304" pitchFamily="18" charset="0"/>
                <a:cs typeface="Times New Roman" panose="02020603050405020304" pitchFamily="18" charset="0"/>
              </a:rPr>
              <a:t>.) or trees (for example </a:t>
            </a:r>
            <a:r>
              <a:rPr lang="en-US" sz="2400" i="1" dirty="0" err="1">
                <a:latin typeface="Times New Roman" panose="02020603050405020304" pitchFamily="18" charset="0"/>
                <a:cs typeface="Times New Roman" panose="02020603050405020304" pitchFamily="18" charset="0"/>
              </a:rPr>
              <a:t>Emblica</a:t>
            </a:r>
            <a:r>
              <a:rPr lang="en-US" sz="2400" i="1" dirty="0">
                <a:latin typeface="Times New Roman" panose="02020603050405020304" pitchFamily="18" charset="0"/>
                <a:cs typeface="Times New Roman" panose="02020603050405020304" pitchFamily="18" charset="0"/>
              </a:rPr>
              <a:t> officinalis, </a:t>
            </a:r>
            <a:r>
              <a:rPr lang="en-US" sz="2400" i="1" dirty="0" err="1">
                <a:latin typeface="Times New Roman" panose="02020603050405020304" pitchFamily="18" charset="0"/>
                <a:cs typeface="Times New Roman" panose="02020603050405020304" pitchFamily="18" charset="0"/>
              </a:rPr>
              <a:t>Hevea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brasiliensis</a:t>
            </a:r>
            <a:r>
              <a:rPr lang="en-US" sz="2400" dirty="0">
                <a:latin typeface="Times New Roman" panose="02020603050405020304" pitchFamily="18" charset="0"/>
                <a:cs typeface="Times New Roman" panose="02020603050405020304" pitchFamily="18" charset="0"/>
              </a:rPr>
              <a:t>) and rarely herbs (for example </a:t>
            </a:r>
            <a:r>
              <a:rPr lang="en-US" sz="2400" i="1" dirty="0" err="1">
                <a:latin typeface="Times New Roman" panose="02020603050405020304" pitchFamily="18" charset="0"/>
                <a:cs typeface="Times New Roman" panose="02020603050405020304" pitchFamily="18" charset="0"/>
              </a:rPr>
              <a:t>Acalypha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Phyllanthus</a:t>
            </a:r>
            <a:r>
              <a:rPr lang="en-US" sz="2400" dirty="0">
                <a:latin typeface="Times New Roman" panose="02020603050405020304" pitchFamily="18" charset="0"/>
                <a:cs typeface="Times New Roman" panose="02020603050405020304" pitchFamily="18" charset="0"/>
              </a:rPr>
              <a:t>).</a:t>
            </a:r>
          </a:p>
          <a:p>
            <a:pPr algn="just">
              <a:lnSpc>
                <a:spcPct val="150000"/>
              </a:lnSpc>
            </a:pPr>
            <a:endParaRPr lang="en-US" sz="2400" b="0" i="0" dirty="0">
              <a:solidFill>
                <a:srgbClr val="05000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97992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714376" y="0"/>
            <a:ext cx="10306050" cy="664797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400" b="1" i="0" u="none" strike="noStrike" cap="none" normalizeH="0" baseline="0" dirty="0" smtClean="0">
                <a:ln>
                  <a:noFill/>
                </a:ln>
                <a:solidFill>
                  <a:srgbClr val="993366"/>
                </a:solidFill>
                <a:effectLst/>
                <a:latin typeface="Times New Roman" panose="02020603050405020304" pitchFamily="18" charset="0"/>
                <a:cs typeface="Times New Roman" panose="02020603050405020304" pitchFamily="18" charset="0"/>
              </a:rPr>
              <a:t>Root system:</a:t>
            </a:r>
            <a:r>
              <a:rPr kumimoji="0" lang="en-US" altLang="en-US" sz="2400" b="0" i="0" u="none" strike="noStrike" cap="none" normalizeH="0" baseline="0" dirty="0" smtClean="0">
                <a:ln>
                  <a:noFill/>
                </a:ln>
                <a:solidFill>
                  <a:srgbClr val="050002"/>
                </a:solidFill>
                <a:effectLst/>
                <a:latin typeface="Times New Roman" panose="02020603050405020304" pitchFamily="18" charset="0"/>
                <a:cs typeface="Times New Roman" panose="02020603050405020304" pitchFamily="18" charset="0"/>
              </a:rPr>
              <a:t> These plants show tap root system. Exceptionally, </a:t>
            </a:r>
            <a:r>
              <a:rPr kumimoji="0" lang="en-US" altLang="en-US" sz="2400" b="0" i="1" u="none" strike="noStrike" cap="none" normalizeH="0" baseline="0" dirty="0" err="1" smtClean="0">
                <a:ln>
                  <a:noFill/>
                </a:ln>
                <a:solidFill>
                  <a:srgbClr val="050002"/>
                </a:solidFill>
                <a:effectLst/>
                <a:latin typeface="Times New Roman" panose="02020603050405020304" pitchFamily="18" charset="0"/>
                <a:cs typeface="Times New Roman" panose="02020603050405020304" pitchFamily="18" charset="0"/>
              </a:rPr>
              <a:t>Manihot</a:t>
            </a:r>
            <a:r>
              <a:rPr kumimoji="0" lang="en-US" altLang="en-US" sz="2400" b="0" i="0" u="none" strike="noStrike" cap="none" normalizeH="0" baseline="0" dirty="0" smtClean="0">
                <a:ln>
                  <a:noFill/>
                </a:ln>
                <a:solidFill>
                  <a:srgbClr val="050002"/>
                </a:solidFill>
                <a:effectLst/>
                <a:latin typeface="Times New Roman" panose="02020603050405020304" pitchFamily="18" charset="0"/>
                <a:cs typeface="Times New Roman" panose="02020603050405020304" pitchFamily="18" charset="0"/>
              </a:rPr>
              <a:t> has tuberous roots which are rich in starch. Few species of </a:t>
            </a:r>
            <a:r>
              <a:rPr kumimoji="0" lang="en-US" altLang="en-US" sz="2400" b="0" i="1" u="none" strike="noStrike" cap="none" normalizeH="0" baseline="0" dirty="0" err="1" smtClean="0">
                <a:ln>
                  <a:noFill/>
                </a:ln>
                <a:solidFill>
                  <a:srgbClr val="050002"/>
                </a:solidFill>
                <a:effectLst/>
                <a:latin typeface="Times New Roman" panose="02020603050405020304" pitchFamily="18" charset="0"/>
                <a:cs typeface="Times New Roman" panose="02020603050405020304" pitchFamily="18" charset="0"/>
              </a:rPr>
              <a:t>Manihot</a:t>
            </a:r>
            <a:r>
              <a:rPr kumimoji="0" lang="en-US" altLang="en-US" sz="2400" b="0" i="0" u="none" strike="noStrike" cap="none" normalizeH="0" baseline="0" dirty="0" smtClean="0">
                <a:ln>
                  <a:noFill/>
                </a:ln>
                <a:solidFill>
                  <a:srgbClr val="050002"/>
                </a:solidFill>
                <a:effectLst/>
                <a:latin typeface="Times New Roman" panose="02020603050405020304" pitchFamily="18" charset="0"/>
                <a:cs typeface="Times New Roman" panose="02020603050405020304" pitchFamily="18" charset="0"/>
              </a:rPr>
              <a:t> are edible.</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400" b="1" i="0" u="none" strike="noStrike" cap="none" normalizeH="0" baseline="0" dirty="0" smtClean="0">
                <a:ln>
                  <a:noFill/>
                </a:ln>
                <a:solidFill>
                  <a:srgbClr val="993366"/>
                </a:solidFill>
                <a:effectLst/>
                <a:latin typeface="Times New Roman" panose="02020603050405020304" pitchFamily="18" charset="0"/>
                <a:cs typeface="Times New Roman" panose="02020603050405020304" pitchFamily="18" charset="0"/>
              </a:rPr>
              <a:t>Stem:</a:t>
            </a:r>
            <a:r>
              <a:rPr kumimoji="0" lang="en-US" altLang="en-US" sz="2400" b="1" i="0" u="none" strike="noStrike" cap="none" normalizeH="0" baseline="0" dirty="0" smtClean="0">
                <a:ln>
                  <a:noFill/>
                </a:ln>
                <a:solidFill>
                  <a:srgbClr val="050002"/>
                </a:solidFill>
                <a:effectLst/>
                <a:latin typeface="Times New Roman" panose="02020603050405020304" pitchFamily="18" charset="0"/>
                <a:cs typeface="Times New Roman" panose="02020603050405020304" pitchFamily="18" charset="0"/>
              </a:rPr>
              <a:t> </a:t>
            </a:r>
            <a:r>
              <a:rPr kumimoji="0" lang="en-US" altLang="en-US" sz="2400" b="0" i="0" u="none" strike="noStrike" cap="none" normalizeH="0" baseline="0" dirty="0" smtClean="0">
                <a:ln>
                  <a:noFill/>
                </a:ln>
                <a:solidFill>
                  <a:srgbClr val="050002"/>
                </a:solidFill>
                <a:effectLst/>
                <a:latin typeface="Times New Roman" panose="02020603050405020304" pitchFamily="18" charset="0"/>
                <a:cs typeface="Times New Roman" panose="02020603050405020304" pitchFamily="18" charset="0"/>
              </a:rPr>
              <a:t>Several species of Euphorbia are cactus-like in habit with thick and fleshy stems and leaves reduced to spines. These plants often contain milky latex with special </a:t>
            </a:r>
            <a:r>
              <a:rPr kumimoji="0" lang="en-US" altLang="en-US" sz="2400" b="0" i="0" u="none" strike="noStrike" cap="none" normalizeH="0" baseline="0" dirty="0" err="1" smtClean="0">
                <a:ln>
                  <a:noFill/>
                </a:ln>
                <a:solidFill>
                  <a:srgbClr val="050002"/>
                </a:solidFill>
                <a:effectLst/>
                <a:latin typeface="Times New Roman" panose="02020603050405020304" pitchFamily="18" charset="0"/>
                <a:cs typeface="Times New Roman" panose="02020603050405020304" pitchFamily="18" charset="0"/>
              </a:rPr>
              <a:t>laticiferous</a:t>
            </a:r>
            <a:r>
              <a:rPr kumimoji="0" lang="en-US" altLang="en-US" sz="2400" b="0" i="0" u="none" strike="noStrike" cap="none" normalizeH="0" baseline="0" dirty="0" smtClean="0">
                <a:ln>
                  <a:noFill/>
                </a:ln>
                <a:solidFill>
                  <a:srgbClr val="050002"/>
                </a:solidFill>
                <a:effectLst/>
                <a:latin typeface="Times New Roman" panose="02020603050405020304" pitchFamily="18" charset="0"/>
                <a:cs typeface="Times New Roman" panose="02020603050405020304" pitchFamily="18" charset="0"/>
              </a:rPr>
              <a:t> vessels.</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400" b="1" i="0" u="none" strike="noStrike" cap="none" normalizeH="0" baseline="0" dirty="0" smtClean="0">
                <a:ln>
                  <a:noFill/>
                </a:ln>
                <a:solidFill>
                  <a:srgbClr val="993366"/>
                </a:solidFill>
                <a:effectLst/>
                <a:latin typeface="Times New Roman" panose="02020603050405020304" pitchFamily="18" charset="0"/>
                <a:cs typeface="Times New Roman" panose="02020603050405020304" pitchFamily="18" charset="0"/>
              </a:rPr>
              <a:t>Leaf: </a:t>
            </a:r>
            <a:r>
              <a:rPr kumimoji="0" lang="en-US" altLang="en-US" sz="2400" b="0" i="0" u="none" strike="noStrike" cap="none" normalizeH="0" baseline="0" dirty="0" smtClean="0">
                <a:ln>
                  <a:noFill/>
                </a:ln>
                <a:solidFill>
                  <a:srgbClr val="050002"/>
                </a:solidFill>
                <a:effectLst/>
                <a:latin typeface="Times New Roman" panose="02020603050405020304" pitchFamily="18" charset="0"/>
                <a:cs typeface="Times New Roman" panose="02020603050405020304" pitchFamily="18" charset="0"/>
              </a:rPr>
              <a:t>The leaves are usually alternate or rarely opposite (</a:t>
            </a:r>
            <a:r>
              <a:rPr kumimoji="0" lang="en-US" altLang="en-US" sz="2400" b="0" i="1" u="none" strike="noStrike" cap="none" normalizeH="0" baseline="0" dirty="0" err="1" smtClean="0">
                <a:ln>
                  <a:noFill/>
                </a:ln>
                <a:solidFill>
                  <a:srgbClr val="050002"/>
                </a:solidFill>
                <a:effectLst/>
                <a:latin typeface="Times New Roman" panose="02020603050405020304" pitchFamily="18" charset="0"/>
                <a:cs typeface="Times New Roman" panose="02020603050405020304" pitchFamily="18" charset="0"/>
              </a:rPr>
              <a:t>Choriophyllum</a:t>
            </a:r>
            <a:r>
              <a:rPr kumimoji="0" lang="en-US" altLang="en-US" sz="2400" b="0" i="0" u="none" strike="noStrike" cap="none" normalizeH="0" baseline="0" dirty="0" smtClean="0">
                <a:ln>
                  <a:noFill/>
                </a:ln>
                <a:solidFill>
                  <a:srgbClr val="050002"/>
                </a:solidFill>
                <a:effectLst/>
                <a:latin typeface="Times New Roman" panose="02020603050405020304" pitchFamily="18" charset="0"/>
                <a:cs typeface="Times New Roman" panose="02020603050405020304" pitchFamily="18" charset="0"/>
              </a:rPr>
              <a:t>) or whorled (</a:t>
            </a:r>
            <a:r>
              <a:rPr kumimoji="0" lang="en-US" altLang="en-US" sz="2400" b="0" i="1" u="none" strike="noStrike" cap="none" normalizeH="0" baseline="0" dirty="0" err="1" smtClean="0">
                <a:ln>
                  <a:noFill/>
                </a:ln>
                <a:solidFill>
                  <a:srgbClr val="050002"/>
                </a:solidFill>
                <a:effectLst/>
                <a:latin typeface="Times New Roman" panose="02020603050405020304" pitchFamily="18" charset="0"/>
                <a:cs typeface="Times New Roman" panose="02020603050405020304" pitchFamily="18" charset="0"/>
              </a:rPr>
              <a:t>Mischodon</a:t>
            </a:r>
            <a:r>
              <a:rPr kumimoji="0" lang="en-US" altLang="en-US" sz="2400" b="0" i="0" u="none" strike="noStrike" cap="none" normalizeH="0" baseline="0" dirty="0" smtClean="0">
                <a:ln>
                  <a:noFill/>
                </a:ln>
                <a:solidFill>
                  <a:srgbClr val="050002"/>
                </a:solidFill>
                <a:effectLst/>
                <a:latin typeface="Times New Roman" panose="02020603050405020304" pitchFamily="18" charset="0"/>
                <a:cs typeface="Times New Roman" panose="02020603050405020304" pitchFamily="18" charset="0"/>
              </a:rPr>
              <a:t>), simple, entire or deeply </a:t>
            </a:r>
            <a:r>
              <a:rPr kumimoji="0" lang="en-US" altLang="en-US" sz="2400" b="0" i="0" u="none" strike="noStrike" cap="none" normalizeH="0" baseline="0" dirty="0" err="1" smtClean="0">
                <a:ln>
                  <a:noFill/>
                </a:ln>
                <a:solidFill>
                  <a:srgbClr val="050002"/>
                </a:solidFill>
                <a:effectLst/>
                <a:latin typeface="Times New Roman" panose="02020603050405020304" pitchFamily="18" charset="0"/>
                <a:cs typeface="Times New Roman" panose="02020603050405020304" pitchFamily="18" charset="0"/>
              </a:rPr>
              <a:t>palmately</a:t>
            </a:r>
            <a:r>
              <a:rPr kumimoji="0" lang="en-US" altLang="en-US" sz="2400" b="0" i="0" u="none" strike="noStrike" cap="none" normalizeH="0" baseline="0" dirty="0" smtClean="0">
                <a:ln>
                  <a:noFill/>
                </a:ln>
                <a:solidFill>
                  <a:srgbClr val="050002"/>
                </a:solidFill>
                <a:effectLst/>
                <a:latin typeface="Times New Roman" panose="02020603050405020304" pitchFamily="18" charset="0"/>
                <a:cs typeface="Times New Roman" panose="02020603050405020304" pitchFamily="18" charset="0"/>
              </a:rPr>
              <a:t> lobed (</a:t>
            </a:r>
            <a:r>
              <a:rPr kumimoji="0" lang="en-US" altLang="en-US" sz="2400" b="0" i="1" u="none" strike="noStrike" cap="none" normalizeH="0" baseline="0" dirty="0" err="1" smtClean="0">
                <a:ln>
                  <a:noFill/>
                </a:ln>
                <a:solidFill>
                  <a:srgbClr val="050002"/>
                </a:solidFill>
                <a:effectLst/>
                <a:latin typeface="Times New Roman" panose="02020603050405020304" pitchFamily="18" charset="0"/>
                <a:cs typeface="Times New Roman" panose="02020603050405020304" pitchFamily="18" charset="0"/>
              </a:rPr>
              <a:t>Ricinus</a:t>
            </a:r>
            <a:r>
              <a:rPr kumimoji="0" lang="en-US" altLang="en-US" sz="2400" b="0" i="0" u="none" strike="noStrike" cap="none" normalizeH="0" baseline="0" dirty="0" smtClean="0">
                <a:ln>
                  <a:noFill/>
                </a:ln>
                <a:solidFill>
                  <a:srgbClr val="050002"/>
                </a:solidFill>
                <a:effectLst/>
                <a:latin typeface="Times New Roman" panose="02020603050405020304" pitchFamily="18" charset="0"/>
                <a:cs typeface="Times New Roman" panose="02020603050405020304" pitchFamily="18" charset="0"/>
              </a:rPr>
              <a:t> and </a:t>
            </a:r>
            <a:r>
              <a:rPr kumimoji="0" lang="en-US" altLang="en-US" sz="2400" b="0" i="1" u="none" strike="noStrike" cap="none" normalizeH="0" baseline="0" dirty="0" err="1" smtClean="0">
                <a:ln>
                  <a:noFill/>
                </a:ln>
                <a:solidFill>
                  <a:srgbClr val="050002"/>
                </a:solidFill>
                <a:effectLst/>
                <a:latin typeface="Times New Roman" panose="02020603050405020304" pitchFamily="18" charset="0"/>
                <a:cs typeface="Times New Roman" panose="02020603050405020304" pitchFamily="18" charset="0"/>
              </a:rPr>
              <a:t>Jatropa</a:t>
            </a:r>
            <a:r>
              <a:rPr kumimoji="0" lang="en-US" altLang="en-US" sz="2400" b="0" i="0" u="none" strike="noStrike" cap="none" normalizeH="0" baseline="0" dirty="0" smtClean="0">
                <a:ln>
                  <a:noFill/>
                </a:ln>
                <a:solidFill>
                  <a:srgbClr val="050002"/>
                </a:solidFill>
                <a:effectLst/>
                <a:latin typeface="Times New Roman" panose="02020603050405020304" pitchFamily="18" charset="0"/>
                <a:cs typeface="Times New Roman" panose="02020603050405020304" pitchFamily="18" charset="0"/>
              </a:rPr>
              <a:t>) or compound (</a:t>
            </a:r>
            <a:r>
              <a:rPr kumimoji="0" lang="en-US" altLang="en-US" sz="2400" b="0" i="1" u="none" strike="noStrike" cap="none" normalizeH="0" baseline="0" dirty="0" err="1" smtClean="0">
                <a:ln>
                  <a:noFill/>
                </a:ln>
                <a:solidFill>
                  <a:srgbClr val="050002"/>
                </a:solidFill>
                <a:effectLst/>
                <a:latin typeface="Times New Roman" panose="02020603050405020304" pitchFamily="18" charset="0"/>
                <a:cs typeface="Times New Roman" panose="02020603050405020304" pitchFamily="18" charset="0"/>
              </a:rPr>
              <a:t>Bischofia</a:t>
            </a:r>
            <a:r>
              <a:rPr kumimoji="0" lang="en-US" altLang="en-US" sz="2400" b="0" i="0" u="none" strike="noStrike" cap="none" normalizeH="0" baseline="0" dirty="0" smtClean="0">
                <a:ln>
                  <a:noFill/>
                </a:ln>
                <a:solidFill>
                  <a:srgbClr val="050002"/>
                </a:solidFill>
                <a:effectLst/>
                <a:latin typeface="Times New Roman" panose="02020603050405020304" pitchFamily="18" charset="0"/>
                <a:cs typeface="Times New Roman" panose="02020603050405020304" pitchFamily="18" charset="0"/>
              </a:rPr>
              <a:t>). The leaves are variegated in Croton.</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en-US" altLang="en-US" sz="2400" b="0" i="0" u="none" strike="noStrike" cap="none" normalizeH="0" baseline="0" dirty="0" smtClean="0">
                <a:ln>
                  <a:noFill/>
                </a:ln>
                <a:solidFill>
                  <a:srgbClr val="050002"/>
                </a:solidFill>
                <a:effectLst/>
                <a:latin typeface="Times New Roman" panose="02020603050405020304" pitchFamily="18" charset="0"/>
                <a:cs typeface="Times New Roman" panose="02020603050405020304" pitchFamily="18" charset="0"/>
              </a:rPr>
              <a:t>The stipules are usually present and in </a:t>
            </a:r>
            <a:r>
              <a:rPr kumimoji="0" lang="en-US" altLang="en-US" sz="2400" b="0" i="0" u="none" strike="noStrike" cap="none" normalizeH="0" baseline="0" dirty="0" err="1" smtClean="0">
                <a:ln>
                  <a:noFill/>
                </a:ln>
                <a:solidFill>
                  <a:srgbClr val="050002"/>
                </a:solidFill>
                <a:effectLst/>
                <a:latin typeface="Times New Roman" panose="02020603050405020304" pitchFamily="18" charset="0"/>
                <a:cs typeface="Times New Roman" panose="02020603050405020304" pitchFamily="18" charset="0"/>
              </a:rPr>
              <a:t>Jatropa</a:t>
            </a:r>
            <a:r>
              <a:rPr kumimoji="0" lang="en-US" altLang="en-US" sz="2400" b="0" i="0" u="none" strike="noStrike" cap="none" normalizeH="0" baseline="0" dirty="0" smtClean="0">
                <a:ln>
                  <a:noFill/>
                </a:ln>
                <a:solidFill>
                  <a:srgbClr val="050002"/>
                </a:solidFill>
                <a:effectLst/>
                <a:latin typeface="Times New Roman" panose="02020603050405020304" pitchFamily="18" charset="0"/>
                <a:cs typeface="Times New Roman" panose="02020603050405020304" pitchFamily="18" charset="0"/>
              </a:rPr>
              <a:t> they are represented by ciliate glands. The venation is pinnate or palmate as in </a:t>
            </a:r>
            <a:r>
              <a:rPr kumimoji="0" lang="en-US" altLang="en-US" sz="2400" b="0" i="0" u="none" strike="noStrike" cap="none" normalizeH="0" baseline="0" dirty="0" err="1" smtClean="0">
                <a:ln>
                  <a:noFill/>
                </a:ln>
                <a:solidFill>
                  <a:srgbClr val="050002"/>
                </a:solidFill>
                <a:effectLst/>
                <a:latin typeface="Times New Roman" panose="02020603050405020304" pitchFamily="18" charset="0"/>
                <a:cs typeface="Times New Roman" panose="02020603050405020304" pitchFamily="18" charset="0"/>
              </a:rPr>
              <a:t>Ricinus</a:t>
            </a:r>
            <a:r>
              <a:rPr kumimoji="0" lang="en-US" altLang="en-US" sz="2400" b="0" i="0" u="none" strike="noStrike" cap="none" normalizeH="0" baseline="0" dirty="0" smtClean="0">
                <a:ln>
                  <a:noFill/>
                </a:ln>
                <a:solidFill>
                  <a:srgbClr val="050002"/>
                </a:solidFill>
                <a:effectLst/>
                <a:latin typeface="Times New Roman" panose="02020603050405020304" pitchFamily="18" charset="0"/>
                <a:cs typeface="Times New Roman" panose="02020603050405020304" pitchFamily="18" charset="0"/>
              </a:rPr>
              <a:t>. In species of Euphorbia, leaves fall off early and photosynthesis is carried by green stems.</a:t>
            </a:r>
            <a:endParaRPr kumimoji="0" lang="en-US" altLang="en-US" sz="2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29581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7725" y="247650"/>
            <a:ext cx="10725149" cy="6740307"/>
          </a:xfrm>
          <a:prstGeom prst="rect">
            <a:avLst/>
          </a:prstGeom>
        </p:spPr>
        <p:txBody>
          <a:bodyPr wrap="square">
            <a:spAutoFit/>
          </a:bodyPr>
          <a:lstStyle/>
          <a:p>
            <a:pPr algn="just">
              <a:lnSpc>
                <a:spcPct val="150000"/>
              </a:lnSpc>
            </a:pPr>
            <a:r>
              <a:rPr lang="en-US" sz="2400" b="1" dirty="0">
                <a:solidFill>
                  <a:srgbClr val="993366"/>
                </a:solidFill>
                <a:latin typeface="Times New Roman" panose="02020603050405020304" pitchFamily="18" charset="0"/>
                <a:cs typeface="Times New Roman" panose="02020603050405020304" pitchFamily="18" charset="0"/>
              </a:rPr>
              <a:t>Inflorescence: </a:t>
            </a:r>
            <a:r>
              <a:rPr lang="en-US" sz="2400" dirty="0">
                <a:solidFill>
                  <a:srgbClr val="050002"/>
                </a:solidFill>
                <a:latin typeface="Times New Roman" panose="02020603050405020304" pitchFamily="18" charset="0"/>
                <a:cs typeface="Times New Roman" panose="02020603050405020304" pitchFamily="18" charset="0"/>
              </a:rPr>
              <a:t>Inflorescence is complex and highly variable. In </a:t>
            </a:r>
            <a:r>
              <a:rPr lang="en-US" sz="2400" i="1" dirty="0" err="1">
                <a:solidFill>
                  <a:srgbClr val="050002"/>
                </a:solidFill>
                <a:latin typeface="Times New Roman" panose="02020603050405020304" pitchFamily="18" charset="0"/>
                <a:cs typeface="Times New Roman" panose="02020603050405020304" pitchFamily="18" charset="0"/>
              </a:rPr>
              <a:t>Phyllanthus</a:t>
            </a:r>
            <a:r>
              <a:rPr lang="en-US" sz="2400" dirty="0">
                <a:solidFill>
                  <a:srgbClr val="050002"/>
                </a:solidFill>
                <a:latin typeface="Times New Roman" panose="02020603050405020304" pitchFamily="18" charset="0"/>
                <a:cs typeface="Times New Roman" panose="02020603050405020304" pitchFamily="18" charset="0"/>
              </a:rPr>
              <a:t>, the flowers are solitary or auxiliary. In </a:t>
            </a:r>
            <a:r>
              <a:rPr lang="en-US" sz="2400" i="1" dirty="0">
                <a:solidFill>
                  <a:srgbClr val="050002"/>
                </a:solidFill>
                <a:latin typeface="Times New Roman" panose="02020603050405020304" pitchFamily="18" charset="0"/>
                <a:cs typeface="Times New Roman" panose="02020603050405020304" pitchFamily="18" charset="0"/>
              </a:rPr>
              <a:t>Croton</a:t>
            </a:r>
            <a:r>
              <a:rPr lang="en-US" sz="2400" dirty="0">
                <a:solidFill>
                  <a:srgbClr val="050002"/>
                </a:solidFill>
                <a:latin typeface="Times New Roman" panose="02020603050405020304" pitchFamily="18" charset="0"/>
                <a:cs typeface="Times New Roman" panose="02020603050405020304" pitchFamily="18" charset="0"/>
              </a:rPr>
              <a:t>, the inflorescence is panicle. In </a:t>
            </a:r>
            <a:r>
              <a:rPr lang="en-US" sz="2400" i="1" dirty="0" err="1">
                <a:solidFill>
                  <a:srgbClr val="050002"/>
                </a:solidFill>
                <a:latin typeface="Times New Roman" panose="02020603050405020304" pitchFamily="18" charset="0"/>
                <a:cs typeface="Times New Roman" panose="02020603050405020304" pitchFamily="18" charset="0"/>
              </a:rPr>
              <a:t>Acalypha</a:t>
            </a:r>
            <a:r>
              <a:rPr lang="en-US" sz="2400" dirty="0">
                <a:solidFill>
                  <a:srgbClr val="050002"/>
                </a:solidFill>
                <a:latin typeface="Times New Roman" panose="02020603050405020304" pitchFamily="18" charset="0"/>
                <a:cs typeface="Times New Roman" panose="02020603050405020304" pitchFamily="18" charset="0"/>
              </a:rPr>
              <a:t>, it is catkin and in </a:t>
            </a:r>
            <a:r>
              <a:rPr lang="en-US" sz="2400" i="1" dirty="0" err="1">
                <a:solidFill>
                  <a:srgbClr val="050002"/>
                </a:solidFill>
                <a:latin typeface="Times New Roman" panose="02020603050405020304" pitchFamily="18" charset="0"/>
                <a:cs typeface="Times New Roman" panose="02020603050405020304" pitchFamily="18" charset="0"/>
              </a:rPr>
              <a:t>Jatropa</a:t>
            </a:r>
            <a:r>
              <a:rPr lang="en-US" sz="2400" dirty="0">
                <a:solidFill>
                  <a:srgbClr val="050002"/>
                </a:solidFill>
                <a:latin typeface="Times New Roman" panose="02020603050405020304" pitchFamily="18" charset="0"/>
                <a:cs typeface="Times New Roman" panose="02020603050405020304" pitchFamily="18" charset="0"/>
              </a:rPr>
              <a:t> the flowers are arranged in terminal </a:t>
            </a:r>
            <a:r>
              <a:rPr lang="en-US" sz="2400" dirty="0" err="1">
                <a:solidFill>
                  <a:srgbClr val="050002"/>
                </a:solidFill>
                <a:latin typeface="Times New Roman" panose="02020603050405020304" pitchFamily="18" charset="0"/>
                <a:cs typeface="Times New Roman" panose="02020603050405020304" pitchFamily="18" charset="0"/>
              </a:rPr>
              <a:t>cymose</a:t>
            </a:r>
            <a:r>
              <a:rPr lang="en-US" sz="2400" dirty="0">
                <a:solidFill>
                  <a:srgbClr val="050002"/>
                </a:solidFill>
                <a:latin typeface="Times New Roman" panose="02020603050405020304" pitchFamily="18" charset="0"/>
                <a:cs typeface="Times New Roman" panose="02020603050405020304" pitchFamily="18" charset="0"/>
              </a:rPr>
              <a:t> clusters.</a:t>
            </a:r>
          </a:p>
          <a:p>
            <a:pPr algn="just">
              <a:lnSpc>
                <a:spcPct val="150000"/>
              </a:lnSpc>
            </a:pPr>
            <a:r>
              <a:rPr lang="en-US" sz="2400" dirty="0">
                <a:solidFill>
                  <a:srgbClr val="050002"/>
                </a:solidFill>
                <a:latin typeface="Times New Roman" panose="02020603050405020304" pitchFamily="18" charset="0"/>
                <a:cs typeface="Times New Roman" panose="02020603050405020304" pitchFamily="18" charset="0"/>
              </a:rPr>
              <a:t>The first branching is usually racemose and the subsequent </a:t>
            </a:r>
            <a:r>
              <a:rPr lang="en-US" sz="2400" dirty="0" err="1">
                <a:solidFill>
                  <a:srgbClr val="050002"/>
                </a:solidFill>
                <a:latin typeface="Times New Roman" panose="02020603050405020304" pitchFamily="18" charset="0"/>
                <a:cs typeface="Times New Roman" panose="02020603050405020304" pitchFamily="18" charset="0"/>
              </a:rPr>
              <a:t>branchings</a:t>
            </a:r>
            <a:r>
              <a:rPr lang="en-US" sz="2400" dirty="0">
                <a:solidFill>
                  <a:srgbClr val="050002"/>
                </a:solidFill>
                <a:latin typeface="Times New Roman" panose="02020603050405020304" pitchFamily="18" charset="0"/>
                <a:cs typeface="Times New Roman" panose="02020603050405020304" pitchFamily="18" charset="0"/>
              </a:rPr>
              <a:t> are </a:t>
            </a:r>
            <a:r>
              <a:rPr lang="en-US" sz="2400" dirty="0" err="1">
                <a:solidFill>
                  <a:srgbClr val="050002"/>
                </a:solidFill>
                <a:latin typeface="Times New Roman" panose="02020603050405020304" pitchFamily="18" charset="0"/>
                <a:cs typeface="Times New Roman" panose="02020603050405020304" pitchFamily="18" charset="0"/>
              </a:rPr>
              <a:t>cymose</a:t>
            </a:r>
            <a:r>
              <a:rPr lang="en-US" sz="2400" dirty="0">
                <a:solidFill>
                  <a:srgbClr val="050002"/>
                </a:solidFill>
                <a:latin typeface="Times New Roman" panose="02020603050405020304" pitchFamily="18" charset="0"/>
                <a:cs typeface="Times New Roman" panose="02020603050405020304" pitchFamily="18" charset="0"/>
              </a:rPr>
              <a:t>. The partial inflorescence is a </a:t>
            </a:r>
            <a:r>
              <a:rPr lang="en-US" sz="2400" dirty="0" err="1">
                <a:solidFill>
                  <a:srgbClr val="050002"/>
                </a:solidFill>
                <a:latin typeface="Times New Roman" panose="02020603050405020304" pitchFamily="18" charset="0"/>
                <a:cs typeface="Times New Roman" panose="02020603050405020304" pitchFamily="18" charset="0"/>
              </a:rPr>
              <a:t>cyathium</a:t>
            </a:r>
            <a:r>
              <a:rPr lang="en-US" sz="2400" dirty="0">
                <a:solidFill>
                  <a:srgbClr val="050002"/>
                </a:solidFill>
                <a:latin typeface="Times New Roman" panose="02020603050405020304" pitchFamily="18" charset="0"/>
                <a:cs typeface="Times New Roman" panose="02020603050405020304" pitchFamily="18" charset="0"/>
              </a:rPr>
              <a:t> which appears as a single flower. Each </a:t>
            </a:r>
            <a:r>
              <a:rPr lang="en-US" sz="2400" dirty="0" err="1">
                <a:solidFill>
                  <a:srgbClr val="050002"/>
                </a:solidFill>
                <a:latin typeface="Times New Roman" panose="02020603050405020304" pitchFamily="18" charset="0"/>
                <a:cs typeface="Times New Roman" panose="02020603050405020304" pitchFamily="18" charset="0"/>
              </a:rPr>
              <a:t>cyathium</a:t>
            </a:r>
            <a:r>
              <a:rPr lang="en-US" sz="2400" dirty="0">
                <a:solidFill>
                  <a:srgbClr val="050002"/>
                </a:solidFill>
                <a:latin typeface="Times New Roman" panose="02020603050405020304" pitchFamily="18" charset="0"/>
                <a:cs typeface="Times New Roman" panose="02020603050405020304" pitchFamily="18" charset="0"/>
              </a:rPr>
              <a:t> is surrounded by an involucre of four or five connate bracts and between these large </a:t>
            </a:r>
            <a:r>
              <a:rPr lang="en-US" sz="2400" dirty="0" err="1">
                <a:solidFill>
                  <a:srgbClr val="050002"/>
                </a:solidFill>
                <a:latin typeface="Times New Roman" panose="02020603050405020304" pitchFamily="18" charset="0"/>
                <a:cs typeface="Times New Roman" panose="02020603050405020304" pitchFamily="18" charset="0"/>
              </a:rPr>
              <a:t>coloured</a:t>
            </a:r>
            <a:r>
              <a:rPr lang="en-US" sz="2400" dirty="0">
                <a:solidFill>
                  <a:srgbClr val="050002"/>
                </a:solidFill>
                <a:latin typeface="Times New Roman" panose="02020603050405020304" pitchFamily="18" charset="0"/>
                <a:cs typeface="Times New Roman" panose="02020603050405020304" pitchFamily="18" charset="0"/>
              </a:rPr>
              <a:t> glands a </a:t>
            </a:r>
            <a:r>
              <a:rPr lang="en-US" sz="2400" dirty="0" err="1">
                <a:solidFill>
                  <a:srgbClr val="050002"/>
                </a:solidFill>
                <a:latin typeface="Times New Roman" panose="02020603050405020304" pitchFamily="18" charset="0"/>
                <a:cs typeface="Times New Roman" panose="02020603050405020304" pitchFamily="18" charset="0"/>
              </a:rPr>
              <a:t>petaloid</a:t>
            </a:r>
            <a:r>
              <a:rPr lang="en-US" sz="2400" dirty="0">
                <a:solidFill>
                  <a:srgbClr val="050002"/>
                </a:solidFill>
                <a:latin typeface="Times New Roman" panose="02020603050405020304" pitchFamily="18" charset="0"/>
                <a:cs typeface="Times New Roman" panose="02020603050405020304" pitchFamily="18" charset="0"/>
              </a:rPr>
              <a:t> appendage is present (</a:t>
            </a:r>
            <a:r>
              <a:rPr lang="en-US" sz="2400" i="1" dirty="0" err="1">
                <a:solidFill>
                  <a:srgbClr val="050002"/>
                </a:solidFill>
                <a:latin typeface="Times New Roman" panose="02020603050405020304" pitchFamily="18" charset="0"/>
                <a:cs typeface="Times New Roman" panose="02020603050405020304" pitchFamily="18" charset="0"/>
              </a:rPr>
              <a:t>Splendens</a:t>
            </a:r>
            <a:r>
              <a:rPr lang="en-US" sz="2400" dirty="0" smtClean="0">
                <a:solidFill>
                  <a:srgbClr val="050002"/>
                </a:solidFill>
                <a:latin typeface="Times New Roman" panose="02020603050405020304" pitchFamily="18" charset="0"/>
                <a:cs typeface="Times New Roman" panose="02020603050405020304" pitchFamily="18" charset="0"/>
              </a:rPr>
              <a:t>).</a:t>
            </a:r>
          </a:p>
          <a:p>
            <a:pPr algn="just">
              <a:lnSpc>
                <a:spcPct val="150000"/>
              </a:lnSpc>
            </a:pPr>
            <a:r>
              <a:rPr lang="en-US" sz="2400" b="1" dirty="0">
                <a:latin typeface="Times New Roman" panose="02020603050405020304" pitchFamily="18" charset="0"/>
                <a:cs typeface="Times New Roman" panose="02020603050405020304" pitchFamily="18" charset="0"/>
              </a:rPr>
              <a:t>Flower: </a:t>
            </a:r>
            <a:r>
              <a:rPr lang="en-US" sz="2400" dirty="0">
                <a:latin typeface="Times New Roman" panose="02020603050405020304" pitchFamily="18" charset="0"/>
                <a:cs typeface="Times New Roman" panose="02020603050405020304" pitchFamily="18" charset="0"/>
              </a:rPr>
              <a:t>The flowers are unisexual, bracteates, actinomorphic, regular, </a:t>
            </a:r>
            <a:r>
              <a:rPr lang="en-US" sz="2400" dirty="0" err="1">
                <a:latin typeface="Times New Roman" panose="02020603050405020304" pitchFamily="18" charset="0"/>
                <a:cs typeface="Times New Roman" panose="02020603050405020304" pitchFamily="18" charset="0"/>
              </a:rPr>
              <a:t>pentamerous</a:t>
            </a:r>
            <a:r>
              <a:rPr lang="en-US" sz="2400" dirty="0">
                <a:latin typeface="Times New Roman" panose="02020603050405020304" pitchFamily="18" charset="0"/>
                <a:cs typeface="Times New Roman" panose="02020603050405020304" pitchFamily="18" charset="0"/>
              </a:rPr>
              <a:t> or </a:t>
            </a:r>
            <a:r>
              <a:rPr lang="en-US" sz="2400" dirty="0" err="1">
                <a:latin typeface="Times New Roman" panose="02020603050405020304" pitchFamily="18" charset="0"/>
                <a:cs typeface="Times New Roman" panose="02020603050405020304" pitchFamily="18" charset="0"/>
              </a:rPr>
              <a:t>trimerous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Phyllanthus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monochlamydeous</a:t>
            </a:r>
            <a:r>
              <a:rPr lang="en-US" sz="2400" dirty="0">
                <a:latin typeface="Times New Roman" panose="02020603050405020304" pitchFamily="18" charset="0"/>
                <a:cs typeface="Times New Roman" panose="02020603050405020304" pitchFamily="18" charset="0"/>
              </a:rPr>
              <a:t> and </a:t>
            </a:r>
            <a:r>
              <a:rPr lang="en-US" sz="2400" dirty="0" err="1">
                <a:latin typeface="Times New Roman" panose="02020603050405020304" pitchFamily="18" charset="0"/>
                <a:cs typeface="Times New Roman" panose="02020603050405020304" pitchFamily="18" charset="0"/>
              </a:rPr>
              <a:t>hypogynous</a:t>
            </a:r>
            <a:r>
              <a:rPr lang="en-US" sz="2400" dirty="0">
                <a:latin typeface="Times New Roman" panose="02020603050405020304" pitchFamily="18" charset="0"/>
                <a:cs typeface="Times New Roman" panose="02020603050405020304" pitchFamily="18" charset="0"/>
              </a:rPr>
              <a:t>. The flowers are rarely </a:t>
            </a:r>
            <a:r>
              <a:rPr lang="en-US" sz="2400" dirty="0" err="1">
                <a:latin typeface="Times New Roman" panose="02020603050405020304" pitchFamily="18" charset="0"/>
                <a:cs typeface="Times New Roman" panose="02020603050405020304" pitchFamily="18" charset="0"/>
              </a:rPr>
              <a:t>perigynous</a:t>
            </a:r>
            <a:r>
              <a:rPr lang="en-US" sz="2400" dirty="0">
                <a:latin typeface="Times New Roman" panose="02020603050405020304" pitchFamily="18" charset="0"/>
                <a:cs typeface="Times New Roman" panose="02020603050405020304" pitchFamily="18" charset="0"/>
              </a:rPr>
              <a:t> as in </a:t>
            </a:r>
            <a:r>
              <a:rPr lang="en-US" sz="2400" dirty="0" err="1">
                <a:latin typeface="Times New Roman" panose="02020603050405020304" pitchFamily="18" charset="0"/>
                <a:cs typeface="Times New Roman" panose="02020603050405020304" pitchFamily="18" charset="0"/>
              </a:rPr>
              <a:t>Bridelia</a:t>
            </a:r>
            <a:r>
              <a:rPr lang="en-US" sz="2400" dirty="0">
                <a:latin typeface="Times New Roman" panose="02020603050405020304" pitchFamily="18" charset="0"/>
                <a:cs typeface="Times New Roman" panose="02020603050405020304" pitchFamily="18" charset="0"/>
              </a:rPr>
              <a:t>.</a:t>
            </a:r>
          </a:p>
          <a:p>
            <a:pPr algn="just">
              <a:lnSpc>
                <a:spcPct val="150000"/>
              </a:lnSpc>
            </a:pPr>
            <a:r>
              <a:rPr lang="en-US" sz="2400" dirty="0">
                <a:latin typeface="Times New Roman" panose="02020603050405020304" pitchFamily="18" charset="0"/>
                <a:cs typeface="Times New Roman" panose="02020603050405020304" pitchFamily="18" charset="0"/>
              </a:rPr>
              <a:t>In </a:t>
            </a:r>
            <a:r>
              <a:rPr lang="en-US" sz="2400" i="1" dirty="0">
                <a:latin typeface="Times New Roman" panose="02020603050405020304" pitchFamily="18" charset="0"/>
                <a:cs typeface="Times New Roman" panose="02020603050405020304" pitchFamily="18" charset="0"/>
              </a:rPr>
              <a:t>Croton</a:t>
            </a:r>
            <a:r>
              <a:rPr lang="en-US" sz="2400" dirty="0">
                <a:latin typeface="Times New Roman" panose="02020603050405020304" pitchFamily="18" charset="0"/>
                <a:cs typeface="Times New Roman" panose="02020603050405020304" pitchFamily="18" charset="0"/>
              </a:rPr>
              <a:t> the corolla is distinct in the male flowers whereas it is inconspicuous or absent in the female flowers. Flowers are often </a:t>
            </a:r>
            <a:r>
              <a:rPr lang="en-US" sz="2400" dirty="0" err="1">
                <a:latin typeface="Times New Roman" panose="02020603050405020304" pitchFamily="18" charset="0"/>
                <a:cs typeface="Times New Roman" panose="02020603050405020304" pitchFamily="18" charset="0"/>
              </a:rPr>
              <a:t>apetalous</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84857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1050" y="234940"/>
            <a:ext cx="10429875" cy="6186309"/>
          </a:xfrm>
          <a:prstGeom prst="rect">
            <a:avLst/>
          </a:prstGeom>
        </p:spPr>
        <p:txBody>
          <a:bodyPr wrap="square">
            <a:spAutoFit/>
          </a:bodyPr>
          <a:lstStyle/>
          <a:p>
            <a:pPr algn="just">
              <a:lnSpc>
                <a:spcPct val="150000"/>
              </a:lnSpc>
            </a:pPr>
            <a:r>
              <a:rPr lang="en-US" sz="2400" b="1" dirty="0" err="1">
                <a:solidFill>
                  <a:srgbClr val="993366"/>
                </a:solidFill>
                <a:latin typeface="Times New Roman" panose="02020603050405020304" pitchFamily="18" charset="0"/>
                <a:cs typeface="Times New Roman" panose="02020603050405020304" pitchFamily="18" charset="0"/>
              </a:rPr>
              <a:t>Perianth</a:t>
            </a:r>
            <a:r>
              <a:rPr lang="en-US" sz="2400" b="1" dirty="0">
                <a:solidFill>
                  <a:srgbClr val="993366"/>
                </a:solidFill>
                <a:latin typeface="Times New Roman" panose="02020603050405020304" pitchFamily="18" charset="0"/>
                <a:cs typeface="Times New Roman" panose="02020603050405020304" pitchFamily="18" charset="0"/>
              </a:rPr>
              <a:t>:</a:t>
            </a:r>
            <a:r>
              <a:rPr lang="en-US" sz="2400" b="1" dirty="0">
                <a:solidFill>
                  <a:srgbClr val="050002"/>
                </a:solidFill>
                <a:latin typeface="Times New Roman" panose="02020603050405020304" pitchFamily="18" charset="0"/>
                <a:cs typeface="Times New Roman" panose="02020603050405020304" pitchFamily="18" charset="0"/>
              </a:rPr>
              <a:t> </a:t>
            </a:r>
            <a:r>
              <a:rPr lang="en-US" sz="2400" dirty="0" err="1">
                <a:solidFill>
                  <a:srgbClr val="050002"/>
                </a:solidFill>
                <a:latin typeface="Times New Roman" panose="02020603050405020304" pitchFamily="18" charset="0"/>
                <a:cs typeface="Times New Roman" panose="02020603050405020304" pitchFamily="18" charset="0"/>
              </a:rPr>
              <a:t>Perianth</a:t>
            </a:r>
            <a:r>
              <a:rPr lang="en-US" sz="2400" dirty="0">
                <a:solidFill>
                  <a:srgbClr val="050002"/>
                </a:solidFill>
                <a:latin typeface="Times New Roman" panose="02020603050405020304" pitchFamily="18" charset="0"/>
                <a:cs typeface="Times New Roman" panose="02020603050405020304" pitchFamily="18" charset="0"/>
              </a:rPr>
              <a:t> is mostly in one whorl, green or rarely </a:t>
            </a:r>
            <a:r>
              <a:rPr lang="en-US" sz="2400" dirty="0" err="1">
                <a:solidFill>
                  <a:srgbClr val="050002"/>
                </a:solidFill>
                <a:latin typeface="Times New Roman" panose="02020603050405020304" pitchFamily="18" charset="0"/>
                <a:cs typeface="Times New Roman" panose="02020603050405020304" pitchFamily="18" charset="0"/>
              </a:rPr>
              <a:t>petaloid</a:t>
            </a:r>
            <a:r>
              <a:rPr lang="en-US" sz="2400" dirty="0">
                <a:solidFill>
                  <a:srgbClr val="050002"/>
                </a:solidFill>
                <a:latin typeface="Times New Roman" panose="02020603050405020304" pitchFamily="18" charset="0"/>
                <a:cs typeface="Times New Roman" panose="02020603050405020304" pitchFamily="18" charset="0"/>
              </a:rPr>
              <a:t> (</a:t>
            </a:r>
            <a:r>
              <a:rPr lang="en-US" sz="2400" i="1" dirty="0" err="1">
                <a:solidFill>
                  <a:srgbClr val="050002"/>
                </a:solidFill>
                <a:latin typeface="Times New Roman" panose="02020603050405020304" pitchFamily="18" charset="0"/>
                <a:cs typeface="Times New Roman" panose="02020603050405020304" pitchFamily="18" charset="0"/>
              </a:rPr>
              <a:t>Manihot</a:t>
            </a:r>
            <a:r>
              <a:rPr lang="en-US" sz="2400" dirty="0">
                <a:solidFill>
                  <a:srgbClr val="050002"/>
                </a:solidFill>
                <a:latin typeface="Times New Roman" panose="02020603050405020304" pitchFamily="18" charset="0"/>
                <a:cs typeface="Times New Roman" panose="02020603050405020304" pitchFamily="18" charset="0"/>
              </a:rPr>
              <a:t>). Rarely </a:t>
            </a:r>
            <a:r>
              <a:rPr lang="en-US" sz="2400" dirty="0" err="1">
                <a:solidFill>
                  <a:srgbClr val="050002"/>
                </a:solidFill>
                <a:latin typeface="Times New Roman" panose="02020603050405020304" pitchFamily="18" charset="0"/>
                <a:cs typeface="Times New Roman" panose="02020603050405020304" pitchFamily="18" charset="0"/>
              </a:rPr>
              <a:t>perianth</a:t>
            </a:r>
            <a:r>
              <a:rPr lang="en-US" sz="2400" dirty="0">
                <a:solidFill>
                  <a:srgbClr val="050002"/>
                </a:solidFill>
                <a:latin typeface="Times New Roman" panose="02020603050405020304" pitchFamily="18" charset="0"/>
                <a:cs typeface="Times New Roman" panose="02020603050405020304" pitchFamily="18" charset="0"/>
              </a:rPr>
              <a:t> is in two whorls as in </a:t>
            </a:r>
            <a:r>
              <a:rPr lang="en-US" sz="2400" dirty="0" err="1">
                <a:solidFill>
                  <a:srgbClr val="050002"/>
                </a:solidFill>
                <a:latin typeface="Times New Roman" panose="02020603050405020304" pitchFamily="18" charset="0"/>
                <a:cs typeface="Times New Roman" panose="02020603050405020304" pitchFamily="18" charset="0"/>
              </a:rPr>
              <a:t>Jatropa</a:t>
            </a:r>
            <a:r>
              <a:rPr lang="en-US" sz="2400" dirty="0">
                <a:solidFill>
                  <a:srgbClr val="050002"/>
                </a:solidFill>
                <a:latin typeface="Times New Roman" panose="02020603050405020304" pitchFamily="18" charset="0"/>
                <a:cs typeface="Times New Roman" panose="02020603050405020304" pitchFamily="18" charset="0"/>
              </a:rPr>
              <a:t> or absent as in </a:t>
            </a:r>
            <a:r>
              <a:rPr lang="en-US" sz="2400" i="1" dirty="0">
                <a:solidFill>
                  <a:srgbClr val="050002"/>
                </a:solidFill>
                <a:latin typeface="Times New Roman" panose="02020603050405020304" pitchFamily="18" charset="0"/>
                <a:cs typeface="Times New Roman" panose="02020603050405020304" pitchFamily="18" charset="0"/>
              </a:rPr>
              <a:t>Euphorbia</a:t>
            </a:r>
            <a:r>
              <a:rPr lang="en-US" sz="2400" dirty="0">
                <a:solidFill>
                  <a:srgbClr val="050002"/>
                </a:solidFill>
                <a:latin typeface="Times New Roman" panose="02020603050405020304" pitchFamily="18" charset="0"/>
                <a:cs typeface="Times New Roman" panose="02020603050405020304" pitchFamily="18" charset="0"/>
              </a:rPr>
              <a:t>. In </a:t>
            </a:r>
            <a:r>
              <a:rPr lang="en-US" sz="2400" i="1" dirty="0" err="1">
                <a:solidFill>
                  <a:srgbClr val="050002"/>
                </a:solidFill>
                <a:latin typeface="Times New Roman" panose="02020603050405020304" pitchFamily="18" charset="0"/>
                <a:cs typeface="Times New Roman" panose="02020603050405020304" pitchFamily="18" charset="0"/>
              </a:rPr>
              <a:t>Jatropa</a:t>
            </a:r>
            <a:r>
              <a:rPr lang="en-US" sz="2400" dirty="0">
                <a:solidFill>
                  <a:srgbClr val="050002"/>
                </a:solidFill>
                <a:latin typeface="Times New Roman" panose="02020603050405020304" pitchFamily="18" charset="0"/>
                <a:cs typeface="Times New Roman" panose="02020603050405020304" pitchFamily="18" charset="0"/>
              </a:rPr>
              <a:t>, both calyx and corolla are present. Both calyx and corolla are five membered with united petals. Aestivation is </a:t>
            </a:r>
            <a:r>
              <a:rPr lang="en-US" sz="2400" dirty="0" err="1">
                <a:solidFill>
                  <a:srgbClr val="050002"/>
                </a:solidFill>
                <a:latin typeface="Times New Roman" panose="02020603050405020304" pitchFamily="18" charset="0"/>
                <a:cs typeface="Times New Roman" panose="02020603050405020304" pitchFamily="18" charset="0"/>
              </a:rPr>
              <a:t>valvate</a:t>
            </a:r>
            <a:r>
              <a:rPr lang="en-US" sz="2400" dirty="0">
                <a:solidFill>
                  <a:srgbClr val="050002"/>
                </a:solidFill>
                <a:latin typeface="Times New Roman" panose="02020603050405020304" pitchFamily="18" charset="0"/>
                <a:cs typeface="Times New Roman" panose="02020603050405020304" pitchFamily="18" charset="0"/>
              </a:rPr>
              <a:t> or imbricate type.</a:t>
            </a:r>
          </a:p>
          <a:p>
            <a:pPr algn="just">
              <a:lnSpc>
                <a:spcPct val="150000"/>
              </a:lnSpc>
            </a:pPr>
            <a:r>
              <a:rPr lang="en-US" sz="2400" b="1" dirty="0">
                <a:solidFill>
                  <a:srgbClr val="993366"/>
                </a:solidFill>
                <a:latin typeface="Times New Roman" panose="02020603050405020304" pitchFamily="18" charset="0"/>
                <a:cs typeface="Times New Roman" panose="02020603050405020304" pitchFamily="18" charset="0"/>
              </a:rPr>
              <a:t>Androecium:</a:t>
            </a:r>
            <a:r>
              <a:rPr lang="en-US" sz="2400" dirty="0">
                <a:solidFill>
                  <a:srgbClr val="050002"/>
                </a:solidFill>
                <a:latin typeface="Times New Roman" panose="02020603050405020304" pitchFamily="18" charset="0"/>
                <a:cs typeface="Times New Roman" panose="02020603050405020304" pitchFamily="18" charset="0"/>
              </a:rPr>
              <a:t> The Androecium show variable number of stamens. In male flowers they range from one to many arranged in one to ten whorls. Filaments are free or united. The anthers are </a:t>
            </a:r>
            <a:r>
              <a:rPr lang="en-US" sz="2400" dirty="0" err="1">
                <a:solidFill>
                  <a:srgbClr val="050002"/>
                </a:solidFill>
                <a:latin typeface="Times New Roman" panose="02020603050405020304" pitchFamily="18" charset="0"/>
                <a:cs typeface="Times New Roman" panose="02020603050405020304" pitchFamily="18" charset="0"/>
              </a:rPr>
              <a:t>monothecous</a:t>
            </a:r>
            <a:r>
              <a:rPr lang="en-US" sz="2400" dirty="0">
                <a:solidFill>
                  <a:srgbClr val="050002"/>
                </a:solidFill>
                <a:latin typeface="Times New Roman" panose="02020603050405020304" pitchFamily="18" charset="0"/>
                <a:cs typeface="Times New Roman" panose="02020603050405020304" pitchFamily="18" charset="0"/>
              </a:rPr>
              <a:t> or </a:t>
            </a:r>
            <a:r>
              <a:rPr lang="en-US" sz="2400" dirty="0" err="1">
                <a:solidFill>
                  <a:srgbClr val="050002"/>
                </a:solidFill>
                <a:latin typeface="Times New Roman" panose="02020603050405020304" pitchFamily="18" charset="0"/>
                <a:cs typeface="Times New Roman" panose="02020603050405020304" pitchFamily="18" charset="0"/>
              </a:rPr>
              <a:t>dithecous</a:t>
            </a:r>
            <a:r>
              <a:rPr lang="en-US" sz="2400" dirty="0">
                <a:solidFill>
                  <a:srgbClr val="050002"/>
                </a:solidFill>
                <a:latin typeface="Times New Roman" panose="02020603050405020304" pitchFamily="18" charset="0"/>
                <a:cs typeface="Times New Roman" panose="02020603050405020304" pitchFamily="18" charset="0"/>
              </a:rPr>
              <a:t>, erect and dehisce longitudinally or transversely</a:t>
            </a:r>
            <a:r>
              <a:rPr lang="en-US" sz="2400" dirty="0" smtClean="0">
                <a:solidFill>
                  <a:srgbClr val="050002"/>
                </a:solidFill>
                <a:latin typeface="Times New Roman" panose="02020603050405020304" pitchFamily="18" charset="0"/>
                <a:cs typeface="Times New Roman" panose="02020603050405020304" pitchFamily="18" charset="0"/>
              </a:rPr>
              <a:t>.</a:t>
            </a:r>
          </a:p>
          <a:p>
            <a:pPr algn="just">
              <a:lnSpc>
                <a:spcPct val="150000"/>
              </a:lnSpc>
            </a:pPr>
            <a:r>
              <a:rPr lang="en-US" sz="2400" b="1" dirty="0">
                <a:solidFill>
                  <a:srgbClr val="9B2541"/>
                </a:solidFill>
                <a:latin typeface="Times New Roman" panose="02020603050405020304" pitchFamily="18" charset="0"/>
                <a:cs typeface="Times New Roman" panose="02020603050405020304" pitchFamily="18" charset="0"/>
              </a:rPr>
              <a:t>Gynoecium:</a:t>
            </a:r>
            <a:r>
              <a:rPr lang="en-US" sz="2400" dirty="0">
                <a:latin typeface="Times New Roman" panose="02020603050405020304" pitchFamily="18" charset="0"/>
                <a:cs typeface="Times New Roman" panose="02020603050405020304" pitchFamily="18" charset="0"/>
              </a:rPr>
              <a:t> The gynoecium is </a:t>
            </a:r>
            <a:r>
              <a:rPr lang="en-US" sz="2400" dirty="0" err="1">
                <a:latin typeface="Times New Roman" panose="02020603050405020304" pitchFamily="18" charset="0"/>
                <a:cs typeface="Times New Roman" panose="02020603050405020304" pitchFamily="18" charset="0"/>
              </a:rPr>
              <a:t>tricarpellary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syncarpous</a:t>
            </a:r>
            <a:r>
              <a:rPr lang="en-US" sz="2400" dirty="0">
                <a:latin typeface="Times New Roman" panose="02020603050405020304" pitchFamily="18" charset="0"/>
                <a:cs typeface="Times New Roman" panose="02020603050405020304" pitchFamily="18" charset="0"/>
              </a:rPr>
              <a:t> with superior, </a:t>
            </a:r>
            <a:r>
              <a:rPr lang="en-US" sz="2400" dirty="0" err="1">
                <a:latin typeface="Times New Roman" panose="02020603050405020304" pitchFamily="18" charset="0"/>
                <a:cs typeface="Times New Roman" panose="02020603050405020304" pitchFamily="18" charset="0"/>
              </a:rPr>
              <a:t>trilocualr</a:t>
            </a:r>
            <a:r>
              <a:rPr lang="en-US" sz="2400" dirty="0">
                <a:latin typeface="Times New Roman" panose="02020603050405020304" pitchFamily="18" charset="0"/>
                <a:cs typeface="Times New Roman" panose="02020603050405020304" pitchFamily="18" charset="0"/>
              </a:rPr>
              <a:t> ovary. One or two collateral, pendulous, anatropous ovules in each </a:t>
            </a:r>
            <a:r>
              <a:rPr lang="en-US" sz="2400" dirty="0" err="1">
                <a:latin typeface="Times New Roman" panose="02020603050405020304" pitchFamily="18" charset="0"/>
                <a:cs typeface="Times New Roman" panose="02020603050405020304" pitchFamily="18" charset="0"/>
              </a:rPr>
              <a:t>locule</a:t>
            </a:r>
            <a:r>
              <a:rPr lang="en-US" sz="2400" dirty="0">
                <a:latin typeface="Times New Roman" panose="02020603050405020304" pitchFamily="18" charset="0"/>
                <a:cs typeface="Times New Roman" panose="02020603050405020304" pitchFamily="18" charset="0"/>
              </a:rPr>
              <a:t> in </a:t>
            </a:r>
            <a:r>
              <a:rPr lang="en-US" sz="2400" dirty="0" err="1">
                <a:latin typeface="Times New Roman" panose="02020603050405020304" pitchFamily="18" charset="0"/>
                <a:cs typeface="Times New Roman" panose="02020603050405020304" pitchFamily="18" charset="0"/>
              </a:rPr>
              <a:t>axile</a:t>
            </a:r>
            <a:r>
              <a:rPr lang="en-US" sz="2400" dirty="0">
                <a:latin typeface="Times New Roman" panose="02020603050405020304" pitchFamily="18" charset="0"/>
                <a:cs typeface="Times New Roman" panose="02020603050405020304" pitchFamily="18" charset="0"/>
              </a:rPr>
              <a:t> placentation are present. At the base of the ovaries nectarines are present.</a:t>
            </a:r>
            <a:endParaRPr lang="en-US" sz="2400" b="0" i="0" dirty="0">
              <a:solidFill>
                <a:srgbClr val="05000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27344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8651" y="723900"/>
            <a:ext cx="10601324" cy="5078313"/>
          </a:xfrm>
          <a:prstGeom prst="rect">
            <a:avLst/>
          </a:prstGeom>
        </p:spPr>
        <p:txBody>
          <a:bodyPr wrap="square">
            <a:spAutoFit/>
          </a:bodyPr>
          <a:lstStyle/>
          <a:p>
            <a:pPr algn="just">
              <a:lnSpc>
                <a:spcPct val="150000"/>
              </a:lnSpc>
            </a:pPr>
            <a:r>
              <a:rPr lang="en-US" sz="2400" b="1" dirty="0">
                <a:solidFill>
                  <a:srgbClr val="993366"/>
                </a:solidFill>
                <a:latin typeface="Times New Roman" panose="02020603050405020304" pitchFamily="18" charset="0"/>
                <a:cs typeface="Times New Roman" panose="02020603050405020304" pitchFamily="18" charset="0"/>
              </a:rPr>
              <a:t>Pollination: </a:t>
            </a:r>
            <a:r>
              <a:rPr lang="en-US" sz="2400" dirty="0">
                <a:solidFill>
                  <a:srgbClr val="050002"/>
                </a:solidFill>
                <a:latin typeface="Times New Roman" panose="02020603050405020304" pitchFamily="18" charset="0"/>
                <a:cs typeface="Times New Roman" panose="02020603050405020304" pitchFamily="18" charset="0"/>
              </a:rPr>
              <a:t>Unisexual flowers necessitate cross pollination and here pollination is </a:t>
            </a:r>
            <a:r>
              <a:rPr lang="en-US" sz="2400" dirty="0" err="1">
                <a:solidFill>
                  <a:srgbClr val="050002"/>
                </a:solidFill>
                <a:latin typeface="Times New Roman" panose="02020603050405020304" pitchFamily="18" charset="0"/>
                <a:cs typeface="Times New Roman" panose="02020603050405020304" pitchFamily="18" charset="0"/>
              </a:rPr>
              <a:t>entomophilous</a:t>
            </a:r>
            <a:r>
              <a:rPr lang="en-US" sz="2400" dirty="0">
                <a:solidFill>
                  <a:srgbClr val="050002"/>
                </a:solidFill>
                <a:latin typeface="Times New Roman" panose="02020603050405020304" pitchFamily="18" charset="0"/>
                <a:cs typeface="Times New Roman" panose="02020603050405020304" pitchFamily="18" charset="0"/>
              </a:rPr>
              <a:t> taking place with the help of insects. This is due to the presence of brightly </a:t>
            </a:r>
            <a:r>
              <a:rPr lang="en-US" sz="2400" dirty="0" err="1">
                <a:solidFill>
                  <a:srgbClr val="050002"/>
                </a:solidFill>
                <a:latin typeface="Times New Roman" panose="02020603050405020304" pitchFamily="18" charset="0"/>
                <a:cs typeface="Times New Roman" panose="02020603050405020304" pitchFamily="18" charset="0"/>
              </a:rPr>
              <a:t>coloured</a:t>
            </a:r>
            <a:r>
              <a:rPr lang="en-US" sz="2400" dirty="0">
                <a:solidFill>
                  <a:srgbClr val="050002"/>
                </a:solidFill>
                <a:latin typeface="Times New Roman" panose="02020603050405020304" pitchFamily="18" charset="0"/>
                <a:cs typeface="Times New Roman" panose="02020603050405020304" pitchFamily="18" charset="0"/>
              </a:rPr>
              <a:t> glands or bracts, </a:t>
            </a:r>
            <a:r>
              <a:rPr lang="en-US" sz="2400" dirty="0" err="1">
                <a:solidFill>
                  <a:srgbClr val="050002"/>
                </a:solidFill>
                <a:latin typeface="Times New Roman" panose="02020603050405020304" pitchFamily="18" charset="0"/>
                <a:cs typeface="Times New Roman" panose="02020603050405020304" pitchFamily="18" charset="0"/>
              </a:rPr>
              <a:t>petaloid</a:t>
            </a:r>
            <a:r>
              <a:rPr lang="en-US" sz="2400" dirty="0">
                <a:solidFill>
                  <a:srgbClr val="050002"/>
                </a:solidFill>
                <a:latin typeface="Times New Roman" panose="02020603050405020304" pitchFamily="18" charset="0"/>
                <a:cs typeface="Times New Roman" panose="02020603050405020304" pitchFamily="18" charset="0"/>
              </a:rPr>
              <a:t> calyx or nectar. Certain taxa, such as </a:t>
            </a:r>
            <a:r>
              <a:rPr lang="en-US" sz="2400" dirty="0" err="1">
                <a:solidFill>
                  <a:srgbClr val="050002"/>
                </a:solidFill>
                <a:latin typeface="Times New Roman" panose="02020603050405020304" pitchFamily="18" charset="0"/>
                <a:cs typeface="Times New Roman" panose="02020603050405020304" pitchFamily="18" charset="0"/>
              </a:rPr>
              <a:t>Mercurials</a:t>
            </a:r>
            <a:r>
              <a:rPr lang="en-US" sz="2400" dirty="0">
                <a:solidFill>
                  <a:srgbClr val="050002"/>
                </a:solidFill>
                <a:latin typeface="Times New Roman" panose="02020603050405020304" pitchFamily="18" charset="0"/>
                <a:cs typeface="Times New Roman" panose="02020603050405020304" pitchFamily="18" charset="0"/>
              </a:rPr>
              <a:t> with long thread like styles are </a:t>
            </a:r>
            <a:r>
              <a:rPr lang="en-US" sz="2400" dirty="0" err="1">
                <a:solidFill>
                  <a:srgbClr val="050002"/>
                </a:solidFill>
                <a:latin typeface="Times New Roman" panose="02020603050405020304" pitchFamily="18" charset="0"/>
                <a:cs typeface="Times New Roman" panose="02020603050405020304" pitchFamily="18" charset="0"/>
              </a:rPr>
              <a:t>anemophilous</a:t>
            </a:r>
            <a:r>
              <a:rPr lang="en-US" sz="2400" dirty="0">
                <a:solidFill>
                  <a:srgbClr val="050002"/>
                </a:solidFill>
                <a:latin typeface="Times New Roman" panose="02020603050405020304" pitchFamily="18" charset="0"/>
                <a:cs typeface="Times New Roman" panose="02020603050405020304" pitchFamily="18" charset="0"/>
              </a:rPr>
              <a:t>.</a:t>
            </a:r>
          </a:p>
          <a:p>
            <a:pPr algn="just">
              <a:lnSpc>
                <a:spcPct val="150000"/>
              </a:lnSpc>
            </a:pPr>
            <a:r>
              <a:rPr lang="en-US" sz="2400" b="1" dirty="0">
                <a:solidFill>
                  <a:srgbClr val="993366"/>
                </a:solidFill>
                <a:latin typeface="Times New Roman" panose="02020603050405020304" pitchFamily="18" charset="0"/>
                <a:cs typeface="Times New Roman" panose="02020603050405020304" pitchFamily="18" charset="0"/>
              </a:rPr>
              <a:t>Fruit:</a:t>
            </a:r>
            <a:r>
              <a:rPr lang="en-US" sz="2400" dirty="0">
                <a:solidFill>
                  <a:srgbClr val="050002"/>
                </a:solidFill>
                <a:latin typeface="Times New Roman" panose="02020603050405020304" pitchFamily="18" charset="0"/>
                <a:cs typeface="Times New Roman" panose="02020603050405020304" pitchFamily="18" charset="0"/>
              </a:rPr>
              <a:t> Fruit is usually three chambered, </a:t>
            </a:r>
            <a:r>
              <a:rPr lang="en-US" sz="2400" dirty="0" err="1">
                <a:solidFill>
                  <a:srgbClr val="050002"/>
                </a:solidFill>
                <a:latin typeface="Times New Roman" panose="02020603050405020304" pitchFamily="18" charset="0"/>
                <a:cs typeface="Times New Roman" panose="02020603050405020304" pitchFamily="18" charset="0"/>
              </a:rPr>
              <a:t>schizocarpic</a:t>
            </a:r>
            <a:r>
              <a:rPr lang="en-US" sz="2400" dirty="0">
                <a:solidFill>
                  <a:srgbClr val="050002"/>
                </a:solidFill>
                <a:latin typeface="Times New Roman" panose="02020603050405020304" pitchFamily="18" charset="0"/>
                <a:cs typeface="Times New Roman" panose="02020603050405020304" pitchFamily="18" charset="0"/>
              </a:rPr>
              <a:t> splitting into three one-seeded cocci. Rarely drupe (</a:t>
            </a:r>
            <a:r>
              <a:rPr lang="en-US" sz="2400" i="1" dirty="0" err="1">
                <a:solidFill>
                  <a:srgbClr val="050002"/>
                </a:solidFill>
                <a:latin typeface="Times New Roman" panose="02020603050405020304" pitchFamily="18" charset="0"/>
                <a:cs typeface="Times New Roman" panose="02020603050405020304" pitchFamily="18" charset="0"/>
              </a:rPr>
              <a:t>Phyllanthus</a:t>
            </a:r>
            <a:r>
              <a:rPr lang="en-US" sz="2400" dirty="0">
                <a:solidFill>
                  <a:srgbClr val="050002"/>
                </a:solidFill>
                <a:latin typeface="Times New Roman" panose="02020603050405020304" pitchFamily="18" charset="0"/>
                <a:cs typeface="Times New Roman" panose="02020603050405020304" pitchFamily="18" charset="0"/>
              </a:rPr>
              <a:t>) or berry (</a:t>
            </a:r>
            <a:r>
              <a:rPr lang="en-US" sz="2400" i="1" dirty="0" err="1">
                <a:solidFill>
                  <a:srgbClr val="050002"/>
                </a:solidFill>
                <a:latin typeface="Times New Roman" panose="02020603050405020304" pitchFamily="18" charset="0"/>
                <a:cs typeface="Times New Roman" panose="02020603050405020304" pitchFamily="18" charset="0"/>
              </a:rPr>
              <a:t>Bischofia</a:t>
            </a:r>
            <a:r>
              <a:rPr lang="en-US" sz="2400" dirty="0" smtClean="0">
                <a:solidFill>
                  <a:srgbClr val="050002"/>
                </a:solidFill>
                <a:latin typeface="Times New Roman" panose="02020603050405020304" pitchFamily="18" charset="0"/>
                <a:cs typeface="Times New Roman" panose="02020603050405020304" pitchFamily="18" charset="0"/>
              </a:rPr>
              <a:t>).</a:t>
            </a:r>
          </a:p>
          <a:p>
            <a:pPr algn="just">
              <a:lnSpc>
                <a:spcPct val="150000"/>
              </a:lnSpc>
            </a:pPr>
            <a:r>
              <a:rPr lang="en-US" sz="2400" b="1" dirty="0">
                <a:latin typeface="Times New Roman" panose="02020603050405020304" pitchFamily="18" charset="0"/>
                <a:cs typeface="Times New Roman" panose="02020603050405020304" pitchFamily="18" charset="0"/>
              </a:rPr>
              <a:t>Seed: </a:t>
            </a:r>
            <a:r>
              <a:rPr lang="en-US" sz="2400" dirty="0">
                <a:latin typeface="Times New Roman" panose="02020603050405020304" pitchFamily="18" charset="0"/>
                <a:cs typeface="Times New Roman" panose="02020603050405020304" pitchFamily="18" charset="0"/>
              </a:rPr>
              <a:t>Seeds are with fleshy endosperm and straight embryo. The seeds are often with a conspicuous caruncle. Seeds are dispersed by birds and animals. Some seeds are also dispersed by explosive mechanism of the capsules</a:t>
            </a:r>
            <a:endParaRPr lang="en-US" sz="2400" b="0" i="0" dirty="0">
              <a:solidFill>
                <a:srgbClr val="05000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458038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4" descr="clip_image006-31.jpg (463×6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46325" y="642937"/>
            <a:ext cx="6816725" cy="6105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133651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1524" y="299026"/>
            <a:ext cx="10791825" cy="5632311"/>
          </a:xfrm>
          <a:prstGeom prst="rect">
            <a:avLst/>
          </a:prstGeom>
        </p:spPr>
        <p:txBody>
          <a:bodyPr wrap="square">
            <a:spAutoFit/>
          </a:bodyPr>
          <a:lstStyle/>
          <a:p>
            <a:pPr algn="just"/>
            <a:r>
              <a:rPr lang="en-US" sz="2400" b="1" dirty="0">
                <a:solidFill>
                  <a:srgbClr val="008000"/>
                </a:solidFill>
                <a:latin typeface="Times New Roman" panose="02020603050405020304" pitchFamily="18" charset="0"/>
                <a:cs typeface="Times New Roman" panose="02020603050405020304" pitchFamily="18" charset="0"/>
              </a:rPr>
              <a:t>Economic Importance of </a:t>
            </a:r>
            <a:r>
              <a:rPr lang="en-US" sz="2400" b="1" dirty="0" err="1">
                <a:solidFill>
                  <a:srgbClr val="008000"/>
                </a:solidFill>
                <a:latin typeface="Times New Roman" panose="02020603050405020304" pitchFamily="18" charset="0"/>
                <a:cs typeface="Times New Roman" panose="02020603050405020304" pitchFamily="18" charset="0"/>
              </a:rPr>
              <a:t>Euphorbiaceae</a:t>
            </a:r>
            <a:endParaRPr lang="en-US" sz="2400" b="1" dirty="0">
              <a:solidFill>
                <a:srgbClr val="050002"/>
              </a:solidFill>
              <a:latin typeface="Times New Roman" panose="02020603050405020304" pitchFamily="18" charset="0"/>
              <a:cs typeface="Times New Roman" panose="02020603050405020304" pitchFamily="18" charset="0"/>
            </a:endParaRPr>
          </a:p>
          <a:p>
            <a:pPr algn="just"/>
            <a:r>
              <a:rPr lang="en-US" sz="2400" dirty="0">
                <a:solidFill>
                  <a:srgbClr val="050002"/>
                </a:solidFill>
                <a:latin typeface="Times New Roman" panose="02020603050405020304" pitchFamily="18" charset="0"/>
                <a:cs typeface="Times New Roman" panose="02020603050405020304" pitchFamily="18" charset="0"/>
              </a:rPr>
              <a:t>Plants of </a:t>
            </a:r>
            <a:r>
              <a:rPr lang="en-US" sz="2400" dirty="0" err="1">
                <a:solidFill>
                  <a:srgbClr val="050002"/>
                </a:solidFill>
                <a:latin typeface="Times New Roman" panose="02020603050405020304" pitchFamily="18" charset="0"/>
                <a:cs typeface="Times New Roman" panose="02020603050405020304" pitchFamily="18" charset="0"/>
              </a:rPr>
              <a:t>Euphorbiaceae</a:t>
            </a:r>
            <a:r>
              <a:rPr lang="en-US" sz="2400" dirty="0">
                <a:solidFill>
                  <a:srgbClr val="050002"/>
                </a:solidFill>
                <a:latin typeface="Times New Roman" panose="02020603050405020304" pitchFamily="18" charset="0"/>
                <a:cs typeface="Times New Roman" panose="02020603050405020304" pitchFamily="18" charset="0"/>
              </a:rPr>
              <a:t> are economically very important. They provide food, drug, rubber and oil</a:t>
            </a:r>
          </a:p>
          <a:p>
            <a:pPr algn="just"/>
            <a:r>
              <a:rPr lang="en-US" sz="2400" b="1" dirty="0">
                <a:solidFill>
                  <a:srgbClr val="050002"/>
                </a:solidFill>
                <a:latin typeface="Times New Roman" panose="02020603050405020304" pitchFamily="18" charset="0"/>
                <a:cs typeface="Times New Roman" panose="02020603050405020304" pitchFamily="18" charset="0"/>
              </a:rPr>
              <a:t>Edible plants</a:t>
            </a:r>
            <a:endParaRPr lang="en-US" sz="2400" dirty="0">
              <a:solidFill>
                <a:srgbClr val="050002"/>
              </a:solidFill>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US" sz="2400" dirty="0">
                <a:solidFill>
                  <a:srgbClr val="050002"/>
                </a:solidFill>
                <a:latin typeface="Times New Roman" panose="02020603050405020304" pitchFamily="18" charset="0"/>
                <a:cs typeface="Times New Roman" panose="02020603050405020304" pitchFamily="18" charset="0"/>
              </a:rPr>
              <a:t>The large and fleshy tuberous roots of </a:t>
            </a:r>
            <a:r>
              <a:rPr lang="en-US" sz="2400" i="1" dirty="0" err="1">
                <a:solidFill>
                  <a:srgbClr val="0000FF"/>
                </a:solidFill>
                <a:latin typeface="Times New Roman" panose="02020603050405020304" pitchFamily="18" charset="0"/>
                <a:cs typeface="Times New Roman" panose="02020603050405020304" pitchFamily="18" charset="0"/>
              </a:rPr>
              <a:t>Manihot</a:t>
            </a:r>
            <a:r>
              <a:rPr lang="en-US" sz="2400" dirty="0">
                <a:solidFill>
                  <a:srgbClr val="0000FF"/>
                </a:solidFill>
                <a:latin typeface="Times New Roman" panose="02020603050405020304" pitchFamily="18" charset="0"/>
                <a:cs typeface="Times New Roman" panose="02020603050405020304" pitchFamily="18" charset="0"/>
              </a:rPr>
              <a:t> </a:t>
            </a:r>
            <a:r>
              <a:rPr lang="en-US" sz="2400" dirty="0">
                <a:solidFill>
                  <a:srgbClr val="050002"/>
                </a:solidFill>
                <a:latin typeface="Times New Roman" panose="02020603050405020304" pitchFamily="18" charset="0"/>
                <a:cs typeface="Times New Roman" panose="02020603050405020304" pitchFamily="18" charset="0"/>
              </a:rPr>
              <a:t>are rich in starch and form valuable food stuff. It is extensively cultivated in tropics. Some cultivars are with high HCN content (Bitter cassava) and others which low content (Sweet cassava). The poisonous juice is squeezed </a:t>
            </a:r>
            <a:r>
              <a:rPr lang="en-US" sz="2400" dirty="0" err="1">
                <a:solidFill>
                  <a:srgbClr val="050002"/>
                </a:solidFill>
                <a:latin typeface="Times New Roman" panose="02020603050405020304" pitchFamily="18" charset="0"/>
                <a:cs typeface="Times New Roman" panose="02020603050405020304" pitchFamily="18" charset="0"/>
              </a:rPr>
              <a:t>outand</a:t>
            </a:r>
            <a:r>
              <a:rPr lang="en-US" sz="2400" dirty="0">
                <a:solidFill>
                  <a:srgbClr val="050002"/>
                </a:solidFill>
                <a:latin typeface="Times New Roman" panose="02020603050405020304" pitchFamily="18" charset="0"/>
                <a:cs typeface="Times New Roman" panose="02020603050405020304" pitchFamily="18" charset="0"/>
              </a:rPr>
              <a:t> is used as antiseptic and preserving meat.</a:t>
            </a:r>
          </a:p>
          <a:p>
            <a:pPr algn="just">
              <a:buFont typeface="Arial" panose="020B0604020202020204" pitchFamily="34" charset="0"/>
              <a:buChar char="•"/>
            </a:pPr>
            <a:r>
              <a:rPr lang="en-US" sz="2400" dirty="0">
                <a:solidFill>
                  <a:srgbClr val="050002"/>
                </a:solidFill>
                <a:latin typeface="Times New Roman" panose="02020603050405020304" pitchFamily="18" charset="0"/>
                <a:cs typeface="Times New Roman" panose="02020603050405020304" pitchFamily="18" charset="0"/>
              </a:rPr>
              <a:t>The fruits of </a:t>
            </a:r>
            <a:r>
              <a:rPr lang="en-US" sz="2400" i="1" dirty="0" err="1">
                <a:solidFill>
                  <a:srgbClr val="0000FF"/>
                </a:solidFill>
                <a:latin typeface="Times New Roman" panose="02020603050405020304" pitchFamily="18" charset="0"/>
                <a:cs typeface="Times New Roman" panose="02020603050405020304" pitchFamily="18" charset="0"/>
              </a:rPr>
              <a:t>Emblica</a:t>
            </a:r>
            <a:r>
              <a:rPr lang="en-US" sz="2400" i="1" dirty="0">
                <a:solidFill>
                  <a:srgbClr val="0000FF"/>
                </a:solidFill>
                <a:latin typeface="Times New Roman" panose="02020603050405020304" pitchFamily="18" charset="0"/>
                <a:cs typeface="Times New Roman" panose="02020603050405020304" pitchFamily="18" charset="0"/>
              </a:rPr>
              <a:t> officinalis</a:t>
            </a:r>
            <a:r>
              <a:rPr lang="en-US" sz="2400" dirty="0">
                <a:solidFill>
                  <a:srgbClr val="050002"/>
                </a:solidFill>
                <a:latin typeface="Times New Roman" panose="02020603050405020304" pitchFamily="18" charset="0"/>
                <a:cs typeface="Times New Roman" panose="02020603050405020304" pitchFamily="18" charset="0"/>
              </a:rPr>
              <a:t> are rich source of vitamin-C. They are used to make pickle and in treatment of scurvy.</a:t>
            </a:r>
          </a:p>
          <a:p>
            <a:pPr algn="just"/>
            <a:r>
              <a:rPr lang="en-US" sz="2400" b="1" dirty="0">
                <a:solidFill>
                  <a:srgbClr val="050002"/>
                </a:solidFill>
                <a:latin typeface="Times New Roman" panose="02020603050405020304" pitchFamily="18" charset="0"/>
                <a:cs typeface="Times New Roman" panose="02020603050405020304" pitchFamily="18" charset="0"/>
              </a:rPr>
              <a:t>Rubber</a:t>
            </a:r>
            <a:endParaRPr lang="en-US" sz="2400" dirty="0">
              <a:solidFill>
                <a:srgbClr val="050002"/>
              </a:solidFill>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r>
              <a:rPr lang="en-US" sz="2400" i="1" dirty="0" err="1">
                <a:solidFill>
                  <a:srgbClr val="0000FF"/>
                </a:solidFill>
                <a:latin typeface="Times New Roman" panose="02020603050405020304" pitchFamily="18" charset="0"/>
                <a:cs typeface="Times New Roman" panose="02020603050405020304" pitchFamily="18" charset="0"/>
              </a:rPr>
              <a:t>Hevea</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brasiliensis</a:t>
            </a:r>
            <a:r>
              <a:rPr lang="en-US" sz="2400" dirty="0">
                <a:solidFill>
                  <a:srgbClr val="050002"/>
                </a:solidFill>
                <a:latin typeface="Times New Roman" panose="02020603050405020304" pitchFamily="18" charset="0"/>
                <a:cs typeface="Times New Roman" panose="02020603050405020304" pitchFamily="18" charset="0"/>
              </a:rPr>
              <a:t> (Para rubber tree) is the best natural source of rubber. The tree is tapped by making plant cuts on the trunk and the latex is coagulated. It is native of Brazil.</a:t>
            </a:r>
          </a:p>
          <a:p>
            <a:pPr algn="just">
              <a:buFont typeface="Arial" panose="020B0604020202020204" pitchFamily="34" charset="0"/>
              <a:buChar char="•"/>
            </a:pPr>
            <a:r>
              <a:rPr lang="en-US" sz="2400" dirty="0">
                <a:solidFill>
                  <a:srgbClr val="050002"/>
                </a:solidFill>
                <a:latin typeface="Times New Roman" panose="02020603050405020304" pitchFamily="18" charset="0"/>
                <a:cs typeface="Times New Roman" panose="02020603050405020304" pitchFamily="18" charset="0"/>
              </a:rPr>
              <a:t>The latex of </a:t>
            </a:r>
            <a:r>
              <a:rPr lang="en-US" sz="2400" i="1" dirty="0" err="1">
                <a:solidFill>
                  <a:srgbClr val="0000FF"/>
                </a:solidFill>
                <a:latin typeface="Times New Roman" panose="02020603050405020304" pitchFamily="18" charset="0"/>
                <a:cs typeface="Times New Roman" panose="02020603050405020304" pitchFamily="18" charset="0"/>
              </a:rPr>
              <a:t>Spanium</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indicum</a:t>
            </a:r>
            <a:r>
              <a:rPr lang="en-US" sz="2400" dirty="0">
                <a:solidFill>
                  <a:srgbClr val="050002"/>
                </a:solidFill>
                <a:latin typeface="Times New Roman" panose="02020603050405020304" pitchFamily="18" charset="0"/>
                <a:cs typeface="Times New Roman" panose="02020603050405020304" pitchFamily="18" charset="0"/>
              </a:rPr>
              <a:t> also produces rubber</a:t>
            </a:r>
            <a:r>
              <a:rPr lang="en-US" sz="2400" dirty="0" smtClean="0">
                <a:solidFill>
                  <a:srgbClr val="050002"/>
                </a:solidFill>
                <a:latin typeface="Times New Roman" panose="02020603050405020304" pitchFamily="18" charset="0"/>
                <a:cs typeface="Times New Roman" panose="02020603050405020304" pitchFamily="18" charset="0"/>
              </a:rPr>
              <a:t>.</a:t>
            </a:r>
            <a:endParaRPr lang="en-US" sz="2400" dirty="0">
              <a:solidFill>
                <a:srgbClr val="05000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58639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62050" y="959093"/>
            <a:ext cx="9277350" cy="6001643"/>
          </a:xfrm>
          <a:prstGeom prst="rect">
            <a:avLst/>
          </a:prstGeom>
        </p:spPr>
        <p:txBody>
          <a:bodyPr wrap="square">
            <a:spAutoFit/>
          </a:bodyPr>
          <a:lstStyle/>
          <a:p>
            <a:pPr marL="342900" indent="-342900" algn="just">
              <a:lnSpc>
                <a:spcPct val="150000"/>
              </a:lnSpc>
              <a:spcAft>
                <a:spcPts val="0"/>
              </a:spcAft>
              <a:buFont typeface="Wingdings" panose="05000000000000000000" pitchFamily="2" charset="2"/>
              <a:buChar char="Ø"/>
            </a:pPr>
            <a:r>
              <a:rPr lang="en-US" sz="2400" dirty="0">
                <a:latin typeface="Book Antiqua" panose="02040602050305030304" pitchFamily="18" charset="0"/>
                <a:ea typeface="Times New Roman"/>
              </a:rPr>
              <a:t>Bentham and Hooker published their 3 volume work </a:t>
            </a:r>
            <a:r>
              <a:rPr lang="en-US" sz="2400" i="1" dirty="0">
                <a:latin typeface="Book Antiqua" panose="02040602050305030304" pitchFamily="18" charset="0"/>
                <a:ea typeface="Times New Roman"/>
              </a:rPr>
              <a:t>Genera </a:t>
            </a:r>
            <a:r>
              <a:rPr lang="en-US" sz="2400" i="1" dirty="0" err="1">
                <a:latin typeface="Book Antiqua" panose="02040602050305030304" pitchFamily="18" charset="0"/>
                <a:ea typeface="Times New Roman"/>
              </a:rPr>
              <a:t>Plantarum</a:t>
            </a:r>
            <a:r>
              <a:rPr lang="en-US" sz="2400" dirty="0">
                <a:latin typeface="Book Antiqua" panose="02040602050305030304" pitchFamily="18" charset="0"/>
                <a:ea typeface="Times New Roman"/>
              </a:rPr>
              <a:t> in Latin, at intervals between 1862 and 1883.  </a:t>
            </a:r>
            <a:endParaRPr lang="en-US" sz="2400" dirty="0" smtClean="0">
              <a:latin typeface="Book Antiqua" panose="02040602050305030304" pitchFamily="18" charset="0"/>
              <a:ea typeface="Times New Roman"/>
            </a:endParaRPr>
          </a:p>
          <a:p>
            <a:pPr marL="342900" indent="-342900" algn="just">
              <a:lnSpc>
                <a:spcPct val="150000"/>
              </a:lnSpc>
              <a:spcAft>
                <a:spcPts val="0"/>
              </a:spcAft>
              <a:buFont typeface="Wingdings" panose="05000000000000000000" pitchFamily="2" charset="2"/>
              <a:buChar char="Ø"/>
            </a:pPr>
            <a:r>
              <a:rPr lang="en-US" sz="2400" dirty="0" smtClean="0">
                <a:latin typeface="Book Antiqua" panose="02040602050305030304" pitchFamily="18" charset="0"/>
                <a:ea typeface="Times New Roman"/>
              </a:rPr>
              <a:t>This </a:t>
            </a:r>
            <a:r>
              <a:rPr lang="en-US" sz="2400" dirty="0">
                <a:latin typeface="Book Antiqua" panose="02040602050305030304" pitchFamily="18" charset="0"/>
                <a:ea typeface="Times New Roman"/>
              </a:rPr>
              <a:t>work comprised the names and descriptions of all genera of seed plants then known and follow the classification principles of de Candolle.  </a:t>
            </a:r>
            <a:endParaRPr lang="en-US" sz="2400" dirty="0" smtClean="0">
              <a:latin typeface="Book Antiqua" panose="02040602050305030304" pitchFamily="18" charset="0"/>
              <a:ea typeface="Times New Roman"/>
            </a:endParaRPr>
          </a:p>
          <a:p>
            <a:pPr marL="342900" indent="-342900" algn="just">
              <a:lnSpc>
                <a:spcPct val="150000"/>
              </a:lnSpc>
              <a:spcAft>
                <a:spcPts val="0"/>
              </a:spcAft>
              <a:buFont typeface="Wingdings" panose="05000000000000000000" pitchFamily="2" charset="2"/>
              <a:buChar char="Ø"/>
            </a:pPr>
            <a:r>
              <a:rPr lang="en-US" sz="2400" dirty="0" smtClean="0">
                <a:latin typeface="Book Antiqua" panose="02040602050305030304" pitchFamily="18" charset="0"/>
                <a:ea typeface="Times New Roman"/>
              </a:rPr>
              <a:t>Every </a:t>
            </a:r>
            <a:r>
              <a:rPr lang="en-US" sz="2400" dirty="0">
                <a:latin typeface="Book Antiqua" panose="02040602050305030304" pitchFamily="18" charset="0"/>
                <a:ea typeface="Times New Roman"/>
              </a:rPr>
              <a:t>genus was studied a new from the plant material of British and continental herbaria.  </a:t>
            </a:r>
            <a:endParaRPr lang="en-US" sz="2400" dirty="0" smtClean="0">
              <a:latin typeface="Book Antiqua" panose="02040602050305030304" pitchFamily="18" charset="0"/>
              <a:ea typeface="Times New Roman"/>
            </a:endParaRPr>
          </a:p>
          <a:p>
            <a:pPr marL="342900" indent="-342900" algn="just">
              <a:lnSpc>
                <a:spcPct val="150000"/>
              </a:lnSpc>
              <a:spcAft>
                <a:spcPts val="0"/>
              </a:spcAft>
              <a:buFont typeface="Wingdings" panose="05000000000000000000" pitchFamily="2" charset="2"/>
              <a:buChar char="Ø"/>
            </a:pPr>
            <a:r>
              <a:rPr lang="en-US" sz="2400" dirty="0" smtClean="0">
                <a:latin typeface="Book Antiqua" panose="02040602050305030304" pitchFamily="18" charset="0"/>
                <a:ea typeface="Times New Roman"/>
              </a:rPr>
              <a:t>Full </a:t>
            </a:r>
            <a:r>
              <a:rPr lang="en-US" sz="2400" dirty="0">
                <a:latin typeface="Book Antiqua" panose="02040602050305030304" pitchFamily="18" charset="0"/>
                <a:ea typeface="Times New Roman"/>
              </a:rPr>
              <a:t>and complete descriptions were prepared from studies and dissections of the plants and not a mere compilation from literature.</a:t>
            </a:r>
            <a:endParaRPr lang="en-IN" sz="2400" dirty="0">
              <a:latin typeface="Book Antiqua" panose="02040602050305030304" pitchFamily="18" charset="0"/>
              <a:ea typeface="Times New Roman"/>
            </a:endParaRPr>
          </a:p>
          <a:p>
            <a:endParaRPr lang="en-IN" sz="2400" dirty="0">
              <a:latin typeface="Book Antiqua" panose="02040602050305030304" pitchFamily="18" charset="0"/>
            </a:endParaRPr>
          </a:p>
        </p:txBody>
      </p:sp>
    </p:spTree>
    <p:extLst>
      <p:ext uri="{BB962C8B-B14F-4D97-AF65-F5344CB8AC3E}">
        <p14:creationId xmlns:p14="http://schemas.microsoft.com/office/powerpoint/2010/main" val="27362611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9625" y="459165"/>
            <a:ext cx="10820400" cy="6370975"/>
          </a:xfrm>
          <a:prstGeom prst="rect">
            <a:avLst/>
          </a:prstGeom>
        </p:spPr>
        <p:txBody>
          <a:bodyPr wrap="square">
            <a:spAutoFit/>
          </a:bodyPr>
          <a:lstStyle/>
          <a:p>
            <a:pPr algn="just"/>
            <a:r>
              <a:rPr lang="en-US" sz="2400" b="1" dirty="0">
                <a:solidFill>
                  <a:srgbClr val="050002"/>
                </a:solidFill>
                <a:latin typeface="Times New Roman" panose="02020603050405020304" pitchFamily="18" charset="0"/>
                <a:cs typeface="Times New Roman" panose="02020603050405020304" pitchFamily="18" charset="0"/>
              </a:rPr>
              <a:t>Medicine</a:t>
            </a:r>
            <a:endParaRPr lang="en-US" sz="2400" dirty="0">
              <a:solidFill>
                <a:srgbClr val="050002"/>
              </a:solidFill>
              <a:latin typeface="Times New Roman" panose="02020603050405020304" pitchFamily="18" charset="0"/>
              <a:cs typeface="Times New Roman" panose="02020603050405020304" pitchFamily="18" charset="0"/>
            </a:endParaRPr>
          </a:p>
          <a:p>
            <a:pPr algn="just"/>
            <a:r>
              <a:rPr lang="en-US" sz="2400" dirty="0">
                <a:solidFill>
                  <a:srgbClr val="050002"/>
                </a:solidFill>
                <a:latin typeface="Times New Roman" panose="02020603050405020304" pitchFamily="18" charset="0"/>
                <a:cs typeface="Times New Roman" panose="02020603050405020304" pitchFamily="18" charset="0"/>
              </a:rPr>
              <a:t>The castor oil obtained from the seeds of </a:t>
            </a:r>
            <a:r>
              <a:rPr lang="en-US" sz="2400" i="1" dirty="0" err="1">
                <a:solidFill>
                  <a:srgbClr val="0000FF"/>
                </a:solidFill>
                <a:latin typeface="Times New Roman" panose="02020603050405020304" pitchFamily="18" charset="0"/>
                <a:cs typeface="Times New Roman" panose="02020603050405020304" pitchFamily="18" charset="0"/>
              </a:rPr>
              <a:t>Ricinus</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communis</a:t>
            </a:r>
            <a:r>
              <a:rPr lang="en-US" sz="2400" dirty="0">
                <a:solidFill>
                  <a:srgbClr val="050002"/>
                </a:solidFill>
                <a:latin typeface="Times New Roman" panose="02020603050405020304" pitchFamily="18" charset="0"/>
                <a:cs typeface="Times New Roman" panose="02020603050405020304" pitchFamily="18" charset="0"/>
              </a:rPr>
              <a:t> is uses medicinally as cleansing agent.</a:t>
            </a:r>
          </a:p>
          <a:p>
            <a:pPr algn="just"/>
            <a:r>
              <a:rPr lang="en-US" sz="2400" dirty="0">
                <a:solidFill>
                  <a:srgbClr val="050002"/>
                </a:solidFill>
                <a:latin typeface="Times New Roman" panose="02020603050405020304" pitchFamily="18" charset="0"/>
                <a:cs typeface="Times New Roman" panose="02020603050405020304" pitchFamily="18" charset="0"/>
              </a:rPr>
              <a:t>The seeds of </a:t>
            </a:r>
            <a:r>
              <a:rPr lang="en-US" sz="2400" i="1" dirty="0">
                <a:solidFill>
                  <a:srgbClr val="0000FF"/>
                </a:solidFill>
                <a:latin typeface="Times New Roman" panose="02020603050405020304" pitchFamily="18" charset="0"/>
                <a:cs typeface="Times New Roman" panose="02020603050405020304" pitchFamily="18" charset="0"/>
              </a:rPr>
              <a:t>Croton </a:t>
            </a:r>
            <a:r>
              <a:rPr lang="en-US" sz="2400" i="1" dirty="0" err="1">
                <a:solidFill>
                  <a:srgbClr val="0000FF"/>
                </a:solidFill>
                <a:latin typeface="Times New Roman" panose="02020603050405020304" pitchFamily="18" charset="0"/>
                <a:cs typeface="Times New Roman" panose="02020603050405020304" pitchFamily="18" charset="0"/>
              </a:rPr>
              <a:t>tiglium</a:t>
            </a:r>
            <a:r>
              <a:rPr lang="en-US" sz="2400" dirty="0">
                <a:solidFill>
                  <a:srgbClr val="050002"/>
                </a:solidFill>
                <a:latin typeface="Times New Roman" panose="02020603050405020304" pitchFamily="18" charset="0"/>
                <a:cs typeface="Times New Roman" panose="02020603050405020304" pitchFamily="18" charset="0"/>
              </a:rPr>
              <a:t> are the source of croton oil used as </a:t>
            </a:r>
            <a:r>
              <a:rPr lang="en-US" sz="2400" dirty="0" err="1">
                <a:solidFill>
                  <a:srgbClr val="050002"/>
                </a:solidFill>
                <a:latin typeface="Times New Roman" panose="02020603050405020304" pitchFamily="18" charset="0"/>
                <a:cs typeface="Times New Roman" panose="02020603050405020304" pitchFamily="18" charset="0"/>
              </a:rPr>
              <a:t>purugative</a:t>
            </a:r>
            <a:r>
              <a:rPr lang="en-US" sz="2400" dirty="0">
                <a:solidFill>
                  <a:srgbClr val="050002"/>
                </a:solidFill>
                <a:latin typeface="Times New Roman" panose="02020603050405020304" pitchFamily="18" charset="0"/>
                <a:cs typeface="Times New Roman" panose="02020603050405020304" pitchFamily="18" charset="0"/>
              </a:rPr>
              <a:t>.</a:t>
            </a:r>
          </a:p>
          <a:p>
            <a:pPr algn="just"/>
            <a:r>
              <a:rPr lang="en-US" sz="2400" dirty="0">
                <a:solidFill>
                  <a:srgbClr val="050002"/>
                </a:solidFill>
                <a:latin typeface="Times New Roman" panose="02020603050405020304" pitchFamily="18" charset="0"/>
                <a:cs typeface="Times New Roman" panose="02020603050405020304" pitchFamily="18" charset="0"/>
              </a:rPr>
              <a:t>The fruits of </a:t>
            </a:r>
            <a:r>
              <a:rPr lang="en-US" sz="2400" i="1" dirty="0" err="1">
                <a:solidFill>
                  <a:srgbClr val="0000FF"/>
                </a:solidFill>
                <a:latin typeface="Times New Roman" panose="02020603050405020304" pitchFamily="18" charset="0"/>
                <a:cs typeface="Times New Roman" panose="02020603050405020304" pitchFamily="18" charset="0"/>
              </a:rPr>
              <a:t>Phyllanthus</a:t>
            </a:r>
            <a:r>
              <a:rPr lang="en-US" sz="2400" i="1" dirty="0">
                <a:solidFill>
                  <a:srgbClr val="0000FF"/>
                </a:solidFill>
                <a:latin typeface="Times New Roman" panose="02020603050405020304" pitchFamily="18" charset="0"/>
                <a:cs typeface="Times New Roman" panose="02020603050405020304" pitchFamily="18" charset="0"/>
              </a:rPr>
              <a:t> </a:t>
            </a:r>
            <a:r>
              <a:rPr lang="en-US" sz="2400" i="1" dirty="0" err="1">
                <a:solidFill>
                  <a:srgbClr val="0000FF"/>
                </a:solidFill>
                <a:latin typeface="Times New Roman" panose="02020603050405020304" pitchFamily="18" charset="0"/>
                <a:cs typeface="Times New Roman" panose="02020603050405020304" pitchFamily="18" charset="0"/>
              </a:rPr>
              <a:t>niruri</a:t>
            </a:r>
            <a:r>
              <a:rPr lang="en-US" sz="2400" dirty="0">
                <a:solidFill>
                  <a:srgbClr val="050002"/>
                </a:solidFill>
                <a:latin typeface="Times New Roman" panose="02020603050405020304" pitchFamily="18" charset="0"/>
                <a:cs typeface="Times New Roman" panose="02020603050405020304" pitchFamily="18" charset="0"/>
              </a:rPr>
              <a:t> (</a:t>
            </a:r>
            <a:r>
              <a:rPr lang="en-US" sz="2400" dirty="0" err="1">
                <a:solidFill>
                  <a:srgbClr val="050002"/>
                </a:solidFill>
                <a:latin typeface="Times New Roman" panose="02020603050405020304" pitchFamily="18" charset="0"/>
                <a:cs typeface="Times New Roman" panose="02020603050405020304" pitchFamily="18" charset="0"/>
              </a:rPr>
              <a:t>nela</a:t>
            </a:r>
            <a:r>
              <a:rPr lang="en-US" sz="2400" dirty="0">
                <a:solidFill>
                  <a:srgbClr val="050002"/>
                </a:solidFill>
                <a:latin typeface="Times New Roman" panose="02020603050405020304" pitchFamily="18" charset="0"/>
                <a:cs typeface="Times New Roman" panose="02020603050405020304" pitchFamily="18" charset="0"/>
              </a:rPr>
              <a:t> </a:t>
            </a:r>
            <a:r>
              <a:rPr lang="en-US" sz="2400" dirty="0" err="1">
                <a:solidFill>
                  <a:srgbClr val="050002"/>
                </a:solidFill>
                <a:latin typeface="Times New Roman" panose="02020603050405020304" pitchFamily="18" charset="0"/>
                <a:cs typeface="Times New Roman" panose="02020603050405020304" pitchFamily="18" charset="0"/>
              </a:rPr>
              <a:t>usiri</a:t>
            </a:r>
            <a:r>
              <a:rPr lang="en-US" sz="2400" dirty="0">
                <a:solidFill>
                  <a:srgbClr val="050002"/>
                </a:solidFill>
                <a:latin typeface="Times New Roman" panose="02020603050405020304" pitchFamily="18" charset="0"/>
                <a:cs typeface="Times New Roman" panose="02020603050405020304" pitchFamily="18" charset="0"/>
              </a:rPr>
              <a:t>) find their application in the treatment of jaundice and urinary </a:t>
            </a:r>
            <a:r>
              <a:rPr lang="en-US" sz="2400" dirty="0" smtClean="0">
                <a:solidFill>
                  <a:srgbClr val="050002"/>
                </a:solidFill>
                <a:latin typeface="Times New Roman" panose="02020603050405020304" pitchFamily="18" charset="0"/>
                <a:cs typeface="Times New Roman" panose="02020603050405020304" pitchFamily="18" charset="0"/>
              </a:rPr>
              <a:t>troubles.</a:t>
            </a:r>
          </a:p>
          <a:p>
            <a:pPr algn="just"/>
            <a:r>
              <a:rPr lang="en-US" sz="2400" b="1" dirty="0" smtClean="0">
                <a:latin typeface="Times New Roman" panose="02020603050405020304" pitchFamily="18" charset="0"/>
                <a:cs typeface="Times New Roman" panose="02020603050405020304" pitchFamily="18" charset="0"/>
              </a:rPr>
              <a:t>Dyes</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A red dye is obtained from the fruits of </a:t>
            </a:r>
            <a:r>
              <a:rPr lang="en-US" sz="2400" i="1" dirty="0" err="1">
                <a:latin typeface="Times New Roman" panose="02020603050405020304" pitchFamily="18" charset="0"/>
                <a:cs typeface="Times New Roman" panose="02020603050405020304" pitchFamily="18" charset="0"/>
              </a:rPr>
              <a:t>Mallotus</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philippensis</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Kumkuma</a:t>
            </a:r>
            <a:r>
              <a:rPr lang="en-US" sz="2400"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Chrozophora</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tinctoria</a:t>
            </a:r>
            <a:r>
              <a:rPr lang="en-US" sz="2400"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Sapium</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sps</a:t>
            </a:r>
            <a:r>
              <a:rPr lang="en-US" sz="2400" dirty="0">
                <a:latin typeface="Times New Roman" panose="02020603050405020304" pitchFamily="18" charset="0"/>
                <a:cs typeface="Times New Roman" panose="02020603050405020304" pitchFamily="18" charset="0"/>
              </a:rPr>
              <a:t> are used in dying silks</a:t>
            </a:r>
          </a:p>
          <a:p>
            <a:pPr algn="just"/>
            <a:r>
              <a:rPr lang="en-US" sz="2400" dirty="0" err="1">
                <a:latin typeface="Times New Roman" panose="02020603050405020304" pitchFamily="18" charset="0"/>
                <a:cs typeface="Times New Roman" panose="02020603050405020304" pitchFamily="18" charset="0"/>
              </a:rPr>
              <a:t>Candelila</a:t>
            </a:r>
            <a:r>
              <a:rPr lang="en-US" sz="2400" dirty="0">
                <a:latin typeface="Times New Roman" panose="02020603050405020304" pitchFamily="18" charset="0"/>
                <a:cs typeface="Times New Roman" panose="02020603050405020304" pitchFamily="18" charset="0"/>
              </a:rPr>
              <a:t> wax is extracted from the stems of </a:t>
            </a:r>
            <a:r>
              <a:rPr lang="en-US" sz="2400" i="1" dirty="0">
                <a:latin typeface="Times New Roman" panose="02020603050405020304" pitchFamily="18" charset="0"/>
                <a:cs typeface="Times New Roman" panose="02020603050405020304" pitchFamily="18" charset="0"/>
              </a:rPr>
              <a:t>Euphorbia </a:t>
            </a:r>
            <a:r>
              <a:rPr lang="en-US" sz="2400" i="1" dirty="0" err="1">
                <a:latin typeface="Times New Roman" panose="02020603050405020304" pitchFamily="18" charset="0"/>
                <a:cs typeface="Times New Roman" panose="02020603050405020304" pitchFamily="18" charset="0"/>
              </a:rPr>
              <a:t>antisyphylitica</a:t>
            </a:r>
            <a:endParaRPr lang="en-US" sz="2400" dirty="0">
              <a:latin typeface="Times New Roman" panose="02020603050405020304" pitchFamily="18" charset="0"/>
              <a:cs typeface="Times New Roman" panose="02020603050405020304" pitchFamily="18" charset="0"/>
            </a:endParaRPr>
          </a:p>
          <a:p>
            <a:pPr algn="just"/>
            <a:r>
              <a:rPr lang="en-US" sz="2400" b="1" dirty="0">
                <a:latin typeface="Times New Roman" panose="02020603050405020304" pitchFamily="18" charset="0"/>
                <a:cs typeface="Times New Roman" panose="02020603050405020304" pitchFamily="18" charset="0"/>
              </a:rPr>
              <a:t>Oils</a:t>
            </a:r>
            <a:endParaRPr lang="en-US" sz="2400" dirty="0">
              <a:latin typeface="Times New Roman" panose="02020603050405020304" pitchFamily="18" charset="0"/>
              <a:cs typeface="Times New Roman" panose="02020603050405020304" pitchFamily="18" charset="0"/>
            </a:endParaRPr>
          </a:p>
          <a:p>
            <a:pPr algn="just"/>
            <a:r>
              <a:rPr lang="en-US" sz="2400" dirty="0">
                <a:latin typeface="Times New Roman" panose="02020603050405020304" pitchFamily="18" charset="0"/>
                <a:cs typeface="Times New Roman" panose="02020603050405020304" pitchFamily="18" charset="0"/>
              </a:rPr>
              <a:t>Castor oil obtained from the seeds of </a:t>
            </a:r>
            <a:r>
              <a:rPr lang="en-US" sz="2400" i="1" dirty="0" err="1">
                <a:latin typeface="Times New Roman" panose="02020603050405020304" pitchFamily="18" charset="0"/>
                <a:cs typeface="Times New Roman" panose="02020603050405020304" pitchFamily="18" charset="0"/>
              </a:rPr>
              <a:t>Ricinus</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communis</a:t>
            </a:r>
            <a:r>
              <a:rPr lang="en-US" sz="2400" dirty="0">
                <a:latin typeface="Times New Roman" panose="02020603050405020304" pitchFamily="18" charset="0"/>
                <a:cs typeface="Times New Roman" panose="02020603050405020304" pitchFamily="18" charset="0"/>
              </a:rPr>
              <a:t> is used as lubricant and illumination oil</a:t>
            </a:r>
          </a:p>
          <a:p>
            <a:pPr algn="just"/>
            <a:r>
              <a:rPr lang="en-US" sz="2400" dirty="0">
                <a:latin typeface="Times New Roman" panose="02020603050405020304" pitchFamily="18" charset="0"/>
                <a:cs typeface="Times New Roman" panose="02020603050405020304" pitchFamily="18" charset="0"/>
              </a:rPr>
              <a:t>The oil obtained from the seeds of </a:t>
            </a:r>
            <a:r>
              <a:rPr lang="en-US" sz="2400" i="1" dirty="0" err="1">
                <a:latin typeface="Times New Roman" panose="02020603050405020304" pitchFamily="18" charset="0"/>
                <a:cs typeface="Times New Roman" panose="02020603050405020304" pitchFamily="18" charset="0"/>
              </a:rPr>
              <a:t>Aleurites</a:t>
            </a:r>
            <a:r>
              <a:rPr lang="en-US" sz="2400" i="1" dirty="0">
                <a:latin typeface="Times New Roman" panose="02020603050405020304" pitchFamily="18" charset="0"/>
                <a:cs typeface="Times New Roman" panose="02020603050405020304" pitchFamily="18" charset="0"/>
              </a:rPr>
              <a:t> </a:t>
            </a:r>
            <a:r>
              <a:rPr lang="en-US" sz="2400" i="1" dirty="0" err="1">
                <a:latin typeface="Times New Roman" panose="02020603050405020304" pitchFamily="18" charset="0"/>
                <a:cs typeface="Times New Roman" panose="02020603050405020304" pitchFamily="18" charset="0"/>
              </a:rPr>
              <a:t>foldii</a:t>
            </a:r>
            <a:r>
              <a:rPr lang="en-US" sz="2400" dirty="0">
                <a:latin typeface="Times New Roman" panose="02020603050405020304" pitchFamily="18" charset="0"/>
                <a:cs typeface="Times New Roman" panose="02020603050405020304" pitchFamily="18" charset="0"/>
              </a:rPr>
              <a:t> is called Tung oil. It is used in manufacture of varnishes and paints. The seeds contain oil which is used in paint and varnish industry. The seeds yield an oil used in soap industry and the oil cakes are used as a cattle feed and fertilizer</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248286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10835" y="0"/>
            <a:ext cx="1191352" cy="579967"/>
          </a:xfrm>
          <a:prstGeom prst="rect">
            <a:avLst/>
          </a:prstGeom>
        </p:spPr>
        <p:txBody>
          <a:bodyPr wrap="none">
            <a:spAutoFit/>
          </a:bodyPr>
          <a:lstStyle/>
          <a:p>
            <a:pPr algn="just">
              <a:lnSpc>
                <a:spcPct val="150000"/>
              </a:lnSpc>
            </a:pPr>
            <a:r>
              <a:rPr lang="en-US" sz="2400" dirty="0" err="1">
                <a:latin typeface="Times New Roman" panose="02020603050405020304" pitchFamily="18" charset="0"/>
                <a:cs typeface="Times New Roman" panose="02020603050405020304" pitchFamily="18" charset="0"/>
              </a:rPr>
              <a:t>Poaceae</a:t>
            </a:r>
            <a:endParaRPr lang="en-IN" sz="2400" dirty="0">
              <a:latin typeface="Times New Roman" panose="02020603050405020304" pitchFamily="18" charset="0"/>
              <a:cs typeface="Times New Roman" panose="02020603050405020304" pitchFamily="18" charset="0"/>
            </a:endParaRPr>
          </a:p>
        </p:txBody>
      </p:sp>
      <p:sp>
        <p:nvSpPr>
          <p:cNvPr id="3" name="Rectangle 2"/>
          <p:cNvSpPr/>
          <p:nvPr/>
        </p:nvSpPr>
        <p:spPr>
          <a:xfrm>
            <a:off x="800100" y="395301"/>
            <a:ext cx="10677525" cy="6740307"/>
          </a:xfrm>
          <a:prstGeom prst="rect">
            <a:avLst/>
          </a:prstGeom>
        </p:spPr>
        <p:txBody>
          <a:bodyPr wrap="square">
            <a:spAutoFit/>
          </a:bodyPr>
          <a:lstStyle/>
          <a:p>
            <a:pPr algn="just" fontAlgn="base">
              <a:lnSpc>
                <a:spcPct val="150000"/>
              </a:lnSpc>
            </a:pPr>
            <a:r>
              <a:rPr lang="en-IN" sz="2400" b="1" dirty="0">
                <a:solidFill>
                  <a:srgbClr val="000000"/>
                </a:solidFill>
                <a:latin typeface="Times New Roman" panose="02020603050405020304" pitchFamily="18" charset="0"/>
                <a:cs typeface="Times New Roman" panose="02020603050405020304" pitchFamily="18" charset="0"/>
              </a:rPr>
              <a:t>Characters of </a:t>
            </a:r>
            <a:r>
              <a:rPr lang="en-IN" sz="2400" b="1" dirty="0" err="1">
                <a:solidFill>
                  <a:srgbClr val="000000"/>
                </a:solidFill>
                <a:latin typeface="Times New Roman" panose="02020603050405020304" pitchFamily="18" charset="0"/>
                <a:cs typeface="Times New Roman" panose="02020603050405020304" pitchFamily="18" charset="0"/>
              </a:rPr>
              <a:t>Poaceae</a:t>
            </a:r>
            <a:r>
              <a:rPr lang="en-IN" sz="2400" b="1" dirty="0">
                <a:solidFill>
                  <a:srgbClr val="000000"/>
                </a:solidFill>
                <a:latin typeface="Times New Roman" panose="02020603050405020304" pitchFamily="18" charset="0"/>
                <a:cs typeface="Times New Roman" panose="02020603050405020304" pitchFamily="18" charset="0"/>
              </a:rPr>
              <a:t>:</a:t>
            </a:r>
          </a:p>
          <a:p>
            <a:pPr algn="just" fontAlgn="base">
              <a:lnSpc>
                <a:spcPct val="150000"/>
              </a:lnSpc>
            </a:pPr>
            <a:r>
              <a:rPr lang="en-IN" sz="2400" dirty="0">
                <a:solidFill>
                  <a:srgbClr val="424142"/>
                </a:solidFill>
                <a:latin typeface="Times New Roman" panose="02020603050405020304" pitchFamily="18" charset="0"/>
                <a:cs typeface="Times New Roman" panose="02020603050405020304" pitchFamily="18" charset="0"/>
              </a:rPr>
              <a:t>Mostly herbs, stem jointed, </a:t>
            </a:r>
            <a:r>
              <a:rPr lang="en-IN" sz="2400" dirty="0" err="1">
                <a:solidFill>
                  <a:srgbClr val="424142"/>
                </a:solidFill>
                <a:latin typeface="Times New Roman" panose="02020603050405020304" pitchFamily="18" charset="0"/>
                <a:cs typeface="Times New Roman" panose="02020603050405020304" pitchFamily="18" charset="0"/>
              </a:rPr>
              <a:t>fistular</a:t>
            </a:r>
            <a:r>
              <a:rPr lang="en-IN" sz="2400" dirty="0">
                <a:solidFill>
                  <a:srgbClr val="424142"/>
                </a:solidFill>
                <a:latin typeface="Times New Roman" panose="02020603050405020304" pitchFamily="18" charset="0"/>
                <a:cs typeface="Times New Roman" panose="02020603050405020304" pitchFamily="18" charset="0"/>
              </a:rPr>
              <a:t>, cylindrical; leaves simple, alternate, sheathing, sheath open, </a:t>
            </a:r>
            <a:r>
              <a:rPr lang="en-IN" sz="2400" dirty="0" err="1">
                <a:solidFill>
                  <a:srgbClr val="424142"/>
                </a:solidFill>
                <a:latin typeface="Times New Roman" panose="02020603050405020304" pitchFamily="18" charset="0"/>
                <a:cs typeface="Times New Roman" panose="02020603050405020304" pitchFamily="18" charset="0"/>
              </a:rPr>
              <a:t>ligulate</a:t>
            </a:r>
            <a:r>
              <a:rPr lang="en-IN" sz="2400" dirty="0">
                <a:solidFill>
                  <a:srgbClr val="424142"/>
                </a:solidFill>
                <a:latin typeface="Times New Roman" panose="02020603050405020304" pitchFamily="18" charset="0"/>
                <a:cs typeface="Times New Roman" panose="02020603050405020304" pitchFamily="18" charset="0"/>
              </a:rPr>
              <a:t>; inflorescence compound spike; flowers zygomorphic, </a:t>
            </a:r>
            <a:r>
              <a:rPr lang="en-IN" sz="2400" dirty="0" err="1">
                <a:solidFill>
                  <a:srgbClr val="424142"/>
                </a:solidFill>
                <a:latin typeface="Times New Roman" panose="02020603050405020304" pitchFamily="18" charset="0"/>
                <a:cs typeface="Times New Roman" panose="02020603050405020304" pitchFamily="18" charset="0"/>
              </a:rPr>
              <a:t>hypogynous</a:t>
            </a:r>
            <a:r>
              <a:rPr lang="en-IN" sz="2400" dirty="0">
                <a:solidFill>
                  <a:srgbClr val="424142"/>
                </a:solidFill>
                <a:latin typeface="Times New Roman" panose="02020603050405020304" pitchFamily="18" charset="0"/>
                <a:cs typeface="Times New Roman" panose="02020603050405020304" pitchFamily="18" charset="0"/>
              </a:rPr>
              <a:t>, protected by </a:t>
            </a:r>
            <a:r>
              <a:rPr lang="en-IN" sz="2400" dirty="0" err="1">
                <a:solidFill>
                  <a:srgbClr val="424142"/>
                </a:solidFill>
                <a:latin typeface="Times New Roman" panose="02020603050405020304" pitchFamily="18" charset="0"/>
                <a:cs typeface="Times New Roman" panose="02020603050405020304" pitchFamily="18" charset="0"/>
              </a:rPr>
              <a:t>palea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perianth</a:t>
            </a:r>
            <a:r>
              <a:rPr lang="en-IN" sz="2400" dirty="0">
                <a:solidFill>
                  <a:srgbClr val="424142"/>
                </a:solidFill>
                <a:latin typeface="Times New Roman" panose="02020603050405020304" pitchFamily="18" charset="0"/>
                <a:cs typeface="Times New Roman" panose="02020603050405020304" pitchFamily="18" charset="0"/>
              </a:rPr>
              <a:t> represented by 2 or 3 minute scales (lodicules); stamens 3, versatile; carpel one, style 2 or 3, stigmas feathery, basal placentation; fruit caryopsis; </a:t>
            </a:r>
            <a:r>
              <a:rPr lang="en-IN" sz="2400" dirty="0" err="1">
                <a:solidFill>
                  <a:srgbClr val="424142"/>
                </a:solidFill>
                <a:latin typeface="Times New Roman" panose="02020603050405020304" pitchFamily="18" charset="0"/>
                <a:cs typeface="Times New Roman" panose="02020603050405020304" pitchFamily="18" charset="0"/>
              </a:rPr>
              <a:t>testa</a:t>
            </a:r>
            <a:r>
              <a:rPr lang="en-IN" sz="2400" dirty="0">
                <a:solidFill>
                  <a:srgbClr val="424142"/>
                </a:solidFill>
                <a:latin typeface="Times New Roman" panose="02020603050405020304" pitchFamily="18" charset="0"/>
                <a:cs typeface="Times New Roman" panose="02020603050405020304" pitchFamily="18" charset="0"/>
              </a:rPr>
              <a:t> fused with pericarp</a:t>
            </a:r>
            <a:r>
              <a:rPr lang="en-IN" sz="2400" dirty="0" smtClean="0">
                <a:solidFill>
                  <a:srgbClr val="424142"/>
                </a:solidFill>
                <a:latin typeface="Times New Roman" panose="02020603050405020304" pitchFamily="18" charset="0"/>
                <a:cs typeface="Times New Roman" panose="02020603050405020304" pitchFamily="18" charset="0"/>
              </a:rPr>
              <a:t>.</a:t>
            </a:r>
          </a:p>
          <a:p>
            <a:pPr algn="just" fontAlgn="base">
              <a:lnSpc>
                <a:spcPct val="150000"/>
              </a:lnSpc>
            </a:pPr>
            <a:r>
              <a:rPr lang="en-US" sz="2400" b="1" dirty="0">
                <a:latin typeface="Times New Roman" panose="02020603050405020304" pitchFamily="18" charset="0"/>
                <a:cs typeface="Times New Roman" panose="02020603050405020304" pitchFamily="18" charset="0"/>
              </a:rPr>
              <a:t>Distribution of </a:t>
            </a:r>
            <a:r>
              <a:rPr lang="en-US" sz="2400" b="1" dirty="0" err="1">
                <a:latin typeface="Times New Roman" panose="02020603050405020304" pitchFamily="18" charset="0"/>
                <a:cs typeface="Times New Roman" panose="02020603050405020304" pitchFamily="18" charset="0"/>
              </a:rPr>
              <a:t>Poaceae</a:t>
            </a:r>
            <a:r>
              <a:rPr lang="en-US" sz="2400" b="1" dirty="0">
                <a:latin typeface="Times New Roman" panose="02020603050405020304" pitchFamily="18" charset="0"/>
                <a:cs typeface="Times New Roman" panose="02020603050405020304" pitchFamily="18" charset="0"/>
              </a:rPr>
              <a:t>:</a:t>
            </a:r>
          </a:p>
          <a:p>
            <a:pPr algn="just" fontAlgn="base">
              <a:lnSpc>
                <a:spcPct val="150000"/>
              </a:lnSpc>
            </a:pPr>
            <a:r>
              <a:rPr lang="en-US" sz="2400" dirty="0">
                <a:latin typeface="Times New Roman" panose="02020603050405020304" pitchFamily="18" charset="0"/>
                <a:cs typeface="Times New Roman" panose="02020603050405020304" pitchFamily="18" charset="0"/>
              </a:rPr>
              <a:t>The family is commonly known as grass family. It is one of the largest among the </a:t>
            </a:r>
            <a:r>
              <a:rPr lang="en-US" sz="2400" dirty="0" err="1">
                <a:latin typeface="Times New Roman" panose="02020603050405020304" pitchFamily="18" charset="0"/>
                <a:cs typeface="Times New Roman" panose="02020603050405020304" pitchFamily="18" charset="0"/>
              </a:rPr>
              <a:t>angiospermic</a:t>
            </a:r>
            <a:r>
              <a:rPr lang="en-US" sz="2400" dirty="0">
                <a:latin typeface="Times New Roman" panose="02020603050405020304" pitchFamily="18" charset="0"/>
                <a:cs typeface="Times New Roman" panose="02020603050405020304" pitchFamily="18" charset="0"/>
              </a:rPr>
              <a:t> families. It consists of 620 genera and 6,000 species. The members are cosmopolitan in distribution. The plants represent all the 3 ecological types as hydrophytes, xerophytes and </a:t>
            </a:r>
            <a:r>
              <a:rPr lang="en-US" sz="2400" dirty="0" err="1">
                <a:latin typeface="Times New Roman" panose="02020603050405020304" pitchFamily="18" charset="0"/>
                <a:cs typeface="Times New Roman" panose="02020603050405020304" pitchFamily="18" charset="0"/>
              </a:rPr>
              <a:t>mesophytes</a:t>
            </a:r>
            <a:r>
              <a:rPr lang="en-US" sz="2400" dirty="0">
                <a:latin typeface="Times New Roman" panose="02020603050405020304" pitchFamily="18" charset="0"/>
                <a:cs typeface="Times New Roman" panose="02020603050405020304" pitchFamily="18" charset="0"/>
              </a:rPr>
              <a:t>. In India it is represented by 850 species.</a:t>
            </a:r>
          </a:p>
          <a:p>
            <a:pPr algn="just" fontAlgn="base">
              <a:lnSpc>
                <a:spcPct val="150000"/>
              </a:lnSpc>
            </a:pPr>
            <a:endParaRPr lang="en-IN" sz="2400" b="0" dirty="0">
              <a:solidFill>
                <a:srgbClr val="4241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06584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9150" y="294412"/>
            <a:ext cx="10677525" cy="6740307"/>
          </a:xfrm>
          <a:prstGeom prst="rect">
            <a:avLst/>
          </a:prstGeom>
        </p:spPr>
        <p:txBody>
          <a:bodyPr wrap="square">
            <a:spAutoFit/>
          </a:bodyPr>
          <a:lstStyle/>
          <a:p>
            <a:pPr algn="just" fontAlgn="base">
              <a:lnSpc>
                <a:spcPct val="150000"/>
              </a:lnSpc>
            </a:pPr>
            <a:r>
              <a:rPr lang="en-IN" sz="2400" b="1" dirty="0" smtClean="0">
                <a:solidFill>
                  <a:srgbClr val="424142"/>
                </a:solidFill>
                <a:latin typeface="Times New Roman" panose="02020603050405020304" pitchFamily="18" charset="0"/>
                <a:cs typeface="Times New Roman" panose="02020603050405020304" pitchFamily="18" charset="0"/>
              </a:rPr>
              <a:t>Habit:</a:t>
            </a:r>
            <a:r>
              <a:rPr lang="en-IN" sz="2400" dirty="0" smtClean="0">
                <a:solidFill>
                  <a:srgbClr val="424142"/>
                </a:solidFill>
                <a:latin typeface="Times New Roman" panose="02020603050405020304" pitchFamily="18" charset="0"/>
                <a:cs typeface="Times New Roman" panose="02020603050405020304" pitchFamily="18" charset="0"/>
              </a:rPr>
              <a:t> Herbs</a:t>
            </a:r>
            <a:r>
              <a:rPr lang="en-IN" sz="2400" dirty="0">
                <a:solidFill>
                  <a:srgbClr val="424142"/>
                </a:solidFill>
                <a:latin typeface="Times New Roman" panose="02020603050405020304" pitchFamily="18" charset="0"/>
                <a:cs typeface="Times New Roman" panose="02020603050405020304" pitchFamily="18" charset="0"/>
              </a:rPr>
              <a:t>, annuals or perennials or shrubs, sometimes tree like (</a:t>
            </a:r>
            <a:r>
              <a:rPr lang="en-IN" sz="2400" dirty="0" err="1">
                <a:solidFill>
                  <a:srgbClr val="424142"/>
                </a:solidFill>
                <a:latin typeface="Times New Roman" panose="02020603050405020304" pitchFamily="18" charset="0"/>
                <a:cs typeface="Times New Roman" panose="02020603050405020304" pitchFamily="18" charset="0"/>
              </a:rPr>
              <a:t>Bambusa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Dendrocalamus</a:t>
            </a:r>
            <a:r>
              <a:rPr lang="en-IN" sz="2400" dirty="0">
                <a:solidFill>
                  <a:srgbClr val="424142"/>
                </a:solidFill>
                <a:latin typeface="Times New Roman" panose="02020603050405020304" pitchFamily="18" charset="0"/>
                <a:cs typeface="Times New Roman" panose="02020603050405020304" pitchFamily="18" charset="0"/>
              </a:rPr>
              <a:t>).</a:t>
            </a:r>
          </a:p>
          <a:p>
            <a:pPr algn="just" fontAlgn="base">
              <a:lnSpc>
                <a:spcPct val="150000"/>
              </a:lnSpc>
            </a:pPr>
            <a:r>
              <a:rPr lang="en-IN" sz="2400" b="1" dirty="0" smtClean="0">
                <a:solidFill>
                  <a:srgbClr val="424142"/>
                </a:solidFill>
                <a:latin typeface="Times New Roman" panose="02020603050405020304" pitchFamily="18" charset="0"/>
                <a:cs typeface="Times New Roman" panose="02020603050405020304" pitchFamily="18" charset="0"/>
              </a:rPr>
              <a:t>Root:</a:t>
            </a:r>
            <a:r>
              <a:rPr lang="en-IN" sz="2400" dirty="0" smtClean="0">
                <a:solidFill>
                  <a:srgbClr val="424142"/>
                </a:solidFill>
                <a:latin typeface="Times New Roman" panose="02020603050405020304" pitchFamily="18" charset="0"/>
                <a:cs typeface="Times New Roman" panose="02020603050405020304" pitchFamily="18" charset="0"/>
              </a:rPr>
              <a:t> Adventitious</a:t>
            </a:r>
            <a:r>
              <a:rPr lang="en-IN" sz="2400" dirty="0">
                <a:solidFill>
                  <a:srgbClr val="424142"/>
                </a:solidFill>
                <a:latin typeface="Times New Roman" panose="02020603050405020304" pitchFamily="18" charset="0"/>
                <a:cs typeface="Times New Roman" panose="02020603050405020304" pitchFamily="18" charset="0"/>
              </a:rPr>
              <a:t>, fibrous, branched, fascicled or stilt (</a:t>
            </a:r>
            <a:r>
              <a:rPr lang="en-IN" sz="2400" dirty="0" err="1">
                <a:solidFill>
                  <a:srgbClr val="424142"/>
                </a:solidFill>
                <a:latin typeface="Times New Roman" panose="02020603050405020304" pitchFamily="18" charset="0"/>
                <a:cs typeface="Times New Roman" panose="02020603050405020304" pitchFamily="18" charset="0"/>
              </a:rPr>
              <a:t>Zea</a:t>
            </a:r>
            <a:r>
              <a:rPr lang="en-IN" sz="2400" dirty="0">
                <a:solidFill>
                  <a:srgbClr val="424142"/>
                </a:solidFill>
                <a:latin typeface="Times New Roman" panose="02020603050405020304" pitchFamily="18" charset="0"/>
                <a:cs typeface="Times New Roman" panose="02020603050405020304" pitchFamily="18" charset="0"/>
              </a:rPr>
              <a:t> mays</a:t>
            </a:r>
            <a:r>
              <a:rPr lang="en-IN" sz="2400" dirty="0" smtClean="0">
                <a:solidFill>
                  <a:srgbClr val="424142"/>
                </a:solidFill>
                <a:latin typeface="Times New Roman" panose="02020603050405020304" pitchFamily="18" charset="0"/>
                <a:cs typeface="Times New Roman" panose="02020603050405020304" pitchFamily="18" charset="0"/>
              </a:rPr>
              <a:t>).</a:t>
            </a:r>
          </a:p>
          <a:p>
            <a:pPr algn="just" fontAlgn="base">
              <a:lnSpc>
                <a:spcPct val="150000"/>
              </a:lnSpc>
            </a:pPr>
            <a:r>
              <a:rPr lang="en-US" sz="2400" b="1" dirty="0" smtClean="0">
                <a:latin typeface="Times New Roman" panose="02020603050405020304" pitchFamily="18" charset="0"/>
                <a:cs typeface="Times New Roman" panose="02020603050405020304" pitchFamily="18" charset="0"/>
              </a:rPr>
              <a:t>Stem:</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Underground </a:t>
            </a:r>
            <a:r>
              <a:rPr lang="en-US" sz="2400" dirty="0">
                <a:latin typeface="Times New Roman" panose="02020603050405020304" pitchFamily="18" charset="0"/>
                <a:cs typeface="Times New Roman" panose="02020603050405020304" pitchFamily="18" charset="0"/>
              </a:rPr>
              <a:t>rhizome in all perennial grasses, cylindrical, culm with conspicuous nodes and internodes, internodes hollow, herbaceous or woody, glabrous or glaucous, vegetative shoots are arising from the base of aerial stem or from underground stems are called tillers.</a:t>
            </a:r>
          </a:p>
          <a:p>
            <a:pPr algn="just" fontAlgn="base">
              <a:lnSpc>
                <a:spcPct val="150000"/>
              </a:lnSpc>
            </a:pPr>
            <a:r>
              <a:rPr lang="en-US" sz="2400" b="1" dirty="0" smtClean="0">
                <a:latin typeface="Times New Roman" panose="02020603050405020304" pitchFamily="18" charset="0"/>
                <a:cs typeface="Times New Roman" panose="02020603050405020304" pitchFamily="18" charset="0"/>
              </a:rPr>
              <a:t>Leaves:</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Alternate</a:t>
            </a:r>
            <a:r>
              <a:rPr lang="en-US" sz="2400" dirty="0">
                <a:latin typeface="Times New Roman" panose="02020603050405020304" pitchFamily="18" charset="0"/>
                <a:cs typeface="Times New Roman" panose="02020603050405020304" pitchFamily="18" charset="0"/>
              </a:rPr>
              <a:t>, simple, distichous, </a:t>
            </a:r>
            <a:r>
              <a:rPr lang="en-US" sz="2400" dirty="0" err="1">
                <a:latin typeface="Times New Roman" panose="02020603050405020304" pitchFamily="18" charset="0"/>
                <a:cs typeface="Times New Roman" panose="02020603050405020304" pitchFamily="18" charset="0"/>
              </a:rPr>
              <a:t>exstipulate</a:t>
            </a:r>
            <a:r>
              <a:rPr lang="en-US" sz="2400" dirty="0">
                <a:latin typeface="Times New Roman" panose="02020603050405020304" pitchFamily="18" charset="0"/>
                <a:cs typeface="Times New Roman" panose="02020603050405020304" pitchFamily="18" charset="0"/>
              </a:rPr>
              <a:t>, sessile, </a:t>
            </a:r>
            <a:r>
              <a:rPr lang="en-US" sz="2400" dirty="0" err="1">
                <a:latin typeface="Times New Roman" panose="02020603050405020304" pitchFamily="18" charset="0"/>
                <a:cs typeface="Times New Roman" panose="02020603050405020304" pitchFamily="18" charset="0"/>
              </a:rPr>
              <a:t>ligulate</a:t>
            </a:r>
            <a:r>
              <a:rPr lang="en-US" sz="2400" dirty="0">
                <a:latin typeface="Times New Roman" panose="02020603050405020304" pitchFamily="18" charset="0"/>
                <a:cs typeface="Times New Roman" panose="02020603050405020304" pitchFamily="18" charset="0"/>
              </a:rPr>
              <a:t> (absent in </a:t>
            </a:r>
            <a:r>
              <a:rPr lang="en-US" sz="2400" dirty="0" err="1">
                <a:latin typeface="Times New Roman" panose="02020603050405020304" pitchFamily="18" charset="0"/>
                <a:cs typeface="Times New Roman" panose="02020603050405020304" pitchFamily="18" charset="0"/>
              </a:rPr>
              <a:t>Echinochloa</a:t>
            </a:r>
            <a:r>
              <a:rPr lang="en-US" sz="2400" dirty="0">
                <a:latin typeface="Times New Roman" panose="02020603050405020304" pitchFamily="18" charset="0"/>
                <a:cs typeface="Times New Roman" panose="02020603050405020304" pitchFamily="18" charset="0"/>
              </a:rPr>
              <a:t>), leaf base forming tubular sheath, sheath open, surrounding internode incompletely, ligule is present at the junction of the lamina and sheath, entire, hairy or rough, linear, parallel venation.</a:t>
            </a:r>
          </a:p>
          <a:p>
            <a:pPr algn="just" fontAlgn="base">
              <a:lnSpc>
                <a:spcPct val="150000"/>
              </a:lnSpc>
            </a:pPr>
            <a:endParaRPr lang="en-IN" sz="2400" b="0" dirty="0">
              <a:solidFill>
                <a:srgbClr val="4241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96021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501" y="537419"/>
            <a:ext cx="10791824" cy="6186309"/>
          </a:xfrm>
          <a:prstGeom prst="rect">
            <a:avLst/>
          </a:prstGeom>
        </p:spPr>
        <p:txBody>
          <a:bodyPr wrap="square">
            <a:spAutoFit/>
          </a:bodyPr>
          <a:lstStyle/>
          <a:p>
            <a:pPr algn="just" fontAlgn="base">
              <a:lnSpc>
                <a:spcPct val="150000"/>
              </a:lnSpc>
            </a:pPr>
            <a:r>
              <a:rPr lang="en-US" sz="2400" b="1" dirty="0">
                <a:solidFill>
                  <a:srgbClr val="424142"/>
                </a:solidFill>
                <a:latin typeface="Times New Roman" panose="02020603050405020304" pitchFamily="18" charset="0"/>
                <a:cs typeface="Times New Roman" panose="02020603050405020304" pitchFamily="18" charset="0"/>
              </a:rPr>
              <a:t>Inflorescence:</a:t>
            </a:r>
            <a:endParaRPr lang="en-US" sz="2400" dirty="0">
              <a:solidFill>
                <a:srgbClr val="424142"/>
              </a:solidFill>
              <a:latin typeface="Times New Roman" panose="02020603050405020304" pitchFamily="18" charset="0"/>
              <a:cs typeface="Times New Roman" panose="02020603050405020304" pitchFamily="18" charset="0"/>
            </a:endParaRPr>
          </a:p>
          <a:p>
            <a:pPr algn="just" fontAlgn="base">
              <a:lnSpc>
                <a:spcPct val="150000"/>
              </a:lnSpc>
            </a:pPr>
            <a:r>
              <a:rPr lang="en-US" sz="2400" dirty="0">
                <a:solidFill>
                  <a:srgbClr val="424142"/>
                </a:solidFill>
                <a:latin typeface="Times New Roman" panose="02020603050405020304" pitchFamily="18" charset="0"/>
                <a:cs typeface="Times New Roman" panose="02020603050405020304" pitchFamily="18" charset="0"/>
              </a:rPr>
              <a:t>Compound spike which may be sessile or stalked. Each unit of inflorescence is spikelet. The </a:t>
            </a:r>
            <a:r>
              <a:rPr lang="en-US" sz="2400" dirty="0" err="1">
                <a:solidFill>
                  <a:srgbClr val="424142"/>
                </a:solidFill>
                <a:latin typeface="Times New Roman" panose="02020603050405020304" pitchFamily="18" charset="0"/>
                <a:cs typeface="Times New Roman" panose="02020603050405020304" pitchFamily="18" charset="0"/>
              </a:rPr>
              <a:t>spikelets</a:t>
            </a:r>
            <a:r>
              <a:rPr lang="en-US" sz="2400" dirty="0">
                <a:solidFill>
                  <a:srgbClr val="424142"/>
                </a:solidFill>
                <a:latin typeface="Times New Roman" panose="02020603050405020304" pitchFamily="18" charset="0"/>
                <a:cs typeface="Times New Roman" panose="02020603050405020304" pitchFamily="18" charset="0"/>
              </a:rPr>
              <a:t> are arranged in various ways on the main axis called </a:t>
            </a:r>
            <a:r>
              <a:rPr lang="en-US" sz="2400" dirty="0" err="1">
                <a:solidFill>
                  <a:srgbClr val="424142"/>
                </a:solidFill>
                <a:latin typeface="Times New Roman" panose="02020603050405020304" pitchFamily="18" charset="0"/>
                <a:cs typeface="Times New Roman" panose="02020603050405020304" pitchFamily="18" charset="0"/>
              </a:rPr>
              <a:t>rachilla</a:t>
            </a:r>
            <a:r>
              <a:rPr lang="en-US" sz="2400" dirty="0">
                <a:solidFill>
                  <a:srgbClr val="424142"/>
                </a:solidFill>
                <a:latin typeface="Times New Roman" panose="02020603050405020304" pitchFamily="18" charset="0"/>
                <a:cs typeface="Times New Roman" panose="02020603050405020304" pitchFamily="18" charset="0"/>
              </a:rPr>
              <a:t>. A compound inflorescence may be spike of </a:t>
            </a:r>
            <a:r>
              <a:rPr lang="en-US" sz="2400" dirty="0" err="1">
                <a:solidFill>
                  <a:srgbClr val="424142"/>
                </a:solidFill>
                <a:latin typeface="Times New Roman" panose="02020603050405020304" pitchFamily="18" charset="0"/>
                <a:cs typeface="Times New Roman" panose="02020603050405020304" pitchFamily="18" charset="0"/>
              </a:rPr>
              <a:t>spikelets</a:t>
            </a:r>
            <a:r>
              <a:rPr lang="en-US" sz="2400" dirty="0">
                <a:solidFill>
                  <a:srgbClr val="424142"/>
                </a:solidFill>
                <a:latin typeface="Times New Roman" panose="02020603050405020304" pitchFamily="18" charset="0"/>
                <a:cs typeface="Times New Roman" panose="02020603050405020304" pitchFamily="18" charset="0"/>
              </a:rPr>
              <a:t> (</a:t>
            </a:r>
            <a:r>
              <a:rPr lang="en-US" sz="2400" dirty="0" err="1">
                <a:solidFill>
                  <a:srgbClr val="424142"/>
                </a:solidFill>
                <a:latin typeface="Times New Roman" panose="02020603050405020304" pitchFamily="18" charset="0"/>
                <a:cs typeface="Times New Roman" panose="02020603050405020304" pitchFamily="18" charset="0"/>
              </a:rPr>
              <a:t>Triticum</a:t>
            </a:r>
            <a:r>
              <a:rPr lang="en-US" sz="2400" dirty="0">
                <a:solidFill>
                  <a:srgbClr val="424142"/>
                </a:solidFill>
                <a:latin typeface="Times New Roman" panose="02020603050405020304" pitchFamily="18" charset="0"/>
                <a:cs typeface="Times New Roman" panose="02020603050405020304" pitchFamily="18" charset="0"/>
              </a:rPr>
              <a:t>), panicle of </a:t>
            </a:r>
            <a:r>
              <a:rPr lang="en-US" sz="2400" dirty="0" err="1">
                <a:solidFill>
                  <a:srgbClr val="424142"/>
                </a:solidFill>
                <a:latin typeface="Times New Roman" panose="02020603050405020304" pitchFamily="18" charset="0"/>
                <a:cs typeface="Times New Roman" panose="02020603050405020304" pitchFamily="18" charset="0"/>
              </a:rPr>
              <a:t>spikelets</a:t>
            </a:r>
            <a:r>
              <a:rPr lang="en-US" sz="2400" dirty="0">
                <a:solidFill>
                  <a:srgbClr val="424142"/>
                </a:solidFill>
                <a:latin typeface="Times New Roman" panose="02020603050405020304" pitchFamily="18" charset="0"/>
                <a:cs typeface="Times New Roman" panose="02020603050405020304" pitchFamily="18" charset="0"/>
              </a:rPr>
              <a:t> (</a:t>
            </a:r>
            <a:r>
              <a:rPr lang="en-US" sz="2400" dirty="0" err="1">
                <a:solidFill>
                  <a:srgbClr val="424142"/>
                </a:solidFill>
                <a:latin typeface="Times New Roman" panose="02020603050405020304" pitchFamily="18" charset="0"/>
                <a:cs typeface="Times New Roman" panose="02020603050405020304" pitchFamily="18" charset="0"/>
              </a:rPr>
              <a:t>Avena</a:t>
            </a:r>
            <a:r>
              <a:rPr lang="en-US" sz="2400" dirty="0" smtClean="0">
                <a:solidFill>
                  <a:srgbClr val="424142"/>
                </a:solidFill>
                <a:latin typeface="Times New Roman" panose="02020603050405020304" pitchFamily="18" charset="0"/>
                <a:cs typeface="Times New Roman" panose="02020603050405020304" pitchFamily="18" charset="0"/>
              </a:rPr>
              <a:t>). The </a:t>
            </a:r>
            <a:r>
              <a:rPr lang="en-US" sz="2400" dirty="0">
                <a:solidFill>
                  <a:srgbClr val="424142"/>
                </a:solidFill>
                <a:latin typeface="Times New Roman" panose="02020603050405020304" pitchFamily="18" charset="0"/>
                <a:cs typeface="Times New Roman" panose="02020603050405020304" pitchFamily="18" charset="0"/>
              </a:rPr>
              <a:t>spikelet consists of a short axis called </a:t>
            </a:r>
            <a:r>
              <a:rPr lang="en-US" sz="2400" dirty="0" err="1">
                <a:solidFill>
                  <a:srgbClr val="424142"/>
                </a:solidFill>
                <a:latin typeface="Times New Roman" panose="02020603050405020304" pitchFamily="18" charset="0"/>
                <a:cs typeface="Times New Roman" panose="02020603050405020304" pitchFamily="18" charset="0"/>
              </a:rPr>
              <a:t>rachilla</a:t>
            </a:r>
            <a:r>
              <a:rPr lang="en-US" sz="2400" dirty="0">
                <a:solidFill>
                  <a:srgbClr val="424142"/>
                </a:solidFill>
                <a:latin typeface="Times New Roman" panose="02020603050405020304" pitchFamily="18" charset="0"/>
                <a:cs typeface="Times New Roman" panose="02020603050405020304" pitchFamily="18" charset="0"/>
              </a:rPr>
              <a:t> on which 1 to many sessile or short stalked flowers are borne. </a:t>
            </a:r>
            <a:r>
              <a:rPr lang="en-US" sz="2400" dirty="0" smtClean="0">
                <a:solidFill>
                  <a:srgbClr val="424142"/>
                </a:solidFill>
                <a:latin typeface="Times New Roman" panose="02020603050405020304" pitchFamily="18" charset="0"/>
                <a:cs typeface="Times New Roman" panose="02020603050405020304" pitchFamily="18" charset="0"/>
              </a:rPr>
              <a:t>At </a:t>
            </a:r>
            <a:r>
              <a:rPr lang="en-US" sz="2400" dirty="0">
                <a:solidFill>
                  <a:srgbClr val="424142"/>
                </a:solidFill>
                <a:latin typeface="Times New Roman" panose="02020603050405020304" pitchFamily="18" charset="0"/>
                <a:cs typeface="Times New Roman" panose="02020603050405020304" pitchFamily="18" charset="0"/>
              </a:rPr>
              <a:t>the base of </a:t>
            </a:r>
            <a:r>
              <a:rPr lang="en-US" sz="2400" dirty="0" err="1">
                <a:solidFill>
                  <a:srgbClr val="424142"/>
                </a:solidFill>
                <a:latin typeface="Times New Roman" panose="02020603050405020304" pitchFamily="18" charset="0"/>
                <a:cs typeface="Times New Roman" panose="02020603050405020304" pitchFamily="18" charset="0"/>
              </a:rPr>
              <a:t>rachilla</a:t>
            </a:r>
            <a:r>
              <a:rPr lang="en-US" sz="2400" dirty="0">
                <a:solidFill>
                  <a:srgbClr val="424142"/>
                </a:solidFill>
                <a:latin typeface="Times New Roman" panose="02020603050405020304" pitchFamily="18" charset="0"/>
                <a:cs typeface="Times New Roman" panose="02020603050405020304" pitchFamily="18" charset="0"/>
              </a:rPr>
              <a:t> two sterile scales, called glumes, are present. The glumes are placed one above the other on opposite sides. The lower one is called first glume and the upper is called second glume. Both the glumes are boat shaped and sterile. Above the glumes a series of florets are present. Each floret has an inferior </a:t>
            </a:r>
            <a:r>
              <a:rPr lang="en-US" sz="2400" dirty="0" err="1">
                <a:solidFill>
                  <a:srgbClr val="424142"/>
                </a:solidFill>
                <a:latin typeface="Times New Roman" panose="02020603050405020304" pitchFamily="18" charset="0"/>
                <a:cs typeface="Times New Roman" panose="02020603050405020304" pitchFamily="18" charset="0"/>
              </a:rPr>
              <a:t>palea</a:t>
            </a:r>
            <a:r>
              <a:rPr lang="en-US" sz="2400" dirty="0">
                <a:solidFill>
                  <a:srgbClr val="424142"/>
                </a:solidFill>
                <a:latin typeface="Times New Roman" panose="02020603050405020304" pitchFamily="18" charset="0"/>
                <a:cs typeface="Times New Roman" panose="02020603050405020304" pitchFamily="18" charset="0"/>
              </a:rPr>
              <a:t> or lemma and above it a superior </a:t>
            </a:r>
            <a:r>
              <a:rPr lang="en-US" sz="2400" dirty="0" err="1">
                <a:solidFill>
                  <a:srgbClr val="424142"/>
                </a:solidFill>
                <a:latin typeface="Times New Roman" panose="02020603050405020304" pitchFamily="18" charset="0"/>
                <a:cs typeface="Times New Roman" panose="02020603050405020304" pitchFamily="18" charset="0"/>
              </a:rPr>
              <a:t>palea</a:t>
            </a:r>
            <a:r>
              <a:rPr lang="en-US" sz="2400" dirty="0">
                <a:solidFill>
                  <a:srgbClr val="424142"/>
                </a:solidFill>
                <a:latin typeface="Times New Roman" panose="02020603050405020304" pitchFamily="18" charset="0"/>
                <a:cs typeface="Times New Roman" panose="02020603050405020304" pitchFamily="18" charset="0"/>
              </a:rPr>
              <a:t>. The lemma frequently bears a long, stiff hair called awn.</a:t>
            </a:r>
            <a:endParaRPr lang="en-US" sz="2400" b="0" dirty="0">
              <a:solidFill>
                <a:srgbClr val="4241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5937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0574" y="487025"/>
            <a:ext cx="10610851" cy="6370975"/>
          </a:xfrm>
          <a:prstGeom prst="rect">
            <a:avLst/>
          </a:prstGeom>
        </p:spPr>
        <p:txBody>
          <a:bodyPr wrap="square">
            <a:spAutoFit/>
          </a:bodyPr>
          <a:lstStyle/>
          <a:p>
            <a:pPr algn="just" fontAlgn="base"/>
            <a:r>
              <a:rPr lang="en-US" sz="2400" b="1" dirty="0" smtClean="0">
                <a:solidFill>
                  <a:srgbClr val="424142"/>
                </a:solidFill>
                <a:latin typeface="Times New Roman" panose="02020603050405020304" pitchFamily="18" charset="0"/>
                <a:cs typeface="Times New Roman" panose="02020603050405020304" pitchFamily="18" charset="0"/>
              </a:rPr>
              <a:t>lower:</a:t>
            </a:r>
            <a:r>
              <a:rPr lang="en-US" sz="2400" dirty="0" smtClean="0">
                <a:solidFill>
                  <a:srgbClr val="424142"/>
                </a:solidFill>
                <a:latin typeface="Times New Roman" panose="02020603050405020304" pitchFamily="18" charset="0"/>
                <a:cs typeface="Times New Roman" panose="02020603050405020304" pitchFamily="18" charset="0"/>
              </a:rPr>
              <a:t> </a:t>
            </a:r>
            <a:r>
              <a:rPr lang="en-US" sz="2400" dirty="0" err="1" smtClean="0">
                <a:solidFill>
                  <a:srgbClr val="424142"/>
                </a:solidFill>
                <a:latin typeface="Times New Roman" panose="02020603050405020304" pitchFamily="18" charset="0"/>
                <a:cs typeface="Times New Roman" panose="02020603050405020304" pitchFamily="18" charset="0"/>
              </a:rPr>
              <a:t>Bracteate</a:t>
            </a:r>
            <a:r>
              <a:rPr lang="en-US" sz="2400" dirty="0" smtClean="0">
                <a:solidFill>
                  <a:srgbClr val="424142"/>
                </a:solidFill>
                <a:latin typeface="Times New Roman" panose="02020603050405020304" pitchFamily="18" charset="0"/>
                <a:cs typeface="Times New Roman" panose="02020603050405020304" pitchFamily="18" charset="0"/>
              </a:rPr>
              <a:t> </a:t>
            </a:r>
            <a:r>
              <a:rPr lang="en-US" sz="2400" dirty="0">
                <a:solidFill>
                  <a:srgbClr val="424142"/>
                </a:solidFill>
                <a:latin typeface="Times New Roman" panose="02020603050405020304" pitchFamily="18" charset="0"/>
                <a:cs typeface="Times New Roman" panose="02020603050405020304" pitchFamily="18" charset="0"/>
              </a:rPr>
              <a:t>and bracteolate, sessile, incomplete, hermaphrodite, or unisexual (</a:t>
            </a:r>
            <a:r>
              <a:rPr lang="en-US" sz="2400" dirty="0" err="1">
                <a:solidFill>
                  <a:srgbClr val="424142"/>
                </a:solidFill>
                <a:latin typeface="Times New Roman" panose="02020603050405020304" pitchFamily="18" charset="0"/>
                <a:cs typeface="Times New Roman" panose="02020603050405020304" pitchFamily="18" charset="0"/>
              </a:rPr>
              <a:t>Zea</a:t>
            </a:r>
            <a:r>
              <a:rPr lang="en-US" sz="2400" dirty="0">
                <a:solidFill>
                  <a:srgbClr val="424142"/>
                </a:solidFill>
                <a:latin typeface="Times New Roman" panose="02020603050405020304" pitchFamily="18" charset="0"/>
                <a:cs typeface="Times New Roman" panose="02020603050405020304" pitchFamily="18" charset="0"/>
              </a:rPr>
              <a:t> mays), irregular, zygomorphic, </a:t>
            </a:r>
            <a:r>
              <a:rPr lang="en-US" sz="2400" dirty="0" err="1">
                <a:solidFill>
                  <a:srgbClr val="424142"/>
                </a:solidFill>
                <a:latin typeface="Times New Roman" panose="02020603050405020304" pitchFamily="18" charset="0"/>
                <a:cs typeface="Times New Roman" panose="02020603050405020304" pitchFamily="18" charset="0"/>
              </a:rPr>
              <a:t>hypogynous</a:t>
            </a:r>
            <a:r>
              <a:rPr lang="en-US" sz="2400" dirty="0">
                <a:solidFill>
                  <a:srgbClr val="424142"/>
                </a:solidFill>
                <a:latin typeface="Times New Roman" panose="02020603050405020304" pitchFamily="18" charset="0"/>
                <a:cs typeface="Times New Roman" panose="02020603050405020304" pitchFamily="18" charset="0"/>
              </a:rPr>
              <a:t>, cyclic.</a:t>
            </a:r>
          </a:p>
          <a:p>
            <a:pPr algn="just" fontAlgn="base"/>
            <a:r>
              <a:rPr lang="en-US" sz="2400" b="1" dirty="0" err="1" smtClean="0">
                <a:solidFill>
                  <a:srgbClr val="424142"/>
                </a:solidFill>
                <a:latin typeface="Times New Roman" panose="02020603050405020304" pitchFamily="18" charset="0"/>
                <a:cs typeface="Times New Roman" panose="02020603050405020304" pitchFamily="18" charset="0"/>
              </a:rPr>
              <a:t>Perianth</a:t>
            </a:r>
            <a:r>
              <a:rPr lang="en-US" sz="2400" b="1" dirty="0" smtClean="0">
                <a:solidFill>
                  <a:srgbClr val="424142"/>
                </a:solidFill>
                <a:latin typeface="Times New Roman" panose="02020603050405020304" pitchFamily="18" charset="0"/>
                <a:cs typeface="Times New Roman" panose="02020603050405020304" pitchFamily="18" charset="0"/>
              </a:rPr>
              <a:t>:</a:t>
            </a:r>
            <a:r>
              <a:rPr lang="en-US" sz="2400" dirty="0" smtClean="0">
                <a:solidFill>
                  <a:srgbClr val="424142"/>
                </a:solidFill>
                <a:latin typeface="Times New Roman" panose="02020603050405020304" pitchFamily="18" charset="0"/>
                <a:cs typeface="Times New Roman" panose="02020603050405020304" pitchFamily="18" charset="0"/>
              </a:rPr>
              <a:t> Represented </a:t>
            </a:r>
            <a:r>
              <a:rPr lang="en-US" sz="2400" dirty="0">
                <a:solidFill>
                  <a:srgbClr val="424142"/>
                </a:solidFill>
                <a:latin typeface="Times New Roman" panose="02020603050405020304" pitchFamily="18" charset="0"/>
                <a:cs typeface="Times New Roman" panose="02020603050405020304" pitchFamily="18" charset="0"/>
              </a:rPr>
              <a:t>by membranous scales called the lodicules. The lodicules are situated above and opposite the superior </a:t>
            </a:r>
            <a:r>
              <a:rPr lang="en-US" sz="2400" dirty="0" err="1">
                <a:solidFill>
                  <a:srgbClr val="424142"/>
                </a:solidFill>
                <a:latin typeface="Times New Roman" panose="02020603050405020304" pitchFamily="18" charset="0"/>
                <a:cs typeface="Times New Roman" panose="02020603050405020304" pitchFamily="18" charset="0"/>
              </a:rPr>
              <a:t>palea</a:t>
            </a:r>
            <a:r>
              <a:rPr lang="en-US" sz="2400" dirty="0">
                <a:solidFill>
                  <a:srgbClr val="424142"/>
                </a:solidFill>
                <a:latin typeface="Times New Roman" panose="02020603050405020304" pitchFamily="18" charset="0"/>
                <a:cs typeface="Times New Roman" panose="02020603050405020304" pitchFamily="18" charset="0"/>
              </a:rPr>
              <a:t> or may be absent, or many (</a:t>
            </a:r>
            <a:r>
              <a:rPr lang="en-US" sz="2400" dirty="0" err="1">
                <a:solidFill>
                  <a:srgbClr val="424142"/>
                </a:solidFill>
                <a:latin typeface="Times New Roman" panose="02020603050405020304" pitchFamily="18" charset="0"/>
                <a:cs typeface="Times New Roman" panose="02020603050405020304" pitchFamily="18" charset="0"/>
              </a:rPr>
              <a:t>Ochlandra</a:t>
            </a:r>
            <a:r>
              <a:rPr lang="en-US" sz="2400" dirty="0">
                <a:solidFill>
                  <a:srgbClr val="424142"/>
                </a:solidFill>
                <a:latin typeface="Times New Roman" panose="02020603050405020304" pitchFamily="18" charset="0"/>
                <a:cs typeface="Times New Roman" panose="02020603050405020304" pitchFamily="18" charset="0"/>
              </a:rPr>
              <a:t>), or 2 or 3</a:t>
            </a:r>
            <a:r>
              <a:rPr lang="en-US" sz="2400" dirty="0" smtClean="0">
                <a:solidFill>
                  <a:srgbClr val="424142"/>
                </a:solidFill>
                <a:latin typeface="Times New Roman" panose="02020603050405020304" pitchFamily="18" charset="0"/>
                <a:cs typeface="Times New Roman" panose="02020603050405020304" pitchFamily="18" charset="0"/>
              </a:rPr>
              <a:t>.</a:t>
            </a:r>
          </a:p>
          <a:p>
            <a:pPr algn="just" fontAlgn="base"/>
            <a:r>
              <a:rPr lang="en-IN" sz="2400" b="1" dirty="0" smtClean="0">
                <a:latin typeface="Times New Roman" panose="02020603050405020304" pitchFamily="18" charset="0"/>
                <a:cs typeface="Times New Roman" panose="02020603050405020304" pitchFamily="18" charset="0"/>
              </a:rPr>
              <a:t>Androecium:</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Usually </a:t>
            </a:r>
            <a:r>
              <a:rPr lang="en-IN" sz="2400" dirty="0">
                <a:latin typeface="Times New Roman" panose="02020603050405020304" pitchFamily="18" charset="0"/>
                <a:cs typeface="Times New Roman" panose="02020603050405020304" pitchFamily="18" charset="0"/>
              </a:rPr>
              <a:t>stamens 3, rarely 6 (</a:t>
            </a:r>
            <a:r>
              <a:rPr lang="en-IN" sz="2400" dirty="0" err="1">
                <a:latin typeface="Times New Roman" panose="02020603050405020304" pitchFamily="18" charset="0"/>
                <a:cs typeface="Times New Roman" panose="02020603050405020304" pitchFamily="18" charset="0"/>
              </a:rPr>
              <a:t>Bambusa</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Oryza</a:t>
            </a:r>
            <a:r>
              <a:rPr lang="en-IN" sz="2400" dirty="0">
                <a:latin typeface="Times New Roman" panose="02020603050405020304" pitchFamily="18" charset="0"/>
                <a:cs typeface="Times New Roman" panose="02020603050405020304" pitchFamily="18" charset="0"/>
              </a:rPr>
              <a:t>) and one in various species of </a:t>
            </a:r>
            <a:r>
              <a:rPr lang="en-IN" sz="2400" dirty="0" err="1">
                <a:latin typeface="Times New Roman" panose="02020603050405020304" pitchFamily="18" charset="0"/>
                <a:cs typeface="Times New Roman" panose="02020603050405020304" pitchFamily="18" charset="0"/>
              </a:rPr>
              <a:t>Anrostis</a:t>
            </a:r>
            <a:r>
              <a:rPr lang="en-IN" sz="2400" dirty="0">
                <a:latin typeface="Times New Roman" panose="02020603050405020304" pitchFamily="18" charset="0"/>
                <a:cs typeface="Times New Roman" panose="02020603050405020304" pitchFamily="18" charset="0"/>
              </a:rPr>
              <a:t>, </a:t>
            </a:r>
            <a:r>
              <a:rPr lang="en-IN" sz="2400" dirty="0" err="1">
                <a:latin typeface="Times New Roman" panose="02020603050405020304" pitchFamily="18" charset="0"/>
                <a:cs typeface="Times New Roman" panose="02020603050405020304" pitchFamily="18" charset="0"/>
              </a:rPr>
              <a:t>Lepturus</a:t>
            </a:r>
            <a:r>
              <a:rPr lang="en-IN" sz="2400" dirty="0">
                <a:latin typeface="Times New Roman" panose="02020603050405020304" pitchFamily="18" charset="0"/>
                <a:cs typeface="Times New Roman" panose="02020603050405020304" pitchFamily="18" charset="0"/>
              </a:rPr>
              <a:t>; polyandrous, filaments long, anthers </a:t>
            </a:r>
            <a:r>
              <a:rPr lang="en-IN" sz="2400" dirty="0" err="1">
                <a:latin typeface="Times New Roman" panose="02020603050405020304" pitchFamily="18" charset="0"/>
                <a:cs typeface="Times New Roman" panose="02020603050405020304" pitchFamily="18" charset="0"/>
              </a:rPr>
              <a:t>dithecous</a:t>
            </a:r>
            <a:r>
              <a:rPr lang="en-IN" sz="2400" dirty="0">
                <a:latin typeface="Times New Roman" panose="02020603050405020304" pitchFamily="18" charset="0"/>
                <a:cs typeface="Times New Roman" panose="02020603050405020304" pitchFamily="18" charset="0"/>
              </a:rPr>
              <a:t>, versatile, linear, </a:t>
            </a:r>
            <a:r>
              <a:rPr lang="en-IN" sz="2400" dirty="0" err="1">
                <a:latin typeface="Times New Roman" panose="02020603050405020304" pitchFamily="18" charset="0"/>
                <a:cs typeface="Times New Roman" panose="02020603050405020304" pitchFamily="18" charset="0"/>
              </a:rPr>
              <a:t>extrorse</a:t>
            </a:r>
            <a:r>
              <a:rPr lang="en-IN" sz="2400" dirty="0">
                <a:latin typeface="Times New Roman" panose="02020603050405020304" pitchFamily="18" charset="0"/>
                <a:cs typeface="Times New Roman" panose="02020603050405020304" pitchFamily="18" charset="0"/>
              </a:rPr>
              <a:t>; pollen grains dry.</a:t>
            </a:r>
          </a:p>
          <a:p>
            <a:pPr algn="just" fontAlgn="base"/>
            <a:r>
              <a:rPr lang="en-IN" sz="2400" b="1" dirty="0" smtClean="0">
                <a:latin typeface="Times New Roman" panose="02020603050405020304" pitchFamily="18" charset="0"/>
                <a:cs typeface="Times New Roman" panose="02020603050405020304" pitchFamily="18" charset="0"/>
              </a:rPr>
              <a:t>Gynoecium:</a:t>
            </a:r>
            <a:r>
              <a:rPr lang="en-IN" sz="2400" dirty="0">
                <a:latin typeface="Times New Roman" panose="02020603050405020304" pitchFamily="18" charset="0"/>
                <a:cs typeface="Times New Roman" panose="02020603050405020304" pitchFamily="18" charset="0"/>
              </a:rPr>
              <a:t> </a:t>
            </a:r>
            <a:r>
              <a:rPr lang="en-IN" sz="2400" dirty="0" smtClean="0">
                <a:latin typeface="Times New Roman" panose="02020603050405020304" pitchFamily="18" charset="0"/>
                <a:cs typeface="Times New Roman" panose="02020603050405020304" pitchFamily="18" charset="0"/>
              </a:rPr>
              <a:t>Monocarpellary</a:t>
            </a:r>
            <a:r>
              <a:rPr lang="en-IN" sz="2400" dirty="0">
                <a:latin typeface="Times New Roman" panose="02020603050405020304" pitchFamily="18" charset="0"/>
                <a:cs typeface="Times New Roman" panose="02020603050405020304" pitchFamily="18" charset="0"/>
              </a:rPr>
              <a:t>, according to some authors carpels 3, of which 2 are abortive, ovary superior, </a:t>
            </a:r>
            <a:r>
              <a:rPr lang="en-IN" sz="2400" dirty="0" err="1">
                <a:latin typeface="Times New Roman" panose="02020603050405020304" pitchFamily="18" charset="0"/>
                <a:cs typeface="Times New Roman" panose="02020603050405020304" pitchFamily="18" charset="0"/>
              </a:rPr>
              <a:t>unilocular</a:t>
            </a:r>
            <a:r>
              <a:rPr lang="en-IN" sz="2400" dirty="0">
                <a:latin typeface="Times New Roman" panose="02020603050405020304" pitchFamily="18" charset="0"/>
                <a:cs typeface="Times New Roman" panose="02020603050405020304" pitchFamily="18" charset="0"/>
              </a:rPr>
              <a:t> with single ovule, basal placentation, style short or absent; stigmas two feathery or </a:t>
            </a:r>
            <a:r>
              <a:rPr lang="en-IN" sz="2400" dirty="0" err="1">
                <a:latin typeface="Times New Roman" panose="02020603050405020304" pitchFamily="18" charset="0"/>
                <a:cs typeface="Times New Roman" panose="02020603050405020304" pitchFamily="18" charset="0"/>
              </a:rPr>
              <a:t>papillate</a:t>
            </a:r>
            <a:r>
              <a:rPr lang="en-IN" sz="2400" dirty="0">
                <a:latin typeface="Times New Roman" panose="02020603050405020304" pitchFamily="18" charset="0"/>
                <a:cs typeface="Times New Roman" panose="02020603050405020304" pitchFamily="18" charset="0"/>
              </a:rPr>
              <a:t> and branched</a:t>
            </a:r>
            <a:r>
              <a:rPr lang="en-IN" sz="2400" dirty="0" smtClean="0">
                <a:latin typeface="Times New Roman" panose="02020603050405020304" pitchFamily="18" charset="0"/>
                <a:cs typeface="Times New Roman" panose="02020603050405020304" pitchFamily="18" charset="0"/>
              </a:rPr>
              <a:t>.</a:t>
            </a:r>
          </a:p>
          <a:p>
            <a:pPr algn="just" fontAlgn="base"/>
            <a:r>
              <a:rPr lang="en-US" sz="2400" b="1" dirty="0" smtClean="0">
                <a:latin typeface="Times New Roman" panose="02020603050405020304" pitchFamily="18" charset="0"/>
                <a:cs typeface="Times New Roman" panose="02020603050405020304" pitchFamily="18" charset="0"/>
              </a:rPr>
              <a:t>Fruit:</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Caryopsis </a:t>
            </a:r>
            <a:r>
              <a:rPr lang="en-US" sz="2400" dirty="0">
                <a:latin typeface="Times New Roman" panose="02020603050405020304" pitchFamily="18" charset="0"/>
                <a:cs typeface="Times New Roman" panose="02020603050405020304" pitchFamily="18" charset="0"/>
              </a:rPr>
              <a:t>(achene with pericarp completely united or adherent with the seed coat) or rarely nut (</a:t>
            </a:r>
            <a:r>
              <a:rPr lang="en-US" sz="2400" dirty="0" err="1">
                <a:latin typeface="Times New Roman" panose="02020603050405020304" pitchFamily="18" charset="0"/>
                <a:cs typeface="Times New Roman" panose="02020603050405020304" pitchFamily="18" charset="0"/>
              </a:rPr>
              <a:t>Dendrocalamus</a:t>
            </a:r>
            <a:r>
              <a:rPr lang="en-US" sz="2400" dirty="0">
                <a:latin typeface="Times New Roman" panose="02020603050405020304" pitchFamily="18" charset="0"/>
                <a:cs typeface="Times New Roman" panose="02020603050405020304" pitchFamily="18" charset="0"/>
              </a:rPr>
              <a:t>) or berry (</a:t>
            </a:r>
            <a:r>
              <a:rPr lang="en-US" sz="2400" dirty="0" err="1">
                <a:latin typeface="Times New Roman" panose="02020603050405020304" pitchFamily="18" charset="0"/>
                <a:cs typeface="Times New Roman" panose="02020603050405020304" pitchFamily="18" charset="0"/>
              </a:rPr>
              <a:t>Bambusa</a:t>
            </a:r>
            <a:r>
              <a:rPr lang="en-US" sz="2400" dirty="0">
                <a:latin typeface="Times New Roman" panose="02020603050405020304" pitchFamily="18" charset="0"/>
                <a:cs typeface="Times New Roman" panose="02020603050405020304" pitchFamily="18" charset="0"/>
              </a:rPr>
              <a:t>).</a:t>
            </a:r>
          </a:p>
          <a:p>
            <a:pPr algn="just" fontAlgn="base"/>
            <a:r>
              <a:rPr lang="en-US" sz="2400" b="1" dirty="0" smtClean="0">
                <a:latin typeface="Times New Roman" panose="02020603050405020304" pitchFamily="18" charset="0"/>
                <a:cs typeface="Times New Roman" panose="02020603050405020304" pitchFamily="18" charset="0"/>
              </a:rPr>
              <a:t>Seed:</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Endospermic </a:t>
            </a:r>
            <a:r>
              <a:rPr lang="en-US" sz="2400" dirty="0">
                <a:latin typeface="Times New Roman" panose="02020603050405020304" pitchFamily="18" charset="0"/>
                <a:cs typeface="Times New Roman" panose="02020603050405020304" pitchFamily="18" charset="0"/>
              </a:rPr>
              <a:t>and containing a single cotyledon called scutellum, which is shield shaped and pressed against the endosperm.</a:t>
            </a:r>
          </a:p>
          <a:p>
            <a:pPr algn="just" fontAlgn="base"/>
            <a:endParaRPr lang="en-IN" sz="2400" dirty="0">
              <a:latin typeface="Times New Roman" panose="02020603050405020304" pitchFamily="18" charset="0"/>
              <a:cs typeface="Times New Roman" panose="02020603050405020304" pitchFamily="18" charset="0"/>
            </a:endParaRPr>
          </a:p>
          <a:p>
            <a:pPr algn="just" fontAlgn="base"/>
            <a:endParaRPr lang="en-US" sz="2400" b="0" dirty="0">
              <a:solidFill>
                <a:srgbClr val="4241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70992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lip_image006-163.jpg (416×55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0175" y="636587"/>
            <a:ext cx="8267699" cy="5305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38548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2012" y="313968"/>
            <a:ext cx="10467975" cy="6001643"/>
          </a:xfrm>
          <a:prstGeom prst="rect">
            <a:avLst/>
          </a:prstGeom>
        </p:spPr>
        <p:txBody>
          <a:bodyPr wrap="square">
            <a:spAutoFit/>
          </a:bodyPr>
          <a:lstStyle/>
          <a:p>
            <a:pPr algn="just" fontAlgn="base"/>
            <a:r>
              <a:rPr lang="en-IN" sz="2400" b="1" dirty="0" smtClean="0">
                <a:solidFill>
                  <a:srgbClr val="424142"/>
                </a:solidFill>
                <a:latin typeface="Times New Roman" panose="02020603050405020304" pitchFamily="18" charset="0"/>
                <a:cs typeface="Times New Roman" panose="02020603050405020304" pitchFamily="18" charset="0"/>
              </a:rPr>
              <a:t>Economic importance</a:t>
            </a:r>
          </a:p>
          <a:p>
            <a:pPr algn="just" fontAlgn="base"/>
            <a:r>
              <a:rPr lang="en-IN" sz="2400" b="1" dirty="0" smtClean="0">
                <a:solidFill>
                  <a:srgbClr val="424142"/>
                </a:solidFill>
                <a:latin typeface="Times New Roman" panose="02020603050405020304" pitchFamily="18" charset="0"/>
                <a:cs typeface="Times New Roman" panose="02020603050405020304" pitchFamily="18" charset="0"/>
              </a:rPr>
              <a:t>Food</a:t>
            </a:r>
            <a:r>
              <a:rPr lang="en-IN" sz="2400" b="1" dirty="0">
                <a:solidFill>
                  <a:srgbClr val="424142"/>
                </a:solidFill>
                <a:latin typeface="Times New Roman" panose="02020603050405020304" pitchFamily="18" charset="0"/>
                <a:cs typeface="Times New Roman" panose="02020603050405020304" pitchFamily="18" charset="0"/>
              </a:rPr>
              <a:t>:</a:t>
            </a:r>
            <a:endParaRPr lang="en-IN" sz="2400" dirty="0">
              <a:solidFill>
                <a:srgbClr val="424142"/>
              </a:solidFill>
              <a:latin typeface="Times New Roman" panose="02020603050405020304" pitchFamily="18" charset="0"/>
              <a:cs typeface="Times New Roman" panose="02020603050405020304" pitchFamily="18" charset="0"/>
            </a:endParaRPr>
          </a:p>
          <a:p>
            <a:pPr algn="just" fontAlgn="base"/>
            <a:r>
              <a:rPr lang="en-IN" sz="2400" dirty="0" err="1">
                <a:solidFill>
                  <a:srgbClr val="424142"/>
                </a:solidFill>
                <a:latin typeface="Times New Roman" panose="02020603050405020304" pitchFamily="18" charset="0"/>
                <a:cs typeface="Times New Roman" panose="02020603050405020304" pitchFamily="18" charset="0"/>
              </a:rPr>
              <a:t>Triticum</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aestivum</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Oryza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sativa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Zea</a:t>
            </a:r>
            <a:r>
              <a:rPr lang="en-IN" sz="2400" dirty="0">
                <a:solidFill>
                  <a:srgbClr val="424142"/>
                </a:solidFill>
                <a:latin typeface="Times New Roman" panose="02020603050405020304" pitchFamily="18" charset="0"/>
                <a:cs typeface="Times New Roman" panose="02020603050405020304" pitchFamily="18" charset="0"/>
              </a:rPr>
              <a:t> mays (Maize), </a:t>
            </a:r>
            <a:r>
              <a:rPr lang="en-IN" sz="2400" dirty="0" err="1">
                <a:solidFill>
                  <a:srgbClr val="424142"/>
                </a:solidFill>
                <a:latin typeface="Times New Roman" panose="02020603050405020304" pitchFamily="18" charset="0"/>
                <a:cs typeface="Times New Roman" panose="02020603050405020304" pitchFamily="18" charset="0"/>
              </a:rPr>
              <a:t>Hordeum</a:t>
            </a:r>
            <a:r>
              <a:rPr lang="en-IN" sz="2400" dirty="0">
                <a:solidFill>
                  <a:srgbClr val="424142"/>
                </a:solidFill>
                <a:latin typeface="Times New Roman" panose="02020603050405020304" pitchFamily="18" charset="0"/>
                <a:cs typeface="Times New Roman" panose="02020603050405020304" pitchFamily="18" charset="0"/>
              </a:rPr>
              <a:t> vulgare (Jaw), Sorghum vulgare (</a:t>
            </a:r>
            <a:r>
              <a:rPr lang="en-IN" sz="2400" dirty="0" err="1">
                <a:solidFill>
                  <a:srgbClr val="424142"/>
                </a:solidFill>
                <a:latin typeface="Times New Roman" panose="02020603050405020304" pitchFamily="18" charset="0"/>
                <a:cs typeface="Times New Roman" panose="02020603050405020304" pitchFamily="18" charset="0"/>
              </a:rPr>
              <a:t>Jowar</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Avena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sativa</a:t>
            </a:r>
            <a:r>
              <a:rPr lang="en-IN" sz="2400" dirty="0">
                <a:solidFill>
                  <a:srgbClr val="424142"/>
                </a:solidFill>
                <a:latin typeface="Times New Roman" panose="02020603050405020304" pitchFamily="18" charset="0"/>
                <a:cs typeface="Times New Roman" panose="02020603050405020304" pitchFamily="18" charset="0"/>
              </a:rPr>
              <a:t> (Oats), </a:t>
            </a:r>
            <a:r>
              <a:rPr lang="en-IN" sz="2400" dirty="0" err="1">
                <a:solidFill>
                  <a:srgbClr val="424142"/>
                </a:solidFill>
                <a:latin typeface="Times New Roman" panose="02020603050405020304" pitchFamily="18" charset="0"/>
                <a:cs typeface="Times New Roman" panose="02020603050405020304" pitchFamily="18" charset="0"/>
              </a:rPr>
              <a:t>Pennisetum</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typhoides</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Bajra</a:t>
            </a:r>
            <a:r>
              <a:rPr lang="en-IN" sz="2400" dirty="0">
                <a:solidFill>
                  <a:srgbClr val="424142"/>
                </a:solidFill>
                <a:latin typeface="Times New Roman" panose="02020603050405020304" pitchFamily="18" charset="0"/>
                <a:cs typeface="Times New Roman" panose="02020603050405020304" pitchFamily="18" charset="0"/>
              </a:rPr>
              <a:t>) are cultivated for cereals and food grains.</a:t>
            </a:r>
          </a:p>
          <a:p>
            <a:pPr algn="just" fontAlgn="base"/>
            <a:r>
              <a:rPr lang="en-IN" sz="2400" b="1" dirty="0" err="1">
                <a:solidFill>
                  <a:srgbClr val="424142"/>
                </a:solidFill>
                <a:latin typeface="Times New Roman" panose="02020603050405020304" pitchFamily="18" charset="0"/>
                <a:cs typeface="Times New Roman" panose="02020603050405020304" pitchFamily="18" charset="0"/>
              </a:rPr>
              <a:t>Fooder</a:t>
            </a:r>
            <a:r>
              <a:rPr lang="en-IN" sz="2400" b="1" dirty="0">
                <a:solidFill>
                  <a:srgbClr val="424142"/>
                </a:solidFill>
                <a:latin typeface="Times New Roman" panose="02020603050405020304" pitchFamily="18" charset="0"/>
                <a:cs typeface="Times New Roman" panose="02020603050405020304" pitchFamily="18" charset="0"/>
              </a:rPr>
              <a:t>:</a:t>
            </a:r>
            <a:endParaRPr lang="en-IN" sz="2400" dirty="0">
              <a:solidFill>
                <a:srgbClr val="424142"/>
              </a:solidFill>
              <a:latin typeface="Times New Roman" panose="02020603050405020304" pitchFamily="18" charset="0"/>
              <a:cs typeface="Times New Roman" panose="02020603050405020304" pitchFamily="18" charset="0"/>
            </a:endParaRPr>
          </a:p>
          <a:p>
            <a:pPr algn="just" fontAlgn="base"/>
            <a:r>
              <a:rPr lang="en-IN" sz="2400" dirty="0">
                <a:solidFill>
                  <a:srgbClr val="424142"/>
                </a:solidFill>
                <a:latin typeface="Times New Roman" panose="02020603050405020304" pitchFamily="18" charset="0"/>
                <a:cs typeface="Times New Roman" panose="02020603050405020304" pitchFamily="18" charset="0"/>
              </a:rPr>
              <a:t>Many grasses as </a:t>
            </a:r>
            <a:r>
              <a:rPr lang="en-IN" sz="2400" dirty="0" err="1">
                <a:solidFill>
                  <a:srgbClr val="424142"/>
                </a:solidFill>
                <a:latin typeface="Times New Roman" panose="02020603050405020304" pitchFamily="18" charset="0"/>
                <a:cs typeface="Times New Roman" panose="02020603050405020304" pitchFamily="18" charset="0"/>
              </a:rPr>
              <a:t>Cynodon</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dactylon</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Panicum</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Cymbopogon</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Agrostis</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Poa</a:t>
            </a:r>
            <a:r>
              <a:rPr lang="en-IN" sz="2400" dirty="0">
                <a:solidFill>
                  <a:srgbClr val="424142"/>
                </a:solidFill>
                <a:latin typeface="Times New Roman" panose="02020603050405020304" pitchFamily="18" charset="0"/>
                <a:cs typeface="Times New Roman" panose="02020603050405020304" pitchFamily="18" charset="0"/>
              </a:rPr>
              <a:t> are grown for fodder.</a:t>
            </a:r>
          </a:p>
          <a:p>
            <a:pPr algn="just" fontAlgn="base"/>
            <a:r>
              <a:rPr lang="en-IN" sz="2400" b="1" dirty="0">
                <a:solidFill>
                  <a:srgbClr val="424142"/>
                </a:solidFill>
                <a:latin typeface="Times New Roman" panose="02020603050405020304" pitchFamily="18" charset="0"/>
                <a:cs typeface="Times New Roman" panose="02020603050405020304" pitchFamily="18" charset="0"/>
              </a:rPr>
              <a:t>Sugar:</a:t>
            </a:r>
            <a:endParaRPr lang="en-IN" sz="2400" dirty="0">
              <a:solidFill>
                <a:srgbClr val="424142"/>
              </a:solidFill>
              <a:latin typeface="Times New Roman" panose="02020603050405020304" pitchFamily="18" charset="0"/>
              <a:cs typeface="Times New Roman" panose="02020603050405020304" pitchFamily="18" charset="0"/>
            </a:endParaRPr>
          </a:p>
          <a:p>
            <a:pPr algn="just" fontAlgn="base"/>
            <a:r>
              <a:rPr lang="en-IN" sz="2400" dirty="0" err="1">
                <a:solidFill>
                  <a:srgbClr val="424142"/>
                </a:solidFill>
                <a:latin typeface="Times New Roman" panose="02020603050405020304" pitchFamily="18" charset="0"/>
                <a:cs typeface="Times New Roman" panose="02020603050405020304" pitchFamily="18" charset="0"/>
              </a:rPr>
              <a:t>Saccharum</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officinarum</a:t>
            </a:r>
            <a:r>
              <a:rPr lang="en-IN" sz="2400" dirty="0">
                <a:solidFill>
                  <a:srgbClr val="424142"/>
                </a:solidFill>
                <a:latin typeface="Times New Roman" panose="02020603050405020304" pitchFamily="18" charset="0"/>
                <a:cs typeface="Times New Roman" panose="02020603050405020304" pitchFamily="18" charset="0"/>
              </a:rPr>
              <a:t> (Sugarcane; H. </a:t>
            </a:r>
            <a:r>
              <a:rPr lang="en-IN" sz="2400" dirty="0" err="1">
                <a:solidFill>
                  <a:srgbClr val="424142"/>
                </a:solidFill>
                <a:latin typeface="Times New Roman" panose="02020603050405020304" pitchFamily="18" charset="0"/>
                <a:cs typeface="Times New Roman" panose="02020603050405020304" pitchFamily="18" charset="0"/>
              </a:rPr>
              <a:t>Ganna</a:t>
            </a:r>
            <a:r>
              <a:rPr lang="en-IN" sz="2400" dirty="0">
                <a:solidFill>
                  <a:srgbClr val="424142"/>
                </a:solidFill>
                <a:latin typeface="Times New Roman" panose="02020603050405020304" pitchFamily="18" charset="0"/>
                <a:cs typeface="Times New Roman" panose="02020603050405020304" pitchFamily="18" charset="0"/>
              </a:rPr>
              <a:t>) is cultivated for </a:t>
            </a:r>
            <a:r>
              <a:rPr lang="en-IN" sz="2400" dirty="0" err="1">
                <a:solidFill>
                  <a:srgbClr val="424142"/>
                </a:solidFill>
                <a:latin typeface="Times New Roman" panose="02020603050405020304" pitchFamily="18" charset="0"/>
                <a:cs typeface="Times New Roman" panose="02020603050405020304" pitchFamily="18" charset="0"/>
              </a:rPr>
              <a:t>gur</a:t>
            </a:r>
            <a:r>
              <a:rPr lang="en-IN" sz="2400" dirty="0">
                <a:solidFill>
                  <a:srgbClr val="424142"/>
                </a:solidFill>
                <a:latin typeface="Times New Roman" panose="02020603050405020304" pitchFamily="18" charset="0"/>
                <a:cs typeface="Times New Roman" panose="02020603050405020304" pitchFamily="18" charset="0"/>
              </a:rPr>
              <a:t> and sugar.</a:t>
            </a:r>
          </a:p>
          <a:p>
            <a:pPr algn="just" fontAlgn="base"/>
            <a:r>
              <a:rPr lang="en-IN" sz="2400" b="1" dirty="0">
                <a:solidFill>
                  <a:srgbClr val="424142"/>
                </a:solidFill>
                <a:latin typeface="Times New Roman" panose="02020603050405020304" pitchFamily="18" charset="0"/>
                <a:cs typeface="Times New Roman" panose="02020603050405020304" pitchFamily="18" charset="0"/>
              </a:rPr>
              <a:t>Building material:</a:t>
            </a:r>
            <a:endParaRPr lang="en-IN" sz="2400" dirty="0">
              <a:solidFill>
                <a:srgbClr val="424142"/>
              </a:solidFill>
              <a:latin typeface="Times New Roman" panose="02020603050405020304" pitchFamily="18" charset="0"/>
              <a:cs typeface="Times New Roman" panose="02020603050405020304" pitchFamily="18" charset="0"/>
            </a:endParaRPr>
          </a:p>
          <a:p>
            <a:pPr algn="just" fontAlgn="base"/>
            <a:r>
              <a:rPr lang="en-IN" sz="2400" dirty="0">
                <a:solidFill>
                  <a:srgbClr val="424142"/>
                </a:solidFill>
                <a:latin typeface="Times New Roman" panose="02020603050405020304" pitchFamily="18" charset="0"/>
                <a:cs typeface="Times New Roman" panose="02020603050405020304" pitchFamily="18" charset="0"/>
              </a:rPr>
              <a:t>Some species of </a:t>
            </a:r>
            <a:r>
              <a:rPr lang="en-IN" sz="2400" dirty="0" err="1">
                <a:solidFill>
                  <a:srgbClr val="424142"/>
                </a:solidFill>
                <a:latin typeface="Times New Roman" panose="02020603050405020304" pitchFamily="18" charset="0"/>
                <a:cs typeface="Times New Roman" panose="02020603050405020304" pitchFamily="18" charset="0"/>
              </a:rPr>
              <a:t>Bambusa</a:t>
            </a:r>
            <a:r>
              <a:rPr lang="en-IN" sz="2400" dirty="0">
                <a:solidFill>
                  <a:srgbClr val="424142"/>
                </a:solidFill>
                <a:latin typeface="Times New Roman" panose="02020603050405020304" pitchFamily="18" charset="0"/>
                <a:cs typeface="Times New Roman" panose="02020603050405020304" pitchFamily="18" charset="0"/>
              </a:rPr>
              <a:t> e.g. B. </a:t>
            </a:r>
            <a:r>
              <a:rPr lang="en-IN" sz="2400" dirty="0" err="1">
                <a:solidFill>
                  <a:srgbClr val="424142"/>
                </a:solidFill>
                <a:latin typeface="Times New Roman" panose="02020603050405020304" pitchFamily="18" charset="0"/>
                <a:cs typeface="Times New Roman" panose="02020603050405020304" pitchFamily="18" charset="0"/>
              </a:rPr>
              <a:t>tulda</a:t>
            </a:r>
            <a:r>
              <a:rPr lang="en-IN" sz="2400" dirty="0">
                <a:solidFill>
                  <a:srgbClr val="424142"/>
                </a:solidFill>
                <a:latin typeface="Times New Roman" panose="02020603050405020304" pitchFamily="18" charset="0"/>
                <a:cs typeface="Times New Roman" panose="02020603050405020304" pitchFamily="18" charset="0"/>
              </a:rPr>
              <a:t>, B. vulgaris are used for scaffolding, thatching huts etc.</a:t>
            </a:r>
          </a:p>
          <a:p>
            <a:pPr algn="just" fontAlgn="base"/>
            <a:r>
              <a:rPr lang="en-IN" sz="2400" b="1" dirty="0">
                <a:solidFill>
                  <a:srgbClr val="424142"/>
                </a:solidFill>
                <a:latin typeface="Times New Roman" panose="02020603050405020304" pitchFamily="18" charset="0"/>
                <a:cs typeface="Times New Roman" panose="02020603050405020304" pitchFamily="18" charset="0"/>
              </a:rPr>
              <a:t>Furniture:</a:t>
            </a:r>
            <a:endParaRPr lang="en-IN" sz="2400" dirty="0">
              <a:solidFill>
                <a:srgbClr val="424142"/>
              </a:solidFill>
              <a:latin typeface="Times New Roman" panose="02020603050405020304" pitchFamily="18" charset="0"/>
              <a:cs typeface="Times New Roman" panose="02020603050405020304" pitchFamily="18" charset="0"/>
            </a:endParaRPr>
          </a:p>
          <a:p>
            <a:pPr algn="just" fontAlgn="base"/>
            <a:r>
              <a:rPr lang="en-IN" sz="2400" dirty="0">
                <a:solidFill>
                  <a:srgbClr val="424142"/>
                </a:solidFill>
                <a:latin typeface="Times New Roman" panose="02020603050405020304" pitchFamily="18" charset="0"/>
                <a:cs typeface="Times New Roman" panose="02020603050405020304" pitchFamily="18" charset="0"/>
              </a:rPr>
              <a:t>Species of </a:t>
            </a:r>
            <a:r>
              <a:rPr lang="en-IN" sz="2400" dirty="0" err="1">
                <a:solidFill>
                  <a:srgbClr val="424142"/>
                </a:solidFill>
                <a:latin typeface="Times New Roman" panose="02020603050405020304" pitchFamily="18" charset="0"/>
                <a:cs typeface="Times New Roman" panose="02020603050405020304" pitchFamily="18" charset="0"/>
              </a:rPr>
              <a:t>Dendrocalamus</a:t>
            </a:r>
            <a:r>
              <a:rPr lang="en-IN" sz="2400" dirty="0">
                <a:solidFill>
                  <a:srgbClr val="424142"/>
                </a:solidFill>
                <a:latin typeface="Times New Roman" panose="02020603050405020304" pitchFamily="18" charset="0"/>
                <a:cs typeface="Times New Roman" panose="02020603050405020304" pitchFamily="18" charset="0"/>
              </a:rPr>
              <a:t> (H. Bent), </a:t>
            </a:r>
            <a:r>
              <a:rPr lang="en-IN" sz="2400" dirty="0" err="1">
                <a:solidFill>
                  <a:srgbClr val="424142"/>
                </a:solidFill>
                <a:latin typeface="Times New Roman" panose="02020603050405020304" pitchFamily="18" charset="0"/>
                <a:cs typeface="Times New Roman" panose="02020603050405020304" pitchFamily="18" charset="0"/>
              </a:rPr>
              <a:t>Arundinaria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Melocalamus</a:t>
            </a:r>
            <a:r>
              <a:rPr lang="en-IN" sz="2400" dirty="0">
                <a:solidFill>
                  <a:srgbClr val="424142"/>
                </a:solidFill>
                <a:latin typeface="Times New Roman" panose="02020603050405020304" pitchFamily="18" charset="0"/>
                <a:cs typeface="Times New Roman" panose="02020603050405020304" pitchFamily="18" charset="0"/>
              </a:rPr>
              <a:t> are used in manufacture of furniture.</a:t>
            </a:r>
            <a:endParaRPr lang="en-IN" sz="2400" b="0" dirty="0">
              <a:solidFill>
                <a:srgbClr val="4241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32065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9137" y="318344"/>
            <a:ext cx="10753725" cy="6001643"/>
          </a:xfrm>
          <a:prstGeom prst="rect">
            <a:avLst/>
          </a:prstGeom>
        </p:spPr>
        <p:txBody>
          <a:bodyPr wrap="square">
            <a:spAutoFit/>
          </a:bodyPr>
          <a:lstStyle/>
          <a:p>
            <a:pPr algn="just" fontAlgn="base"/>
            <a:r>
              <a:rPr lang="en-IN" sz="2400" b="1" dirty="0">
                <a:solidFill>
                  <a:srgbClr val="424142"/>
                </a:solidFill>
                <a:latin typeface="Times New Roman" panose="02020603050405020304" pitchFamily="18" charset="0"/>
                <a:cs typeface="Times New Roman" panose="02020603050405020304" pitchFamily="18" charset="0"/>
              </a:rPr>
              <a:t>Aromatic grasses:</a:t>
            </a:r>
            <a:endParaRPr lang="en-IN" sz="2400" dirty="0">
              <a:solidFill>
                <a:srgbClr val="424142"/>
              </a:solidFill>
              <a:latin typeface="Times New Roman" panose="02020603050405020304" pitchFamily="18" charset="0"/>
              <a:cs typeface="Times New Roman" panose="02020603050405020304" pitchFamily="18" charset="0"/>
            </a:endParaRPr>
          </a:p>
          <a:p>
            <a:pPr algn="just" fontAlgn="base"/>
            <a:r>
              <a:rPr lang="en-IN" sz="2400" dirty="0">
                <a:solidFill>
                  <a:srgbClr val="424142"/>
                </a:solidFill>
                <a:latin typeface="Times New Roman" panose="02020603050405020304" pitchFamily="18" charset="0"/>
                <a:cs typeface="Times New Roman" panose="02020603050405020304" pitchFamily="18" charset="0"/>
              </a:rPr>
              <a:t>Many grasses yield scented oils which are used in perfumery viz. </a:t>
            </a:r>
            <a:r>
              <a:rPr lang="en-IN" sz="2400" dirty="0" err="1">
                <a:solidFill>
                  <a:srgbClr val="424142"/>
                </a:solidFill>
                <a:latin typeface="Times New Roman" panose="02020603050405020304" pitchFamily="18" charset="0"/>
                <a:cs typeface="Times New Roman" panose="02020603050405020304" pitchFamily="18" charset="0"/>
              </a:rPr>
              <a:t>Vetiveria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zizanioides</a:t>
            </a:r>
            <a:r>
              <a:rPr lang="en-IN" sz="2400" dirty="0">
                <a:solidFill>
                  <a:srgbClr val="424142"/>
                </a:solidFill>
                <a:latin typeface="Times New Roman" panose="02020603050405020304" pitchFamily="18" charset="0"/>
                <a:cs typeface="Times New Roman" panose="02020603050405020304" pitchFamily="18" charset="0"/>
              </a:rPr>
              <a:t> (H. </a:t>
            </a:r>
            <a:r>
              <a:rPr lang="en-IN" sz="2400" dirty="0" err="1">
                <a:solidFill>
                  <a:srgbClr val="424142"/>
                </a:solidFill>
                <a:latin typeface="Times New Roman" panose="02020603050405020304" pitchFamily="18" charset="0"/>
                <a:cs typeface="Times New Roman" panose="02020603050405020304" pitchFamily="18" charset="0"/>
              </a:rPr>
              <a:t>Khus</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khus</a:t>
            </a:r>
            <a:r>
              <a:rPr lang="en-IN" sz="2400" dirty="0">
                <a:solidFill>
                  <a:srgbClr val="424142"/>
                </a:solidFill>
                <a:latin typeface="Times New Roman" panose="02020603050405020304" pitchFamily="18" charset="0"/>
                <a:cs typeface="Times New Roman" panose="02020603050405020304" pitchFamily="18" charset="0"/>
              </a:rPr>
              <a:t>) yields vetiver oil from the roots. The roots are also woven into curtains. </a:t>
            </a:r>
            <a:r>
              <a:rPr lang="en-IN" sz="2400" dirty="0" err="1">
                <a:solidFill>
                  <a:srgbClr val="424142"/>
                </a:solidFill>
                <a:latin typeface="Times New Roman" panose="02020603050405020304" pitchFamily="18" charset="0"/>
                <a:cs typeface="Times New Roman" panose="02020603050405020304" pitchFamily="18" charset="0"/>
              </a:rPr>
              <a:t>Andropogon</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odoratus</a:t>
            </a:r>
            <a:r>
              <a:rPr lang="en-IN" sz="2400" dirty="0">
                <a:solidFill>
                  <a:srgbClr val="424142"/>
                </a:solidFill>
                <a:latin typeface="Times New Roman" panose="02020603050405020304" pitchFamily="18" charset="0"/>
                <a:cs typeface="Times New Roman" panose="02020603050405020304" pitchFamily="18" charset="0"/>
              </a:rPr>
              <a:t> (Ginger grass), </a:t>
            </a:r>
            <a:r>
              <a:rPr lang="en-IN" sz="2400" dirty="0" err="1">
                <a:solidFill>
                  <a:srgbClr val="424142"/>
                </a:solidFill>
                <a:latin typeface="Times New Roman" panose="02020603050405020304" pitchFamily="18" charset="0"/>
                <a:cs typeface="Times New Roman" panose="02020603050405020304" pitchFamily="18" charset="0"/>
              </a:rPr>
              <a:t>Cymbopogon</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citratus</a:t>
            </a:r>
            <a:r>
              <a:rPr lang="en-IN" sz="2400" dirty="0">
                <a:solidFill>
                  <a:srgbClr val="424142"/>
                </a:solidFill>
                <a:latin typeface="Times New Roman" panose="02020603050405020304" pitchFamily="18" charset="0"/>
                <a:cs typeface="Times New Roman" panose="02020603050405020304" pitchFamily="18" charset="0"/>
              </a:rPr>
              <a:t> (Lemon grass), </a:t>
            </a:r>
            <a:r>
              <a:rPr lang="en-IN" sz="2400" dirty="0" err="1">
                <a:solidFill>
                  <a:srgbClr val="424142"/>
                </a:solidFill>
                <a:latin typeface="Times New Roman" panose="02020603050405020304" pitchFamily="18" charset="0"/>
                <a:cs typeface="Times New Roman" panose="02020603050405020304" pitchFamily="18" charset="0"/>
              </a:rPr>
              <a:t>Cymbopogon</a:t>
            </a:r>
            <a:r>
              <a:rPr lang="en-IN" sz="2400" dirty="0">
                <a:solidFill>
                  <a:srgbClr val="424142"/>
                </a:solidFill>
                <a:latin typeface="Times New Roman" panose="02020603050405020304" pitchFamily="18" charset="0"/>
                <a:cs typeface="Times New Roman" panose="02020603050405020304" pitchFamily="18" charset="0"/>
              </a:rPr>
              <a:t> martini (Geranium grass), </a:t>
            </a:r>
            <a:r>
              <a:rPr lang="en-IN" sz="2400" dirty="0" err="1">
                <a:solidFill>
                  <a:srgbClr val="424142"/>
                </a:solidFill>
                <a:latin typeface="Times New Roman" panose="02020603050405020304" pitchFamily="18" charset="0"/>
                <a:cs typeface="Times New Roman" panose="02020603050405020304" pitchFamily="18" charset="0"/>
              </a:rPr>
              <a:t>Cymbopogon</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jawarancusa</a:t>
            </a:r>
            <a:r>
              <a:rPr lang="en-IN" sz="2400" dirty="0">
                <a:solidFill>
                  <a:srgbClr val="424142"/>
                </a:solidFill>
                <a:latin typeface="Times New Roman" panose="02020603050405020304" pitchFamily="18" charset="0"/>
                <a:cs typeface="Times New Roman" panose="02020603050405020304" pitchFamily="18" charset="0"/>
              </a:rPr>
              <a:t> etc. also yield oil.</a:t>
            </a:r>
          </a:p>
          <a:p>
            <a:pPr algn="just" fontAlgn="base"/>
            <a:r>
              <a:rPr lang="en-IN" sz="2400" b="1" dirty="0">
                <a:solidFill>
                  <a:srgbClr val="424142"/>
                </a:solidFill>
                <a:latin typeface="Times New Roman" panose="02020603050405020304" pitchFamily="18" charset="0"/>
                <a:cs typeface="Times New Roman" panose="02020603050405020304" pitchFamily="18" charset="0"/>
              </a:rPr>
              <a:t>Medicinal:</a:t>
            </a:r>
            <a:endParaRPr lang="en-IN" sz="2400" dirty="0">
              <a:solidFill>
                <a:srgbClr val="424142"/>
              </a:solidFill>
              <a:latin typeface="Times New Roman" panose="02020603050405020304" pitchFamily="18" charset="0"/>
              <a:cs typeface="Times New Roman" panose="02020603050405020304" pitchFamily="18" charset="0"/>
            </a:endParaRPr>
          </a:p>
          <a:p>
            <a:pPr algn="just" fontAlgn="base"/>
            <a:r>
              <a:rPr lang="en-IN" sz="2400" dirty="0" err="1">
                <a:solidFill>
                  <a:srgbClr val="424142"/>
                </a:solidFill>
                <a:latin typeface="Times New Roman" panose="02020603050405020304" pitchFamily="18" charset="0"/>
                <a:cs typeface="Times New Roman" panose="02020603050405020304" pitchFamily="18" charset="0"/>
              </a:rPr>
              <a:t>Phragmites</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karka</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Cymbopogon</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schoenanthus</a:t>
            </a:r>
            <a:r>
              <a:rPr lang="en-IN" sz="2400" dirty="0">
                <a:solidFill>
                  <a:srgbClr val="424142"/>
                </a:solidFill>
                <a:latin typeface="Times New Roman" panose="02020603050405020304" pitchFamily="18" charset="0"/>
                <a:cs typeface="Times New Roman" panose="02020603050405020304" pitchFamily="18" charset="0"/>
              </a:rPr>
              <a:t> etc. are medicinal.</a:t>
            </a:r>
          </a:p>
          <a:p>
            <a:pPr algn="just" fontAlgn="base"/>
            <a:r>
              <a:rPr lang="en-IN" sz="2400" dirty="0" err="1">
                <a:solidFill>
                  <a:srgbClr val="424142"/>
                </a:solidFill>
                <a:latin typeface="Times New Roman" panose="02020603050405020304" pitchFamily="18" charset="0"/>
                <a:cs typeface="Times New Roman" panose="02020603050405020304" pitchFamily="18" charset="0"/>
              </a:rPr>
              <a:t>Secale</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cereale</a:t>
            </a:r>
            <a:r>
              <a:rPr lang="en-IN" sz="2400" dirty="0">
                <a:solidFill>
                  <a:srgbClr val="424142"/>
                </a:solidFill>
                <a:latin typeface="Times New Roman" panose="02020603050405020304" pitchFamily="18" charset="0"/>
                <a:cs typeface="Times New Roman" panose="02020603050405020304" pitchFamily="18" charset="0"/>
              </a:rPr>
              <a:t> is cultivated for infection of its inflorescence by </a:t>
            </a:r>
            <a:r>
              <a:rPr lang="en-IN" sz="2400" dirty="0" err="1">
                <a:solidFill>
                  <a:srgbClr val="424142"/>
                </a:solidFill>
                <a:latin typeface="Times New Roman" panose="02020603050405020304" pitchFamily="18" charset="0"/>
                <a:cs typeface="Times New Roman" panose="02020603050405020304" pitchFamily="18" charset="0"/>
              </a:rPr>
              <a:t>Claviceps</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purpurea</a:t>
            </a:r>
            <a:r>
              <a:rPr lang="en-IN" sz="2400" dirty="0">
                <a:solidFill>
                  <a:srgbClr val="424142"/>
                </a:solidFill>
                <a:latin typeface="Times New Roman" panose="02020603050405020304" pitchFamily="18" charset="0"/>
                <a:cs typeface="Times New Roman" panose="02020603050405020304" pitchFamily="18" charset="0"/>
              </a:rPr>
              <a:t> for production of Ergot and for extraction of </a:t>
            </a:r>
            <a:r>
              <a:rPr lang="en-IN" sz="2400" dirty="0" err="1">
                <a:solidFill>
                  <a:srgbClr val="424142"/>
                </a:solidFill>
                <a:latin typeface="Times New Roman" panose="02020603050405020304" pitchFamily="18" charset="0"/>
                <a:cs typeface="Times New Roman" panose="02020603050405020304" pitchFamily="18" charset="0"/>
              </a:rPr>
              <a:t>ergotine</a:t>
            </a:r>
            <a:r>
              <a:rPr lang="en-IN" sz="2400" dirty="0">
                <a:solidFill>
                  <a:srgbClr val="424142"/>
                </a:solidFill>
                <a:latin typeface="Times New Roman" panose="02020603050405020304" pitchFamily="18" charset="0"/>
                <a:cs typeface="Times New Roman" panose="02020603050405020304" pitchFamily="18" charset="0"/>
              </a:rPr>
              <a:t>. </a:t>
            </a:r>
            <a:r>
              <a:rPr lang="en-IN" sz="2400" dirty="0" err="1">
                <a:solidFill>
                  <a:srgbClr val="424142"/>
                </a:solidFill>
                <a:latin typeface="Times New Roman" panose="02020603050405020304" pitchFamily="18" charset="0"/>
                <a:cs typeface="Times New Roman" panose="02020603050405020304" pitchFamily="18" charset="0"/>
              </a:rPr>
              <a:t>Ergotine</a:t>
            </a:r>
            <a:r>
              <a:rPr lang="en-IN" sz="2400" dirty="0">
                <a:solidFill>
                  <a:srgbClr val="424142"/>
                </a:solidFill>
                <a:latin typeface="Times New Roman" panose="02020603050405020304" pitchFamily="18" charset="0"/>
                <a:cs typeface="Times New Roman" panose="02020603050405020304" pitchFamily="18" charset="0"/>
              </a:rPr>
              <a:t> is an excellent remedy for uterine contraction.</a:t>
            </a:r>
          </a:p>
          <a:p>
            <a:pPr algn="just" fontAlgn="base"/>
            <a:r>
              <a:rPr lang="en-IN" sz="2400" b="1" dirty="0">
                <a:solidFill>
                  <a:srgbClr val="424142"/>
                </a:solidFill>
                <a:latin typeface="Times New Roman" panose="02020603050405020304" pitchFamily="18" charset="0"/>
                <a:cs typeface="Times New Roman" panose="02020603050405020304" pitchFamily="18" charset="0"/>
              </a:rPr>
              <a:t>Paper:</a:t>
            </a:r>
            <a:endParaRPr lang="en-IN" sz="2400" dirty="0">
              <a:solidFill>
                <a:srgbClr val="424142"/>
              </a:solidFill>
              <a:latin typeface="Times New Roman" panose="02020603050405020304" pitchFamily="18" charset="0"/>
              <a:cs typeface="Times New Roman" panose="02020603050405020304" pitchFamily="18" charset="0"/>
            </a:endParaRPr>
          </a:p>
          <a:p>
            <a:pPr algn="just" fontAlgn="base"/>
            <a:r>
              <a:rPr lang="en-IN" sz="2400" dirty="0">
                <a:solidFill>
                  <a:srgbClr val="424142"/>
                </a:solidFill>
                <a:latin typeface="Times New Roman" panose="02020603050405020304" pitchFamily="18" charset="0"/>
                <a:cs typeface="Times New Roman" panose="02020603050405020304" pitchFamily="18" charset="0"/>
              </a:rPr>
              <a:t>It is manufactured from certain species of grasses and bamboos</a:t>
            </a:r>
            <a:r>
              <a:rPr lang="en-IN" sz="2400" dirty="0" smtClean="0">
                <a:solidFill>
                  <a:srgbClr val="424142"/>
                </a:solidFill>
                <a:latin typeface="Times New Roman" panose="02020603050405020304" pitchFamily="18" charset="0"/>
                <a:cs typeface="Times New Roman" panose="02020603050405020304" pitchFamily="18" charset="0"/>
              </a:rPr>
              <a:t>.</a:t>
            </a:r>
          </a:p>
          <a:p>
            <a:pPr algn="just" fontAlgn="base"/>
            <a:r>
              <a:rPr lang="en-US" sz="2400" b="1" dirty="0" smtClean="0">
                <a:solidFill>
                  <a:srgbClr val="424142"/>
                </a:solidFill>
                <a:latin typeface="Times New Roman" panose="02020603050405020304" pitchFamily="18" charset="0"/>
                <a:cs typeface="Times New Roman" panose="02020603050405020304" pitchFamily="18" charset="0"/>
              </a:rPr>
              <a:t>Ornamental</a:t>
            </a:r>
            <a:r>
              <a:rPr lang="en-US" sz="2400" dirty="0" smtClean="0">
                <a:solidFill>
                  <a:srgbClr val="424142"/>
                </a:solidFill>
                <a:latin typeface="Times New Roman" panose="02020603050405020304" pitchFamily="18" charset="0"/>
                <a:cs typeface="Times New Roman" panose="02020603050405020304" pitchFamily="18" charset="0"/>
              </a:rPr>
              <a:t>:</a:t>
            </a:r>
          </a:p>
          <a:p>
            <a:pPr algn="just" fontAlgn="base"/>
            <a:r>
              <a:rPr lang="en-US" sz="2400" dirty="0" err="1" smtClean="0">
                <a:solidFill>
                  <a:srgbClr val="424142"/>
                </a:solidFill>
                <a:latin typeface="Times New Roman" panose="02020603050405020304" pitchFamily="18" charset="0"/>
                <a:cs typeface="Times New Roman" panose="02020603050405020304" pitchFamily="18" charset="0"/>
              </a:rPr>
              <a:t>Rhynchelytrum</a:t>
            </a:r>
            <a:r>
              <a:rPr lang="en-US" sz="2400" dirty="0" smtClean="0">
                <a:solidFill>
                  <a:srgbClr val="424142"/>
                </a:solidFill>
                <a:latin typeface="Times New Roman" panose="02020603050405020304" pitchFamily="18" charset="0"/>
                <a:cs typeface="Times New Roman" panose="02020603050405020304" pitchFamily="18" charset="0"/>
              </a:rPr>
              <a:t> </a:t>
            </a:r>
            <a:r>
              <a:rPr lang="en-US" sz="2400" dirty="0" err="1">
                <a:solidFill>
                  <a:srgbClr val="424142"/>
                </a:solidFill>
                <a:latin typeface="Times New Roman" panose="02020603050405020304" pitchFamily="18" charset="0"/>
                <a:cs typeface="Times New Roman" panose="02020603050405020304" pitchFamily="18" charset="0"/>
              </a:rPr>
              <a:t>repens</a:t>
            </a:r>
            <a:r>
              <a:rPr lang="en-US" sz="2400" dirty="0">
                <a:solidFill>
                  <a:srgbClr val="424142"/>
                </a:solidFill>
                <a:latin typeface="Times New Roman" panose="02020603050405020304" pitchFamily="18" charset="0"/>
                <a:cs typeface="Times New Roman" panose="02020603050405020304" pitchFamily="18" charset="0"/>
              </a:rPr>
              <a:t>, </a:t>
            </a:r>
            <a:r>
              <a:rPr lang="en-US" sz="2400" dirty="0" err="1">
                <a:solidFill>
                  <a:srgbClr val="424142"/>
                </a:solidFill>
                <a:latin typeface="Times New Roman" panose="02020603050405020304" pitchFamily="18" charset="0"/>
                <a:cs typeface="Times New Roman" panose="02020603050405020304" pitchFamily="18" charset="0"/>
              </a:rPr>
              <a:t>Cortaderia</a:t>
            </a:r>
            <a:r>
              <a:rPr lang="en-US" sz="2400" dirty="0">
                <a:solidFill>
                  <a:srgbClr val="424142"/>
                </a:solidFill>
                <a:latin typeface="Times New Roman" panose="02020603050405020304" pitchFamily="18" charset="0"/>
                <a:cs typeface="Times New Roman" panose="02020603050405020304" pitchFamily="18" charset="0"/>
              </a:rPr>
              <a:t> </a:t>
            </a:r>
            <a:r>
              <a:rPr lang="en-US" sz="2400" dirty="0" err="1">
                <a:solidFill>
                  <a:srgbClr val="424142"/>
                </a:solidFill>
                <a:latin typeface="Times New Roman" panose="02020603050405020304" pitchFamily="18" charset="0"/>
                <a:cs typeface="Times New Roman" panose="02020603050405020304" pitchFamily="18" charset="0"/>
              </a:rPr>
              <a:t>selloana</a:t>
            </a:r>
            <a:r>
              <a:rPr lang="en-US" sz="2400" dirty="0">
                <a:solidFill>
                  <a:srgbClr val="424142"/>
                </a:solidFill>
                <a:latin typeface="Times New Roman" panose="02020603050405020304" pitchFamily="18" charset="0"/>
                <a:cs typeface="Times New Roman" panose="02020603050405020304" pitchFamily="18" charset="0"/>
              </a:rPr>
              <a:t> and some species of the tribe </a:t>
            </a:r>
            <a:r>
              <a:rPr lang="en-US" sz="2400" dirty="0" err="1">
                <a:solidFill>
                  <a:srgbClr val="424142"/>
                </a:solidFill>
                <a:latin typeface="Times New Roman" panose="02020603050405020304" pitchFamily="18" charset="0"/>
                <a:cs typeface="Times New Roman" panose="02020603050405020304" pitchFamily="18" charset="0"/>
              </a:rPr>
              <a:t>Bambusoideae</a:t>
            </a:r>
            <a:r>
              <a:rPr lang="en-US" sz="2400" dirty="0">
                <a:solidFill>
                  <a:srgbClr val="424142"/>
                </a:solidFill>
                <a:latin typeface="Times New Roman" panose="02020603050405020304" pitchFamily="18" charset="0"/>
                <a:cs typeface="Times New Roman" panose="02020603050405020304" pitchFamily="18" charset="0"/>
              </a:rPr>
              <a:t> are </a:t>
            </a:r>
            <a:r>
              <a:rPr lang="en-US" sz="2400" dirty="0" smtClean="0">
                <a:solidFill>
                  <a:srgbClr val="424142"/>
                </a:solidFill>
                <a:latin typeface="Times New Roman" panose="02020603050405020304" pitchFamily="18" charset="0"/>
                <a:cs typeface="Times New Roman" panose="02020603050405020304" pitchFamily="18" charset="0"/>
              </a:rPr>
              <a:t>ornamentals. Besides </a:t>
            </a:r>
            <a:r>
              <a:rPr lang="en-US" sz="2400" dirty="0">
                <a:solidFill>
                  <a:srgbClr val="424142"/>
                </a:solidFill>
                <a:latin typeface="Times New Roman" panose="02020603050405020304" pitchFamily="18" charset="0"/>
                <a:cs typeface="Times New Roman" panose="02020603050405020304" pitchFamily="18" charset="0"/>
              </a:rPr>
              <a:t>these a number of grasses are grown to form fine lawns, play grounds etc.</a:t>
            </a:r>
            <a:endParaRPr lang="en-IN" sz="2400" b="0" dirty="0">
              <a:solidFill>
                <a:srgbClr val="424142"/>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0809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table"/>
          <p:cNvPicPr>
            <a:picLocks noChangeAspect="1"/>
          </p:cNvPicPr>
          <p:nvPr/>
        </p:nvPicPr>
        <p:blipFill>
          <a:blip r:embed="rId2"/>
          <a:stretch>
            <a:fillRect/>
          </a:stretch>
        </p:blipFill>
        <p:spPr>
          <a:xfrm>
            <a:off x="1538110" y="636815"/>
            <a:ext cx="9115779" cy="5584371"/>
          </a:xfrm>
          <a:prstGeom prst="rect">
            <a:avLst/>
          </a:prstGeom>
        </p:spPr>
      </p:pic>
    </p:spTree>
    <p:extLst>
      <p:ext uri="{BB962C8B-B14F-4D97-AF65-F5344CB8AC3E}">
        <p14:creationId xmlns:p14="http://schemas.microsoft.com/office/powerpoint/2010/main" val="2293067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s://hi-static.z-dn.net/files/da3/d16aa0cdbca413b4123cdab2a89e4f8f.jpg"/>
          <p:cNvPicPr>
            <a:picLocks noChangeAspect="1" noChangeArrowheads="1"/>
          </p:cNvPicPr>
          <p:nvPr/>
        </p:nvPicPr>
        <p:blipFill rotWithShape="1">
          <a:blip r:embed="rId2">
            <a:extLst>
              <a:ext uri="{28A0092B-C50C-407E-A947-70E740481C1C}">
                <a14:useLocalDpi xmlns:a14="http://schemas.microsoft.com/office/drawing/2010/main" val="0"/>
              </a:ext>
            </a:extLst>
          </a:blip>
          <a:srcRect r="7036"/>
          <a:stretch/>
        </p:blipFill>
        <p:spPr bwMode="auto">
          <a:xfrm>
            <a:off x="1752600" y="800939"/>
            <a:ext cx="8686800" cy="525612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5133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609600"/>
            <a:ext cx="8229600" cy="533400"/>
          </a:xfrm>
        </p:spPr>
        <p:txBody>
          <a:bodyPr>
            <a:noAutofit/>
          </a:bodyPr>
          <a:lstStyle/>
          <a:p>
            <a:pPr marL="342900" indent="-342900">
              <a:lnSpc>
                <a:spcPct val="150000"/>
              </a:lnSpc>
              <a:spcBef>
                <a:spcPct val="20000"/>
              </a:spcBef>
            </a:pPr>
            <a:r>
              <a:rPr lang="en-US" sz="3600" b="1" dirty="0">
                <a:solidFill>
                  <a:prstClr val="black"/>
                </a:solidFill>
                <a:latin typeface="Times New Roman"/>
                <a:ea typeface="Times New Roman"/>
                <a:cs typeface="+mn-cs"/>
              </a:rPr>
              <a:t>Merits</a:t>
            </a:r>
            <a:r>
              <a:rPr lang="en-IN" sz="3600" dirty="0">
                <a:solidFill>
                  <a:prstClr val="black"/>
                </a:solidFill>
                <a:latin typeface="Times New Roman"/>
                <a:ea typeface="Times New Roman"/>
                <a:cs typeface="+mn-cs"/>
              </a:rPr>
              <a:t/>
            </a:r>
            <a:br>
              <a:rPr lang="en-IN" sz="3600" dirty="0">
                <a:solidFill>
                  <a:prstClr val="black"/>
                </a:solidFill>
                <a:latin typeface="Times New Roman"/>
                <a:ea typeface="Times New Roman"/>
                <a:cs typeface="+mn-cs"/>
              </a:rPr>
            </a:br>
            <a:endParaRPr lang="en-IN" sz="3600" dirty="0"/>
          </a:p>
        </p:txBody>
      </p:sp>
      <p:sp>
        <p:nvSpPr>
          <p:cNvPr id="3" name="Content Placeholder 2"/>
          <p:cNvSpPr>
            <a:spLocks noGrp="1"/>
          </p:cNvSpPr>
          <p:nvPr>
            <p:ph idx="1"/>
          </p:nvPr>
        </p:nvSpPr>
        <p:spPr>
          <a:xfrm>
            <a:off x="752474" y="914400"/>
            <a:ext cx="10563225" cy="5486400"/>
          </a:xfrm>
        </p:spPr>
        <p:txBody>
          <a:bodyPr>
            <a:noAutofit/>
          </a:bodyPr>
          <a:lstStyle/>
          <a:p>
            <a:pPr marL="514350" indent="-514350" algn="just">
              <a:lnSpc>
                <a:spcPct val="150000"/>
              </a:lnSpc>
              <a:buAutoNum type="arabicPeriod"/>
              <a:tabLst>
                <a:tab pos="342900" algn="l"/>
              </a:tabLst>
            </a:pPr>
            <a:r>
              <a:rPr lang="en-US" sz="2400" dirty="0">
                <a:latin typeface="Book Antiqua" panose="02040602050305030304" pitchFamily="18" charset="0"/>
                <a:ea typeface="Times New Roman"/>
              </a:rPr>
              <a:t>Full and complete descriptions of families and genera were made original dissections of plants and did not represent just a compilation from literature.</a:t>
            </a:r>
            <a:endParaRPr lang="en-IN" sz="2400" dirty="0">
              <a:latin typeface="Book Antiqua" panose="02040602050305030304" pitchFamily="18" charset="0"/>
              <a:ea typeface="Times New Roman"/>
            </a:endParaRPr>
          </a:p>
          <a:p>
            <a:pPr marL="514350" indent="-514350" algn="just">
              <a:lnSpc>
                <a:spcPct val="150000"/>
              </a:lnSpc>
              <a:buAutoNum type="arabicPeriod"/>
              <a:tabLst>
                <a:tab pos="342900" algn="l"/>
              </a:tabLst>
            </a:pPr>
            <a:r>
              <a:rPr lang="en-US" sz="2400" dirty="0">
                <a:latin typeface="Book Antiqua" panose="02040602050305030304" pitchFamily="18" charset="0"/>
                <a:ea typeface="Times New Roman"/>
              </a:rPr>
              <a:t>The system has great practical value for identification of plants.  Keys to identify taxa are very useful </a:t>
            </a:r>
            <a:r>
              <a:rPr lang="en-US" sz="2400" dirty="0">
                <a:solidFill>
                  <a:prstClr val="black"/>
                </a:solidFill>
                <a:latin typeface="Book Antiqua" panose="02040602050305030304" pitchFamily="18" charset="0"/>
                <a:ea typeface="Times New Roman"/>
              </a:rPr>
              <a:t>for routine identification</a:t>
            </a:r>
            <a:endParaRPr lang="en-US" sz="2400" dirty="0">
              <a:latin typeface="Book Antiqua" panose="02040602050305030304" pitchFamily="18" charset="0"/>
              <a:ea typeface="Times New Roman"/>
            </a:endParaRPr>
          </a:p>
          <a:p>
            <a:pPr marL="514350" indent="-514350" algn="just">
              <a:lnSpc>
                <a:spcPct val="150000"/>
              </a:lnSpc>
              <a:buAutoNum type="arabicPeriod"/>
              <a:tabLst>
                <a:tab pos="342900" algn="l"/>
              </a:tabLst>
            </a:pPr>
            <a:r>
              <a:rPr lang="en-US" sz="2400" dirty="0">
                <a:latin typeface="Book Antiqua" panose="02040602050305030304" pitchFamily="18" charset="0"/>
                <a:ea typeface="Times New Roman"/>
              </a:rPr>
              <a:t>Larger genera have been divided into subgenera to facilitate identification. </a:t>
            </a:r>
          </a:p>
          <a:p>
            <a:pPr marL="514350" indent="-514350" algn="just">
              <a:lnSpc>
                <a:spcPct val="150000"/>
              </a:lnSpc>
              <a:buAutoNum type="arabicPeriod"/>
              <a:tabLst>
                <a:tab pos="342900" algn="l"/>
              </a:tabLst>
            </a:pPr>
            <a:r>
              <a:rPr lang="en-US" sz="2400" dirty="0">
                <a:latin typeface="Book Antiqua" panose="02040602050305030304" pitchFamily="18" charset="0"/>
                <a:ea typeface="Times New Roman"/>
              </a:rPr>
              <a:t>Treatment of certain families are correct. E.g. </a:t>
            </a:r>
            <a:r>
              <a:rPr lang="en-US" sz="2400" dirty="0" err="1">
                <a:latin typeface="Book Antiqua" panose="02040602050305030304" pitchFamily="18" charset="0"/>
                <a:ea typeface="Times New Roman"/>
              </a:rPr>
              <a:t>Leguminosae</a:t>
            </a:r>
            <a:r>
              <a:rPr lang="en-US" sz="2400" dirty="0">
                <a:latin typeface="Book Antiqua" panose="02040602050305030304" pitchFamily="18" charset="0"/>
                <a:ea typeface="Times New Roman"/>
              </a:rPr>
              <a:t> (=</a:t>
            </a:r>
            <a:r>
              <a:rPr lang="en-US" sz="2400" dirty="0" err="1">
                <a:latin typeface="Book Antiqua" panose="02040602050305030304" pitchFamily="18" charset="0"/>
                <a:ea typeface="Times New Roman"/>
              </a:rPr>
              <a:t>Fabaceae</a:t>
            </a:r>
            <a:r>
              <a:rPr lang="en-US" sz="2400" dirty="0">
                <a:latin typeface="Book Antiqua" panose="02040602050305030304" pitchFamily="18" charset="0"/>
                <a:ea typeface="Times New Roman"/>
              </a:rPr>
              <a:t>) is treated as single family - the latest APGC, 2016  also supported the same).</a:t>
            </a:r>
          </a:p>
          <a:p>
            <a:pPr algn="just">
              <a:lnSpc>
                <a:spcPct val="150000"/>
              </a:lnSpc>
              <a:buFont typeface="+mj-lt"/>
              <a:buAutoNum type="arabicParenBoth"/>
              <a:tabLst>
                <a:tab pos="342900" algn="l"/>
              </a:tabLst>
            </a:pPr>
            <a:endParaRPr lang="en-IN" sz="2400" dirty="0">
              <a:latin typeface="Book Antiqua" panose="02040602050305030304" pitchFamily="18" charset="0"/>
              <a:ea typeface="Times New Roman"/>
            </a:endParaRPr>
          </a:p>
          <a:p>
            <a:endParaRPr lang="en-IN" sz="2400" dirty="0"/>
          </a:p>
        </p:txBody>
      </p:sp>
    </p:spTree>
    <p:extLst>
      <p:ext uri="{BB962C8B-B14F-4D97-AF65-F5344CB8AC3E}">
        <p14:creationId xmlns:p14="http://schemas.microsoft.com/office/powerpoint/2010/main" val="814258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409575"/>
            <a:ext cx="8229600" cy="533400"/>
          </a:xfrm>
        </p:spPr>
        <p:txBody>
          <a:bodyPr>
            <a:noAutofit/>
          </a:bodyPr>
          <a:lstStyle/>
          <a:p>
            <a:pPr marL="342900" indent="-342900">
              <a:lnSpc>
                <a:spcPct val="150000"/>
              </a:lnSpc>
              <a:spcBef>
                <a:spcPct val="20000"/>
              </a:spcBef>
            </a:pPr>
            <a:r>
              <a:rPr lang="en-US" sz="3600" b="1" dirty="0">
                <a:solidFill>
                  <a:prstClr val="black"/>
                </a:solidFill>
                <a:latin typeface="Times New Roman"/>
                <a:ea typeface="Times New Roman"/>
                <a:cs typeface="+mn-cs"/>
              </a:rPr>
              <a:t>Demerits</a:t>
            </a:r>
            <a:r>
              <a:rPr lang="en-IN" sz="3600" dirty="0">
                <a:solidFill>
                  <a:prstClr val="black"/>
                </a:solidFill>
                <a:latin typeface="Times New Roman"/>
                <a:ea typeface="Times New Roman"/>
                <a:cs typeface="+mn-cs"/>
              </a:rPr>
              <a:t/>
            </a:r>
            <a:br>
              <a:rPr lang="en-IN" sz="3600" dirty="0">
                <a:solidFill>
                  <a:prstClr val="black"/>
                </a:solidFill>
                <a:latin typeface="Times New Roman"/>
                <a:ea typeface="Times New Roman"/>
                <a:cs typeface="+mn-cs"/>
              </a:rPr>
            </a:br>
            <a:endParaRPr lang="en-IN" sz="3600" dirty="0"/>
          </a:p>
        </p:txBody>
      </p:sp>
      <p:sp>
        <p:nvSpPr>
          <p:cNvPr id="3" name="Content Placeholder 2"/>
          <p:cNvSpPr>
            <a:spLocks noGrp="1"/>
          </p:cNvSpPr>
          <p:nvPr>
            <p:ph idx="1"/>
          </p:nvPr>
        </p:nvSpPr>
        <p:spPr>
          <a:xfrm>
            <a:off x="733425" y="342900"/>
            <a:ext cx="10620375" cy="5562600"/>
          </a:xfrm>
        </p:spPr>
        <p:txBody>
          <a:bodyPr>
            <a:noAutofit/>
          </a:bodyPr>
          <a:lstStyle/>
          <a:p>
            <a:pPr marL="0" indent="0" algn="just">
              <a:lnSpc>
                <a:spcPct val="150000"/>
              </a:lnSpc>
              <a:buNone/>
              <a:tabLst>
                <a:tab pos="342900" algn="l"/>
              </a:tabLst>
            </a:pPr>
            <a:r>
              <a:rPr lang="en-US" sz="2400" dirty="0">
                <a:latin typeface="Book Antiqua" panose="02040602050305030304" pitchFamily="18" charset="0"/>
                <a:ea typeface="Times New Roman"/>
              </a:rPr>
              <a:t>1.  Placement of Gymnosperms between </a:t>
            </a:r>
            <a:r>
              <a:rPr lang="en-US" sz="2400" dirty="0" err="1">
                <a:latin typeface="Book Antiqua" panose="02040602050305030304" pitchFamily="18" charset="0"/>
                <a:ea typeface="Times New Roman"/>
              </a:rPr>
              <a:t>Dicotyledons</a:t>
            </a:r>
            <a:r>
              <a:rPr lang="en-US" sz="2400" dirty="0">
                <a:latin typeface="Book Antiqua" panose="02040602050305030304" pitchFamily="18" charset="0"/>
                <a:ea typeface="Times New Roman"/>
              </a:rPr>
              <a:t> and Monocotyledons.</a:t>
            </a:r>
            <a:endParaRPr lang="en-IN" sz="2400" dirty="0">
              <a:latin typeface="Book Antiqua" panose="02040602050305030304" pitchFamily="18" charset="0"/>
              <a:ea typeface="Times New Roman"/>
            </a:endParaRPr>
          </a:p>
          <a:p>
            <a:pPr marL="0" indent="0" algn="just">
              <a:lnSpc>
                <a:spcPct val="150000"/>
              </a:lnSpc>
              <a:buNone/>
              <a:tabLst>
                <a:tab pos="342900" algn="l"/>
              </a:tabLst>
            </a:pPr>
            <a:r>
              <a:rPr lang="en-IN" sz="2400" dirty="0">
                <a:latin typeface="Book Antiqua" panose="02040602050305030304" pitchFamily="18" charset="0"/>
                <a:ea typeface="Times New Roman"/>
              </a:rPr>
              <a:t>2.   </a:t>
            </a:r>
            <a:r>
              <a:rPr lang="en-US" sz="2400" dirty="0">
                <a:latin typeface="Book Antiqua" panose="02040602050305030304" pitchFamily="18" charset="0"/>
                <a:ea typeface="Times New Roman"/>
              </a:rPr>
              <a:t>The </a:t>
            </a:r>
            <a:r>
              <a:rPr lang="en-US" sz="2400" dirty="0" err="1">
                <a:latin typeface="Book Antiqua" panose="02040602050305030304" pitchFamily="18" charset="0"/>
                <a:ea typeface="Times New Roman"/>
              </a:rPr>
              <a:t>Monochlamydeae</a:t>
            </a:r>
            <a:r>
              <a:rPr lang="en-US" sz="2400" dirty="0">
                <a:latin typeface="Book Antiqua" panose="02040602050305030304" pitchFamily="18" charset="0"/>
                <a:ea typeface="Times New Roman"/>
              </a:rPr>
              <a:t> is an unnatural assemblage of families </a:t>
            </a:r>
          </a:p>
          <a:p>
            <a:pPr marL="0" indent="0" algn="just">
              <a:lnSpc>
                <a:spcPct val="150000"/>
              </a:lnSpc>
              <a:buNone/>
              <a:tabLst>
                <a:tab pos="342900" algn="l"/>
              </a:tabLst>
            </a:pPr>
            <a:r>
              <a:rPr lang="en-US" sz="2400" dirty="0">
                <a:latin typeface="Book Antiqua" panose="02040602050305030304" pitchFamily="18" charset="0"/>
                <a:ea typeface="Times New Roman"/>
              </a:rPr>
              <a:t>3. Placing the families with single whorl of </a:t>
            </a:r>
            <a:r>
              <a:rPr lang="en-US" sz="2400" dirty="0" err="1">
                <a:latin typeface="Book Antiqua" panose="02040602050305030304" pitchFamily="18" charset="0"/>
                <a:ea typeface="Times New Roman"/>
              </a:rPr>
              <a:t>perianth</a:t>
            </a:r>
            <a:r>
              <a:rPr lang="en-US" sz="2400" dirty="0">
                <a:latin typeface="Book Antiqua" panose="02040602050305030304" pitchFamily="18" charset="0"/>
                <a:ea typeface="Times New Roman"/>
              </a:rPr>
              <a:t> and without </a:t>
            </a:r>
            <a:r>
              <a:rPr lang="en-US" sz="2400" dirty="0" err="1">
                <a:latin typeface="Book Antiqua" panose="02040602050305030304" pitchFamily="18" charset="0"/>
                <a:ea typeface="Times New Roman"/>
              </a:rPr>
              <a:t>perianth</a:t>
            </a:r>
            <a:r>
              <a:rPr lang="en-US" sz="2400" dirty="0">
                <a:latin typeface="Book Antiqua" panose="02040602050305030304" pitchFamily="18" charset="0"/>
                <a:ea typeface="Times New Roman"/>
              </a:rPr>
              <a:t> at 	in </a:t>
            </a:r>
            <a:r>
              <a:rPr lang="en-US" sz="2400" dirty="0" err="1">
                <a:latin typeface="Book Antiqua" panose="02040602050305030304" pitchFamily="18" charset="0"/>
                <a:ea typeface="Times New Roman"/>
              </a:rPr>
              <a:t>monochlamydae</a:t>
            </a:r>
            <a:r>
              <a:rPr lang="en-US" sz="2400" dirty="0">
                <a:latin typeface="Book Antiqua" panose="02040602050305030304" pitchFamily="18" charset="0"/>
                <a:ea typeface="Times New Roman"/>
              </a:rPr>
              <a:t> is an anomaly. </a:t>
            </a:r>
          </a:p>
          <a:p>
            <a:pPr marL="0" indent="0" algn="just">
              <a:lnSpc>
                <a:spcPct val="150000"/>
              </a:lnSpc>
              <a:buNone/>
              <a:tabLst>
                <a:tab pos="342900" algn="l"/>
              </a:tabLst>
            </a:pPr>
            <a:r>
              <a:rPr lang="en-US" sz="2400" dirty="0">
                <a:latin typeface="Book Antiqua" panose="02040602050305030304" pitchFamily="18" charset="0"/>
                <a:ea typeface="Times New Roman"/>
              </a:rPr>
              <a:t>4.  Some polypetalous families are </a:t>
            </a:r>
            <a:r>
              <a:rPr lang="en-US" sz="2400" dirty="0" err="1">
                <a:latin typeface="Book Antiqua" panose="02040602050305030304" pitchFamily="18" charset="0"/>
                <a:ea typeface="Times New Roman"/>
              </a:rPr>
              <a:t>gamopetalous</a:t>
            </a:r>
            <a:r>
              <a:rPr lang="en-US" sz="2400" dirty="0">
                <a:latin typeface="Book Antiqua" panose="02040602050305030304" pitchFamily="18" charset="0"/>
                <a:ea typeface="Times New Roman"/>
              </a:rPr>
              <a:t> (e.g. </a:t>
            </a:r>
            <a:r>
              <a:rPr lang="en-US" sz="2400" dirty="0" err="1">
                <a:latin typeface="Book Antiqua" panose="02040602050305030304" pitchFamily="18" charset="0"/>
                <a:ea typeface="Times New Roman"/>
              </a:rPr>
              <a:t>Cucurbitaceae</a:t>
            </a:r>
            <a:r>
              <a:rPr lang="en-US" sz="2400" dirty="0">
                <a:latin typeface="Book Antiqua" panose="02040602050305030304" pitchFamily="18" charset="0"/>
                <a:ea typeface="Times New Roman"/>
              </a:rPr>
              <a:t>). </a:t>
            </a:r>
          </a:p>
          <a:p>
            <a:pPr marL="0" indent="0" algn="just">
              <a:lnSpc>
                <a:spcPct val="150000"/>
              </a:lnSpc>
              <a:buNone/>
              <a:tabLst>
                <a:tab pos="342900" algn="l"/>
              </a:tabLst>
            </a:pPr>
            <a:r>
              <a:rPr lang="en-US" sz="2400" dirty="0">
                <a:latin typeface="Book Antiqua" panose="02040602050305030304" pitchFamily="18" charset="0"/>
                <a:ea typeface="Times New Roman"/>
              </a:rPr>
              <a:t>5. </a:t>
            </a:r>
            <a:r>
              <a:rPr lang="en-US" sz="2400" dirty="0" err="1">
                <a:latin typeface="Book Antiqua" panose="02040602050305030304" pitchFamily="18" charset="0"/>
                <a:ea typeface="Times New Roman"/>
              </a:rPr>
              <a:t>Liliaceae</a:t>
            </a:r>
            <a:r>
              <a:rPr lang="en-US" sz="2400" dirty="0">
                <a:latin typeface="Book Antiqua" panose="02040602050305030304" pitchFamily="18" charset="0"/>
                <a:ea typeface="Times New Roman"/>
              </a:rPr>
              <a:t> and </a:t>
            </a:r>
            <a:r>
              <a:rPr lang="en-US" sz="2400" dirty="0" err="1">
                <a:latin typeface="Book Antiqua" panose="02040602050305030304" pitchFamily="18" charset="0"/>
                <a:ea typeface="Times New Roman"/>
              </a:rPr>
              <a:t>Amaryllidaceae</a:t>
            </a:r>
            <a:r>
              <a:rPr lang="en-US" sz="2400" dirty="0">
                <a:latin typeface="Book Antiqua" panose="02040602050305030304" pitchFamily="18" charset="0"/>
                <a:ea typeface="Times New Roman"/>
              </a:rPr>
              <a:t> kept in different series on the basis of ovary 	nature (superior /inferior) although they show similarities.</a:t>
            </a:r>
            <a:endParaRPr lang="en-IN" sz="2400" dirty="0">
              <a:latin typeface="Book Antiqua" panose="02040602050305030304" pitchFamily="18" charset="0"/>
              <a:ea typeface="Times New Roman"/>
            </a:endParaRPr>
          </a:p>
          <a:p>
            <a:pPr marL="0" indent="0" algn="just">
              <a:lnSpc>
                <a:spcPct val="150000"/>
              </a:lnSpc>
              <a:buNone/>
              <a:tabLst>
                <a:tab pos="342900" algn="l"/>
              </a:tabLst>
            </a:pPr>
            <a:r>
              <a:rPr lang="en-US" sz="2400" dirty="0">
                <a:latin typeface="Book Antiqua" panose="02040602050305030304" pitchFamily="18" charset="0"/>
                <a:ea typeface="Times New Roman"/>
              </a:rPr>
              <a:t>5.  No orders in </a:t>
            </a:r>
            <a:r>
              <a:rPr lang="en-US" sz="2400" dirty="0" err="1">
                <a:latin typeface="Book Antiqua" panose="02040602050305030304" pitchFamily="18" charset="0"/>
                <a:ea typeface="Times New Roman"/>
              </a:rPr>
              <a:t>Monochlamydeae</a:t>
            </a:r>
            <a:r>
              <a:rPr lang="en-US" sz="2400" dirty="0">
                <a:latin typeface="Book Antiqua" panose="02040602050305030304" pitchFamily="18" charset="0"/>
                <a:ea typeface="Times New Roman"/>
              </a:rPr>
              <a:t> and Monocots.</a:t>
            </a:r>
            <a:endParaRPr lang="en-IN" sz="2400" dirty="0">
              <a:latin typeface="Book Antiqua" panose="02040602050305030304" pitchFamily="18" charset="0"/>
              <a:ea typeface="Times New Roman"/>
            </a:endParaRPr>
          </a:p>
          <a:p>
            <a:pPr marL="0" indent="0" algn="just">
              <a:lnSpc>
                <a:spcPct val="150000"/>
              </a:lnSpc>
              <a:buNone/>
              <a:tabLst>
                <a:tab pos="342900" algn="l"/>
              </a:tabLst>
            </a:pPr>
            <a:r>
              <a:rPr lang="en-IN" sz="2400" dirty="0">
                <a:latin typeface="Book Antiqua" panose="02040602050305030304" pitchFamily="18" charset="0"/>
                <a:ea typeface="Times New Roman"/>
              </a:rPr>
              <a:t>6. </a:t>
            </a:r>
            <a:r>
              <a:rPr lang="en-US" sz="2400" dirty="0">
                <a:latin typeface="Book Antiqua" panose="02040602050305030304" pitchFamily="18" charset="0"/>
                <a:ea typeface="Times New Roman"/>
              </a:rPr>
              <a:t>Although the system was proposed after Darwin’s theory of Evolution, the 	system has not followed any phylogenetic </a:t>
            </a:r>
            <a:r>
              <a:rPr lang="en-US" sz="2400" dirty="0" smtClean="0">
                <a:latin typeface="Book Antiqua" panose="02040602050305030304" pitchFamily="18" charset="0"/>
                <a:ea typeface="Times New Roman"/>
              </a:rPr>
              <a:t>principles.</a:t>
            </a:r>
            <a:endParaRPr lang="en-IN" sz="2400" dirty="0">
              <a:latin typeface="Book Antiqua" panose="02040602050305030304" pitchFamily="18" charset="0"/>
              <a:ea typeface="Times New Roman"/>
            </a:endParaRPr>
          </a:p>
          <a:p>
            <a:endParaRPr lang="en-IN" sz="2400" dirty="0">
              <a:latin typeface="Book Antiqua" panose="02040602050305030304" pitchFamily="18" charset="0"/>
            </a:endParaRPr>
          </a:p>
        </p:txBody>
      </p:sp>
    </p:spTree>
    <p:extLst>
      <p:ext uri="{BB962C8B-B14F-4D97-AF65-F5344CB8AC3E}">
        <p14:creationId xmlns:p14="http://schemas.microsoft.com/office/powerpoint/2010/main" val="2065676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55575" y="151179"/>
            <a:ext cx="1792478" cy="461665"/>
          </a:xfrm>
          <a:prstGeom prst="rect">
            <a:avLst/>
          </a:prstGeom>
        </p:spPr>
        <p:txBody>
          <a:bodyPr wrap="none">
            <a:spAutoFit/>
          </a:bodyPr>
          <a:lstStyle/>
          <a:p>
            <a:pPr algn="just"/>
            <a:r>
              <a:rPr lang="en-US" sz="2400" b="1" dirty="0" err="1">
                <a:latin typeface="Times New Roman" panose="02020603050405020304" pitchFamily="18" charset="0"/>
                <a:cs typeface="Times New Roman" panose="02020603050405020304" pitchFamily="18" charset="0"/>
              </a:rPr>
              <a:t>Annonaceae</a:t>
            </a:r>
            <a:endParaRPr lang="en-IN" sz="2400" b="1" dirty="0">
              <a:latin typeface="Times New Roman" panose="02020603050405020304" pitchFamily="18" charset="0"/>
              <a:cs typeface="Times New Roman" panose="02020603050405020304" pitchFamily="18" charset="0"/>
            </a:endParaRPr>
          </a:p>
        </p:txBody>
      </p:sp>
      <p:sp>
        <p:nvSpPr>
          <p:cNvPr id="3" name="Rectangle 2"/>
          <p:cNvSpPr/>
          <p:nvPr/>
        </p:nvSpPr>
        <p:spPr>
          <a:xfrm>
            <a:off x="790574" y="385255"/>
            <a:ext cx="10563225" cy="5632311"/>
          </a:xfrm>
          <a:prstGeom prst="rect">
            <a:avLst/>
          </a:prstGeom>
        </p:spPr>
        <p:txBody>
          <a:bodyPr wrap="square">
            <a:spAutoFit/>
          </a:bodyPr>
          <a:lstStyle/>
          <a:p>
            <a:pPr algn="just" fontAlgn="base">
              <a:lnSpc>
                <a:spcPct val="150000"/>
              </a:lnSpc>
            </a:pPr>
            <a:r>
              <a:rPr lang="en-US" sz="2400" b="1" dirty="0">
                <a:solidFill>
                  <a:srgbClr val="000000"/>
                </a:solidFill>
                <a:latin typeface="Times New Roman" panose="02020603050405020304" pitchFamily="18" charset="0"/>
                <a:cs typeface="Times New Roman" panose="02020603050405020304" pitchFamily="18" charset="0"/>
              </a:rPr>
              <a:t>Characters of </a:t>
            </a:r>
            <a:r>
              <a:rPr lang="en-US" sz="2400" b="1" dirty="0" err="1">
                <a:solidFill>
                  <a:srgbClr val="000000"/>
                </a:solidFill>
                <a:latin typeface="Times New Roman" panose="02020603050405020304" pitchFamily="18" charset="0"/>
                <a:cs typeface="Times New Roman" panose="02020603050405020304" pitchFamily="18" charset="0"/>
              </a:rPr>
              <a:t>Annonaceae</a:t>
            </a:r>
            <a:r>
              <a:rPr lang="en-US" sz="2400" b="1" dirty="0">
                <a:solidFill>
                  <a:srgbClr val="000000"/>
                </a:solidFill>
                <a:latin typeface="Times New Roman" panose="02020603050405020304" pitchFamily="18" charset="0"/>
                <a:cs typeface="Times New Roman" panose="02020603050405020304" pitchFamily="18" charset="0"/>
              </a:rPr>
              <a:t>:</a:t>
            </a:r>
          </a:p>
          <a:p>
            <a:pPr algn="just" fontAlgn="base">
              <a:lnSpc>
                <a:spcPct val="150000"/>
              </a:lnSpc>
            </a:pPr>
            <a:r>
              <a:rPr lang="en-US" sz="2400" dirty="0">
                <a:solidFill>
                  <a:srgbClr val="424142"/>
                </a:solidFill>
                <a:latin typeface="Times New Roman" panose="02020603050405020304" pitchFamily="18" charset="0"/>
                <a:cs typeface="Times New Roman" panose="02020603050405020304" pitchFamily="18" charset="0"/>
              </a:rPr>
              <a:t>Wood aromatic, leaves </a:t>
            </a:r>
            <a:r>
              <a:rPr lang="en-US" sz="2400" dirty="0" err="1">
                <a:solidFill>
                  <a:srgbClr val="424142"/>
                </a:solidFill>
                <a:latin typeface="Times New Roman" panose="02020603050405020304" pitchFamily="18" charset="0"/>
                <a:cs typeface="Times New Roman" panose="02020603050405020304" pitchFamily="18" charset="0"/>
              </a:rPr>
              <a:t>exstipulate</a:t>
            </a:r>
            <a:r>
              <a:rPr lang="en-US" sz="2400" dirty="0">
                <a:solidFill>
                  <a:srgbClr val="424142"/>
                </a:solidFill>
                <a:latin typeface="Times New Roman" panose="02020603050405020304" pitchFamily="18" charset="0"/>
                <a:cs typeface="Times New Roman" panose="02020603050405020304" pitchFamily="18" charset="0"/>
              </a:rPr>
              <a:t>, floral parts usually numerous, free spirally arranged; stamens with distinctive enlarged and flat connective; gynoecium </a:t>
            </a:r>
            <a:r>
              <a:rPr lang="en-US" sz="2400" dirty="0" err="1">
                <a:solidFill>
                  <a:srgbClr val="424142"/>
                </a:solidFill>
                <a:latin typeface="Times New Roman" panose="02020603050405020304" pitchFamily="18" charset="0"/>
                <a:cs typeface="Times New Roman" panose="02020603050405020304" pitchFamily="18" charset="0"/>
              </a:rPr>
              <a:t>multipistilate</a:t>
            </a:r>
            <a:r>
              <a:rPr lang="en-US" sz="2400" dirty="0">
                <a:solidFill>
                  <a:srgbClr val="424142"/>
                </a:solidFill>
                <a:latin typeface="Times New Roman" panose="02020603050405020304" pitchFamily="18" charset="0"/>
                <a:cs typeface="Times New Roman" panose="02020603050405020304" pitchFamily="18" charset="0"/>
              </a:rPr>
              <a:t>, </a:t>
            </a:r>
            <a:r>
              <a:rPr lang="en-US" sz="2400" dirty="0" err="1">
                <a:solidFill>
                  <a:srgbClr val="424142"/>
                </a:solidFill>
                <a:latin typeface="Times New Roman" panose="02020603050405020304" pitchFamily="18" charset="0"/>
                <a:cs typeface="Times New Roman" panose="02020603050405020304" pitchFamily="18" charset="0"/>
              </a:rPr>
              <a:t>apocarpous</a:t>
            </a:r>
            <a:r>
              <a:rPr lang="en-US" sz="2400" dirty="0" smtClean="0">
                <a:solidFill>
                  <a:srgbClr val="424142"/>
                </a:solidFill>
                <a:latin typeface="Times New Roman" panose="02020603050405020304" pitchFamily="18" charset="0"/>
                <a:cs typeface="Times New Roman" panose="02020603050405020304" pitchFamily="18" charset="0"/>
              </a:rPr>
              <a:t>.</a:t>
            </a:r>
          </a:p>
          <a:p>
            <a:pPr algn="just" fontAlgn="base">
              <a:lnSpc>
                <a:spcPct val="150000"/>
              </a:lnSpc>
            </a:pPr>
            <a:r>
              <a:rPr lang="en-US" sz="2400" b="1" dirty="0">
                <a:solidFill>
                  <a:srgbClr val="424142"/>
                </a:solidFill>
                <a:latin typeface="Times New Roman" panose="02020603050405020304" pitchFamily="18" charset="0"/>
                <a:cs typeface="Times New Roman" panose="02020603050405020304" pitchFamily="18" charset="0"/>
              </a:rPr>
              <a:t>Distribution of </a:t>
            </a:r>
            <a:r>
              <a:rPr lang="en-US" sz="2400" b="1" dirty="0" err="1">
                <a:solidFill>
                  <a:srgbClr val="424142"/>
                </a:solidFill>
                <a:latin typeface="Times New Roman" panose="02020603050405020304" pitchFamily="18" charset="0"/>
                <a:cs typeface="Times New Roman" panose="02020603050405020304" pitchFamily="18" charset="0"/>
              </a:rPr>
              <a:t>Annonaceae</a:t>
            </a:r>
            <a:r>
              <a:rPr lang="en-US" sz="2400" b="1" dirty="0">
                <a:solidFill>
                  <a:srgbClr val="424142"/>
                </a:solidFill>
                <a:latin typeface="Times New Roman" panose="02020603050405020304" pitchFamily="18" charset="0"/>
                <a:cs typeface="Times New Roman" panose="02020603050405020304" pitchFamily="18" charset="0"/>
              </a:rPr>
              <a:t>:</a:t>
            </a:r>
          </a:p>
          <a:p>
            <a:pPr algn="just" fontAlgn="base">
              <a:lnSpc>
                <a:spcPct val="150000"/>
              </a:lnSpc>
            </a:pPr>
            <a:r>
              <a:rPr lang="en-US" sz="2400" dirty="0">
                <a:solidFill>
                  <a:srgbClr val="424142"/>
                </a:solidFill>
                <a:latin typeface="Times New Roman" panose="02020603050405020304" pitchFamily="18" charset="0"/>
                <a:cs typeface="Times New Roman" panose="02020603050405020304" pitchFamily="18" charset="0"/>
              </a:rPr>
              <a:t>The family </a:t>
            </a:r>
            <a:r>
              <a:rPr lang="en-US" sz="2400" dirty="0" err="1">
                <a:solidFill>
                  <a:srgbClr val="424142"/>
                </a:solidFill>
                <a:latin typeface="Times New Roman" panose="02020603050405020304" pitchFamily="18" charset="0"/>
                <a:cs typeface="Times New Roman" panose="02020603050405020304" pitchFamily="18" charset="0"/>
              </a:rPr>
              <a:t>Annonaceae</a:t>
            </a:r>
            <a:r>
              <a:rPr lang="en-US" sz="2400" dirty="0">
                <a:solidFill>
                  <a:srgbClr val="424142"/>
                </a:solidFill>
                <a:latin typeface="Times New Roman" panose="02020603050405020304" pitchFamily="18" charset="0"/>
                <a:cs typeface="Times New Roman" panose="02020603050405020304" pitchFamily="18" charset="0"/>
              </a:rPr>
              <a:t> is commonly called Custard-apple family. </a:t>
            </a:r>
            <a:r>
              <a:rPr lang="en-US" sz="2400" dirty="0" err="1">
                <a:solidFill>
                  <a:srgbClr val="424142"/>
                </a:solidFill>
                <a:latin typeface="Times New Roman" panose="02020603050405020304" pitchFamily="18" charset="0"/>
                <a:cs typeface="Times New Roman" panose="02020603050405020304" pitchFamily="18" charset="0"/>
              </a:rPr>
              <a:t>Rendle</a:t>
            </a:r>
            <a:r>
              <a:rPr lang="en-US" sz="2400" dirty="0">
                <a:solidFill>
                  <a:srgbClr val="424142"/>
                </a:solidFill>
                <a:latin typeface="Times New Roman" panose="02020603050405020304" pitchFamily="18" charset="0"/>
                <a:cs typeface="Times New Roman" panose="02020603050405020304" pitchFamily="18" charset="0"/>
              </a:rPr>
              <a:t> included 62 genera and 820 species in this family. Lawrence </a:t>
            </a:r>
            <a:r>
              <a:rPr lang="en-US" sz="2400" dirty="0" err="1">
                <a:solidFill>
                  <a:srgbClr val="424142"/>
                </a:solidFill>
                <a:latin typeface="Times New Roman" panose="02020603050405020304" pitchFamily="18" charset="0"/>
                <a:cs typeface="Times New Roman" panose="02020603050405020304" pitchFamily="18" charset="0"/>
              </a:rPr>
              <a:t>recognised</a:t>
            </a:r>
            <a:r>
              <a:rPr lang="en-US" sz="2400" dirty="0">
                <a:solidFill>
                  <a:srgbClr val="424142"/>
                </a:solidFill>
                <a:latin typeface="Times New Roman" panose="02020603050405020304" pitchFamily="18" charset="0"/>
                <a:cs typeface="Times New Roman" panose="02020603050405020304" pitchFamily="18" charset="0"/>
              </a:rPr>
              <a:t> 80 genera and 850 species. </a:t>
            </a:r>
            <a:r>
              <a:rPr lang="en-US" sz="2400" dirty="0" err="1">
                <a:solidFill>
                  <a:srgbClr val="424142"/>
                </a:solidFill>
                <a:latin typeface="Times New Roman" panose="02020603050405020304" pitchFamily="18" charset="0"/>
                <a:cs typeface="Times New Roman" panose="02020603050405020304" pitchFamily="18" charset="0"/>
              </a:rPr>
              <a:t>Takhtajan</a:t>
            </a:r>
            <a:r>
              <a:rPr lang="en-US" sz="2400" dirty="0">
                <a:solidFill>
                  <a:srgbClr val="424142"/>
                </a:solidFill>
                <a:latin typeface="Times New Roman" panose="02020603050405020304" pitchFamily="18" charset="0"/>
                <a:cs typeface="Times New Roman" panose="02020603050405020304" pitchFamily="18" charset="0"/>
              </a:rPr>
              <a:t> (1966) included 120 genera and 2,100 species in this family. The family is widely distributed in the tropical regions of the world. Some genera are also found in the temperate climates. In India it is represented by 129 species</a:t>
            </a:r>
            <a:r>
              <a:rPr lang="en-US" sz="2400" dirty="0" smtClean="0">
                <a:solidFill>
                  <a:srgbClr val="424142"/>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6732870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3228</TotalTime>
  <Words>3737</Words>
  <Application>Microsoft Office PowerPoint</Application>
  <PresentationFormat>Custom</PresentationFormat>
  <Paragraphs>237</Paragraphs>
  <Slides>47</Slides>
  <Notes>5</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PowerPoint Presentation</vt:lpstr>
      <vt:lpstr>PowerPoint Presentation</vt:lpstr>
      <vt:lpstr>PowerPoint Presentation</vt:lpstr>
      <vt:lpstr>PowerPoint Presentation</vt:lpstr>
      <vt:lpstr>PowerPoint Presentation</vt:lpstr>
      <vt:lpstr>PowerPoint Presentation</vt:lpstr>
      <vt:lpstr>Merits </vt:lpstr>
      <vt:lpstr>Demerits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BON SECOURS ARTS &amp; SCIENCE COLLEGE FOR WOMEN MANNARGUDI</dc:title>
  <dc:creator>kruba1991@hotmail.com</dc:creator>
  <cp:lastModifiedBy>Varunsaisaran</cp:lastModifiedBy>
  <cp:revision>100</cp:revision>
  <dcterms:created xsi:type="dcterms:W3CDTF">2020-05-16T01:35:47Z</dcterms:created>
  <dcterms:modified xsi:type="dcterms:W3CDTF">2020-05-22T14:27:10Z</dcterms:modified>
</cp:coreProperties>
</file>