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3" r:id="rId16"/>
    <p:sldId id="271" r:id="rId17"/>
    <p:sldId id="272" r:id="rId18"/>
    <p:sldId id="274" r:id="rId19"/>
    <p:sldId id="275" r:id="rId20"/>
    <p:sldId id="276" r:id="rId21"/>
    <p:sldId id="277" r:id="rId22"/>
    <p:sldId id="280" r:id="rId23"/>
    <p:sldId id="278" r:id="rId24"/>
    <p:sldId id="279"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p:scale>
          <a:sx n="76" d="100"/>
          <a:sy n="76" d="100"/>
        </p:scale>
        <p:origin x="-504"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54CAF-DA07-4B72-8379-E67FFAE18B19}" type="datetimeFigureOut">
              <a:rPr lang="en-IN" smtClean="0"/>
              <a:t>22-05-2020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DD3A2-1119-4249-9AA0-5321D8E0022E}" type="slidenum">
              <a:rPr lang="en-IN" smtClean="0"/>
              <a:t>‹#›</a:t>
            </a:fld>
            <a:endParaRPr lang="en-IN"/>
          </a:p>
        </p:txBody>
      </p:sp>
    </p:spTree>
    <p:extLst>
      <p:ext uri="{BB962C8B-B14F-4D97-AF65-F5344CB8AC3E}">
        <p14:creationId xmlns:p14="http://schemas.microsoft.com/office/powerpoint/2010/main" val="2772885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Syllabus </a:t>
            </a:r>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1</a:t>
            </a:fld>
            <a:endParaRPr lang="en-IN"/>
          </a:p>
        </p:txBody>
      </p:sp>
    </p:spTree>
    <p:extLst>
      <p:ext uri="{BB962C8B-B14F-4D97-AF65-F5344CB8AC3E}">
        <p14:creationId xmlns:p14="http://schemas.microsoft.com/office/powerpoint/2010/main" val="182747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843294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834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994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6939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5964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50455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C3975A-EAFA-4865-94B2-A74D347FB917}" type="datetimeFigureOut">
              <a:rPr lang="en-IN" smtClean="0"/>
              <a:t>22-05-2020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9884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C3975A-EAFA-4865-94B2-A74D347FB917}" type="datetimeFigureOut">
              <a:rPr lang="en-IN" smtClean="0"/>
              <a:t>22-05-2020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369393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3975A-EAFA-4865-94B2-A74D347FB917}" type="datetimeFigureOut">
              <a:rPr lang="en-IN" smtClean="0"/>
              <a:t>22-05-2020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66240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26244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55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3975A-EAFA-4865-94B2-A74D347FB917}" type="datetimeFigureOut">
              <a:rPr lang="en-IN" smtClean="0"/>
              <a:t>22-05-2020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ECFF2-6AD3-48A7-A67F-C9BD0156CAA1}" type="slidenum">
              <a:rPr lang="en-IN" smtClean="0"/>
              <a:t>‹#›</a:t>
            </a:fld>
            <a:endParaRPr lang="en-IN"/>
          </a:p>
        </p:txBody>
      </p:sp>
    </p:spTree>
    <p:extLst>
      <p:ext uri="{BB962C8B-B14F-4D97-AF65-F5344CB8AC3E}">
        <p14:creationId xmlns:p14="http://schemas.microsoft.com/office/powerpoint/2010/main" val="179934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29968" y="1837945"/>
            <a:ext cx="6382512" cy="4127566"/>
          </a:xfrm>
        </p:spPr>
        <p:txBody>
          <a:bodyPr/>
          <a:lstStyle/>
          <a:p>
            <a:pPr marL="342900" indent="-342900" algn="just">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Tissues </a:t>
            </a:r>
            <a:r>
              <a:rPr lang="en-US" dirty="0">
                <a:latin typeface="Times New Roman" panose="02020603050405020304" pitchFamily="18" charset="0"/>
                <a:cs typeface="Times New Roman" panose="02020603050405020304" pitchFamily="18" charset="0"/>
              </a:rPr>
              <a:t>– simple and </a:t>
            </a:r>
            <a:r>
              <a:rPr lang="en-US" dirty="0" smtClean="0">
                <a:latin typeface="Times New Roman" panose="02020603050405020304" pitchFamily="18" charset="0"/>
                <a:cs typeface="Times New Roman" panose="02020603050405020304" pitchFamily="18" charset="0"/>
              </a:rPr>
              <a:t>complex.</a:t>
            </a:r>
          </a:p>
          <a:p>
            <a:pPr marL="342900" indent="-342900" algn="just">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Primary </a:t>
            </a:r>
            <a:r>
              <a:rPr lang="en-US" dirty="0">
                <a:latin typeface="Times New Roman" panose="02020603050405020304" pitchFamily="18" charset="0"/>
                <a:cs typeface="Times New Roman" panose="02020603050405020304" pitchFamily="18" charset="0"/>
              </a:rPr>
              <a:t>structure of dicot stem, root and </a:t>
            </a:r>
            <a:r>
              <a:rPr lang="en-US" dirty="0" smtClean="0">
                <a:latin typeface="Times New Roman" panose="02020603050405020304" pitchFamily="18" charset="0"/>
                <a:cs typeface="Times New Roman" panose="02020603050405020304" pitchFamily="18" charset="0"/>
              </a:rPr>
              <a:t>leaf.</a:t>
            </a:r>
          </a:p>
          <a:p>
            <a:pPr marL="342900" indent="-342900" algn="just">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Secondary </a:t>
            </a:r>
            <a:r>
              <a:rPr lang="en-US" dirty="0">
                <a:latin typeface="Times New Roman" panose="02020603050405020304" pitchFamily="18" charset="0"/>
                <a:cs typeface="Times New Roman" panose="02020603050405020304" pitchFamily="18" charset="0"/>
              </a:rPr>
              <a:t>thickening in dicot stem.</a:t>
            </a:r>
            <a:endParaRPr lang="en-IN" dirty="0">
              <a:latin typeface="Times New Roman" panose="02020603050405020304" pitchFamily="18" charset="0"/>
              <a:cs typeface="Times New Roman" panose="02020603050405020304" pitchFamily="18" charset="0"/>
            </a:endParaRPr>
          </a:p>
        </p:txBody>
      </p:sp>
      <p:sp>
        <p:nvSpPr>
          <p:cNvPr id="5" name="Rectangle 4"/>
          <p:cNvSpPr/>
          <p:nvPr/>
        </p:nvSpPr>
        <p:spPr>
          <a:xfrm>
            <a:off x="3904488" y="839462"/>
            <a:ext cx="4873752" cy="1077218"/>
          </a:xfrm>
          <a:prstGeom prst="rect">
            <a:avLst/>
          </a:prstGeom>
        </p:spPr>
        <p:txBody>
          <a:bodyPr wrap="square">
            <a:spAutoFit/>
          </a:bodyPr>
          <a:lstStyle/>
          <a:p>
            <a:r>
              <a:rPr lang="en-US" sz="3200" b="1" dirty="0">
                <a:solidFill>
                  <a:srgbClr val="0070C0"/>
                </a:solidFill>
              </a:rPr>
              <a:t>Unit - III </a:t>
            </a:r>
            <a:r>
              <a:rPr lang="en-US" sz="3200" b="1" dirty="0" smtClean="0">
                <a:solidFill>
                  <a:srgbClr val="0070C0"/>
                </a:solidFill>
              </a:rPr>
              <a:t>(Plant Anatomy)</a:t>
            </a:r>
            <a:endParaRPr lang="en-IN" sz="3200" dirty="0">
              <a:solidFill>
                <a:srgbClr val="0070C0"/>
              </a:solidFill>
            </a:endParaRPr>
          </a:p>
          <a:p>
            <a:r>
              <a:rPr lang="en-US" sz="3200" dirty="0" smtClean="0">
                <a:solidFill>
                  <a:srgbClr val="0070C0"/>
                </a:solidFill>
              </a:rPr>
              <a:t> </a:t>
            </a:r>
            <a:endParaRPr lang="en-IN" sz="3200" dirty="0">
              <a:solidFill>
                <a:srgbClr val="0070C0"/>
              </a:solidFill>
            </a:endParaRPr>
          </a:p>
        </p:txBody>
      </p:sp>
    </p:spTree>
    <p:extLst>
      <p:ext uri="{BB962C8B-B14F-4D97-AF65-F5344CB8AC3E}">
        <p14:creationId xmlns:p14="http://schemas.microsoft.com/office/powerpoint/2010/main" val="1676593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625" y="266313"/>
            <a:ext cx="10839450" cy="6740307"/>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Epidermis</a:t>
            </a:r>
          </a:p>
          <a:p>
            <a:pPr algn="just">
              <a:lnSpc>
                <a:spcPct val="150000"/>
              </a:lnSpc>
            </a:pPr>
            <a:r>
              <a:rPr lang="en-US" sz="2400" dirty="0" smtClean="0">
                <a:latin typeface="Times New Roman" panose="02020603050405020304" pitchFamily="18" charset="0"/>
                <a:cs typeface="Times New Roman" panose="02020603050405020304" pitchFamily="18" charset="0"/>
              </a:rPr>
              <a:t>What you observe is the outermost layer of cells, called epidermis. The epidermis is usually made of a single layer of cells.</a:t>
            </a:r>
          </a:p>
          <a:p>
            <a:pPr algn="just">
              <a:lnSpc>
                <a:spcPct val="150000"/>
              </a:lnSpc>
            </a:pPr>
            <a:r>
              <a:rPr lang="en-US" sz="2400" dirty="0" smtClean="0">
                <a:latin typeface="Times New Roman" panose="02020603050405020304" pitchFamily="18" charset="0"/>
                <a:cs typeface="Times New Roman" panose="02020603050405020304" pitchFamily="18" charset="0"/>
              </a:rPr>
              <a:t>In some plants living in very dry habitats, the Epidermis may be thicker since protection against water loss is critical.</a:t>
            </a:r>
          </a:p>
          <a:p>
            <a:pPr algn="just">
              <a:lnSpc>
                <a:spcPct val="150000"/>
              </a:lnSpc>
            </a:pPr>
            <a:r>
              <a:rPr lang="en-US" sz="2400" dirty="0" smtClean="0">
                <a:latin typeface="Times New Roman" panose="02020603050405020304" pitchFamily="18" charset="0"/>
                <a:cs typeface="Times New Roman" panose="02020603050405020304" pitchFamily="18" charset="0"/>
              </a:rPr>
              <a:t>The entire surface of a plant has this outer covering of epidermis. It protects all the parts of the plant.</a:t>
            </a:r>
          </a:p>
          <a:p>
            <a:pPr algn="just">
              <a:lnSpc>
                <a:spcPct val="150000"/>
              </a:lnSpc>
            </a:pPr>
            <a:r>
              <a:rPr lang="en-US" sz="2400" dirty="0" smtClean="0">
                <a:latin typeface="Times New Roman" panose="02020603050405020304" pitchFamily="18" charset="0"/>
                <a:cs typeface="Times New Roman" panose="02020603050405020304" pitchFamily="18" charset="0"/>
              </a:rPr>
              <a:t>Epidermal cells on the aerial parts of the plant often secrete a waxy, water-resistant layer on their outer surface. This aids in protection against loss of water, mechanical injury and invasion by parasitic fungi.</a:t>
            </a:r>
          </a:p>
          <a:p>
            <a:pPr algn="just">
              <a:lnSpc>
                <a:spcPct val="150000"/>
              </a:lnSpc>
            </a:pPr>
            <a:r>
              <a:rPr lang="en-US" sz="2400" dirty="0" smtClean="0">
                <a:latin typeface="Times New Roman" panose="02020603050405020304" pitchFamily="18" charset="0"/>
                <a:cs typeface="Times New Roman" panose="02020603050405020304" pitchFamily="18" charset="0"/>
              </a:rPr>
              <a:t>Since it has a </a:t>
            </a:r>
            <a:r>
              <a:rPr lang="en-US" sz="2400" b="1" dirty="0" smtClean="0">
                <a:latin typeface="Times New Roman" panose="02020603050405020304" pitchFamily="18" charset="0"/>
                <a:cs typeface="Times New Roman" panose="02020603050405020304" pitchFamily="18" charset="0"/>
              </a:rPr>
              <a:t>protective role</a:t>
            </a:r>
            <a:r>
              <a:rPr lang="en-US" sz="2400" dirty="0" smtClean="0">
                <a:latin typeface="Times New Roman" panose="02020603050405020304" pitchFamily="18" charset="0"/>
                <a:cs typeface="Times New Roman" panose="02020603050405020304" pitchFamily="18" charset="0"/>
              </a:rPr>
              <a:t> to play, cells of epidermal tissue form a continuous layer </a:t>
            </a:r>
            <a:r>
              <a:rPr lang="en-US" sz="2400" b="1" dirty="0" smtClean="0">
                <a:latin typeface="Times New Roman" panose="02020603050405020304" pitchFamily="18" charset="0"/>
                <a:cs typeface="Times New Roman" panose="02020603050405020304" pitchFamily="18" charset="0"/>
              </a:rPr>
              <a:t>without intercellular spaces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184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651" y="390168"/>
            <a:ext cx="10506074" cy="6740307"/>
          </a:xfrm>
          <a:prstGeom prst="rect">
            <a:avLst/>
          </a:prstGeom>
        </p:spPr>
        <p:txBody>
          <a:bodyPr wrap="square">
            <a:spAutoFit/>
          </a:bodyPr>
          <a:lstStyle/>
          <a:p>
            <a:pPr algn="just">
              <a:lnSpc>
                <a:spcPct val="150000"/>
              </a:lnSpc>
            </a:pPr>
            <a:r>
              <a:rPr lang="en-US" sz="2400" b="1" dirty="0">
                <a:solidFill>
                  <a:srgbClr val="393939"/>
                </a:solidFill>
                <a:latin typeface="Times New Roman" panose="02020603050405020304" pitchFamily="18" charset="0"/>
                <a:cs typeface="Times New Roman" panose="02020603050405020304" pitchFamily="18" charset="0"/>
              </a:rPr>
              <a:t>Complex Permanent Tissue</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 different types of tissues we have discussed until now are all made of </a:t>
            </a:r>
            <a:r>
              <a:rPr lang="en-US" sz="2400" b="1" dirty="0">
                <a:solidFill>
                  <a:srgbClr val="393939"/>
                </a:solidFill>
                <a:latin typeface="Times New Roman" panose="02020603050405020304" pitchFamily="18" charset="0"/>
                <a:cs typeface="Times New Roman" panose="02020603050405020304" pitchFamily="18" charset="0"/>
              </a:rPr>
              <a:t>one type of cells</a:t>
            </a:r>
            <a:r>
              <a:rPr lang="en-US" sz="2400" dirty="0">
                <a:solidFill>
                  <a:srgbClr val="393939"/>
                </a:solidFill>
                <a:latin typeface="Times New Roman" panose="02020603050405020304" pitchFamily="18" charset="0"/>
                <a:cs typeface="Times New Roman" panose="02020603050405020304" pitchFamily="18" charset="0"/>
              </a:rPr>
              <a:t>, which look like each other. Such tissues are called simple permanent tissue. Yet another type of permanent tissue is complex tissue.</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Complex tissues are made of </a:t>
            </a:r>
            <a:r>
              <a:rPr lang="en-US" sz="2400" b="1" dirty="0">
                <a:solidFill>
                  <a:srgbClr val="393939"/>
                </a:solidFill>
                <a:latin typeface="Times New Roman" panose="02020603050405020304" pitchFamily="18" charset="0"/>
                <a:cs typeface="Times New Roman" panose="02020603050405020304" pitchFamily="18" charset="0"/>
              </a:rPr>
              <a:t>more than one type of cells</a:t>
            </a:r>
            <a:r>
              <a:rPr lang="en-US" sz="2400" dirty="0">
                <a:solidFill>
                  <a:srgbClr val="393939"/>
                </a:solidFill>
                <a:latin typeface="Times New Roman" panose="02020603050405020304" pitchFamily="18" charset="0"/>
                <a:cs typeface="Times New Roman" panose="02020603050405020304" pitchFamily="18" charset="0"/>
              </a:rPr>
              <a:t>. All these cells coordinate to perform a common function.</a:t>
            </a:r>
          </a:p>
          <a:p>
            <a:pPr algn="just">
              <a:lnSpc>
                <a:spcPct val="150000"/>
              </a:lnSpc>
              <a:buFont typeface="Arial" panose="020B0604020202020204" pitchFamily="34" charset="0"/>
              <a:buChar char="•"/>
            </a:pPr>
            <a:r>
              <a:rPr lang="en-US" sz="2400" b="1" dirty="0">
                <a:solidFill>
                  <a:srgbClr val="393939"/>
                </a:solidFill>
                <a:latin typeface="Times New Roman" panose="02020603050405020304" pitchFamily="18" charset="0"/>
                <a:cs typeface="Times New Roman" panose="02020603050405020304" pitchFamily="18" charset="0"/>
              </a:rPr>
              <a:t>Xylem</a:t>
            </a:r>
            <a:r>
              <a:rPr lang="en-US" sz="2400" dirty="0">
                <a:solidFill>
                  <a:srgbClr val="393939"/>
                </a:solidFill>
                <a:latin typeface="Times New Roman" panose="02020603050405020304" pitchFamily="18" charset="0"/>
                <a:cs typeface="Times New Roman" panose="02020603050405020304" pitchFamily="18" charset="0"/>
              </a:rPr>
              <a:t> and</a:t>
            </a:r>
            <a:r>
              <a:rPr lang="en-US" sz="2400" b="1" dirty="0">
                <a:solidFill>
                  <a:srgbClr val="393939"/>
                </a:solidFill>
                <a:latin typeface="Times New Roman" panose="02020603050405020304" pitchFamily="18" charset="0"/>
                <a:cs typeface="Times New Roman" panose="02020603050405020304" pitchFamily="18" charset="0"/>
              </a:rPr>
              <a:t> phloem</a:t>
            </a:r>
            <a:r>
              <a:rPr lang="en-US" sz="2400" dirty="0">
                <a:solidFill>
                  <a:srgbClr val="393939"/>
                </a:solidFill>
                <a:latin typeface="Times New Roman" panose="02020603050405020304" pitchFamily="18" charset="0"/>
                <a:cs typeface="Times New Roman" panose="02020603050405020304" pitchFamily="18" charset="0"/>
              </a:rPr>
              <a:t> are examples of such complex tissues. They are both conducting tissues and constitute a vascular bundle.</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Vascular or conductive tissue is a distinctive feature of the complex plants, one that has made possible their survival in the terrestrial </a:t>
            </a:r>
            <a:r>
              <a:rPr lang="en-US" sz="2400" dirty="0" smtClean="0">
                <a:solidFill>
                  <a:srgbClr val="393939"/>
                </a:solidFill>
                <a:latin typeface="Times New Roman" panose="02020603050405020304" pitchFamily="18" charset="0"/>
                <a:cs typeface="Times New Roman" panose="02020603050405020304" pitchFamily="18" charset="0"/>
              </a:rPr>
              <a:t>environment.</a:t>
            </a:r>
            <a:endParaRPr lang="en-US" sz="2400" dirty="0">
              <a:solidFill>
                <a:srgbClr val="393939"/>
              </a:solidFill>
              <a:latin typeface="Times New Roman" panose="02020603050405020304" pitchFamily="18" charset="0"/>
              <a:cs typeface="Times New Roman" panose="02020603050405020304" pitchFamily="18" charset="0"/>
            </a:endParaRPr>
          </a:p>
          <a:p>
            <a:pPr algn="just">
              <a:lnSpc>
                <a:spcPct val="150000"/>
              </a:lnSpc>
            </a:pP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879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Xylem - Phloem - Complex Permanent Tiss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901615"/>
            <a:ext cx="10448925" cy="55626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29363" y="231860"/>
            <a:ext cx="2895023" cy="507831"/>
          </a:xfrm>
          <a:prstGeom prst="rect">
            <a:avLst/>
          </a:prstGeom>
        </p:spPr>
        <p:txBody>
          <a:bodyPr wrap="none">
            <a:spAutoFit/>
          </a:bodyPr>
          <a:lstStyle/>
          <a:p>
            <a:pPr algn="just">
              <a:lnSpc>
                <a:spcPct val="150000"/>
              </a:lnSpc>
            </a:pPr>
            <a:r>
              <a:rPr lang="en-US" b="1" dirty="0">
                <a:solidFill>
                  <a:srgbClr val="393939"/>
                </a:solidFill>
                <a:latin typeface="Times New Roman" panose="02020603050405020304" pitchFamily="18" charset="0"/>
                <a:cs typeface="Times New Roman" panose="02020603050405020304" pitchFamily="18" charset="0"/>
              </a:rPr>
              <a:t>Complex Permanent Tissue</a:t>
            </a:r>
          </a:p>
        </p:txBody>
      </p:sp>
    </p:spTree>
    <p:extLst>
      <p:ext uri="{BB962C8B-B14F-4D97-AF65-F5344CB8AC3E}">
        <p14:creationId xmlns:p14="http://schemas.microsoft.com/office/powerpoint/2010/main" val="1520441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875" y="184994"/>
            <a:ext cx="11106150" cy="6740307"/>
          </a:xfrm>
          <a:prstGeom prst="rect">
            <a:avLst/>
          </a:prstGeom>
        </p:spPr>
        <p:txBody>
          <a:bodyPr wrap="square">
            <a:spAutoFit/>
          </a:bodyPr>
          <a:lstStyle/>
          <a:p>
            <a:pPr algn="just">
              <a:lnSpc>
                <a:spcPct val="150000"/>
              </a:lnSpc>
            </a:pPr>
            <a:r>
              <a:rPr lang="en-US" sz="2400" b="1" dirty="0" smtClean="0">
                <a:solidFill>
                  <a:srgbClr val="393939"/>
                </a:solidFill>
                <a:latin typeface="Times New Roman" panose="02020603050405020304" pitchFamily="18" charset="0"/>
                <a:cs typeface="Times New Roman" panose="02020603050405020304" pitchFamily="18" charset="0"/>
              </a:rPr>
              <a:t>Xylem</a:t>
            </a:r>
          </a:p>
          <a:p>
            <a:pPr algn="just">
              <a:lnSpc>
                <a:spcPct val="150000"/>
              </a:lnSpc>
            </a:pPr>
            <a:r>
              <a:rPr lang="en-US" sz="2400" b="1" dirty="0">
                <a:solidFill>
                  <a:srgbClr val="393939"/>
                </a:solidFill>
                <a:latin typeface="Times New Roman" panose="02020603050405020304" pitchFamily="18" charset="0"/>
                <a:cs typeface="Times New Roman" panose="02020603050405020304" pitchFamily="18" charset="0"/>
              </a:rPr>
              <a:t>	</a:t>
            </a:r>
            <a:r>
              <a:rPr lang="en-US" sz="2400" dirty="0" smtClean="0">
                <a:solidFill>
                  <a:srgbClr val="393939"/>
                </a:solidFill>
                <a:latin typeface="Times New Roman" panose="02020603050405020304" pitchFamily="18" charset="0"/>
                <a:cs typeface="Times New Roman" panose="02020603050405020304" pitchFamily="18" charset="0"/>
              </a:rPr>
              <a:t>Xylem </a:t>
            </a:r>
            <a:r>
              <a:rPr lang="en-US" sz="2400" dirty="0">
                <a:solidFill>
                  <a:srgbClr val="393939"/>
                </a:solidFill>
                <a:latin typeface="Times New Roman" panose="02020603050405020304" pitchFamily="18" charset="0"/>
                <a:cs typeface="Times New Roman" panose="02020603050405020304" pitchFamily="18" charset="0"/>
              </a:rPr>
              <a:t>consists of </a:t>
            </a:r>
            <a:r>
              <a:rPr lang="en-US" sz="2400" b="1" dirty="0" err="1">
                <a:solidFill>
                  <a:srgbClr val="393939"/>
                </a:solidFill>
                <a:latin typeface="Times New Roman" panose="02020603050405020304" pitchFamily="18" charset="0"/>
                <a:cs typeface="Times New Roman" panose="02020603050405020304" pitchFamily="18" charset="0"/>
              </a:rPr>
              <a:t>tracheids</a:t>
            </a:r>
            <a:r>
              <a:rPr lang="en-US" sz="2400" b="1" dirty="0">
                <a:solidFill>
                  <a:srgbClr val="393939"/>
                </a:solidFill>
                <a:latin typeface="Times New Roman" panose="02020603050405020304" pitchFamily="18" charset="0"/>
                <a:cs typeface="Times New Roman" panose="02020603050405020304" pitchFamily="18" charset="0"/>
              </a:rPr>
              <a:t>, vessels, xylem parenchyma</a:t>
            </a:r>
            <a:r>
              <a:rPr lang="en-US" sz="2400" dirty="0">
                <a:solidFill>
                  <a:srgbClr val="393939"/>
                </a:solidFill>
                <a:latin typeface="Times New Roman" panose="02020603050405020304" pitchFamily="18" charset="0"/>
                <a:cs typeface="Times New Roman" panose="02020603050405020304" pitchFamily="18" charset="0"/>
              </a:rPr>
              <a:t> and </a:t>
            </a:r>
            <a:r>
              <a:rPr lang="en-US" sz="2400" b="1" dirty="0">
                <a:solidFill>
                  <a:srgbClr val="393939"/>
                </a:solidFill>
                <a:latin typeface="Times New Roman" panose="02020603050405020304" pitchFamily="18" charset="0"/>
                <a:cs typeface="Times New Roman" panose="02020603050405020304" pitchFamily="18" charset="0"/>
              </a:rPr>
              <a:t>xylem </a:t>
            </a:r>
            <a:r>
              <a:rPr lang="en-US" sz="2400" b="1" dirty="0" err="1">
                <a:solidFill>
                  <a:srgbClr val="393939"/>
                </a:solidFill>
                <a:latin typeface="Times New Roman" panose="02020603050405020304" pitchFamily="18" charset="0"/>
                <a:cs typeface="Times New Roman" panose="02020603050405020304" pitchFamily="18" charset="0"/>
              </a:rPr>
              <a:t>fibres</a:t>
            </a:r>
            <a:r>
              <a:rPr lang="en-US" sz="2400" dirty="0">
                <a:solidFill>
                  <a:srgbClr val="393939"/>
                </a:solidFill>
                <a:latin typeface="Times New Roman" panose="02020603050405020304" pitchFamily="18" charset="0"/>
                <a:cs typeface="Times New Roman" panose="02020603050405020304" pitchFamily="18" charset="0"/>
              </a:rPr>
              <a:t>. The cells have thick walls, and many of them are dead </a:t>
            </a:r>
            <a:r>
              <a:rPr lang="en-US" sz="2400" dirty="0" smtClean="0">
                <a:solidFill>
                  <a:srgbClr val="393939"/>
                </a:solidFill>
                <a:latin typeface="Times New Roman" panose="02020603050405020304" pitchFamily="18" charset="0"/>
                <a:cs typeface="Times New Roman" panose="02020603050405020304" pitchFamily="18" charset="0"/>
              </a:rPr>
              <a:t>cells. </a:t>
            </a:r>
            <a:r>
              <a:rPr lang="en-US" sz="2400" dirty="0" err="1" smtClean="0">
                <a:solidFill>
                  <a:srgbClr val="393939"/>
                </a:solidFill>
                <a:latin typeface="Times New Roman" panose="02020603050405020304" pitchFamily="18" charset="0"/>
                <a:cs typeface="Times New Roman" panose="02020603050405020304" pitchFamily="18" charset="0"/>
              </a:rPr>
              <a:t>Tracheids</a:t>
            </a:r>
            <a:r>
              <a:rPr lang="en-US" sz="2400" dirty="0" smtClean="0">
                <a:solidFill>
                  <a:srgbClr val="393939"/>
                </a:solidFill>
                <a:latin typeface="Times New Roman" panose="02020603050405020304" pitchFamily="18" charset="0"/>
                <a:cs typeface="Times New Roman" panose="02020603050405020304" pitchFamily="18" charset="0"/>
              </a:rPr>
              <a:t> </a:t>
            </a:r>
            <a:r>
              <a:rPr lang="en-US" sz="2400" dirty="0">
                <a:solidFill>
                  <a:srgbClr val="393939"/>
                </a:solidFill>
                <a:latin typeface="Times New Roman" panose="02020603050405020304" pitchFamily="18" charset="0"/>
                <a:cs typeface="Times New Roman" panose="02020603050405020304" pitchFamily="18" charset="0"/>
              </a:rPr>
              <a:t>and vessels are tubular structures. This allows them to transport water and minerals </a:t>
            </a:r>
            <a:r>
              <a:rPr lang="en-US" sz="2400" dirty="0" smtClean="0">
                <a:solidFill>
                  <a:srgbClr val="393939"/>
                </a:solidFill>
                <a:latin typeface="Times New Roman" panose="02020603050405020304" pitchFamily="18" charset="0"/>
                <a:cs typeface="Times New Roman" panose="02020603050405020304" pitchFamily="18" charset="0"/>
              </a:rPr>
              <a:t>vertically. The </a:t>
            </a:r>
            <a:r>
              <a:rPr lang="en-US" sz="2400" dirty="0">
                <a:solidFill>
                  <a:srgbClr val="393939"/>
                </a:solidFill>
                <a:latin typeface="Times New Roman" panose="02020603050405020304" pitchFamily="18" charset="0"/>
                <a:cs typeface="Times New Roman" panose="02020603050405020304" pitchFamily="18" charset="0"/>
              </a:rPr>
              <a:t>parenchyma </a:t>
            </a:r>
            <a:r>
              <a:rPr lang="en-US" sz="2400" b="1" dirty="0">
                <a:solidFill>
                  <a:srgbClr val="393939"/>
                </a:solidFill>
                <a:latin typeface="Times New Roman" panose="02020603050405020304" pitchFamily="18" charset="0"/>
                <a:cs typeface="Times New Roman" panose="02020603050405020304" pitchFamily="18" charset="0"/>
              </a:rPr>
              <a:t>stores food</a:t>
            </a:r>
            <a:r>
              <a:rPr lang="en-US" sz="2400" dirty="0">
                <a:solidFill>
                  <a:srgbClr val="393939"/>
                </a:solidFill>
                <a:latin typeface="Times New Roman" panose="02020603050405020304" pitchFamily="18" charset="0"/>
                <a:cs typeface="Times New Roman" panose="02020603050405020304" pitchFamily="18" charset="0"/>
              </a:rPr>
              <a:t> and helps in the </a:t>
            </a:r>
            <a:r>
              <a:rPr lang="en-US" sz="2400" b="1" dirty="0">
                <a:solidFill>
                  <a:srgbClr val="393939"/>
                </a:solidFill>
                <a:latin typeface="Times New Roman" panose="02020603050405020304" pitchFamily="18" charset="0"/>
                <a:cs typeface="Times New Roman" panose="02020603050405020304" pitchFamily="18" charset="0"/>
              </a:rPr>
              <a:t>sideways conduction of water</a:t>
            </a:r>
            <a:r>
              <a:rPr lang="en-US" sz="2400" dirty="0">
                <a:solidFill>
                  <a:srgbClr val="393939"/>
                </a:solidFill>
                <a:latin typeface="Times New Roman" panose="02020603050405020304" pitchFamily="18" charset="0"/>
                <a:cs typeface="Times New Roman" panose="02020603050405020304" pitchFamily="18" charset="0"/>
              </a:rPr>
              <a:t>. </a:t>
            </a:r>
            <a:r>
              <a:rPr lang="en-US" sz="2400" dirty="0" err="1">
                <a:solidFill>
                  <a:srgbClr val="393939"/>
                </a:solidFill>
                <a:latin typeface="Times New Roman" panose="02020603050405020304" pitchFamily="18" charset="0"/>
                <a:cs typeface="Times New Roman" panose="02020603050405020304" pitchFamily="18" charset="0"/>
              </a:rPr>
              <a:t>Fibres</a:t>
            </a:r>
            <a:r>
              <a:rPr lang="en-US" sz="2400" dirty="0">
                <a:solidFill>
                  <a:srgbClr val="393939"/>
                </a:solidFill>
                <a:latin typeface="Times New Roman" panose="02020603050405020304" pitchFamily="18" charset="0"/>
                <a:cs typeface="Times New Roman" panose="02020603050405020304" pitchFamily="18" charset="0"/>
              </a:rPr>
              <a:t> are mainly supportive in function.</a:t>
            </a:r>
          </a:p>
          <a:p>
            <a:pPr algn="just">
              <a:lnSpc>
                <a:spcPct val="150000"/>
              </a:lnSpc>
            </a:pPr>
            <a:r>
              <a:rPr lang="en-US" sz="2400" b="1" dirty="0">
                <a:solidFill>
                  <a:srgbClr val="393939"/>
                </a:solidFill>
                <a:latin typeface="Times New Roman" panose="02020603050405020304" pitchFamily="18" charset="0"/>
                <a:cs typeface="Times New Roman" panose="02020603050405020304" pitchFamily="18" charset="0"/>
              </a:rPr>
              <a:t>Phloem</a:t>
            </a:r>
          </a:p>
          <a:p>
            <a:pPr algn="just">
              <a:lnSpc>
                <a:spcPct val="150000"/>
              </a:lnSpc>
            </a:pPr>
            <a:r>
              <a:rPr lang="en-US" sz="2400" dirty="0" smtClean="0">
                <a:solidFill>
                  <a:srgbClr val="393939"/>
                </a:solidFill>
                <a:latin typeface="Times New Roman" panose="02020603050405020304" pitchFamily="18" charset="0"/>
                <a:cs typeface="Times New Roman" panose="02020603050405020304" pitchFamily="18" charset="0"/>
              </a:rPr>
              <a:t>	Phloem </a:t>
            </a:r>
            <a:r>
              <a:rPr lang="en-US" sz="2400" dirty="0">
                <a:solidFill>
                  <a:srgbClr val="393939"/>
                </a:solidFill>
                <a:latin typeface="Times New Roman" panose="02020603050405020304" pitchFamily="18" charset="0"/>
                <a:cs typeface="Times New Roman" panose="02020603050405020304" pitchFamily="18" charset="0"/>
              </a:rPr>
              <a:t>is made up of four types of elements: </a:t>
            </a:r>
            <a:r>
              <a:rPr lang="en-US" sz="2400" b="1" dirty="0">
                <a:solidFill>
                  <a:srgbClr val="393939"/>
                </a:solidFill>
                <a:latin typeface="Times New Roman" panose="02020603050405020304" pitchFamily="18" charset="0"/>
                <a:cs typeface="Times New Roman" panose="02020603050405020304" pitchFamily="18" charset="0"/>
              </a:rPr>
              <a:t>sieve tubes, companion cells, phloem </a:t>
            </a:r>
            <a:r>
              <a:rPr lang="en-US" sz="2400" b="1" dirty="0" err="1">
                <a:solidFill>
                  <a:srgbClr val="393939"/>
                </a:solidFill>
                <a:latin typeface="Times New Roman" panose="02020603050405020304" pitchFamily="18" charset="0"/>
                <a:cs typeface="Times New Roman" panose="02020603050405020304" pitchFamily="18" charset="0"/>
              </a:rPr>
              <a:t>fibres</a:t>
            </a:r>
            <a:r>
              <a:rPr lang="en-US" sz="2400" b="1" dirty="0">
                <a:solidFill>
                  <a:srgbClr val="393939"/>
                </a:solidFill>
                <a:latin typeface="Times New Roman" panose="02020603050405020304" pitchFamily="18" charset="0"/>
                <a:cs typeface="Times New Roman" panose="02020603050405020304" pitchFamily="18" charset="0"/>
              </a:rPr>
              <a:t> </a:t>
            </a:r>
            <a:r>
              <a:rPr lang="en-US" sz="2400" dirty="0">
                <a:solidFill>
                  <a:srgbClr val="393939"/>
                </a:solidFill>
                <a:latin typeface="Times New Roman" panose="02020603050405020304" pitchFamily="18" charset="0"/>
                <a:cs typeface="Times New Roman" panose="02020603050405020304" pitchFamily="18" charset="0"/>
              </a:rPr>
              <a:t>and the</a:t>
            </a:r>
            <a:r>
              <a:rPr lang="en-US" sz="2400" b="1" dirty="0">
                <a:solidFill>
                  <a:srgbClr val="393939"/>
                </a:solidFill>
                <a:latin typeface="Times New Roman" panose="02020603050405020304" pitchFamily="18" charset="0"/>
                <a:cs typeface="Times New Roman" panose="02020603050405020304" pitchFamily="18" charset="0"/>
              </a:rPr>
              <a:t> phloem parenchyma</a:t>
            </a:r>
            <a:r>
              <a:rPr lang="en-US" sz="2400" dirty="0">
                <a:solidFill>
                  <a:srgbClr val="393939"/>
                </a:solidFill>
                <a:latin typeface="Times New Roman" panose="02020603050405020304" pitchFamily="18" charset="0"/>
                <a:cs typeface="Times New Roman" panose="02020603050405020304" pitchFamily="18" charset="0"/>
              </a:rPr>
              <a:t>. Sieve tubes are tubular cells with perforated </a:t>
            </a:r>
            <a:r>
              <a:rPr lang="en-US" sz="2400" dirty="0" smtClean="0">
                <a:solidFill>
                  <a:srgbClr val="393939"/>
                </a:solidFill>
                <a:latin typeface="Times New Roman" panose="02020603050405020304" pitchFamily="18" charset="0"/>
                <a:cs typeface="Times New Roman" panose="02020603050405020304" pitchFamily="18" charset="0"/>
              </a:rPr>
              <a:t>walls. Phloem </a:t>
            </a:r>
            <a:r>
              <a:rPr lang="en-US" sz="2400" dirty="0">
                <a:solidFill>
                  <a:srgbClr val="393939"/>
                </a:solidFill>
                <a:latin typeface="Times New Roman" panose="02020603050405020304" pitchFamily="18" charset="0"/>
                <a:cs typeface="Times New Roman" panose="02020603050405020304" pitchFamily="18" charset="0"/>
              </a:rPr>
              <a:t>is unlike xylem in that materials can move in </a:t>
            </a:r>
            <a:r>
              <a:rPr lang="en-US" sz="2400" b="1" dirty="0">
                <a:solidFill>
                  <a:srgbClr val="393939"/>
                </a:solidFill>
                <a:latin typeface="Times New Roman" panose="02020603050405020304" pitchFamily="18" charset="0"/>
                <a:cs typeface="Times New Roman" panose="02020603050405020304" pitchFamily="18" charset="0"/>
              </a:rPr>
              <a:t>both directions</a:t>
            </a:r>
            <a:r>
              <a:rPr lang="en-US" sz="2400" dirty="0">
                <a:solidFill>
                  <a:srgbClr val="393939"/>
                </a:solidFill>
                <a:latin typeface="Times New Roman" panose="02020603050405020304" pitchFamily="18" charset="0"/>
                <a:cs typeface="Times New Roman" panose="02020603050405020304" pitchFamily="18" charset="0"/>
              </a:rPr>
              <a:t> in it. Phloem transports </a:t>
            </a:r>
            <a:r>
              <a:rPr lang="en-US" sz="2400" b="1" dirty="0">
                <a:solidFill>
                  <a:srgbClr val="393939"/>
                </a:solidFill>
                <a:latin typeface="Times New Roman" panose="02020603050405020304" pitchFamily="18" charset="0"/>
                <a:cs typeface="Times New Roman" panose="02020603050405020304" pitchFamily="18" charset="0"/>
              </a:rPr>
              <a:t>food</a:t>
            </a:r>
            <a:r>
              <a:rPr lang="en-US" sz="2400" dirty="0">
                <a:solidFill>
                  <a:srgbClr val="393939"/>
                </a:solidFill>
                <a:latin typeface="Times New Roman" panose="02020603050405020304" pitchFamily="18" charset="0"/>
                <a:cs typeface="Times New Roman" panose="02020603050405020304" pitchFamily="18" charset="0"/>
              </a:rPr>
              <a:t> from leaves to other Parts of the plant. Except for phloem </a:t>
            </a:r>
            <a:r>
              <a:rPr lang="en-US" sz="2400" dirty="0" err="1">
                <a:solidFill>
                  <a:srgbClr val="393939"/>
                </a:solidFill>
                <a:latin typeface="Times New Roman" panose="02020603050405020304" pitchFamily="18" charset="0"/>
                <a:cs typeface="Times New Roman" panose="02020603050405020304" pitchFamily="18" charset="0"/>
              </a:rPr>
              <a:t>fibres</a:t>
            </a:r>
            <a:r>
              <a:rPr lang="en-US" sz="2400" dirty="0">
                <a:solidFill>
                  <a:srgbClr val="393939"/>
                </a:solidFill>
                <a:latin typeface="Times New Roman" panose="02020603050405020304" pitchFamily="18" charset="0"/>
                <a:cs typeface="Times New Roman" panose="02020603050405020304" pitchFamily="18" charset="0"/>
              </a:rPr>
              <a:t>, phloem cells are living cells.</a:t>
            </a:r>
            <a:endParaRPr lang="en-US" sz="2400" b="0" i="0" dirty="0">
              <a:solidFill>
                <a:srgbClr val="39393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7543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5901" y="167759"/>
            <a:ext cx="4330866"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Primary structure of dicot stem</a:t>
            </a:r>
            <a:endParaRPr lang="en-IN" sz="2400" b="1" dirty="0">
              <a:latin typeface="Times New Roman" panose="02020603050405020304" pitchFamily="18" charset="0"/>
              <a:cs typeface="Times New Roman" panose="02020603050405020304" pitchFamily="18" charset="0"/>
            </a:endParaRPr>
          </a:p>
        </p:txBody>
      </p:sp>
      <p:sp>
        <p:nvSpPr>
          <p:cNvPr id="3" name="Rectangle 1"/>
          <p:cNvSpPr>
            <a:spLocks noChangeArrowheads="1"/>
          </p:cNvSpPr>
          <p:nvPr/>
        </p:nvSpPr>
        <p:spPr bwMode="auto">
          <a:xfrm>
            <a:off x="609600" y="806820"/>
            <a:ext cx="10753725" cy="61016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63480" numCol="1" anchor="ctr" anchorCtr="0" compatLnSpc="1">
            <a:prstTxWarp prst="textNoShape">
              <a:avLst/>
            </a:prstTxWarp>
            <a:spAutoFit/>
          </a:bodyPr>
          <a:lstStyle>
            <a:lvl1pPr indent="2857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1" i="0" u="none" strike="noStrike" cap="none" normalizeH="0" baseline="0" dirty="0" smtClean="0">
                <a:ln>
                  <a:noFill/>
                </a:ln>
                <a:solidFill>
                  <a:srgbClr val="282828"/>
                </a:solidFill>
                <a:effectLst/>
                <a:latin typeface="Times New Roman" panose="02020603050405020304" pitchFamily="18" charset="0"/>
                <a:cs typeface="Times New Roman" panose="02020603050405020304" pitchFamily="18" charset="0"/>
              </a:rPr>
              <a:t>Epidermis</a:t>
            </a:r>
            <a:r>
              <a:rPr lang="en-US" altLang="en-US" sz="2400" dirty="0" smtClean="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It is protective in function and forms the outermost layer of the stem. It is a single layer of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parenchymatous</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rectangular cells. The cells are compactly arranged without intercellular spaces. The outer walls of the epidermal cells have a layer called cuticle. The cuticle checks the transpiration. The cuticle is made up of a waxy substance known as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cutin</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Stomata may be present here and there. Epidermal cells are living. Chloroplasts are usually absent. A large number of multicellular hairs occur on the epidermis.</a:t>
            </a:r>
            <a:endParaRPr lang="en-US" altLang="en-US" sz="2400" dirty="0">
              <a:solidFill>
                <a:srgbClr val="282828"/>
              </a:solidFill>
              <a:latin typeface="Times New Roman" panose="02020603050405020304" pitchFamily="18" charset="0"/>
              <a:cs typeface="Times New Roman" panose="02020603050405020304"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400" b="1" i="0" u="none" strike="noStrike" cap="none" normalizeH="0" baseline="0" dirty="0" smtClean="0">
                <a:ln>
                  <a:noFill/>
                </a:ln>
                <a:solidFill>
                  <a:srgbClr val="282828"/>
                </a:solidFill>
                <a:effectLst/>
                <a:latin typeface="Times New Roman" panose="02020603050405020304" pitchFamily="18" charset="0"/>
                <a:cs typeface="Times New Roman" panose="02020603050405020304" pitchFamily="18" charset="0"/>
              </a:rPr>
              <a:t>Cortex: </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Cortex lies below the epidermis. The cortex is differentiated into three zones. Below the epidermis, there are a few layers of collenchyma cells. This zone is called hypodermis. It gives mechanical strength to the stem. These cells are living and thickened at the corners. Inner to the hypodermis, a few layers of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chlorenchyma</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cells are present with conspicuous intercellular spaces. This region performs photosynthesis. Some resin ducts also occur here. The third zone is made up of parenchyma cells. These cells store food materials.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285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articleVW0x6aajradorrefer22.jpg (800×4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950" y="333375"/>
            <a:ext cx="9705975"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916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85851" y="1077872"/>
            <a:ext cx="10325100" cy="61016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63480" numCol="1" anchor="ctr" anchorCtr="0" compatLnSpc="1">
            <a:prstTxWarp prst="textNoShape">
              <a:avLst/>
            </a:prstTxWarp>
            <a:spAutoFit/>
          </a:bodyPr>
          <a:lstStyle>
            <a:lvl1pPr indent="2857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282828"/>
                </a:solidFill>
                <a:effectLst/>
                <a:latin typeface="Times New Roman" panose="02020603050405020304" pitchFamily="18" charset="0"/>
                <a:cs typeface="Times New Roman" panose="02020603050405020304" pitchFamily="18" charset="0"/>
              </a:rPr>
              <a:t>Stele</a:t>
            </a:r>
            <a:r>
              <a:rPr lang="en-US" altLang="en-US" sz="2400" dirty="0" smtClean="0">
                <a:solidFill>
                  <a:srgbClr val="282828"/>
                </a:solidFill>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The central part of the stem inner to the endodermis is known as stele. It consists of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pericycle</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vascular bundles and pith. In dicot stem, vascular bundles are arranged in a ring around the pith. This type of stele is called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eustele</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rgbClr val="282828"/>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err="1" smtClean="0">
                <a:ln>
                  <a:noFill/>
                </a:ln>
                <a:solidFill>
                  <a:srgbClr val="282828"/>
                </a:solidFill>
                <a:effectLst/>
                <a:latin typeface="Times New Roman" panose="02020603050405020304" pitchFamily="18" charset="0"/>
                <a:cs typeface="Times New Roman" panose="02020603050405020304" pitchFamily="18" charset="0"/>
              </a:rPr>
              <a:t>Pericycle</a:t>
            </a:r>
            <a:r>
              <a:rPr kumimoji="0" lang="en-US" altLang="en-US" sz="2400" b="1" i="0" u="none" strike="noStrike" cap="none" normalizeH="0" baseline="0" dirty="0" smtClean="0">
                <a:ln>
                  <a:noFill/>
                </a:ln>
                <a:solidFill>
                  <a:srgbClr val="282828"/>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Pericycle</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is the layers of cells that occur between the endodermis and vascular bundles. In the stem of sunflower (Helianthus), a few layers of sclerenchyma cells occur in patches outside the phloem in each vascular bundle. This patch of sclerenchyma cells is called bundle cap or hard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bast</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The bundle caps and the parenchyma cells between them constitute the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pericycle</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in the stem of sunflower.</a:t>
            </a:r>
          </a:p>
          <a:p>
            <a:pPr algn="just"/>
            <a:endParaRPr lang="en-IN" sz="2400" b="1" dirty="0" smtClean="0">
              <a:latin typeface="Times New Roman" panose="02020603050405020304" pitchFamily="18" charset="0"/>
              <a:cs typeface="Times New Roman" panose="02020603050405020304" pitchFamily="18" charset="0"/>
            </a:endParaRPr>
          </a:p>
          <a:p>
            <a:pPr algn="just"/>
            <a:r>
              <a:rPr lang="en-IN" sz="2400" b="1" dirty="0" smtClean="0">
                <a:latin typeface="Times New Roman" panose="02020603050405020304" pitchFamily="18" charset="0"/>
                <a:cs typeface="Times New Roman" panose="02020603050405020304" pitchFamily="18" charset="0"/>
              </a:rPr>
              <a:t>Vascular bundles</a:t>
            </a:r>
            <a:r>
              <a:rPr lang="en-IN" sz="2400"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vascular bundles consist of xylem, phloem and cambium. Xylem and phloem in the stem occur together and form the vascular bundles. These vascular bundles are wedge shaped. They are arranged in the form of a ring. Each vascular bundle is conjoint, collateral, open and </a:t>
            </a:r>
            <a:r>
              <a:rPr lang="en-US" altLang="en-US" sz="2400" dirty="0" err="1" smtClean="0">
                <a:latin typeface="Times New Roman" panose="02020603050405020304" pitchFamily="18" charset="0"/>
                <a:cs typeface="Times New Roman" panose="02020603050405020304" pitchFamily="18" charset="0"/>
              </a:rPr>
              <a:t>endarch</a:t>
            </a:r>
            <a:r>
              <a:rPr lang="en-US" altLang="en-US" sz="2400" dirty="0" smtClean="0">
                <a:latin typeface="Times New Roman" panose="02020603050405020304" pitchFamily="18" charset="0"/>
                <a:cs typeface="Times New Roman" panose="02020603050405020304" pitchFamily="18" charset="0"/>
              </a:rPr>
              <a:t>.</a:t>
            </a:r>
          </a:p>
          <a:p>
            <a:pPr algn="just"/>
            <a:endParaRPr lang="en-US" alt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26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7225" y="585311"/>
            <a:ext cx="11020425" cy="5632311"/>
          </a:xfrm>
          <a:prstGeom prst="rect">
            <a:avLst/>
          </a:prstGeom>
        </p:spPr>
        <p:txBody>
          <a:bodyPr wrap="square">
            <a:spAutoFit/>
          </a:bodyPr>
          <a:lstStyle/>
          <a:p>
            <a:pPr algn="just"/>
            <a:r>
              <a:rPr lang="en-US" sz="2400" b="1" dirty="0">
                <a:solidFill>
                  <a:srgbClr val="333333"/>
                </a:solidFill>
                <a:latin typeface="Times New Roman" panose="02020603050405020304" pitchFamily="18" charset="0"/>
                <a:cs typeface="Times New Roman" panose="02020603050405020304" pitchFamily="18" charset="0"/>
              </a:rPr>
              <a:t>Phloem: </a:t>
            </a:r>
            <a:r>
              <a:rPr lang="en-US" sz="2400" dirty="0">
                <a:solidFill>
                  <a:srgbClr val="333333"/>
                </a:solidFill>
                <a:latin typeface="Times New Roman" panose="02020603050405020304" pitchFamily="18" charset="0"/>
                <a:cs typeface="Times New Roman" panose="02020603050405020304" pitchFamily="18" charset="0"/>
              </a:rPr>
              <a:t>Primary phloem lies towards the periphery. It consists of </a:t>
            </a:r>
            <a:r>
              <a:rPr lang="en-US" sz="2400" dirty="0" err="1">
                <a:solidFill>
                  <a:srgbClr val="333333"/>
                </a:solidFill>
                <a:latin typeface="Times New Roman" panose="02020603050405020304" pitchFamily="18" charset="0"/>
                <a:cs typeface="Times New Roman" panose="02020603050405020304" pitchFamily="18" charset="0"/>
              </a:rPr>
              <a:t>protophloem</a:t>
            </a:r>
            <a:r>
              <a:rPr lang="en-US" sz="2400" dirty="0">
                <a:solidFill>
                  <a:srgbClr val="333333"/>
                </a:solidFill>
                <a:latin typeface="Times New Roman" panose="02020603050405020304" pitchFamily="18" charset="0"/>
                <a:cs typeface="Times New Roman" panose="02020603050405020304" pitchFamily="18" charset="0"/>
              </a:rPr>
              <a:t> and </a:t>
            </a:r>
            <a:r>
              <a:rPr lang="en-US" sz="2400" dirty="0" err="1">
                <a:solidFill>
                  <a:srgbClr val="333333"/>
                </a:solidFill>
                <a:latin typeface="Times New Roman" panose="02020603050405020304" pitchFamily="18" charset="0"/>
                <a:cs typeface="Times New Roman" panose="02020603050405020304" pitchFamily="18" charset="0"/>
              </a:rPr>
              <a:t>metaphloem</a:t>
            </a:r>
            <a:r>
              <a:rPr lang="en-US" sz="2400" dirty="0">
                <a:solidFill>
                  <a:srgbClr val="333333"/>
                </a:solidFill>
                <a:latin typeface="Times New Roman" panose="02020603050405020304" pitchFamily="18" charset="0"/>
                <a:cs typeface="Times New Roman" panose="02020603050405020304" pitchFamily="18" charset="0"/>
              </a:rPr>
              <a:t>. Phloem consists of sieve tubes, companion cells and phloem parenchyma. Phloem </a:t>
            </a:r>
            <a:r>
              <a:rPr lang="en-US" sz="2400" dirty="0" err="1">
                <a:solidFill>
                  <a:srgbClr val="333333"/>
                </a:solidFill>
                <a:latin typeface="Times New Roman" panose="02020603050405020304" pitchFamily="18" charset="0"/>
                <a:cs typeface="Times New Roman" panose="02020603050405020304" pitchFamily="18" charset="0"/>
              </a:rPr>
              <a:t>fibres</a:t>
            </a:r>
            <a:r>
              <a:rPr lang="en-US" sz="2400" dirty="0">
                <a:solidFill>
                  <a:srgbClr val="333333"/>
                </a:solidFill>
                <a:latin typeface="Times New Roman" panose="02020603050405020304" pitchFamily="18" charset="0"/>
                <a:cs typeface="Times New Roman" panose="02020603050405020304" pitchFamily="18" charset="0"/>
              </a:rPr>
              <a:t> are absent in the primary phloem. Phloem conducts organic food materials from the leaves to other parts of the plant body</a:t>
            </a:r>
            <a:r>
              <a:rPr lang="en-US" sz="2400" dirty="0" smtClean="0">
                <a:solidFill>
                  <a:srgbClr val="333333"/>
                </a:solidFill>
                <a:latin typeface="Times New Roman" panose="02020603050405020304" pitchFamily="18" charset="0"/>
                <a:cs typeface="Times New Roman" panose="02020603050405020304" pitchFamily="18" charset="0"/>
              </a:rPr>
              <a:t>.</a:t>
            </a:r>
          </a:p>
          <a:p>
            <a:pPr algn="just"/>
            <a:r>
              <a:rPr lang="en-IN" sz="2400" b="1" dirty="0" smtClean="0">
                <a:latin typeface="Times New Roman" panose="02020603050405020304" pitchFamily="18" charset="0"/>
                <a:cs typeface="Times New Roman" panose="02020603050405020304" pitchFamily="18" charset="0"/>
              </a:rPr>
              <a:t>Cambium</a:t>
            </a:r>
            <a:r>
              <a:rPr lang="en-I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Cambium </a:t>
            </a:r>
            <a:r>
              <a:rPr lang="en-US" sz="2400" dirty="0">
                <a:latin typeface="Times New Roman" panose="02020603050405020304" pitchFamily="18" charset="0"/>
                <a:cs typeface="Times New Roman" panose="02020603050405020304" pitchFamily="18" charset="0"/>
              </a:rPr>
              <a:t>consists of brick shaped and thin walled meristematic cells. It is two to three layers in thickness. These cells are capable of forming new cells during secondary growth</a:t>
            </a:r>
            <a:r>
              <a:rPr lang="en-US" sz="2400" dirty="0" smtClean="0">
                <a:latin typeface="Times New Roman" panose="02020603050405020304" pitchFamily="18" charset="0"/>
                <a:cs typeface="Times New Roman" panose="02020603050405020304" pitchFamily="18" charset="0"/>
              </a:rPr>
              <a:t>.</a:t>
            </a:r>
          </a:p>
          <a:p>
            <a:pPr algn="just"/>
            <a:r>
              <a:rPr lang="en-IN" sz="2400" b="1" dirty="0" smtClean="0">
                <a:latin typeface="Times New Roman" panose="02020603050405020304" pitchFamily="18" charset="0"/>
                <a:cs typeface="Times New Roman" panose="02020603050405020304" pitchFamily="18" charset="0"/>
              </a:rPr>
              <a:t>Xylem: </a:t>
            </a:r>
            <a:r>
              <a:rPr lang="en-US" sz="2400" dirty="0" smtClean="0">
                <a:latin typeface="Times New Roman" panose="02020603050405020304" pitchFamily="18" charset="0"/>
                <a:cs typeface="Times New Roman" panose="02020603050405020304" pitchFamily="18" charset="0"/>
              </a:rPr>
              <a:t>Xylem </a:t>
            </a:r>
            <a:r>
              <a:rPr lang="en-US" sz="2400" dirty="0">
                <a:latin typeface="Times New Roman" panose="02020603050405020304" pitchFamily="18" charset="0"/>
                <a:cs typeface="Times New Roman" panose="02020603050405020304" pitchFamily="18" charset="0"/>
              </a:rPr>
              <a:t>consists of xylem </a:t>
            </a:r>
            <a:r>
              <a:rPr lang="en-US" sz="2400" dirty="0" err="1">
                <a:latin typeface="Times New Roman" panose="02020603050405020304" pitchFamily="18" charset="0"/>
                <a:cs typeface="Times New Roman" panose="02020603050405020304" pitchFamily="18" charset="0"/>
              </a:rPr>
              <a:t>fibres</a:t>
            </a:r>
            <a:r>
              <a:rPr lang="en-US" sz="2400" dirty="0">
                <a:latin typeface="Times New Roman" panose="02020603050405020304" pitchFamily="18" charset="0"/>
                <a:cs typeface="Times New Roman" panose="02020603050405020304" pitchFamily="18" charset="0"/>
              </a:rPr>
              <a:t>, xylem parenchyma, vessels and </a:t>
            </a:r>
            <a:r>
              <a:rPr lang="en-US" sz="2400" dirty="0" err="1">
                <a:latin typeface="Times New Roman" panose="02020603050405020304" pitchFamily="18" charset="0"/>
                <a:cs typeface="Times New Roman" panose="02020603050405020304" pitchFamily="18" charset="0"/>
              </a:rPr>
              <a:t>tracheids</a:t>
            </a:r>
            <a:r>
              <a:rPr lang="en-US" sz="2400" dirty="0">
                <a:latin typeface="Times New Roman" panose="02020603050405020304" pitchFamily="18" charset="0"/>
                <a:cs typeface="Times New Roman" panose="02020603050405020304" pitchFamily="18" charset="0"/>
              </a:rPr>
              <a:t>. Vessels are thick walled and arranged in a few rows. Xylem conducts water and minerals from the root to the other parts of the plant body</a:t>
            </a:r>
            <a:r>
              <a:rPr lang="en-US" sz="2400" dirty="0" smtClean="0">
                <a:latin typeface="Times New Roman" panose="02020603050405020304" pitchFamily="18" charset="0"/>
                <a:cs typeface="Times New Roman" panose="02020603050405020304" pitchFamily="18" charset="0"/>
              </a:rPr>
              <a:t>.</a:t>
            </a:r>
          </a:p>
          <a:p>
            <a:pPr algn="just"/>
            <a:r>
              <a:rPr lang="en-IN" sz="2400" b="1" dirty="0" smtClean="0">
                <a:latin typeface="Times New Roman" panose="02020603050405020304" pitchFamily="18" charset="0"/>
                <a:cs typeface="Times New Roman" panose="02020603050405020304" pitchFamily="18" charset="0"/>
              </a:rPr>
              <a:t>Pith: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large central portion of the stem is called pith. It is composed of parenchyma cells with intercellular spaces. The pith is also known as medulla. The pith extends between the vascular bundles. These extensions of the pith between the vascular bundles are called primary pith rays or primary medullary rays. Function of the pith is storage of food.</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6029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7725" y="1298913"/>
            <a:ext cx="10182225" cy="4154984"/>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I. </a:t>
            </a:r>
            <a:r>
              <a:rPr lang="en-US" sz="2400" b="1" dirty="0" smtClean="0">
                <a:solidFill>
                  <a:srgbClr val="424142"/>
                </a:solidFill>
                <a:latin typeface="Times New Roman" panose="02020603050405020304" pitchFamily="18" charset="0"/>
                <a:cs typeface="Times New Roman" panose="02020603050405020304" pitchFamily="18" charset="0"/>
              </a:rPr>
              <a:t>Epidermis:</a:t>
            </a:r>
            <a:r>
              <a:rPr lang="en-US" sz="2400" dirty="0" smtClean="0">
                <a:solidFill>
                  <a:srgbClr val="424142"/>
                </a:solidFill>
                <a:latin typeface="Times New Roman" panose="02020603050405020304" pitchFamily="18" charset="0"/>
                <a:cs typeface="Times New Roman" panose="02020603050405020304" pitchFamily="18" charset="0"/>
              </a:rPr>
              <a:t> It </a:t>
            </a:r>
            <a:r>
              <a:rPr lang="en-US" sz="2400" dirty="0">
                <a:solidFill>
                  <a:srgbClr val="424142"/>
                </a:solidFill>
                <a:latin typeface="Times New Roman" panose="02020603050405020304" pitchFamily="18" charset="0"/>
                <a:cs typeface="Times New Roman" panose="02020603050405020304" pitchFamily="18" charset="0"/>
              </a:rPr>
              <a:t>is single-layered and composed of thin- walled cells. The outer walls of epidermal cells are not </a:t>
            </a:r>
            <a:r>
              <a:rPr lang="en-US" sz="2400" dirty="0" err="1">
                <a:solidFill>
                  <a:srgbClr val="424142"/>
                </a:solidFill>
                <a:latin typeface="Times New Roman" panose="02020603050405020304" pitchFamily="18" charset="0"/>
                <a:cs typeface="Times New Roman" panose="02020603050405020304" pitchFamily="18" charset="0"/>
              </a:rPr>
              <a:t>cutinised</a:t>
            </a:r>
            <a:r>
              <a:rPr lang="en-US" sz="2400" dirty="0">
                <a:solidFill>
                  <a:srgbClr val="424142"/>
                </a:solidFill>
                <a:latin typeface="Times New Roman" panose="02020603050405020304" pitchFamily="18" charset="0"/>
                <a:cs typeface="Times New Roman" panose="02020603050405020304" pitchFamily="18" charset="0"/>
              </a:rPr>
              <a:t>. Many epidermal cells prolong to form long hairy bodies, the typical unicellular hairs of roots. Epidermis of root is also called </a:t>
            </a:r>
            <a:r>
              <a:rPr lang="en-US" sz="2400" dirty="0" err="1">
                <a:solidFill>
                  <a:srgbClr val="424142"/>
                </a:solidFill>
                <a:latin typeface="Times New Roman" panose="02020603050405020304" pitchFamily="18" charset="0"/>
                <a:cs typeface="Times New Roman" panose="02020603050405020304" pitchFamily="18" charset="0"/>
              </a:rPr>
              <a:t>epiblema</a:t>
            </a:r>
            <a:r>
              <a:rPr lang="en-US" sz="2400" dirty="0">
                <a:solidFill>
                  <a:srgbClr val="424142"/>
                </a:solidFill>
                <a:latin typeface="Times New Roman" panose="02020603050405020304" pitchFamily="18" charset="0"/>
                <a:cs typeface="Times New Roman" panose="02020603050405020304" pitchFamily="18" charset="0"/>
              </a:rPr>
              <a:t> or </a:t>
            </a:r>
            <a:r>
              <a:rPr lang="en-US" sz="2400" dirty="0" err="1">
                <a:solidFill>
                  <a:srgbClr val="424142"/>
                </a:solidFill>
                <a:latin typeface="Times New Roman" panose="02020603050405020304" pitchFamily="18" charset="0"/>
                <a:cs typeface="Times New Roman" panose="02020603050405020304" pitchFamily="18" charset="0"/>
              </a:rPr>
              <a:t>piliferous</a:t>
            </a:r>
            <a:r>
              <a:rPr lang="en-US" sz="2400" dirty="0">
                <a:solidFill>
                  <a:srgbClr val="424142"/>
                </a:solidFill>
                <a:latin typeface="Times New Roman" panose="02020603050405020304" pitchFamily="18" charset="0"/>
                <a:cs typeface="Times New Roman" panose="02020603050405020304" pitchFamily="18" charset="0"/>
              </a:rPr>
              <a:t> layer (pilus = hair; </a:t>
            </a:r>
            <a:r>
              <a:rPr lang="en-US" sz="2400" dirty="0" err="1">
                <a:solidFill>
                  <a:srgbClr val="424142"/>
                </a:solidFill>
                <a:latin typeface="Times New Roman" panose="02020603050405020304" pitchFamily="18" charset="0"/>
                <a:cs typeface="Times New Roman" panose="02020603050405020304" pitchFamily="18" charset="0"/>
              </a:rPr>
              <a:t>ferous</a:t>
            </a:r>
            <a:r>
              <a:rPr lang="en-US" sz="2400" dirty="0">
                <a:solidFill>
                  <a:srgbClr val="424142"/>
                </a:solidFill>
                <a:latin typeface="Times New Roman" panose="02020603050405020304" pitchFamily="18" charset="0"/>
                <a:cs typeface="Times New Roman" panose="02020603050405020304" pitchFamily="18" charset="0"/>
              </a:rPr>
              <a:t>—bearing</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II. Cortex: </a:t>
            </a:r>
            <a:r>
              <a:rPr lang="en-US" sz="2400" dirty="0" smtClean="0">
                <a:solidFill>
                  <a:srgbClr val="424142"/>
                </a:solidFill>
                <a:latin typeface="Times New Roman" panose="02020603050405020304" pitchFamily="18" charset="0"/>
                <a:cs typeface="Times New Roman" panose="02020603050405020304" pitchFamily="18" charset="0"/>
              </a:rPr>
              <a:t>It </a:t>
            </a:r>
            <a:r>
              <a:rPr lang="en-US" sz="2400" dirty="0">
                <a:solidFill>
                  <a:srgbClr val="424142"/>
                </a:solidFill>
                <a:latin typeface="Times New Roman" panose="02020603050405020304" pitchFamily="18" charset="0"/>
                <a:cs typeface="Times New Roman" panose="02020603050405020304" pitchFamily="18" charset="0"/>
              </a:rPr>
              <a:t>is quite large and extensive in roots. Cortex is made of thin-walled living </a:t>
            </a:r>
            <a:r>
              <a:rPr lang="en-US" sz="2400" dirty="0" err="1">
                <a:solidFill>
                  <a:srgbClr val="424142"/>
                </a:solidFill>
                <a:latin typeface="Times New Roman" panose="02020603050405020304" pitchFamily="18" charset="0"/>
                <a:cs typeface="Times New Roman" panose="02020603050405020304" pitchFamily="18" charset="0"/>
              </a:rPr>
              <a:t>parenchymatous</a:t>
            </a:r>
            <a:r>
              <a:rPr lang="en-US" sz="2400" dirty="0">
                <a:solidFill>
                  <a:srgbClr val="424142"/>
                </a:solidFill>
                <a:latin typeface="Times New Roman" panose="02020603050405020304" pitchFamily="18" charset="0"/>
                <a:cs typeface="Times New Roman" panose="02020603050405020304" pitchFamily="18" charset="0"/>
              </a:rPr>
              <a:t> cells with leucoplasts, which convert sugar into starch grains. The last layer of cortex is endodermis. It is of universal occurrence in </a:t>
            </a:r>
            <a:r>
              <a:rPr lang="en-US" sz="2400" dirty="0" smtClean="0">
                <a:solidFill>
                  <a:srgbClr val="424142"/>
                </a:solidFill>
                <a:latin typeface="Times New Roman" panose="02020603050405020304" pitchFamily="18" charset="0"/>
                <a:cs typeface="Times New Roman" panose="02020603050405020304" pitchFamily="18" charset="0"/>
              </a:rPr>
              <a:t>roots. Endodermis </a:t>
            </a:r>
            <a:r>
              <a:rPr lang="en-US" sz="2400" dirty="0">
                <a:solidFill>
                  <a:srgbClr val="424142"/>
                </a:solidFill>
                <a:latin typeface="Times New Roman" panose="02020603050405020304" pitchFamily="18" charset="0"/>
                <a:cs typeface="Times New Roman" panose="02020603050405020304" pitchFamily="18" charset="0"/>
              </a:rPr>
              <a:t>is composed of one layer of barrel-shaped cells which are closely arranged without having intercellular spaces. The endodermal cells have thickened radial walls, which are called </a:t>
            </a:r>
            <a:r>
              <a:rPr lang="en-US" sz="2400" dirty="0" err="1">
                <a:solidFill>
                  <a:srgbClr val="424142"/>
                </a:solidFill>
                <a:latin typeface="Times New Roman" panose="02020603050405020304" pitchFamily="18" charset="0"/>
                <a:cs typeface="Times New Roman" panose="02020603050405020304" pitchFamily="18" charset="0"/>
              </a:rPr>
              <a:t>Casparian</a:t>
            </a:r>
            <a:r>
              <a:rPr lang="en-US" sz="2400" dirty="0">
                <a:solidFill>
                  <a:srgbClr val="424142"/>
                </a:solidFill>
                <a:latin typeface="Times New Roman" panose="02020603050405020304" pitchFamily="18" charset="0"/>
                <a:cs typeface="Times New Roman" panose="02020603050405020304" pitchFamily="18" charset="0"/>
              </a:rPr>
              <a:t> strips, after the name of </a:t>
            </a:r>
            <a:r>
              <a:rPr lang="en-US" sz="2400" dirty="0" err="1">
                <a:solidFill>
                  <a:srgbClr val="424142"/>
                </a:solidFill>
                <a:latin typeface="Times New Roman" panose="02020603050405020304" pitchFamily="18" charset="0"/>
                <a:cs typeface="Times New Roman" panose="02020603050405020304" pitchFamily="18" charset="0"/>
              </a:rPr>
              <a:t>Caspary</a:t>
            </a:r>
            <a:r>
              <a:rPr lang="en-US" sz="2400" dirty="0">
                <a:solidFill>
                  <a:srgbClr val="424142"/>
                </a:solidFill>
                <a:latin typeface="Times New Roman" panose="02020603050405020304" pitchFamily="18" charset="0"/>
                <a:cs typeface="Times New Roman" panose="02020603050405020304" pitchFamily="18" charset="0"/>
              </a:rPr>
              <a:t>, the gentleman who first noted them</a:t>
            </a:r>
            <a:r>
              <a:rPr lang="en-US" sz="2400" dirty="0" smtClean="0">
                <a:solidFill>
                  <a:srgbClr val="424142"/>
                </a:solidFill>
                <a:latin typeface="Times New Roman" panose="02020603050405020304" pitchFamily="18" charset="0"/>
                <a:cs typeface="Times New Roman" panose="02020603050405020304" pitchFamily="18" charset="0"/>
              </a:rPr>
              <a:t>.</a:t>
            </a:r>
          </a:p>
        </p:txBody>
      </p:sp>
      <p:sp>
        <p:nvSpPr>
          <p:cNvPr id="3" name="Rectangle 2"/>
          <p:cNvSpPr/>
          <p:nvPr/>
        </p:nvSpPr>
        <p:spPr>
          <a:xfrm>
            <a:off x="3676107" y="605909"/>
            <a:ext cx="4256358"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Primary structure of dicot </a:t>
            </a:r>
            <a:r>
              <a:rPr lang="en-US" sz="2400" b="1" dirty="0" smtClean="0">
                <a:latin typeface="Times New Roman" panose="02020603050405020304" pitchFamily="18" charset="0"/>
                <a:cs typeface="Times New Roman" panose="02020603050405020304" pitchFamily="18" charset="0"/>
              </a:rPr>
              <a:t>root</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726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s://www.biologydiscussion.com/wp-content/uploads/2016/08/image-12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19868"/>
            <a:ext cx="8543925" cy="641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95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39668"/>
            <a:ext cx="10572750" cy="6186309"/>
          </a:xfrm>
          <a:prstGeom prst="rect">
            <a:avLst/>
          </a:prstGeom>
        </p:spPr>
        <p:txBody>
          <a:bodyPr wrap="square">
            <a:spAutoFit/>
          </a:bodyPr>
          <a:lstStyle/>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Plants are stationary or fixed – they don’t move. Most of the tissues they have are supportive, which provides them with structural strength.</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Most of the plant tissues are dead, since dead cells can provide mechanical strength as easily as live ones, and need less maintenance.</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Animals on the other hand move around in search of food, mates and shelter. They consume more energy as compared to plants. Most of the tissues they contain are living.</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Another difference between animals and plants is in the pattern of growth. The growth in plants is limited to certain regions, while this is not so in animals.</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There are some tissues in plants that divide throughout their life. These tissues are </a:t>
            </a:r>
            <a:r>
              <a:rPr lang="en-US" sz="2400" dirty="0" err="1">
                <a:solidFill>
                  <a:srgbClr val="393939"/>
                </a:solidFill>
                <a:latin typeface="Times New Roman" panose="02020603050405020304" pitchFamily="18" charset="0"/>
                <a:cs typeface="Times New Roman" panose="02020603050405020304" pitchFamily="18" charset="0"/>
              </a:rPr>
              <a:t>localised</a:t>
            </a:r>
            <a:r>
              <a:rPr lang="en-US" sz="2400" dirty="0">
                <a:solidFill>
                  <a:srgbClr val="393939"/>
                </a:solidFill>
                <a:latin typeface="Times New Roman" panose="02020603050405020304" pitchFamily="18" charset="0"/>
                <a:cs typeface="Times New Roman" panose="02020603050405020304" pitchFamily="18" charset="0"/>
              </a:rPr>
              <a:t> in certain regions</a:t>
            </a:r>
            <a:r>
              <a:rPr lang="en-US" sz="2400" dirty="0" smtClean="0">
                <a:solidFill>
                  <a:srgbClr val="393939"/>
                </a:solidFill>
                <a:latin typeface="Times New Roman" panose="02020603050405020304" pitchFamily="18" charset="0"/>
                <a:cs typeface="Times New Roman" panose="02020603050405020304" pitchFamily="18" charset="0"/>
              </a:rPr>
              <a:t>.</a:t>
            </a:r>
            <a:endParaRPr lang="en-US" sz="2400" dirty="0">
              <a:solidFill>
                <a:srgbClr val="393939"/>
              </a:solidFill>
              <a:latin typeface="Times New Roman" panose="02020603050405020304" pitchFamily="18" charset="0"/>
              <a:cs typeface="Times New Roman" panose="02020603050405020304" pitchFamily="18" charset="0"/>
            </a:endParaRPr>
          </a:p>
        </p:txBody>
      </p:sp>
      <p:sp>
        <p:nvSpPr>
          <p:cNvPr id="6" name="Rectangle 5"/>
          <p:cNvSpPr/>
          <p:nvPr/>
        </p:nvSpPr>
        <p:spPr>
          <a:xfrm>
            <a:off x="5456040" y="208836"/>
            <a:ext cx="1097160" cy="461665"/>
          </a:xfrm>
          <a:prstGeom prst="rect">
            <a:avLst/>
          </a:prstGeom>
        </p:spPr>
        <p:txBody>
          <a:bodyPr wrap="none">
            <a:spAutoFit/>
          </a:bodyPr>
          <a:lstStyle/>
          <a:p>
            <a:r>
              <a:rPr lang="en-US" sz="2400" dirty="0">
                <a:solidFill>
                  <a:prstClr val="black"/>
                </a:solidFill>
                <a:latin typeface="Times New Roman" panose="02020603050405020304" pitchFamily="18" charset="0"/>
                <a:cs typeface="Times New Roman" panose="02020603050405020304" pitchFamily="18" charset="0"/>
              </a:rPr>
              <a:t>Tissues</a:t>
            </a:r>
            <a:endParaRPr lang="en-IN" dirty="0"/>
          </a:p>
        </p:txBody>
      </p:sp>
    </p:spTree>
    <p:extLst>
      <p:ext uri="{BB962C8B-B14F-4D97-AF65-F5344CB8AC3E}">
        <p14:creationId xmlns:p14="http://schemas.microsoft.com/office/powerpoint/2010/main" val="2857161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1075" y="349240"/>
            <a:ext cx="10229850" cy="5262979"/>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III. Stele or Central Cylinder: </a:t>
            </a:r>
            <a:r>
              <a:rPr lang="en-US" sz="2400" dirty="0">
                <a:solidFill>
                  <a:srgbClr val="424142"/>
                </a:solidFill>
                <a:latin typeface="Times New Roman" panose="02020603050405020304" pitchFamily="18" charset="0"/>
                <a:cs typeface="Times New Roman" panose="02020603050405020304" pitchFamily="18" charset="0"/>
              </a:rPr>
              <a:t>Next to endodermis there is a single-layered </a:t>
            </a:r>
            <a:r>
              <a:rPr lang="en-US" sz="2400" dirty="0" err="1">
                <a:solidFill>
                  <a:srgbClr val="424142"/>
                </a:solidFill>
                <a:latin typeface="Times New Roman" panose="02020603050405020304" pitchFamily="18" charset="0"/>
                <a:cs typeface="Times New Roman" panose="02020603050405020304" pitchFamily="18" charset="0"/>
              </a:rPr>
              <a:t>pericycle</a:t>
            </a:r>
            <a:r>
              <a:rPr lang="en-US" sz="2400" dirty="0">
                <a:solidFill>
                  <a:srgbClr val="424142"/>
                </a:solidFill>
                <a:latin typeface="Times New Roman" panose="02020603050405020304" pitchFamily="18" charset="0"/>
                <a:cs typeface="Times New Roman" panose="02020603050405020304" pitchFamily="18" charset="0"/>
              </a:rPr>
              <a:t> made up of thin-walled parenchyma cells. </a:t>
            </a:r>
            <a:r>
              <a:rPr lang="en-US" sz="2400" dirty="0" err="1">
                <a:solidFill>
                  <a:srgbClr val="424142"/>
                </a:solidFill>
                <a:latin typeface="Times New Roman" panose="02020603050405020304" pitchFamily="18" charset="0"/>
                <a:cs typeface="Times New Roman" panose="02020603050405020304" pitchFamily="18" charset="0"/>
              </a:rPr>
              <a:t>Pericycle</a:t>
            </a:r>
            <a:r>
              <a:rPr lang="en-US" sz="2400" dirty="0">
                <a:solidFill>
                  <a:srgbClr val="424142"/>
                </a:solidFill>
                <a:latin typeface="Times New Roman" panose="02020603050405020304" pitchFamily="18" charset="0"/>
                <a:cs typeface="Times New Roman" panose="02020603050405020304" pitchFamily="18" charset="0"/>
              </a:rPr>
              <a:t> is the seat of the origin of lateral roots. Vascular bundles are typically radial in roots. Xylem and phloem form separate patches and are intervened by non-conduct­ing cells. In dicotyledonous roots the number of bundles is limited.</a:t>
            </a:r>
          </a:p>
          <a:p>
            <a:pPr algn="just" fontAlgn="base"/>
            <a:r>
              <a:rPr lang="en-US" sz="2400" dirty="0" smtClean="0">
                <a:solidFill>
                  <a:srgbClr val="424142"/>
                </a:solidFill>
                <a:latin typeface="Times New Roman" panose="02020603050405020304" pitchFamily="18" charset="0"/>
                <a:cs typeface="Times New Roman" panose="02020603050405020304" pitchFamily="18" charset="0"/>
              </a:rPr>
              <a:t>Xylem </a:t>
            </a:r>
            <a:r>
              <a:rPr lang="en-US" sz="2400" dirty="0">
                <a:solidFill>
                  <a:srgbClr val="424142"/>
                </a:solidFill>
                <a:latin typeface="Times New Roman" panose="02020603050405020304" pitchFamily="18" charset="0"/>
                <a:cs typeface="Times New Roman" panose="02020603050405020304" pitchFamily="18" charset="0"/>
              </a:rPr>
              <a:t>has </a:t>
            </a:r>
            <a:r>
              <a:rPr lang="en-US" sz="2400" dirty="0" err="1">
                <a:solidFill>
                  <a:srgbClr val="424142"/>
                </a:solidFill>
                <a:latin typeface="Times New Roman" panose="02020603050405020304" pitchFamily="18" charset="0"/>
                <a:cs typeface="Times New Roman" panose="02020603050405020304" pitchFamily="18" charset="0"/>
              </a:rPr>
              <a:t>protoxylem</a:t>
            </a:r>
            <a:r>
              <a:rPr lang="en-US" sz="2400" dirty="0">
                <a:solidFill>
                  <a:srgbClr val="424142"/>
                </a:solidFill>
                <a:latin typeface="Times New Roman" panose="02020603050405020304" pitchFamily="18" charset="0"/>
                <a:cs typeface="Times New Roman" panose="02020603050405020304" pitchFamily="18" charset="0"/>
              </a:rPr>
              <a:t> towards circumference abutting on </a:t>
            </a:r>
            <a:r>
              <a:rPr lang="en-US" sz="2400" dirty="0" err="1">
                <a:solidFill>
                  <a:srgbClr val="424142"/>
                </a:solidFill>
                <a:latin typeface="Times New Roman" panose="02020603050405020304" pitchFamily="18" charset="0"/>
                <a:cs typeface="Times New Roman" panose="02020603050405020304" pitchFamily="18" charset="0"/>
              </a:rPr>
              <a:t>pericycle</a:t>
            </a:r>
            <a:r>
              <a:rPr lang="en-US" sz="2400" dirty="0">
                <a:solidFill>
                  <a:srgbClr val="424142"/>
                </a:solidFill>
                <a:latin typeface="Times New Roman" panose="02020603050405020304" pitchFamily="18" charset="0"/>
                <a:cs typeface="Times New Roman" panose="02020603050405020304" pitchFamily="18" charset="0"/>
              </a:rPr>
              <a:t> and </a:t>
            </a:r>
            <a:r>
              <a:rPr lang="en-US" sz="2400" dirty="0" err="1">
                <a:solidFill>
                  <a:srgbClr val="424142"/>
                </a:solidFill>
                <a:latin typeface="Times New Roman" panose="02020603050405020304" pitchFamily="18" charset="0"/>
                <a:cs typeface="Times New Roman" panose="02020603050405020304" pitchFamily="18" charset="0"/>
              </a:rPr>
              <a:t>metaxylem</a:t>
            </a:r>
            <a:r>
              <a:rPr lang="en-US" sz="2400" dirty="0">
                <a:solidFill>
                  <a:srgbClr val="424142"/>
                </a:solidFill>
                <a:latin typeface="Times New Roman" panose="02020603050405020304" pitchFamily="18" charset="0"/>
                <a:cs typeface="Times New Roman" panose="02020603050405020304" pitchFamily="18" charset="0"/>
              </a:rPr>
              <a:t> towards </a:t>
            </a:r>
            <a:r>
              <a:rPr lang="en-US" sz="2400" dirty="0" err="1">
                <a:solidFill>
                  <a:srgbClr val="424142"/>
                </a:solidFill>
                <a:latin typeface="Times New Roman" panose="02020603050405020304" pitchFamily="18" charset="0"/>
                <a:cs typeface="Times New Roman" panose="02020603050405020304" pitchFamily="18" charset="0"/>
              </a:rPr>
              <a:t>centre</a:t>
            </a:r>
            <a:r>
              <a:rPr lang="en-US" sz="2400" dirty="0">
                <a:solidFill>
                  <a:srgbClr val="424142"/>
                </a:solidFill>
                <a:latin typeface="Times New Roman" panose="02020603050405020304" pitchFamily="18" charset="0"/>
                <a:cs typeface="Times New Roman" panose="02020603050405020304" pitchFamily="18" charset="0"/>
              </a:rPr>
              <a:t>. This is called exarch arrange­ment (of </a:t>
            </a:r>
            <a:r>
              <a:rPr lang="en-US" sz="2400" dirty="0" err="1">
                <a:solidFill>
                  <a:srgbClr val="424142"/>
                </a:solidFill>
                <a:latin typeface="Times New Roman" panose="02020603050405020304" pitchFamily="18" charset="0"/>
                <a:cs typeface="Times New Roman" panose="02020603050405020304" pitchFamily="18" charset="0"/>
              </a:rPr>
              <a:t>endarch</a:t>
            </a:r>
            <a:r>
              <a:rPr lang="en-US" sz="2400" dirty="0">
                <a:solidFill>
                  <a:srgbClr val="424142"/>
                </a:solidFill>
                <a:latin typeface="Times New Roman" panose="02020603050405020304" pitchFamily="18" charset="0"/>
                <a:cs typeface="Times New Roman" panose="02020603050405020304" pitchFamily="18" charset="0"/>
              </a:rPr>
              <a:t> arrangement of stems). Phloem with sieve tubes, etc., form patches arranged alternately with xylem. A small patch of sclerenchyma cells is present outside every group of phloem.</a:t>
            </a:r>
          </a:p>
          <a:p>
            <a:pPr algn="just" fontAlgn="base"/>
            <a:r>
              <a:rPr lang="en-US" sz="2400" b="1" dirty="0">
                <a:solidFill>
                  <a:srgbClr val="424142"/>
                </a:solidFill>
                <a:latin typeface="Times New Roman" panose="02020603050405020304" pitchFamily="18" charset="0"/>
                <a:cs typeface="Times New Roman" panose="02020603050405020304" pitchFamily="18" charset="0"/>
              </a:rPr>
              <a:t>Conjunctive </a:t>
            </a:r>
            <a:r>
              <a:rPr lang="en-US" sz="2400" b="1" dirty="0" smtClean="0">
                <a:solidFill>
                  <a:srgbClr val="424142"/>
                </a:solidFill>
                <a:latin typeface="Times New Roman" panose="02020603050405020304" pitchFamily="18" charset="0"/>
                <a:cs typeface="Times New Roman" panose="02020603050405020304" pitchFamily="18" charset="0"/>
              </a:rPr>
              <a:t>Tissue:</a:t>
            </a:r>
            <a:r>
              <a:rPr lang="en-US" sz="2400" dirty="0" smtClean="0">
                <a:solidFill>
                  <a:srgbClr val="424142"/>
                </a:solidFill>
                <a:latin typeface="Times New Roman" panose="02020603050405020304" pitchFamily="18" charset="0"/>
                <a:cs typeface="Times New Roman" panose="02020603050405020304" pitchFamily="18" charset="0"/>
              </a:rPr>
              <a:t> Thin-walled </a:t>
            </a:r>
            <a:r>
              <a:rPr lang="en-US" sz="2400" dirty="0" err="1">
                <a:solidFill>
                  <a:srgbClr val="424142"/>
                </a:solidFill>
                <a:latin typeface="Times New Roman" panose="02020603050405020304" pitchFamily="18" charset="0"/>
                <a:cs typeface="Times New Roman" panose="02020603050405020304" pitchFamily="18" charset="0"/>
              </a:rPr>
              <a:t>parenchymatous</a:t>
            </a:r>
            <a:r>
              <a:rPr lang="en-US" sz="2400" dirty="0">
                <a:solidFill>
                  <a:srgbClr val="424142"/>
                </a:solidFill>
                <a:latin typeface="Times New Roman" panose="02020603050405020304" pitchFamily="18" charset="0"/>
                <a:cs typeface="Times New Roman" panose="02020603050405020304" pitchFamily="18" charset="0"/>
              </a:rPr>
              <a:t> cells lying in between xylem and phloem groups constitute the conjunctive tissue.</a:t>
            </a:r>
          </a:p>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Pith:</a:t>
            </a:r>
            <a:r>
              <a:rPr lang="en-US" sz="2400" dirty="0" smtClean="0">
                <a:solidFill>
                  <a:srgbClr val="424142"/>
                </a:solidFill>
                <a:latin typeface="Times New Roman" panose="02020603050405020304" pitchFamily="18" charset="0"/>
                <a:cs typeface="Times New Roman" panose="02020603050405020304" pitchFamily="18" charset="0"/>
              </a:rPr>
              <a:t> At </a:t>
            </a:r>
            <a:r>
              <a:rPr lang="en-US" sz="2400" dirty="0">
                <a:solidFill>
                  <a:srgbClr val="424142"/>
                </a:solidFill>
                <a:latin typeface="Times New Roman" panose="02020603050405020304" pitchFamily="18" charset="0"/>
                <a:cs typeface="Times New Roman" panose="02020603050405020304" pitchFamily="18" charset="0"/>
              </a:rPr>
              <a:t>the </a:t>
            </a:r>
            <a:r>
              <a:rPr lang="en-US" sz="2400" dirty="0" err="1">
                <a:solidFill>
                  <a:srgbClr val="424142"/>
                </a:solidFill>
                <a:latin typeface="Times New Roman" panose="02020603050405020304" pitchFamily="18" charset="0"/>
                <a:cs typeface="Times New Roman" panose="02020603050405020304" pitchFamily="18" charset="0"/>
              </a:rPr>
              <a:t>centre</a:t>
            </a:r>
            <a:r>
              <a:rPr lang="en-US" sz="2400" dirty="0">
                <a:solidFill>
                  <a:srgbClr val="424142"/>
                </a:solidFill>
                <a:latin typeface="Times New Roman" panose="02020603050405020304" pitchFamily="18" charset="0"/>
                <a:cs typeface="Times New Roman" panose="02020603050405020304" pitchFamily="18" charset="0"/>
              </a:rPr>
              <a:t> there is a small </a:t>
            </a:r>
            <a:r>
              <a:rPr lang="en-US" sz="2400" dirty="0" err="1">
                <a:solidFill>
                  <a:srgbClr val="424142"/>
                </a:solidFill>
                <a:latin typeface="Times New Roman" panose="02020603050405020304" pitchFamily="18" charset="0"/>
                <a:cs typeface="Times New Roman" panose="02020603050405020304" pitchFamily="18" charset="0"/>
              </a:rPr>
              <a:t>parenchymatous</a:t>
            </a:r>
            <a:r>
              <a:rPr lang="en-US" sz="2400" dirty="0">
                <a:solidFill>
                  <a:srgbClr val="424142"/>
                </a:solidFill>
                <a:latin typeface="Times New Roman" panose="02020603050405020304" pitchFamily="18" charset="0"/>
                <a:cs typeface="Times New Roman" panose="02020603050405020304" pitchFamily="18" charset="0"/>
              </a:rPr>
              <a:t> pith. It may be even absent in dicotyledonous roots.</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689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879524" y="484316"/>
            <a:ext cx="9915524" cy="53629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63480" numCol="1" anchor="ctr" anchorCtr="0" compatLnSpc="1">
            <a:prstTxWarp prst="textNoShape">
              <a:avLst/>
            </a:prstTxWarp>
            <a:spAutoFit/>
          </a:bodyPr>
          <a:lstStyle>
            <a:lvl1pPr indent="2857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Epidermis</a:t>
            </a: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 dicotyledonous leaf is generally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dorsiventral</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It has upper and lower epidermis. The epidermis is usually made up of a single layer of cells that are closely packed. The cuticle on the upper epidermis is thicker than that of lower epidermis. The minute openings found on the epidermis are called stomata. Stomata are more in number on the lower epidermis than on the upper epidermis. A stoma is surrounded by a pair of bean shaped cells called guard cells.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Each stoma opens into an air chamber. These guard cells contain chloroplasts, whereas other epidermal cells do not contain chloroplasts. The main function of the epidermis is to give protection to the inner tissue called mesophyll. The cuticle helps to check transpiration. Stomata are used for transpiration and gas exchange.</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3740783" y="367784"/>
            <a:ext cx="4193007"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Primary structure of dicot </a:t>
            </a:r>
            <a:r>
              <a:rPr lang="en-US" sz="2400" b="1" dirty="0" smtClean="0">
                <a:latin typeface="Times New Roman" panose="02020603050405020304" pitchFamily="18" charset="0"/>
                <a:cs typeface="Times New Roman" panose="02020603050405020304" pitchFamily="18" charset="0"/>
              </a:rPr>
              <a:t>leaf</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112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rainkart.com/media/article/article7YH8Naajradorrefer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3424" y="962025"/>
            <a:ext cx="8816975" cy="581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453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052512" y="555480"/>
            <a:ext cx="9763125" cy="64709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63480" numCol="1" anchor="ctr" anchorCtr="0" compatLnSpc="1">
            <a:prstTxWarp prst="textNoShape">
              <a:avLst/>
            </a:prstTxWarp>
            <a:spAutoFit/>
          </a:bodyPr>
          <a:lstStyle>
            <a:lvl1pPr indent="2857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Mesophyll</a:t>
            </a: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The entire tissue between the upper and lower epidermis is called the mesophyll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Gk</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meso</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=in the middle; </a:t>
            </a:r>
            <a:r>
              <a:rPr kumimoji="0" lang="en-US" altLang="en-US" sz="24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phyllome</a:t>
            </a:r>
            <a:r>
              <a:rPr kumimoji="0" lang="en-US" altLang="en-US" sz="24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=leaf). There are two regions in the mesophyll. They are palisade parenchyma and spongy parenchyma. Palisade parenchyma cells are seen beneath the upper epidermis. It consists of vertically elongated cylindrical cells in one or more layers. These cells are compactly arranged without intercellular spaces. Palisade parenchyma cells contain more chloroplasts than the spongy parenchyma cells. The function of palisade parenchyma is photosynthesis. Spongy parenchyma lies below the palisade parenchyma. Spongy cells are irregularly shaped. These cells are very loosely arranged with numerous airspaces. As compared to palisade cells, the spongy cells contain lesser number of chloroplasts. Spongy cells facilitate the exchange of gases with the help of air spaces. The air space that is found next to the stoma is called respiratory cavity or sub-stomatal cavity.</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8575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r>
            <a:br>
              <a:rPr kumimoji="0" lang="en-US" altLang="en-US" sz="2400" b="1"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b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159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38262" y="1053138"/>
            <a:ext cx="9515475" cy="4154984"/>
          </a:xfrm>
          <a:prstGeom prst="rect">
            <a:avLst/>
          </a:prstGeom>
        </p:spPr>
        <p:txBody>
          <a:bodyPr wrap="square">
            <a:spAutoFit/>
          </a:bodyPr>
          <a:lstStyle/>
          <a:p>
            <a:pPr lvl="0" indent="285750" algn="just" eaLnBrk="0" fontAlgn="base" hangingPunct="0">
              <a:spcBef>
                <a:spcPct val="0"/>
              </a:spcBef>
              <a:spcAft>
                <a:spcPct val="0"/>
              </a:spcAft>
            </a:pPr>
            <a:endParaRPr lang="en-US" altLang="en-US" sz="2400" b="1" dirty="0">
              <a:solidFill>
                <a:srgbClr val="333333"/>
              </a:solidFill>
              <a:latin typeface="Times New Roman" panose="02020603050405020304" pitchFamily="18" charset="0"/>
              <a:cs typeface="Times New Roman" panose="02020603050405020304" pitchFamily="18" charset="0"/>
            </a:endParaRPr>
          </a:p>
          <a:p>
            <a:pPr lvl="0" indent="285750" algn="just" eaLnBrk="0" fontAlgn="base" hangingPunct="0">
              <a:spcBef>
                <a:spcPct val="0"/>
              </a:spcBef>
              <a:spcAft>
                <a:spcPct val="0"/>
              </a:spcAft>
            </a:pPr>
            <a:r>
              <a:rPr lang="en-US" altLang="en-US" sz="2400" b="1" dirty="0">
                <a:solidFill>
                  <a:srgbClr val="333333"/>
                </a:solidFill>
                <a:latin typeface="Times New Roman" panose="02020603050405020304" pitchFamily="18" charset="0"/>
                <a:cs typeface="Times New Roman" panose="02020603050405020304" pitchFamily="18" charset="0"/>
              </a:rPr>
              <a:t>Vascular </a:t>
            </a:r>
            <a:r>
              <a:rPr lang="en-US" altLang="en-US" sz="2400" b="1" dirty="0" smtClean="0">
                <a:solidFill>
                  <a:srgbClr val="333333"/>
                </a:solidFill>
                <a:latin typeface="Times New Roman" panose="02020603050405020304" pitchFamily="18" charset="0"/>
                <a:cs typeface="Times New Roman" panose="02020603050405020304" pitchFamily="18" charset="0"/>
              </a:rPr>
              <a:t>tissues:</a:t>
            </a:r>
          </a:p>
          <a:p>
            <a:pPr lvl="0" indent="285750" algn="just" eaLnBrk="0" fontAlgn="base" hangingPunct="0">
              <a:spcBef>
                <a:spcPct val="0"/>
              </a:spcBef>
              <a:spcAft>
                <a:spcPct val="0"/>
              </a:spcAft>
            </a:pPr>
            <a:r>
              <a:rPr lang="en-US" altLang="en-US" sz="2400" b="1" dirty="0">
                <a:solidFill>
                  <a:srgbClr val="333333"/>
                </a:solidFill>
                <a:latin typeface="Times New Roman" panose="02020603050405020304" pitchFamily="18" charset="0"/>
                <a:cs typeface="Times New Roman" panose="02020603050405020304" pitchFamily="18" charset="0"/>
              </a:rPr>
              <a:t>	</a:t>
            </a:r>
            <a:r>
              <a:rPr lang="en-US" altLang="en-US" sz="2400" dirty="0" smtClean="0">
                <a:solidFill>
                  <a:srgbClr val="333333"/>
                </a:solidFill>
                <a:latin typeface="Times New Roman" panose="02020603050405020304" pitchFamily="18" charset="0"/>
                <a:cs typeface="Times New Roman" panose="02020603050405020304" pitchFamily="18" charset="0"/>
              </a:rPr>
              <a:t>Vascular </a:t>
            </a:r>
            <a:r>
              <a:rPr lang="en-US" altLang="en-US" sz="2400" dirty="0">
                <a:solidFill>
                  <a:srgbClr val="333333"/>
                </a:solidFill>
                <a:latin typeface="Times New Roman" panose="02020603050405020304" pitchFamily="18" charset="0"/>
                <a:cs typeface="Times New Roman" panose="02020603050405020304" pitchFamily="18" charset="0"/>
              </a:rPr>
              <a:t>tissues are present in the veins of leaf. Vascular bundles are conjoint, collateral and closed. Xylem is present towards the upper epidermis, while the phloem towards the lower epidermis. Vascular bundles are surrounded by a compact layer of </a:t>
            </a:r>
            <a:r>
              <a:rPr lang="en-US" altLang="en-US" sz="2400" dirty="0" err="1">
                <a:solidFill>
                  <a:srgbClr val="333333"/>
                </a:solidFill>
                <a:latin typeface="Times New Roman" panose="02020603050405020304" pitchFamily="18" charset="0"/>
                <a:cs typeface="Times New Roman" panose="02020603050405020304" pitchFamily="18" charset="0"/>
              </a:rPr>
              <a:t>parenchymatous</a:t>
            </a:r>
            <a:r>
              <a:rPr lang="en-US" altLang="en-US" sz="2400" dirty="0">
                <a:solidFill>
                  <a:srgbClr val="333333"/>
                </a:solidFill>
                <a:latin typeface="Times New Roman" panose="02020603050405020304" pitchFamily="18" charset="0"/>
                <a:cs typeface="Times New Roman" panose="02020603050405020304" pitchFamily="18" charset="0"/>
              </a:rPr>
              <a:t> cells called bundle sheath or border parenchyma. Xylem consists of </a:t>
            </a:r>
            <a:r>
              <a:rPr lang="en-US" altLang="en-US" sz="2400" dirty="0" err="1">
                <a:solidFill>
                  <a:srgbClr val="333333"/>
                </a:solidFill>
                <a:latin typeface="Times New Roman" panose="02020603050405020304" pitchFamily="18" charset="0"/>
                <a:cs typeface="Times New Roman" panose="02020603050405020304" pitchFamily="18" charset="0"/>
              </a:rPr>
              <a:t>metaxylem</a:t>
            </a:r>
            <a:r>
              <a:rPr lang="en-US" altLang="en-US" sz="2400" dirty="0">
                <a:solidFill>
                  <a:srgbClr val="333333"/>
                </a:solidFill>
                <a:latin typeface="Times New Roman" panose="02020603050405020304" pitchFamily="18" charset="0"/>
                <a:cs typeface="Times New Roman" panose="02020603050405020304" pitchFamily="18" charset="0"/>
              </a:rPr>
              <a:t> vessels and </a:t>
            </a:r>
            <a:r>
              <a:rPr lang="en-US" altLang="en-US" sz="2400" dirty="0" err="1">
                <a:solidFill>
                  <a:srgbClr val="333333"/>
                </a:solidFill>
                <a:latin typeface="Times New Roman" panose="02020603050405020304" pitchFamily="18" charset="0"/>
                <a:cs typeface="Times New Roman" panose="02020603050405020304" pitchFamily="18" charset="0"/>
              </a:rPr>
              <a:t>protoxylem</a:t>
            </a:r>
            <a:r>
              <a:rPr lang="en-US" altLang="en-US" sz="2400" dirty="0">
                <a:solidFill>
                  <a:srgbClr val="333333"/>
                </a:solidFill>
                <a:latin typeface="Times New Roman" panose="02020603050405020304" pitchFamily="18" charset="0"/>
                <a:cs typeface="Times New Roman" panose="02020603050405020304" pitchFamily="18" charset="0"/>
              </a:rPr>
              <a:t> vessels. </a:t>
            </a:r>
            <a:r>
              <a:rPr lang="en-US" altLang="en-US" sz="2400" dirty="0" err="1">
                <a:solidFill>
                  <a:srgbClr val="333333"/>
                </a:solidFill>
                <a:latin typeface="Times New Roman" panose="02020603050405020304" pitchFamily="18" charset="0"/>
                <a:cs typeface="Times New Roman" panose="02020603050405020304" pitchFamily="18" charset="0"/>
              </a:rPr>
              <a:t>Protoxylem</a:t>
            </a:r>
            <a:r>
              <a:rPr lang="en-US" altLang="en-US" sz="2400" dirty="0">
                <a:solidFill>
                  <a:srgbClr val="333333"/>
                </a:solidFill>
                <a:latin typeface="Times New Roman" panose="02020603050405020304" pitchFamily="18" charset="0"/>
                <a:cs typeface="Times New Roman" panose="02020603050405020304" pitchFamily="18" charset="0"/>
              </a:rPr>
              <a:t> vessels are present towards the upper epidermis. Phloem consists of sieve tubes, companion cells and phloem parenchyma. Phloem </a:t>
            </a:r>
            <a:r>
              <a:rPr lang="en-US" altLang="en-US" sz="2400" dirty="0" err="1">
                <a:solidFill>
                  <a:srgbClr val="333333"/>
                </a:solidFill>
                <a:latin typeface="Times New Roman" panose="02020603050405020304" pitchFamily="18" charset="0"/>
                <a:cs typeface="Times New Roman" panose="02020603050405020304" pitchFamily="18" charset="0"/>
              </a:rPr>
              <a:t>fibres</a:t>
            </a:r>
            <a:r>
              <a:rPr lang="en-US" altLang="en-US" sz="2400" dirty="0">
                <a:solidFill>
                  <a:srgbClr val="333333"/>
                </a:solidFill>
                <a:latin typeface="Times New Roman" panose="02020603050405020304" pitchFamily="18" charset="0"/>
                <a:cs typeface="Times New Roman" panose="02020603050405020304" pitchFamily="18" charset="0"/>
              </a:rPr>
              <a:t> are absent. Xylem consists of vessels and xylem parenchyma. </a:t>
            </a:r>
            <a:r>
              <a:rPr lang="en-US" altLang="en-US" sz="2400" dirty="0" err="1">
                <a:solidFill>
                  <a:srgbClr val="333333"/>
                </a:solidFill>
                <a:latin typeface="Times New Roman" panose="02020603050405020304" pitchFamily="18" charset="0"/>
                <a:cs typeface="Times New Roman" panose="02020603050405020304" pitchFamily="18" charset="0"/>
              </a:rPr>
              <a:t>Tracheids</a:t>
            </a:r>
            <a:r>
              <a:rPr lang="en-US" altLang="en-US" sz="2400" dirty="0">
                <a:solidFill>
                  <a:srgbClr val="333333"/>
                </a:solidFill>
                <a:latin typeface="Times New Roman" panose="02020603050405020304" pitchFamily="18" charset="0"/>
                <a:cs typeface="Times New Roman" panose="02020603050405020304" pitchFamily="18" charset="0"/>
              </a:rPr>
              <a:t> and xylem </a:t>
            </a:r>
            <a:r>
              <a:rPr lang="en-US" altLang="en-US" sz="2400" dirty="0" err="1">
                <a:solidFill>
                  <a:srgbClr val="333333"/>
                </a:solidFill>
                <a:latin typeface="Times New Roman" panose="02020603050405020304" pitchFamily="18" charset="0"/>
                <a:cs typeface="Times New Roman" panose="02020603050405020304" pitchFamily="18" charset="0"/>
              </a:rPr>
              <a:t>fibres</a:t>
            </a:r>
            <a:r>
              <a:rPr lang="en-US" altLang="en-US" sz="2400" dirty="0">
                <a:solidFill>
                  <a:srgbClr val="333333"/>
                </a:solidFill>
                <a:latin typeface="Times New Roman" panose="02020603050405020304" pitchFamily="18" charset="0"/>
                <a:cs typeface="Times New Roman" panose="02020603050405020304" pitchFamily="18" charset="0"/>
              </a:rPr>
              <a:t> are absent.</a:t>
            </a:r>
            <a:endParaRPr lang="en-US" altLang="en-US"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568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700" y="847352"/>
            <a:ext cx="9963150" cy="6001643"/>
          </a:xfrm>
          <a:prstGeom prst="rect">
            <a:avLst/>
          </a:prstGeom>
        </p:spPr>
        <p:txBody>
          <a:bodyPr wrap="square">
            <a:spAutoFit/>
          </a:bodyPr>
          <a:lstStyle/>
          <a:p>
            <a:pPr algn="just" fontAlgn="base"/>
            <a:r>
              <a:rPr lang="en-US" sz="2400" dirty="0" smtClean="0">
                <a:solidFill>
                  <a:srgbClr val="424142"/>
                </a:solidFill>
                <a:latin typeface="Times New Roman" panose="02020603050405020304" pitchFamily="18" charset="0"/>
                <a:cs typeface="Times New Roman" panose="02020603050405020304" pitchFamily="18" charset="0"/>
              </a:rPr>
              <a:t>	Primary </a:t>
            </a:r>
            <a:r>
              <a:rPr lang="en-US" sz="2400" dirty="0">
                <a:solidFill>
                  <a:srgbClr val="424142"/>
                </a:solidFill>
                <a:latin typeface="Times New Roman" panose="02020603050405020304" pitchFamily="18" charset="0"/>
                <a:cs typeface="Times New Roman" panose="02020603050405020304" pitchFamily="18" charset="0"/>
              </a:rPr>
              <a:t>growth produces growth in length and development of lateral </a:t>
            </a:r>
            <a:r>
              <a:rPr lang="en-US" sz="2400" dirty="0" smtClean="0">
                <a:solidFill>
                  <a:srgbClr val="424142"/>
                </a:solidFill>
                <a:latin typeface="Times New Roman" panose="02020603050405020304" pitchFamily="18" charset="0"/>
                <a:cs typeface="Times New Roman" panose="02020603050405020304" pitchFamily="18" charset="0"/>
              </a:rPr>
              <a:t>appendages.</a:t>
            </a:r>
          </a:p>
          <a:p>
            <a:pPr algn="just" fontAlgn="base"/>
            <a:r>
              <a:rPr lang="en-US" sz="2400" dirty="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Secondary </a:t>
            </a:r>
            <a:r>
              <a:rPr lang="en-US" sz="2400" dirty="0">
                <a:solidFill>
                  <a:srgbClr val="424142"/>
                </a:solidFill>
                <a:latin typeface="Times New Roman" panose="02020603050405020304" pitchFamily="18" charset="0"/>
                <a:cs typeface="Times New Roman" panose="02020603050405020304" pitchFamily="18" charset="0"/>
              </a:rPr>
              <a:t>growth is the formation of secondary tissues from lateral </a:t>
            </a:r>
            <a:r>
              <a:rPr lang="en-US" sz="2400" dirty="0" smtClean="0">
                <a:solidFill>
                  <a:srgbClr val="424142"/>
                </a:solidFill>
                <a:latin typeface="Times New Roman" panose="02020603050405020304" pitchFamily="18" charset="0"/>
                <a:cs typeface="Times New Roman" panose="02020603050405020304" pitchFamily="18" charset="0"/>
              </a:rPr>
              <a:t>meristems.</a:t>
            </a:r>
          </a:p>
          <a:p>
            <a:pPr algn="just" fontAlgn="base"/>
            <a:r>
              <a:rPr lang="en-US" sz="2400" dirty="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It </a:t>
            </a:r>
            <a:r>
              <a:rPr lang="en-US" sz="2400" dirty="0">
                <a:solidFill>
                  <a:srgbClr val="424142"/>
                </a:solidFill>
                <a:latin typeface="Times New Roman" panose="02020603050405020304" pitchFamily="18" charset="0"/>
                <a:cs typeface="Times New Roman" panose="02020603050405020304" pitchFamily="18" charset="0"/>
              </a:rPr>
              <a:t>increases the diameter of the stem. In woody plants, secondary tissues constitute the bulk of the </a:t>
            </a:r>
            <a:r>
              <a:rPr lang="en-US" sz="2400" dirty="0" smtClean="0">
                <a:solidFill>
                  <a:srgbClr val="424142"/>
                </a:solidFill>
                <a:latin typeface="Times New Roman" panose="02020603050405020304" pitchFamily="18" charset="0"/>
                <a:cs typeface="Times New Roman" panose="02020603050405020304" pitchFamily="18" charset="0"/>
              </a:rPr>
              <a:t>plant.</a:t>
            </a:r>
          </a:p>
          <a:p>
            <a:pPr algn="just" fontAlgn="base"/>
            <a:r>
              <a:rPr lang="en-US" sz="2400" dirty="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They </a:t>
            </a:r>
            <a:r>
              <a:rPr lang="en-US" sz="2400" dirty="0">
                <a:solidFill>
                  <a:srgbClr val="424142"/>
                </a:solidFill>
                <a:latin typeface="Times New Roman" panose="02020603050405020304" pitchFamily="18" charset="0"/>
                <a:cs typeface="Times New Roman" panose="02020603050405020304" pitchFamily="18" charset="0"/>
              </a:rPr>
              <a:t>take part in providing protection, support and conduction of water and nutrients.</a:t>
            </a:r>
          </a:p>
          <a:p>
            <a:pPr algn="just" fontAlgn="base"/>
            <a:r>
              <a:rPr lang="en-US" sz="2400" dirty="0" smtClean="0">
                <a:solidFill>
                  <a:srgbClr val="424142"/>
                </a:solidFill>
                <a:latin typeface="Times New Roman" panose="02020603050405020304" pitchFamily="18" charset="0"/>
                <a:cs typeface="Times New Roman" panose="02020603050405020304" pitchFamily="18" charset="0"/>
              </a:rPr>
              <a:t>	Secondary </a:t>
            </a:r>
            <a:r>
              <a:rPr lang="en-US" sz="2400" dirty="0">
                <a:solidFill>
                  <a:srgbClr val="424142"/>
                </a:solidFill>
                <a:latin typeface="Times New Roman" panose="02020603050405020304" pitchFamily="18" charset="0"/>
                <a:cs typeface="Times New Roman" panose="02020603050405020304" pitchFamily="18" charset="0"/>
              </a:rPr>
              <a:t>tissues are formed by two types of lateral meristems, vascular cambium and cork cambium or </a:t>
            </a:r>
            <a:r>
              <a:rPr lang="en-US" sz="2400" dirty="0" err="1" smtClean="0">
                <a:solidFill>
                  <a:srgbClr val="424142"/>
                </a:solidFill>
                <a:latin typeface="Times New Roman" panose="02020603050405020304" pitchFamily="18" charset="0"/>
                <a:cs typeface="Times New Roman" panose="02020603050405020304" pitchFamily="18" charset="0"/>
              </a:rPr>
              <a:t>phellogen</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Vascular </a:t>
            </a:r>
            <a:r>
              <a:rPr lang="en-US" sz="2400" dirty="0">
                <a:solidFill>
                  <a:srgbClr val="424142"/>
                </a:solidFill>
                <a:latin typeface="Times New Roman" panose="02020603050405020304" pitchFamily="18" charset="0"/>
                <a:cs typeface="Times New Roman" panose="02020603050405020304" pitchFamily="18" charset="0"/>
              </a:rPr>
              <a:t>cambium produces secondary vascular tissues while </a:t>
            </a:r>
            <a:r>
              <a:rPr lang="en-US" sz="2400" dirty="0" err="1">
                <a:solidFill>
                  <a:srgbClr val="424142"/>
                </a:solidFill>
                <a:latin typeface="Times New Roman" panose="02020603050405020304" pitchFamily="18" charset="0"/>
                <a:cs typeface="Times New Roman" panose="02020603050405020304" pitchFamily="18" charset="0"/>
              </a:rPr>
              <a:t>phellogen</a:t>
            </a:r>
            <a:r>
              <a:rPr lang="en-US" sz="2400" dirty="0">
                <a:solidFill>
                  <a:srgbClr val="424142"/>
                </a:solidFill>
                <a:latin typeface="Times New Roman" panose="02020603050405020304" pitchFamily="18" charset="0"/>
                <a:cs typeface="Times New Roman" panose="02020603050405020304" pitchFamily="18" charset="0"/>
              </a:rPr>
              <a:t> forms periderm</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smtClean="0">
                <a:solidFill>
                  <a:srgbClr val="424142"/>
                </a:solidFill>
                <a:latin typeface="Times New Roman" panose="02020603050405020304" pitchFamily="18" charset="0"/>
                <a:cs typeface="Times New Roman" panose="02020603050405020304" pitchFamily="18" charset="0"/>
              </a:rPr>
              <a:t>	Secondary </a:t>
            </a:r>
            <a:r>
              <a:rPr lang="en-US" sz="2400" dirty="0">
                <a:solidFill>
                  <a:srgbClr val="424142"/>
                </a:solidFill>
                <a:latin typeface="Times New Roman" panose="02020603050405020304" pitchFamily="18" charset="0"/>
                <a:cs typeface="Times New Roman" panose="02020603050405020304" pitchFamily="18" charset="0"/>
              </a:rPr>
              <a:t>growth occurs in perennial gymnosperms and dicots such as trees and </a:t>
            </a:r>
            <a:r>
              <a:rPr lang="en-US" sz="2400" dirty="0" smtClean="0">
                <a:solidFill>
                  <a:srgbClr val="424142"/>
                </a:solidFill>
                <a:latin typeface="Times New Roman" panose="02020603050405020304" pitchFamily="18" charset="0"/>
                <a:cs typeface="Times New Roman" panose="02020603050405020304" pitchFamily="18" charset="0"/>
              </a:rPr>
              <a:t>shrubs.</a:t>
            </a:r>
          </a:p>
          <a:p>
            <a:pPr algn="just" fontAlgn="base"/>
            <a:r>
              <a:rPr lang="en-US" sz="2400" dirty="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It </a:t>
            </a:r>
            <a:r>
              <a:rPr lang="en-US" sz="2400" dirty="0">
                <a:solidFill>
                  <a:srgbClr val="424142"/>
                </a:solidFill>
                <a:latin typeface="Times New Roman" panose="02020603050405020304" pitchFamily="18" charset="0"/>
                <a:cs typeface="Times New Roman" panose="02020603050405020304" pitchFamily="18" charset="0"/>
              </a:rPr>
              <a:t>is also found in the woody stems of some herbs. In such cases, the secondary growth is equivalent to one annual ring, e.g., Sunflower.</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
        <p:nvSpPr>
          <p:cNvPr id="4" name="Rectangle 3"/>
          <p:cNvSpPr/>
          <p:nvPr/>
        </p:nvSpPr>
        <p:spPr>
          <a:xfrm>
            <a:off x="3132287" y="191185"/>
            <a:ext cx="4860626" cy="579967"/>
          </a:xfrm>
          <a:prstGeom prst="rect">
            <a:avLst/>
          </a:prstGeom>
        </p:spPr>
        <p:txBody>
          <a:bodyPr wrap="none">
            <a:spAutoFit/>
          </a:bodyPr>
          <a:lstStyle/>
          <a:p>
            <a:pPr lvl="0" algn="just">
              <a:lnSpc>
                <a:spcPct val="150000"/>
              </a:lnSpc>
              <a:spcBef>
                <a:spcPts val="1000"/>
              </a:spcBef>
            </a:pPr>
            <a:r>
              <a:rPr lang="en-US" sz="2400" b="1" dirty="0">
                <a:solidFill>
                  <a:prstClr val="black"/>
                </a:solidFill>
                <a:latin typeface="Times New Roman" panose="02020603050405020304" pitchFamily="18" charset="0"/>
                <a:cs typeface="Times New Roman" panose="02020603050405020304" pitchFamily="18" charset="0"/>
              </a:rPr>
              <a:t>Secondary thickening in dicot stem.</a:t>
            </a:r>
            <a:endParaRPr lang="en-IN"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13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9" y="0"/>
            <a:ext cx="10458451" cy="6370975"/>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A. Formation of Secondary Vascular Tissues:</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They are formed by the vascular cambium. Vascular cambium is produced by two types of meristems, fascicular or intra-fascicular and inter-fascicular cambium. Intra-fascicular cambium is a primary meristem which occurs as strips in vascular bundles. Inter-fascicular cambium arises secondarily from the cells of medullary rays which occur at the level of intra-fascicular strips</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Vascular </a:t>
            </a:r>
            <a:r>
              <a:rPr lang="en-US" sz="2400" b="1" dirty="0" err="1" smtClean="0">
                <a:solidFill>
                  <a:srgbClr val="424142"/>
                </a:solidFill>
                <a:latin typeface="Times New Roman" panose="02020603050405020304" pitchFamily="18" charset="0"/>
                <a:cs typeface="Times New Roman" panose="02020603050405020304" pitchFamily="18" charset="0"/>
              </a:rPr>
              <a:t>Rays:The</a:t>
            </a:r>
            <a:r>
              <a:rPr lang="en-US" sz="2400" b="1" dirty="0" smtClean="0">
                <a:solidFill>
                  <a:srgbClr val="424142"/>
                </a:solidFill>
                <a:latin typeface="Times New Roman" panose="02020603050405020304" pitchFamily="18" charset="0"/>
                <a:cs typeface="Times New Roman" panose="02020603050405020304" pitchFamily="18" charset="0"/>
              </a:rPr>
              <a:t> </a:t>
            </a:r>
            <a:r>
              <a:rPr lang="en-US" sz="2400" dirty="0">
                <a:solidFill>
                  <a:srgbClr val="424142"/>
                </a:solidFill>
                <a:latin typeface="Times New Roman" panose="02020603050405020304" pitchFamily="18" charset="0"/>
                <a:cs typeface="Times New Roman" panose="02020603050405020304" pitchFamily="18" charset="0"/>
              </a:rPr>
              <a:t>vascular rays or secondary medullary rays are rows of radially arranged cells which are formed in the secondary vascular tissues. They are a few cells in </a:t>
            </a:r>
            <a:r>
              <a:rPr lang="en-US" sz="2400" dirty="0" smtClean="0">
                <a:solidFill>
                  <a:srgbClr val="424142"/>
                </a:solidFill>
                <a:latin typeface="Times New Roman" panose="02020603050405020304" pitchFamily="18" charset="0"/>
                <a:cs typeface="Times New Roman" panose="02020603050405020304" pitchFamily="18" charset="0"/>
              </a:rPr>
              <a:t>height. Depending </a:t>
            </a:r>
            <a:r>
              <a:rPr lang="en-US" sz="2400" dirty="0">
                <a:solidFill>
                  <a:srgbClr val="424142"/>
                </a:solidFill>
                <a:latin typeface="Times New Roman" panose="02020603050405020304" pitchFamily="18" charset="0"/>
                <a:cs typeface="Times New Roman" panose="02020603050405020304" pitchFamily="18" charset="0"/>
              </a:rPr>
              <a:t>upon their breadth, the vascular rays are </a:t>
            </a:r>
            <a:r>
              <a:rPr lang="en-US" sz="2400" dirty="0" err="1">
                <a:solidFill>
                  <a:srgbClr val="424142"/>
                </a:solidFill>
                <a:latin typeface="Times New Roman" panose="02020603050405020304" pitchFamily="18" charset="0"/>
                <a:cs typeface="Times New Roman" panose="02020603050405020304" pitchFamily="18" charset="0"/>
              </a:rPr>
              <a:t>uniseriate</a:t>
            </a:r>
            <a:r>
              <a:rPr lang="en-US" sz="2400" dirty="0">
                <a:solidFill>
                  <a:srgbClr val="424142"/>
                </a:solidFill>
                <a:latin typeface="Times New Roman" panose="02020603050405020304" pitchFamily="18" charset="0"/>
                <a:cs typeface="Times New Roman" panose="02020603050405020304" pitchFamily="18" charset="0"/>
              </a:rPr>
              <a:t> (one cell in breadth) or </a:t>
            </a:r>
            <a:r>
              <a:rPr lang="en-US" sz="2400" dirty="0" err="1">
                <a:solidFill>
                  <a:srgbClr val="424142"/>
                </a:solidFill>
                <a:latin typeface="Times New Roman" panose="02020603050405020304" pitchFamily="18" charset="0"/>
                <a:cs typeface="Times New Roman" panose="02020603050405020304" pitchFamily="18" charset="0"/>
              </a:rPr>
              <a:t>multiseriate</a:t>
            </a:r>
            <a:r>
              <a:rPr lang="en-US" sz="2400" dirty="0">
                <a:solidFill>
                  <a:srgbClr val="424142"/>
                </a:solidFill>
                <a:latin typeface="Times New Roman" panose="02020603050405020304" pitchFamily="18" charset="0"/>
                <a:cs typeface="Times New Roman" panose="02020603050405020304" pitchFamily="18" charset="0"/>
              </a:rPr>
              <a:t> (two or more cells in breadth). Vascular rays may be homo-cellular (having one type of cells) or hetero-cellular (with more than one type of cells). The cells of the vascular rays enclose intercellular </a:t>
            </a:r>
            <a:r>
              <a:rPr lang="en-US" sz="2400" dirty="0" smtClean="0">
                <a:solidFill>
                  <a:srgbClr val="424142"/>
                </a:solidFill>
                <a:latin typeface="Times New Roman" panose="02020603050405020304" pitchFamily="18" charset="0"/>
                <a:cs typeface="Times New Roman" panose="02020603050405020304" pitchFamily="18" charset="0"/>
              </a:rPr>
              <a:t>spaces</a:t>
            </a:r>
          </a:p>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Secondary </a:t>
            </a:r>
            <a:r>
              <a:rPr lang="en-US" sz="2400" b="1" dirty="0">
                <a:solidFill>
                  <a:srgbClr val="424142"/>
                </a:solidFill>
                <a:latin typeface="Times New Roman" panose="02020603050405020304" pitchFamily="18" charset="0"/>
                <a:cs typeface="Times New Roman" panose="02020603050405020304" pitchFamily="18" charset="0"/>
              </a:rPr>
              <a:t>Phloem (</a:t>
            </a:r>
            <a:r>
              <a:rPr lang="en-US" sz="2400" b="1" dirty="0" err="1">
                <a:solidFill>
                  <a:srgbClr val="424142"/>
                </a:solidFill>
                <a:latin typeface="Times New Roman" panose="02020603050405020304" pitchFamily="18" charset="0"/>
                <a:cs typeface="Times New Roman" panose="02020603050405020304" pitchFamily="18" charset="0"/>
              </a:rPr>
              <a:t>Bast</a:t>
            </a:r>
            <a:r>
              <a:rPr lang="en-US" sz="2400" b="1" dirty="0" smtClean="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It </a:t>
            </a:r>
            <a:r>
              <a:rPr lang="en-US" sz="2400" dirty="0">
                <a:solidFill>
                  <a:srgbClr val="424142"/>
                </a:solidFill>
                <a:latin typeface="Times New Roman" panose="02020603050405020304" pitchFamily="18" charset="0"/>
                <a:cs typeface="Times New Roman" panose="02020603050405020304" pitchFamily="18" charset="0"/>
              </a:rPr>
              <a:t>forms a narrow circle on the outer side of vascular cam­bium. Secondary phloem does not grow in thickness because the primary and the older sec­ondary phloem present on the outer side gets crushed with the development of new functional phloem </a:t>
            </a:r>
            <a:r>
              <a:rPr lang="en-US" sz="2400" dirty="0" smtClean="0">
                <a:solidFill>
                  <a:srgbClr val="424142"/>
                </a:solidFill>
                <a:latin typeface="Times New Roman" panose="02020603050405020304" pitchFamily="18" charset="0"/>
                <a:cs typeface="Times New Roman" panose="02020603050405020304" pitchFamily="18" charset="0"/>
              </a:rPr>
              <a:t>The </a:t>
            </a:r>
            <a:r>
              <a:rPr lang="en-US" sz="2400" dirty="0">
                <a:solidFill>
                  <a:srgbClr val="424142"/>
                </a:solidFill>
                <a:latin typeface="Times New Roman" panose="02020603050405020304" pitchFamily="18" charset="0"/>
                <a:cs typeface="Times New Roman" panose="02020603050405020304" pitchFamily="18" charset="0"/>
              </a:rPr>
              <a:t>crushed or non-functioning phloem may, however, have </a:t>
            </a:r>
            <a:r>
              <a:rPr lang="en-US" sz="2400" dirty="0" err="1">
                <a:solidFill>
                  <a:srgbClr val="424142"/>
                </a:solidFill>
                <a:latin typeface="Times New Roman" panose="02020603050405020304" pitchFamily="18" charset="0"/>
                <a:cs typeface="Times New Roman" panose="02020603050405020304" pitchFamily="18" charset="0"/>
              </a:rPr>
              <a:t>fibres</a:t>
            </a:r>
            <a:r>
              <a:rPr lang="en-US" sz="2400" dirty="0">
                <a:solidFill>
                  <a:srgbClr val="424142"/>
                </a:solidFill>
                <a:latin typeface="Times New Roman" panose="02020603050405020304" pitchFamily="18" charset="0"/>
                <a:cs typeface="Times New Roman" panose="02020603050405020304" pitchFamily="18" charset="0"/>
              </a:rPr>
              <a:t> and </a:t>
            </a:r>
            <a:r>
              <a:rPr lang="en-US" sz="2400" dirty="0" err="1">
                <a:solidFill>
                  <a:srgbClr val="424142"/>
                </a:solidFill>
                <a:latin typeface="Times New Roman" panose="02020603050405020304" pitchFamily="18" charset="0"/>
                <a:cs typeface="Times New Roman" panose="02020603050405020304" pitchFamily="18" charset="0"/>
              </a:rPr>
              <a:t>sclereids</a:t>
            </a:r>
            <a:r>
              <a:rPr lang="en-US" sz="2400" dirty="0">
                <a:solidFill>
                  <a:srgbClr val="424142"/>
                </a:solidFill>
                <a:latin typeface="Times New Roman" panose="02020603050405020304" pitchFamily="18" charset="0"/>
                <a:cs typeface="Times New Roman" panose="02020603050405020304" pitchFamily="18" charset="0"/>
              </a:rPr>
              <a:t>.</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877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s://www.biologydiscussion.com/wp-content/uploads/2016/12/clip_image002-1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749300"/>
            <a:ext cx="9658350" cy="554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4074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975" y="671036"/>
            <a:ext cx="7467600" cy="6001643"/>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3. Secondary Xylem:</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It forms the bulk of the stem and is commonly called wood. The secondary xylem consists of vessels, </a:t>
            </a:r>
            <a:r>
              <a:rPr lang="en-US" sz="2400" dirty="0" err="1">
                <a:solidFill>
                  <a:srgbClr val="424142"/>
                </a:solidFill>
                <a:latin typeface="Times New Roman" panose="02020603050405020304" pitchFamily="18" charset="0"/>
                <a:cs typeface="Times New Roman" panose="02020603050405020304" pitchFamily="18" charset="0"/>
              </a:rPr>
              <a:t>tracheids</a:t>
            </a:r>
            <a:r>
              <a:rPr lang="en-US" sz="2400" dirty="0">
                <a:solidFill>
                  <a:srgbClr val="424142"/>
                </a:solidFill>
                <a:latin typeface="Times New Roman" panose="02020603050405020304" pitchFamily="18" charset="0"/>
                <a:cs typeface="Times New Roman" panose="02020603050405020304" pitchFamily="18" charset="0"/>
              </a:rPr>
              <a:t> (both </a:t>
            </a:r>
            <a:r>
              <a:rPr lang="en-US" sz="2400" dirty="0" err="1">
                <a:solidFill>
                  <a:srgbClr val="424142"/>
                </a:solidFill>
                <a:latin typeface="Times New Roman" panose="02020603050405020304" pitchFamily="18" charset="0"/>
                <a:cs typeface="Times New Roman" panose="02020603050405020304" pitchFamily="18" charset="0"/>
              </a:rPr>
              <a:t>tracheary</a:t>
            </a:r>
            <a:r>
              <a:rPr lang="en-US" sz="2400" dirty="0">
                <a:solidFill>
                  <a:srgbClr val="424142"/>
                </a:solidFill>
                <a:latin typeface="Times New Roman" panose="02020603050405020304" pitchFamily="18" charset="0"/>
                <a:cs typeface="Times New Roman" panose="02020603050405020304" pitchFamily="18" charset="0"/>
              </a:rPr>
              <a:t> elements), wood </a:t>
            </a:r>
            <a:r>
              <a:rPr lang="en-US" sz="2400" dirty="0" err="1">
                <a:solidFill>
                  <a:srgbClr val="424142"/>
                </a:solidFill>
                <a:latin typeface="Times New Roman" panose="02020603050405020304" pitchFamily="18" charset="0"/>
                <a:cs typeface="Times New Roman" panose="02020603050405020304" pitchFamily="18" charset="0"/>
              </a:rPr>
              <a:t>fibres</a:t>
            </a:r>
            <a:r>
              <a:rPr lang="en-US" sz="2400" dirty="0">
                <a:solidFill>
                  <a:srgbClr val="424142"/>
                </a:solidFill>
                <a:latin typeface="Times New Roman" panose="02020603050405020304" pitchFamily="18" charset="0"/>
                <a:cs typeface="Times New Roman" panose="02020603050405020304" pitchFamily="18" charset="0"/>
              </a:rPr>
              <a:t> and wood parenchyma</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Annual rings are formed due to sequence of rapid growth (</a:t>
            </a:r>
            <a:r>
              <a:rPr lang="en-US" sz="2400" dirty="0" err="1">
                <a:latin typeface="Times New Roman" panose="02020603050405020304" pitchFamily="18" charset="0"/>
                <a:cs typeface="Times New Roman" panose="02020603050405020304" pitchFamily="18" charset="0"/>
              </a:rPr>
              <a:t>favourable</a:t>
            </a:r>
            <a:r>
              <a:rPr lang="en-US" sz="2400" dirty="0">
                <a:latin typeface="Times New Roman" panose="02020603050405020304" pitchFamily="18" charset="0"/>
                <a:cs typeface="Times New Roman" panose="02020603050405020304" pitchFamily="18" charset="0"/>
              </a:rPr>
              <a:t> season, e.g., spring), slow growth (before the onset of un-</a:t>
            </a:r>
            <a:r>
              <a:rPr lang="en-US" sz="2400" dirty="0" err="1">
                <a:latin typeface="Times New Roman" panose="02020603050405020304" pitchFamily="18" charset="0"/>
                <a:cs typeface="Times New Roman" panose="02020603050405020304" pitchFamily="18" charset="0"/>
              </a:rPr>
              <a:t>favourable</a:t>
            </a:r>
            <a:r>
              <a:rPr lang="en-US" sz="2400" dirty="0">
                <a:latin typeface="Times New Roman" panose="02020603050405020304" pitchFamily="18" charset="0"/>
                <a:cs typeface="Times New Roman" panose="02020603050405020304" pitchFamily="18" charset="0"/>
              </a:rPr>
              <a:t> period, e.g., autumn) and no growth (un-</a:t>
            </a:r>
            <a:r>
              <a:rPr lang="en-US" sz="2400" dirty="0" err="1">
                <a:latin typeface="Times New Roman" panose="02020603050405020304" pitchFamily="18" charset="0"/>
                <a:cs typeface="Times New Roman" panose="02020603050405020304" pitchFamily="18" charset="0"/>
              </a:rPr>
              <a:t>favourable</a:t>
            </a:r>
            <a:r>
              <a:rPr lang="en-US" sz="2400" dirty="0">
                <a:latin typeface="Times New Roman" panose="02020603050405020304" pitchFamily="18" charset="0"/>
                <a:cs typeface="Times New Roman" panose="02020603050405020304" pitchFamily="18" charset="0"/>
              </a:rPr>
              <a:t> season, e.g., winter). Annual rings are not distinct in tropical areas which do not have long dry periods</a:t>
            </a:r>
            <a:r>
              <a:rPr lang="en-US" sz="2400" dirty="0" smtClean="0">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Annual Rings (Growth Rings). It is the wood formed in a single year. It consists of two types of wood, spring wood and autumn wood (Fig. 6.31). The spring or early wood is much wider than the autumn or late wood. It is lighter in </a:t>
            </a:r>
            <a:r>
              <a:rPr lang="en-US" sz="2400" dirty="0" err="1">
                <a:latin typeface="Times New Roman" panose="02020603050405020304" pitchFamily="18" charset="0"/>
                <a:cs typeface="Times New Roman" panose="02020603050405020304" pitchFamily="18" charset="0"/>
              </a:rPr>
              <a:t>colour</a:t>
            </a:r>
            <a:r>
              <a:rPr lang="en-US" sz="2400" dirty="0">
                <a:latin typeface="Times New Roman" panose="02020603050405020304" pitchFamily="18" charset="0"/>
                <a:cs typeface="Times New Roman" panose="02020603050405020304" pitchFamily="18" charset="0"/>
              </a:rPr>
              <a:t> and of lower density. Spring wood consists of larger and wider xylem elements.</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pic>
        <p:nvPicPr>
          <p:cNvPr id="13316" name="Picture 4" descr="https://www.biologydiscussion.com/wp-content/uploads/2016/12/clip_image008-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6150" y="1181100"/>
            <a:ext cx="2701925" cy="499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880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5374" y="931813"/>
            <a:ext cx="9801225" cy="5262979"/>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Softwood and Hardwood:</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Softwood is the technical name of gymnosperm wood be­cause it is devoid of vessels. Several of the softwoods are very easy to work with (e.g., </a:t>
            </a:r>
            <a:r>
              <a:rPr lang="en-US" sz="2400" dirty="0" err="1">
                <a:solidFill>
                  <a:srgbClr val="424142"/>
                </a:solidFill>
                <a:latin typeface="Times New Roman" panose="02020603050405020304" pitchFamily="18" charset="0"/>
                <a:cs typeface="Times New Roman" panose="02020603050405020304" pitchFamily="18" charset="0"/>
              </a:rPr>
              <a:t>Cedrus</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Pinus</a:t>
            </a:r>
            <a:r>
              <a:rPr lang="en-US" sz="2400" dirty="0">
                <a:solidFill>
                  <a:srgbClr val="424142"/>
                </a:solidFill>
                <a:latin typeface="Times New Roman" panose="02020603050405020304" pitchFamily="18" charset="0"/>
                <a:cs typeface="Times New Roman" panose="02020603050405020304" pitchFamily="18" charset="0"/>
              </a:rPr>
              <a:t> species). However, all of them are not ‘soft’. The softness depends upon the content of </a:t>
            </a:r>
            <a:r>
              <a:rPr lang="en-US" sz="2400" dirty="0" err="1">
                <a:solidFill>
                  <a:srgbClr val="424142"/>
                </a:solidFill>
                <a:latin typeface="Times New Roman" panose="02020603050405020304" pitchFamily="18" charset="0"/>
                <a:cs typeface="Times New Roman" panose="02020603050405020304" pitchFamily="18" charset="0"/>
              </a:rPr>
              <a:t>fibres</a:t>
            </a:r>
            <a:r>
              <a:rPr lang="en-US" sz="2400" dirty="0">
                <a:solidFill>
                  <a:srgbClr val="424142"/>
                </a:solidFill>
                <a:latin typeface="Times New Roman" panose="02020603050405020304" pitchFamily="18" charset="0"/>
                <a:cs typeface="Times New Roman" panose="02020603050405020304" pitchFamily="18" charset="0"/>
              </a:rPr>
              <a:t> and vascular rays. 90-95% of wood is made of </a:t>
            </a:r>
            <a:r>
              <a:rPr lang="en-US" sz="2400" dirty="0" err="1">
                <a:solidFill>
                  <a:srgbClr val="424142"/>
                </a:solidFill>
                <a:latin typeface="Times New Roman" panose="02020603050405020304" pitchFamily="18" charset="0"/>
                <a:cs typeface="Times New Roman" panose="02020603050405020304" pitchFamily="18" charset="0"/>
              </a:rPr>
              <a:t>tracheids</a:t>
            </a:r>
            <a:r>
              <a:rPr lang="en-US" sz="2400" dirty="0">
                <a:solidFill>
                  <a:srgbClr val="424142"/>
                </a:solidFill>
                <a:latin typeface="Times New Roman" panose="02020603050405020304" pitchFamily="18" charset="0"/>
                <a:cs typeface="Times New Roman" panose="02020603050405020304" pitchFamily="18" charset="0"/>
              </a:rPr>
              <a:t> and </a:t>
            </a:r>
            <a:r>
              <a:rPr lang="en-US" sz="2400" dirty="0" err="1">
                <a:solidFill>
                  <a:srgbClr val="424142"/>
                </a:solidFill>
                <a:latin typeface="Times New Roman" panose="02020603050405020304" pitchFamily="18" charset="0"/>
                <a:cs typeface="Times New Roman" panose="02020603050405020304" pitchFamily="18" charset="0"/>
              </a:rPr>
              <a:t>fibres</a:t>
            </a:r>
            <a:r>
              <a:rPr lang="en-US" sz="2400" dirty="0">
                <a:solidFill>
                  <a:srgbClr val="424142"/>
                </a:solidFill>
                <a:latin typeface="Times New Roman" panose="02020603050405020304" pitchFamily="18" charset="0"/>
                <a:cs typeface="Times New Roman" panose="02020603050405020304" pitchFamily="18" charset="0"/>
              </a:rPr>
              <a:t>. Vascular rays constitute 5-10% of the wood</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b="1" dirty="0">
                <a:latin typeface="Times New Roman" panose="02020603050405020304" pitchFamily="18" charset="0"/>
                <a:cs typeface="Times New Roman" panose="02020603050405020304" pitchFamily="18" charset="0"/>
              </a:rPr>
              <a:t>Sapwood and Heartwood:</a:t>
            </a:r>
            <a:endParaRPr lang="en-US" sz="2400" dirty="0">
              <a:latin typeface="Times New Roman" panose="02020603050405020304" pitchFamily="18" charset="0"/>
              <a:cs typeface="Times New Roman" panose="02020603050405020304" pitchFamily="18" charset="0"/>
            </a:endParaRPr>
          </a:p>
          <a:p>
            <a:pPr algn="just" fontAlgn="base"/>
            <a:r>
              <a:rPr lang="en-US" sz="2400" dirty="0">
                <a:latin typeface="Times New Roman" panose="02020603050405020304" pitchFamily="18" charset="0"/>
                <a:cs typeface="Times New Roman" panose="02020603050405020304" pitchFamily="18" charset="0"/>
              </a:rPr>
              <a:t>The wood of the older stems (</a:t>
            </a:r>
            <a:r>
              <a:rPr lang="en-US" sz="2400" dirty="0" err="1">
                <a:latin typeface="Times New Roman" panose="02020603050405020304" pitchFamily="18" charset="0"/>
                <a:cs typeface="Times New Roman" panose="02020603050405020304" pitchFamily="18" charset="0"/>
              </a:rPr>
              <a:t>dalbergia</a:t>
            </a:r>
            <a:r>
              <a:rPr lang="en-US" sz="2400" dirty="0">
                <a:latin typeface="Times New Roman" panose="02020603050405020304" pitchFamily="18" charset="0"/>
                <a:cs typeface="Times New Roman" panose="02020603050405020304" pitchFamily="18" charset="0"/>
              </a:rPr>
              <a:t>, Acacia) gets differentiated into two zones, the outer light </a:t>
            </a:r>
            <a:r>
              <a:rPr lang="en-US" sz="2400" dirty="0" err="1">
                <a:latin typeface="Times New Roman" panose="02020603050405020304" pitchFamily="18" charset="0"/>
                <a:cs typeface="Times New Roman" panose="02020603050405020304" pitchFamily="18" charset="0"/>
              </a:rPr>
              <a:t>coloured</a:t>
            </a:r>
            <a:r>
              <a:rPr lang="en-US" sz="2400" dirty="0">
                <a:latin typeface="Times New Roman" panose="02020603050405020304" pitchFamily="18" charset="0"/>
                <a:cs typeface="Times New Roman" panose="02020603050405020304" pitchFamily="18" charset="0"/>
              </a:rPr>
              <a:t> and functional sapwood or </a:t>
            </a:r>
            <a:r>
              <a:rPr lang="en-US" sz="2400" dirty="0" err="1">
                <a:latin typeface="Times New Roman" panose="02020603050405020304" pitchFamily="18" charset="0"/>
                <a:cs typeface="Times New Roman" panose="02020603050405020304" pitchFamily="18" charset="0"/>
              </a:rPr>
              <a:t>alburnum</a:t>
            </a:r>
            <a:r>
              <a:rPr lang="en-US" sz="2400" dirty="0">
                <a:latin typeface="Times New Roman" panose="02020603050405020304" pitchFamily="18" charset="0"/>
                <a:cs typeface="Times New Roman" panose="02020603050405020304" pitchFamily="18" charset="0"/>
              </a:rPr>
              <a:t> and the inner darker and nonfunctional heartwood or </a:t>
            </a:r>
            <a:r>
              <a:rPr lang="en-US" sz="2400" dirty="0" err="1">
                <a:latin typeface="Times New Roman" panose="02020603050405020304" pitchFamily="18" charset="0"/>
                <a:cs typeface="Times New Roman" panose="02020603050405020304" pitchFamily="18" charset="0"/>
              </a:rPr>
              <a:t>duramen</a:t>
            </a:r>
            <a:r>
              <a:rPr lang="en-US" sz="2400" dirty="0">
                <a:latin typeface="Times New Roman" panose="02020603050405020304" pitchFamily="18" charset="0"/>
                <a:cs typeface="Times New Roman" panose="02020603050405020304" pitchFamily="18" charset="0"/>
              </a:rPr>
              <a:t> (Fig. 6.33). The </a:t>
            </a:r>
            <a:r>
              <a:rPr lang="en-US" sz="2400" dirty="0" err="1">
                <a:latin typeface="Times New Roman" panose="02020603050405020304" pitchFamily="18" charset="0"/>
                <a:cs typeface="Times New Roman" panose="02020603050405020304" pitchFamily="18" charset="0"/>
              </a:rPr>
              <a:t>tracheids</a:t>
            </a:r>
            <a:r>
              <a:rPr lang="en-US" sz="2400" dirty="0">
                <a:latin typeface="Times New Roman" panose="02020603050405020304" pitchFamily="18" charset="0"/>
                <a:cs typeface="Times New Roman" panose="02020603050405020304" pitchFamily="18" charset="0"/>
              </a:rPr>
              <a:t> and vessels of the heart wood get plugged by the in growth of the adjacent parenchyma cells into their cavities through the pits. These ingrowths are called </a:t>
            </a:r>
            <a:r>
              <a:rPr lang="en-US" sz="2400" dirty="0" err="1">
                <a:latin typeface="Times New Roman" panose="02020603050405020304" pitchFamily="18" charset="0"/>
                <a:cs typeface="Times New Roman" panose="02020603050405020304" pitchFamily="18" charset="0"/>
              </a:rPr>
              <a:t>tyloses</a:t>
            </a:r>
            <a:endParaRPr lang="en-US" sz="2400" dirty="0">
              <a:latin typeface="Times New Roman" panose="02020603050405020304" pitchFamily="18" charset="0"/>
              <a:cs typeface="Times New Roman" panose="02020603050405020304" pitchFamily="18" charset="0"/>
            </a:endParaRPr>
          </a:p>
          <a:p>
            <a:pPr algn="just" fontAlgn="base"/>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603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512" y="335845"/>
            <a:ext cx="10848975" cy="6186309"/>
          </a:xfrm>
          <a:prstGeom prst="rect">
            <a:avLst/>
          </a:prstGeom>
        </p:spPr>
        <p:txBody>
          <a:bodyPr wrap="square">
            <a:spAutoFit/>
          </a:bodyPr>
          <a:lstStyle/>
          <a:p>
            <a:pPr lvl="0"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Based on the dividing capacity of the tissues, various plant tissues can be classified as </a:t>
            </a:r>
            <a:r>
              <a:rPr lang="en-US" sz="2400" b="1" dirty="0">
                <a:solidFill>
                  <a:srgbClr val="393939"/>
                </a:solidFill>
                <a:latin typeface="Times New Roman" panose="02020603050405020304" pitchFamily="18" charset="0"/>
                <a:cs typeface="Times New Roman" panose="02020603050405020304" pitchFamily="18" charset="0"/>
              </a:rPr>
              <a:t>growing or meristematic tissue</a:t>
            </a:r>
            <a:r>
              <a:rPr lang="en-US" sz="2400" dirty="0">
                <a:solidFill>
                  <a:srgbClr val="393939"/>
                </a:solidFill>
                <a:latin typeface="Times New Roman" panose="02020603050405020304" pitchFamily="18" charset="0"/>
                <a:cs typeface="Times New Roman" panose="02020603050405020304" pitchFamily="18" charset="0"/>
              </a:rPr>
              <a:t> and </a:t>
            </a:r>
            <a:r>
              <a:rPr lang="en-US" sz="2400" b="1" dirty="0">
                <a:solidFill>
                  <a:srgbClr val="393939"/>
                </a:solidFill>
                <a:latin typeface="Times New Roman" panose="02020603050405020304" pitchFamily="18" charset="0"/>
                <a:cs typeface="Times New Roman" panose="02020603050405020304" pitchFamily="18" charset="0"/>
              </a:rPr>
              <a:t>permanent tissue</a:t>
            </a:r>
            <a:r>
              <a:rPr lang="en-US" sz="2400" dirty="0">
                <a:solidFill>
                  <a:srgbClr val="393939"/>
                </a:solidFill>
                <a:latin typeface="Times New Roman" panose="02020603050405020304" pitchFamily="18" charset="0"/>
                <a:cs typeface="Times New Roman" panose="02020603050405020304" pitchFamily="18" charset="0"/>
              </a:rPr>
              <a:t>.</a:t>
            </a:r>
          </a:p>
          <a:p>
            <a:pPr lvl="0"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Cell growth in animals is more uniform. So, there is no such demarcation of dividing and non-dividing regions in animals.</a:t>
            </a:r>
          </a:p>
          <a:p>
            <a:pPr lvl="0"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 structural </a:t>
            </a:r>
            <a:r>
              <a:rPr lang="en-US" sz="2400" dirty="0" err="1">
                <a:solidFill>
                  <a:srgbClr val="393939"/>
                </a:solidFill>
                <a:latin typeface="Times New Roman" panose="02020603050405020304" pitchFamily="18" charset="0"/>
                <a:cs typeface="Times New Roman" panose="02020603050405020304" pitchFamily="18" charset="0"/>
              </a:rPr>
              <a:t>organisation</a:t>
            </a:r>
            <a:r>
              <a:rPr lang="en-US" sz="2400" dirty="0">
                <a:solidFill>
                  <a:srgbClr val="393939"/>
                </a:solidFill>
                <a:latin typeface="Times New Roman" panose="02020603050405020304" pitchFamily="18" charset="0"/>
                <a:cs typeface="Times New Roman" panose="02020603050405020304" pitchFamily="18" charset="0"/>
              </a:rPr>
              <a:t> of organs and organ systems is far more </a:t>
            </a:r>
            <a:r>
              <a:rPr lang="en-US" sz="2400" dirty="0" err="1">
                <a:solidFill>
                  <a:srgbClr val="393939"/>
                </a:solidFill>
                <a:latin typeface="Times New Roman" panose="02020603050405020304" pitchFamily="18" charset="0"/>
                <a:cs typeface="Times New Roman" panose="02020603050405020304" pitchFamily="18" charset="0"/>
              </a:rPr>
              <a:t>specialised</a:t>
            </a:r>
            <a:r>
              <a:rPr lang="en-US" sz="2400" dirty="0">
                <a:solidFill>
                  <a:srgbClr val="393939"/>
                </a:solidFill>
                <a:latin typeface="Times New Roman" panose="02020603050405020304" pitchFamily="18" charset="0"/>
                <a:cs typeface="Times New Roman" panose="02020603050405020304" pitchFamily="18" charset="0"/>
              </a:rPr>
              <a:t> and </a:t>
            </a:r>
            <a:r>
              <a:rPr lang="en-US" sz="2400" dirty="0" err="1">
                <a:solidFill>
                  <a:srgbClr val="393939"/>
                </a:solidFill>
                <a:latin typeface="Times New Roman" panose="02020603050405020304" pitchFamily="18" charset="0"/>
                <a:cs typeface="Times New Roman" panose="02020603050405020304" pitchFamily="18" charset="0"/>
              </a:rPr>
              <a:t>localised</a:t>
            </a:r>
            <a:r>
              <a:rPr lang="en-US" sz="2400" dirty="0">
                <a:solidFill>
                  <a:srgbClr val="393939"/>
                </a:solidFill>
                <a:latin typeface="Times New Roman" panose="02020603050405020304" pitchFamily="18" charset="0"/>
                <a:cs typeface="Times New Roman" panose="02020603050405020304" pitchFamily="18" charset="0"/>
              </a:rPr>
              <a:t> in complex animals than even in very complex plants. This fundamental difference reflects the different modes of life pursued by these two major groups of organisms, particularly in their different feeding methods.</a:t>
            </a:r>
          </a:p>
          <a:p>
            <a:pPr lvl="0"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Also, they are differently adapted for a sedentary existence on one hand (plants) and active locomotion on the other (animals), contributing to this difference in organ system design.</a:t>
            </a:r>
          </a:p>
        </p:txBody>
      </p:sp>
    </p:spTree>
    <p:extLst>
      <p:ext uri="{BB962C8B-B14F-4D97-AF65-F5344CB8AC3E}">
        <p14:creationId xmlns:p14="http://schemas.microsoft.com/office/powerpoint/2010/main" val="3139407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4475" y="958066"/>
            <a:ext cx="8496300" cy="4524315"/>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B. Formation of Periderm:</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In order to provide for increase in girth and prevent harm on the rupturing of the outer ground tissues due to the formation of secondary vascular tissues, dicot stems produce a cork cambium or </a:t>
            </a:r>
            <a:r>
              <a:rPr lang="en-US" sz="2400" dirty="0" err="1">
                <a:solidFill>
                  <a:srgbClr val="424142"/>
                </a:solidFill>
                <a:latin typeface="Times New Roman" panose="02020603050405020304" pitchFamily="18" charset="0"/>
                <a:cs typeface="Times New Roman" panose="02020603050405020304" pitchFamily="18" charset="0"/>
              </a:rPr>
              <a:t>phellogen</a:t>
            </a:r>
            <a:r>
              <a:rPr lang="en-US" sz="2400" dirty="0">
                <a:solidFill>
                  <a:srgbClr val="424142"/>
                </a:solidFill>
                <a:latin typeface="Times New Roman" panose="02020603050405020304" pitchFamily="18" charset="0"/>
                <a:cs typeface="Times New Roman" panose="02020603050405020304" pitchFamily="18" charset="0"/>
              </a:rPr>
              <a:t> in the outer cortical cells. Rarely it may arise from the epidermis (e.g., Teak, Oleander), hypodermis (e.g., Pear) or phloem parenchyma.</a:t>
            </a:r>
          </a:p>
          <a:p>
            <a:pPr algn="just" fontAlgn="base"/>
            <a:r>
              <a:rPr lang="en-US" sz="2400" dirty="0" err="1">
                <a:solidFill>
                  <a:srgbClr val="424142"/>
                </a:solidFill>
                <a:latin typeface="Times New Roman" panose="02020603050405020304" pitchFamily="18" charset="0"/>
                <a:cs typeface="Times New Roman" panose="02020603050405020304" pitchFamily="18" charset="0"/>
              </a:rPr>
              <a:t>Phellogen</a:t>
            </a:r>
            <a:r>
              <a:rPr lang="en-US" sz="2400" dirty="0">
                <a:solidFill>
                  <a:srgbClr val="424142"/>
                </a:solidFill>
                <a:latin typeface="Times New Roman" panose="02020603050405020304" pitchFamily="18" charset="0"/>
                <a:cs typeface="Times New Roman" panose="02020603050405020304" pitchFamily="18" charset="0"/>
              </a:rPr>
              <a:t> cells divide on both the outer side as well as the inner side (bipolar) to form secondary tissues. The secondary tissue produced on the inner side of the </a:t>
            </a:r>
            <a:r>
              <a:rPr lang="en-US" sz="2400" dirty="0" err="1">
                <a:solidFill>
                  <a:srgbClr val="424142"/>
                </a:solidFill>
                <a:latin typeface="Times New Roman" panose="02020603050405020304" pitchFamily="18" charset="0"/>
                <a:cs typeface="Times New Roman" panose="02020603050405020304" pitchFamily="18" charset="0"/>
              </a:rPr>
              <a:t>phellogen</a:t>
            </a:r>
            <a:r>
              <a:rPr lang="en-US" sz="2400" dirty="0">
                <a:solidFill>
                  <a:srgbClr val="424142"/>
                </a:solidFill>
                <a:latin typeface="Times New Roman" panose="02020603050405020304" pitchFamily="18" charset="0"/>
                <a:cs typeface="Times New Roman" panose="02020603050405020304" pitchFamily="18" charset="0"/>
              </a:rPr>
              <a:t> is </a:t>
            </a:r>
            <a:r>
              <a:rPr lang="en-US" sz="2400" dirty="0" err="1">
                <a:solidFill>
                  <a:srgbClr val="424142"/>
                </a:solidFill>
                <a:latin typeface="Times New Roman" panose="02020603050405020304" pitchFamily="18" charset="0"/>
                <a:cs typeface="Times New Roman" panose="02020603050405020304" pitchFamily="18" charset="0"/>
              </a:rPr>
              <a:t>parenchymatous</a:t>
            </a:r>
            <a:r>
              <a:rPr lang="en-US" sz="2400" dirty="0">
                <a:solidFill>
                  <a:srgbClr val="424142"/>
                </a:solidFill>
                <a:latin typeface="Times New Roman" panose="02020603050405020304" pitchFamily="18" charset="0"/>
                <a:cs typeface="Times New Roman" panose="02020603050405020304" pitchFamily="18" charset="0"/>
              </a:rPr>
              <a:t> or </a:t>
            </a:r>
            <a:r>
              <a:rPr lang="en-US" sz="2400" dirty="0" err="1">
                <a:solidFill>
                  <a:srgbClr val="424142"/>
                </a:solidFill>
                <a:latin typeface="Times New Roman" panose="02020603050405020304" pitchFamily="18" charset="0"/>
                <a:cs typeface="Times New Roman" panose="02020603050405020304" pitchFamily="18" charset="0"/>
              </a:rPr>
              <a:t>collenchymatous</a:t>
            </a:r>
            <a:r>
              <a:rPr lang="en-US" sz="2400" dirty="0">
                <a:solidFill>
                  <a:srgbClr val="424142"/>
                </a:solidFill>
                <a:latin typeface="Times New Roman" panose="02020603050405020304" pitchFamily="18" charset="0"/>
                <a:cs typeface="Times New Roman" panose="02020603050405020304" pitchFamily="18" charset="0"/>
              </a:rPr>
              <a:t>. It is called secondary cortex or </a:t>
            </a:r>
            <a:r>
              <a:rPr lang="en-US" sz="2400" dirty="0" err="1">
                <a:solidFill>
                  <a:srgbClr val="424142"/>
                </a:solidFill>
                <a:latin typeface="Times New Roman" panose="02020603050405020304" pitchFamily="18" charset="0"/>
                <a:cs typeface="Times New Roman" panose="02020603050405020304" pitchFamily="18" charset="0"/>
              </a:rPr>
              <a:t>phelloderm</a:t>
            </a:r>
            <a:r>
              <a:rPr lang="en-US" sz="2400" dirty="0">
                <a:solidFill>
                  <a:srgbClr val="424142"/>
                </a:solidFill>
                <a:latin typeface="Times New Roman" panose="02020603050405020304" pitchFamily="18" charset="0"/>
                <a:cs typeface="Times New Roman" panose="02020603050405020304" pitchFamily="18" charset="0"/>
              </a:rPr>
              <a:t>. Its cells show radial arrangement.</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760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6325" y="1077902"/>
            <a:ext cx="6096000" cy="3416320"/>
          </a:xfrm>
          <a:prstGeom prst="rect">
            <a:avLst/>
          </a:prstGeom>
        </p:spPr>
        <p:txBody>
          <a:bodyPr>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Lenticels:</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Lenticels are aerating pores in the bark of plants. They appear on the surface of the bark as raised scars containing oval, rounded or oblong depressions (Fig. 6.34 A). They occur in woody trees but not in climbers. Normally they are formed in areas with underlying rays for facilitating gas exchange. Lenticels may occur scattered or form longi­tudinal rows.</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pic>
        <p:nvPicPr>
          <p:cNvPr id="14338" name="Picture 2" descr="https://www.biologydiscussion.com/wp-content/uploads/2016/12/clip_image013-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0300" y="1185861"/>
            <a:ext cx="3273425" cy="3919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45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46038"/>
            <a:ext cx="10668000" cy="5632311"/>
          </a:xfrm>
          <a:prstGeom prst="rect">
            <a:avLst/>
          </a:prstGeom>
        </p:spPr>
        <p:txBody>
          <a:bodyPr wrap="square">
            <a:spAutoFit/>
          </a:bodyPr>
          <a:lstStyle/>
          <a:p>
            <a:pPr algn="just" fontAlgn="base"/>
            <a:r>
              <a:rPr lang="en-US" sz="2400" b="1" dirty="0">
                <a:solidFill>
                  <a:srgbClr val="424142"/>
                </a:solidFill>
                <a:latin typeface="Times New Roman" panose="02020603050405020304" pitchFamily="18" charset="0"/>
                <a:cs typeface="Times New Roman" panose="02020603050405020304" pitchFamily="18" charset="0"/>
              </a:rPr>
              <a:t>Bark:</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In common language and economic botany, all the dead cells lying outside </a:t>
            </a:r>
            <a:r>
              <a:rPr lang="en-US" sz="2400" dirty="0" err="1">
                <a:solidFill>
                  <a:srgbClr val="424142"/>
                </a:solidFill>
                <a:latin typeface="Times New Roman" panose="02020603050405020304" pitchFamily="18" charset="0"/>
                <a:cs typeface="Times New Roman" panose="02020603050405020304" pitchFamily="18" charset="0"/>
              </a:rPr>
              <a:t>phello­gen</a:t>
            </a:r>
            <a:r>
              <a:rPr lang="en-US" sz="2400" dirty="0">
                <a:solidFill>
                  <a:srgbClr val="424142"/>
                </a:solidFill>
                <a:latin typeface="Times New Roman" panose="02020603050405020304" pitchFamily="18" charset="0"/>
                <a:cs typeface="Times New Roman" panose="02020603050405020304" pitchFamily="18" charset="0"/>
              </a:rPr>
              <a:t> are collectively called bark. The outer layers of the bark are being constantly peeled off on account of the formation of new secondary vascular tissues in the interior. The peeling of the bark may occur in sheets (sheets or ring bark, e.g., Eucalyptus) or in irregular strips (scaly bark</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b="1" dirty="0">
                <a:latin typeface="Times New Roman" panose="02020603050405020304" pitchFamily="18" charset="0"/>
                <a:cs typeface="Times New Roman" panose="02020603050405020304" pitchFamily="18" charset="0"/>
              </a:rPr>
              <a:t>Significance of Secondary Growth:</a:t>
            </a:r>
            <a:endParaRPr lang="en-US" sz="2400" dirty="0">
              <a:latin typeface="Times New Roman" panose="02020603050405020304" pitchFamily="18" charset="0"/>
              <a:cs typeface="Times New Roman" panose="02020603050405020304" pitchFamily="18" charset="0"/>
            </a:endParaRPr>
          </a:p>
          <a:p>
            <a:pPr algn="just" fontAlgn="base"/>
            <a:r>
              <a:rPr lang="en-US" sz="2400" dirty="0">
                <a:latin typeface="Times New Roman" panose="02020603050405020304" pitchFamily="18" charset="0"/>
                <a:cs typeface="Times New Roman" panose="02020603050405020304" pitchFamily="18" charset="0"/>
              </a:rPr>
              <a:t>1. Secondary growth adds to the girth of the plant. It provides support to increasing weight of the aerial growth.</a:t>
            </a:r>
          </a:p>
          <a:p>
            <a:pPr algn="just" fontAlgn="base"/>
            <a:r>
              <a:rPr lang="en-US" sz="2400" dirty="0">
                <a:latin typeface="Times New Roman" panose="02020603050405020304" pitchFamily="18" charset="0"/>
                <a:cs typeface="Times New Roman" panose="02020603050405020304" pitchFamily="18" charset="0"/>
              </a:rPr>
              <a:t>2. Secondary growth produces a corky bark around the tree trunk that protects the interior from abrasion, heat, cold and infection.</a:t>
            </a:r>
          </a:p>
          <a:p>
            <a:pPr algn="just" fontAlgn="base"/>
            <a:r>
              <a:rPr lang="en-US" sz="2400" dirty="0">
                <a:latin typeface="Times New Roman" panose="02020603050405020304" pitchFamily="18" charset="0"/>
                <a:cs typeface="Times New Roman" panose="02020603050405020304" pitchFamily="18" charset="0"/>
              </a:rPr>
              <a:t>3. It adds new conducting tissues for replacing old non-functioning ones as well as for meeting increased demand for long distance transport of sap and organic nutrients.</a:t>
            </a:r>
          </a:p>
          <a:p>
            <a:pPr algn="just" fontAlgn="base"/>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321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8699" y="358259"/>
            <a:ext cx="3122201" cy="461665"/>
          </a:xfrm>
          <a:prstGeom prst="rect">
            <a:avLst/>
          </a:prstGeom>
        </p:spPr>
        <p:txBody>
          <a:bodyPr wrap="none">
            <a:spAutoFit/>
          </a:bodyPr>
          <a:lstStyle/>
          <a:p>
            <a:pPr algn="ctr"/>
            <a:r>
              <a:rPr lang="en-IN" sz="2400" b="1" dirty="0">
                <a:solidFill>
                  <a:srgbClr val="FF0000"/>
                </a:solidFill>
                <a:latin typeface="-apple-system"/>
              </a:rPr>
              <a:t>Meristematic Tissue</a:t>
            </a:r>
            <a:endParaRPr lang="en-IN" sz="2400" b="1" i="0" dirty="0">
              <a:solidFill>
                <a:srgbClr val="FF0000"/>
              </a:solidFill>
              <a:effectLst/>
              <a:latin typeface="-apple-system"/>
            </a:endParaRPr>
          </a:p>
        </p:txBody>
      </p:sp>
      <p:sp>
        <p:nvSpPr>
          <p:cNvPr id="3" name="Rectangle 2"/>
          <p:cNvSpPr/>
          <p:nvPr/>
        </p:nvSpPr>
        <p:spPr>
          <a:xfrm>
            <a:off x="1066800" y="819924"/>
            <a:ext cx="5267326" cy="5632311"/>
          </a:xfrm>
          <a:prstGeom prst="rect">
            <a:avLst/>
          </a:prstGeom>
        </p:spPr>
        <p:txBody>
          <a:bodyPr wrap="square">
            <a:spAutoFit/>
          </a:bodyPr>
          <a:lstStyle/>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 growth of plants occurs only in certain specific regions. This is because the </a:t>
            </a:r>
            <a:r>
              <a:rPr lang="en-US" sz="2400" b="1" dirty="0">
                <a:solidFill>
                  <a:srgbClr val="393939"/>
                </a:solidFill>
                <a:latin typeface="Times New Roman" panose="02020603050405020304" pitchFamily="18" charset="0"/>
                <a:cs typeface="Times New Roman" panose="02020603050405020304" pitchFamily="18" charset="0"/>
              </a:rPr>
              <a:t>dividing tissue</a:t>
            </a:r>
            <a:r>
              <a:rPr lang="en-US" sz="2400" dirty="0">
                <a:solidFill>
                  <a:srgbClr val="393939"/>
                </a:solidFill>
                <a:latin typeface="Times New Roman" panose="02020603050405020304" pitchFamily="18" charset="0"/>
                <a:cs typeface="Times New Roman" panose="02020603050405020304" pitchFamily="18" charset="0"/>
              </a:rPr>
              <a:t>, also known as meristematic tissue, is located only at these points.</a:t>
            </a:r>
          </a:p>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Depending on the region where they are present, meristematic tissues are classified as </a:t>
            </a:r>
            <a:r>
              <a:rPr lang="en-US" sz="2400" b="1" dirty="0">
                <a:solidFill>
                  <a:srgbClr val="393939"/>
                </a:solidFill>
                <a:latin typeface="Times New Roman" panose="02020603050405020304" pitchFamily="18" charset="0"/>
                <a:cs typeface="Times New Roman" panose="02020603050405020304" pitchFamily="18" charset="0"/>
              </a:rPr>
              <a:t>apical, lateral </a:t>
            </a:r>
            <a:r>
              <a:rPr lang="en-US" sz="2400" dirty="0">
                <a:solidFill>
                  <a:srgbClr val="393939"/>
                </a:solidFill>
                <a:latin typeface="Times New Roman" panose="02020603050405020304" pitchFamily="18" charset="0"/>
                <a:cs typeface="Times New Roman" panose="02020603050405020304" pitchFamily="18" charset="0"/>
              </a:rPr>
              <a:t>and</a:t>
            </a:r>
            <a:r>
              <a:rPr lang="en-US" sz="2400" b="1" dirty="0">
                <a:solidFill>
                  <a:srgbClr val="393939"/>
                </a:solidFill>
                <a:latin typeface="Times New Roman" panose="02020603050405020304" pitchFamily="18" charset="0"/>
                <a:cs typeface="Times New Roman" panose="02020603050405020304" pitchFamily="18" charset="0"/>
              </a:rPr>
              <a:t> intercalary</a:t>
            </a:r>
            <a:r>
              <a:rPr lang="en-US" sz="2400" dirty="0">
                <a:solidFill>
                  <a:srgbClr val="393939"/>
                </a:solidFill>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New cells produced by meristem are initially like those of meristem itself, but as they grow and mature, their characteristics slowly change and they become differentiated as components of other tissues.</a:t>
            </a:r>
            <a:endParaRPr lang="en-US" sz="2400" b="0" i="0" dirty="0">
              <a:solidFill>
                <a:srgbClr val="393939"/>
              </a:solidFill>
              <a:effectLst/>
              <a:latin typeface="Times New Roman" panose="02020603050405020304" pitchFamily="18" charset="0"/>
              <a:cs typeface="Times New Roman" panose="02020603050405020304" pitchFamily="18" charset="0"/>
            </a:endParaRPr>
          </a:p>
        </p:txBody>
      </p:sp>
      <p:pic>
        <p:nvPicPr>
          <p:cNvPr id="1026" name="Picture 2" descr="Meristematic Tissue - Plant TissuesMeristematic Tissue - Plant Tissu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1625" y="1062037"/>
            <a:ext cx="4162425" cy="473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37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0650" y="1245364"/>
            <a:ext cx="9896475" cy="3970318"/>
          </a:xfrm>
          <a:prstGeom prst="rect">
            <a:avLst/>
          </a:prstGeom>
        </p:spPr>
        <p:txBody>
          <a:bodyPr wrap="square">
            <a:spAutoFit/>
          </a:bodyPr>
          <a:lstStyle/>
          <a:p>
            <a:pPr>
              <a:lnSpc>
                <a:spcPct val="150000"/>
              </a:lnSpc>
              <a:buFont typeface="+mj-lt"/>
              <a:buAutoNum type="arabicPeriod"/>
            </a:pPr>
            <a:r>
              <a:rPr lang="en-US" sz="2400" b="1" dirty="0">
                <a:solidFill>
                  <a:srgbClr val="393939"/>
                </a:solidFill>
                <a:latin typeface="Times New Roman" panose="02020603050405020304" pitchFamily="18" charset="0"/>
                <a:cs typeface="Times New Roman" panose="02020603050405020304" pitchFamily="18" charset="0"/>
              </a:rPr>
              <a:t>Apical meristem</a:t>
            </a:r>
            <a:r>
              <a:rPr lang="en-US" sz="2400" dirty="0">
                <a:solidFill>
                  <a:srgbClr val="393939"/>
                </a:solidFill>
                <a:latin typeface="Times New Roman" panose="02020603050405020304" pitchFamily="18" charset="0"/>
                <a:cs typeface="Times New Roman" panose="02020603050405020304" pitchFamily="18" charset="0"/>
              </a:rPr>
              <a:t> is present at the growing tips of stems and roots and increases the length of the stem and the root.</a:t>
            </a:r>
          </a:p>
          <a:p>
            <a:pPr>
              <a:lnSpc>
                <a:spcPct val="150000"/>
              </a:lnSpc>
              <a:buFont typeface="+mj-lt"/>
              <a:buAutoNum type="arabicPeriod"/>
            </a:pPr>
            <a:r>
              <a:rPr lang="en-US" sz="2400" dirty="0">
                <a:solidFill>
                  <a:srgbClr val="393939"/>
                </a:solidFill>
                <a:latin typeface="Times New Roman" panose="02020603050405020304" pitchFamily="18" charset="0"/>
                <a:cs typeface="Times New Roman" panose="02020603050405020304" pitchFamily="18" charset="0"/>
              </a:rPr>
              <a:t>The girth of the stem or root increases due to </a:t>
            </a:r>
            <a:r>
              <a:rPr lang="en-US" sz="2400" b="1" dirty="0">
                <a:solidFill>
                  <a:srgbClr val="393939"/>
                </a:solidFill>
                <a:latin typeface="Times New Roman" panose="02020603050405020304" pitchFamily="18" charset="0"/>
                <a:cs typeface="Times New Roman" panose="02020603050405020304" pitchFamily="18" charset="0"/>
              </a:rPr>
              <a:t>lateral meristem (cambium)</a:t>
            </a:r>
            <a:r>
              <a:rPr lang="en-US" sz="2400" dirty="0">
                <a:solidFill>
                  <a:srgbClr val="393939"/>
                </a:solidFill>
                <a:latin typeface="Times New Roman" panose="02020603050405020304" pitchFamily="18" charset="0"/>
                <a:cs typeface="Times New Roman" panose="02020603050405020304" pitchFamily="18" charset="0"/>
              </a:rPr>
              <a:t>.</a:t>
            </a:r>
          </a:p>
          <a:p>
            <a:pPr>
              <a:lnSpc>
                <a:spcPct val="150000"/>
              </a:lnSpc>
              <a:buFont typeface="+mj-lt"/>
              <a:buAutoNum type="arabicPeriod"/>
            </a:pPr>
            <a:r>
              <a:rPr lang="en-US" sz="2400" b="1" dirty="0">
                <a:solidFill>
                  <a:srgbClr val="393939"/>
                </a:solidFill>
                <a:latin typeface="Times New Roman" panose="02020603050405020304" pitchFamily="18" charset="0"/>
                <a:cs typeface="Times New Roman" panose="02020603050405020304" pitchFamily="18" charset="0"/>
              </a:rPr>
              <a:t>Intercalary meristem</a:t>
            </a:r>
            <a:r>
              <a:rPr lang="en-US" sz="2400" dirty="0">
                <a:solidFill>
                  <a:srgbClr val="393939"/>
                </a:solidFill>
                <a:latin typeface="Times New Roman" panose="02020603050405020304" pitchFamily="18" charset="0"/>
                <a:cs typeface="Times New Roman" panose="02020603050405020304" pitchFamily="18" charset="0"/>
              </a:rPr>
              <a:t> is the meristem at the base of the leaves or internodes (on either side of the node) on twigs.</a:t>
            </a:r>
          </a:p>
          <a:p>
            <a:pPr>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As the cells of this tissue are very active, they have </a:t>
            </a:r>
            <a:r>
              <a:rPr lang="en-US" sz="2400" b="1" dirty="0">
                <a:solidFill>
                  <a:srgbClr val="393939"/>
                </a:solidFill>
                <a:latin typeface="Times New Roman" panose="02020603050405020304" pitchFamily="18" charset="0"/>
                <a:cs typeface="Times New Roman" panose="02020603050405020304" pitchFamily="18" charset="0"/>
              </a:rPr>
              <a:t>dense cytoplasm, thin cellulose walls</a:t>
            </a:r>
            <a:r>
              <a:rPr lang="en-US" sz="2400" dirty="0">
                <a:solidFill>
                  <a:srgbClr val="393939"/>
                </a:solidFill>
                <a:latin typeface="Times New Roman" panose="02020603050405020304" pitchFamily="18" charset="0"/>
                <a:cs typeface="Times New Roman" panose="02020603050405020304" pitchFamily="18" charset="0"/>
              </a:rPr>
              <a:t> and </a:t>
            </a:r>
            <a:r>
              <a:rPr lang="en-US" sz="2400" b="1" dirty="0">
                <a:solidFill>
                  <a:srgbClr val="393939"/>
                </a:solidFill>
                <a:latin typeface="Times New Roman" panose="02020603050405020304" pitchFamily="18" charset="0"/>
                <a:cs typeface="Times New Roman" panose="02020603050405020304" pitchFamily="18" charset="0"/>
              </a:rPr>
              <a:t>prominent nuclei</a:t>
            </a:r>
            <a:r>
              <a:rPr lang="en-US" sz="2400" dirty="0">
                <a:solidFill>
                  <a:srgbClr val="393939"/>
                </a:solidFill>
                <a:latin typeface="Times New Roman" panose="02020603050405020304" pitchFamily="18" charset="0"/>
                <a:cs typeface="Times New Roman" panose="02020603050405020304" pitchFamily="18" charset="0"/>
              </a:rPr>
              <a:t>. They </a:t>
            </a:r>
            <a:r>
              <a:rPr lang="en-US" sz="2400" b="1" dirty="0">
                <a:solidFill>
                  <a:srgbClr val="393939"/>
                </a:solidFill>
                <a:latin typeface="Times New Roman" panose="02020603050405020304" pitchFamily="18" charset="0"/>
                <a:cs typeface="Times New Roman" panose="02020603050405020304" pitchFamily="18" charset="0"/>
              </a:rPr>
              <a:t>lack vacuoles</a:t>
            </a:r>
            <a:r>
              <a:rPr lang="en-US" sz="2400" dirty="0">
                <a:solidFill>
                  <a:srgbClr val="393939"/>
                </a:solidFill>
                <a:latin typeface="Times New Roman" panose="02020603050405020304" pitchFamily="18" charset="0"/>
                <a:cs typeface="Times New Roman" panose="02020603050405020304" pitchFamily="18" charset="0"/>
              </a:rPr>
              <a:t>.</a:t>
            </a:r>
            <a:endParaRPr lang="en-US" sz="2400" b="0" i="0" dirty="0">
              <a:solidFill>
                <a:srgbClr val="39393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9673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797" y="581799"/>
            <a:ext cx="10563225" cy="2862322"/>
          </a:xfrm>
          <a:prstGeom prst="rect">
            <a:avLst/>
          </a:prstGeom>
        </p:spPr>
        <p:txBody>
          <a:bodyPr wrap="square">
            <a:spAutoFit/>
          </a:bodyPr>
          <a:lstStyle/>
          <a:p>
            <a:pPr algn="just">
              <a:lnSpc>
                <a:spcPct val="150000"/>
              </a:lnSpc>
            </a:pPr>
            <a:r>
              <a:rPr lang="en-US" sz="2400" dirty="0">
                <a:latin typeface="Times New Roman" panose="02020603050405020304" pitchFamily="18" charset="0"/>
                <a:cs typeface="Times New Roman" panose="02020603050405020304" pitchFamily="18" charset="0"/>
              </a:rPr>
              <a:t>What happens to the cells formed by meristematic tissue? They take up a specific role and lose the ability to divide. As a result, they form a permanent tissue.</a:t>
            </a:r>
          </a:p>
          <a:p>
            <a:pPr algn="just">
              <a:lnSpc>
                <a:spcPct val="150000"/>
              </a:lnSpc>
            </a:pPr>
            <a:r>
              <a:rPr lang="en-US" sz="2400" dirty="0">
                <a:latin typeface="Times New Roman" panose="02020603050405020304" pitchFamily="18" charset="0"/>
                <a:cs typeface="Times New Roman" panose="02020603050405020304" pitchFamily="18" charset="0"/>
              </a:rPr>
              <a:t>This process of taking up a permanent shape, size, and a function is called </a:t>
            </a:r>
            <a:r>
              <a:rPr lang="en-US" sz="2400" b="1" dirty="0">
                <a:latin typeface="Times New Roman" panose="02020603050405020304" pitchFamily="18" charset="0"/>
                <a:cs typeface="Times New Roman" panose="02020603050405020304" pitchFamily="18" charset="0"/>
              </a:rPr>
              <a:t>differentiation</a:t>
            </a:r>
            <a:r>
              <a:rPr lang="en-US" sz="2400" dirty="0">
                <a:latin typeface="Times New Roman" panose="02020603050405020304" pitchFamily="18" charset="0"/>
                <a:cs typeface="Times New Roman" panose="02020603050405020304" pitchFamily="18" charset="0"/>
              </a:rPr>
              <a:t>. Cells of meristematic tissue differentiate to form different types of permanent tissue.</a:t>
            </a:r>
          </a:p>
        </p:txBody>
      </p:sp>
      <p:sp>
        <p:nvSpPr>
          <p:cNvPr id="4" name="Rectangle 3"/>
          <p:cNvSpPr/>
          <p:nvPr/>
        </p:nvSpPr>
        <p:spPr>
          <a:xfrm>
            <a:off x="4552183" y="120134"/>
            <a:ext cx="2830455" cy="461665"/>
          </a:xfrm>
          <a:prstGeom prst="rect">
            <a:avLst/>
          </a:prstGeom>
        </p:spPr>
        <p:txBody>
          <a:bodyPr wrap="none">
            <a:spAutoFit/>
          </a:bodyPr>
          <a:lstStyle/>
          <a:p>
            <a:pPr algn="ctr"/>
            <a:r>
              <a:rPr lang="en-IN" sz="2400" b="1" dirty="0">
                <a:solidFill>
                  <a:srgbClr val="FF0000"/>
                </a:solidFill>
                <a:latin typeface="-apple-system"/>
              </a:rPr>
              <a:t>Permanent Tissue</a:t>
            </a:r>
            <a:endParaRPr lang="en-IN" sz="2400" b="1" i="0" dirty="0">
              <a:solidFill>
                <a:srgbClr val="FF0000"/>
              </a:solidFill>
              <a:effectLst/>
              <a:latin typeface="-apple-system"/>
            </a:endParaRPr>
          </a:p>
        </p:txBody>
      </p:sp>
      <p:sp>
        <p:nvSpPr>
          <p:cNvPr id="5" name="Rectangle 4"/>
          <p:cNvSpPr/>
          <p:nvPr/>
        </p:nvSpPr>
        <p:spPr>
          <a:xfrm>
            <a:off x="685797" y="3606314"/>
            <a:ext cx="2988960" cy="369332"/>
          </a:xfrm>
          <a:prstGeom prst="rect">
            <a:avLst/>
          </a:prstGeom>
        </p:spPr>
        <p:txBody>
          <a:bodyPr wrap="none">
            <a:spAutoFit/>
          </a:bodyPr>
          <a:lstStyle/>
          <a:p>
            <a:r>
              <a:rPr lang="en-IN" b="1" dirty="0">
                <a:solidFill>
                  <a:srgbClr val="393939"/>
                </a:solidFill>
                <a:latin typeface="-apple-system"/>
              </a:rPr>
              <a:t>Simple Permanent Tissue</a:t>
            </a:r>
            <a:endParaRPr lang="en-IN" b="1" i="0" dirty="0">
              <a:solidFill>
                <a:srgbClr val="393939"/>
              </a:solidFill>
              <a:effectLst/>
              <a:latin typeface="-apple-system"/>
            </a:endParaRPr>
          </a:p>
        </p:txBody>
      </p:sp>
      <p:sp>
        <p:nvSpPr>
          <p:cNvPr id="6" name="Rectangle 5"/>
          <p:cNvSpPr/>
          <p:nvPr/>
        </p:nvSpPr>
        <p:spPr>
          <a:xfrm>
            <a:off x="685797" y="4072742"/>
            <a:ext cx="1556836" cy="369332"/>
          </a:xfrm>
          <a:prstGeom prst="rect">
            <a:avLst/>
          </a:prstGeom>
        </p:spPr>
        <p:txBody>
          <a:bodyPr wrap="none">
            <a:spAutoFit/>
          </a:bodyPr>
          <a:lstStyle/>
          <a:p>
            <a:r>
              <a:rPr lang="en-IN" b="1" dirty="0">
                <a:solidFill>
                  <a:srgbClr val="393939"/>
                </a:solidFill>
                <a:latin typeface="-apple-system"/>
              </a:rPr>
              <a:t>Parenchyma</a:t>
            </a:r>
            <a:endParaRPr lang="en-IN" b="1" i="0" dirty="0">
              <a:solidFill>
                <a:srgbClr val="393939"/>
              </a:solidFill>
              <a:effectLst/>
              <a:latin typeface="-apple-system"/>
            </a:endParaRPr>
          </a:p>
        </p:txBody>
      </p:sp>
      <p:sp>
        <p:nvSpPr>
          <p:cNvPr id="7" name="Rectangle 6"/>
          <p:cNvSpPr/>
          <p:nvPr/>
        </p:nvSpPr>
        <p:spPr>
          <a:xfrm>
            <a:off x="623415" y="4442074"/>
            <a:ext cx="10945170" cy="2308324"/>
          </a:xfrm>
          <a:prstGeom prst="rect">
            <a:avLst/>
          </a:prstGeom>
        </p:spPr>
        <p:txBody>
          <a:bodyPr wrap="square">
            <a:spAutoFit/>
          </a:bodyPr>
          <a:lstStyle/>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A few layers of cells form the basic </a:t>
            </a:r>
            <a:r>
              <a:rPr lang="en-US" sz="2400" b="1" dirty="0">
                <a:solidFill>
                  <a:srgbClr val="393939"/>
                </a:solidFill>
                <a:latin typeface="Times New Roman" panose="02020603050405020304" pitchFamily="18" charset="0"/>
                <a:cs typeface="Times New Roman" panose="02020603050405020304" pitchFamily="18" charset="0"/>
              </a:rPr>
              <a:t>packing tissue</a:t>
            </a:r>
            <a:r>
              <a:rPr lang="en-US" sz="2400" dirty="0">
                <a:solidFill>
                  <a:srgbClr val="393939"/>
                </a:solidFill>
                <a:latin typeface="Times New Roman" panose="02020603050405020304" pitchFamily="18" charset="0"/>
                <a:cs typeface="Times New Roman" panose="02020603050405020304" pitchFamily="18" charset="0"/>
              </a:rPr>
              <a:t>. This tissue is parenchyma, a type of permanent tissue. It consists of relatively </a:t>
            </a:r>
            <a:r>
              <a:rPr lang="en-US" sz="2400" b="1" dirty="0" err="1">
                <a:solidFill>
                  <a:srgbClr val="393939"/>
                </a:solidFill>
                <a:latin typeface="Times New Roman" panose="02020603050405020304" pitchFamily="18" charset="0"/>
                <a:cs typeface="Times New Roman" panose="02020603050405020304" pitchFamily="18" charset="0"/>
              </a:rPr>
              <a:t>unspecialised</a:t>
            </a:r>
            <a:r>
              <a:rPr lang="en-US" sz="2400" b="1" dirty="0">
                <a:solidFill>
                  <a:srgbClr val="393939"/>
                </a:solidFill>
                <a:latin typeface="Times New Roman" panose="02020603050405020304" pitchFamily="18" charset="0"/>
                <a:cs typeface="Times New Roman" panose="02020603050405020304" pitchFamily="18" charset="0"/>
              </a:rPr>
              <a:t> cells with thin cell walls</a:t>
            </a:r>
            <a:r>
              <a:rPr lang="en-US" sz="2400" dirty="0">
                <a:solidFill>
                  <a:srgbClr val="393939"/>
                </a:solidFill>
                <a:latin typeface="Times New Roman" panose="02020603050405020304" pitchFamily="18" charset="0"/>
                <a:cs typeface="Times New Roman" panose="02020603050405020304" pitchFamily="18" charset="0"/>
              </a:rPr>
              <a:t>.</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They are </a:t>
            </a:r>
            <a:r>
              <a:rPr lang="en-US" sz="2400" b="1" dirty="0">
                <a:solidFill>
                  <a:srgbClr val="393939"/>
                </a:solidFill>
                <a:latin typeface="Times New Roman" panose="02020603050405020304" pitchFamily="18" charset="0"/>
                <a:cs typeface="Times New Roman" panose="02020603050405020304" pitchFamily="18" charset="0"/>
              </a:rPr>
              <a:t>live cells</a:t>
            </a:r>
            <a:r>
              <a:rPr lang="en-US" sz="2400" dirty="0">
                <a:solidFill>
                  <a:srgbClr val="393939"/>
                </a:solidFill>
                <a:latin typeface="Times New Roman" panose="02020603050405020304" pitchFamily="18" charset="0"/>
                <a:cs typeface="Times New Roman" panose="02020603050405020304" pitchFamily="18" charset="0"/>
              </a:rPr>
              <a:t>. They are usually loosely packed, so that large spaces between cells (intercellular spaces) are found in this tissue</a:t>
            </a:r>
            <a:endParaRPr lang="en-US" sz="2400" b="0" i="0" dirty="0">
              <a:solidFill>
                <a:srgbClr val="39393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28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imple Permanent Tissue Typ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4275" y="523875"/>
            <a:ext cx="9045575" cy="6224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454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700" y="797510"/>
            <a:ext cx="10620375" cy="5262979"/>
          </a:xfrm>
          <a:prstGeom prst="rect">
            <a:avLst/>
          </a:prstGeom>
        </p:spPr>
        <p:txBody>
          <a:bodyPr wrap="square">
            <a:spAutoFit/>
          </a:bodyPr>
          <a:lstStyle/>
          <a:p>
            <a:pPr algn="just"/>
            <a:r>
              <a:rPr lang="en-US" sz="2400" b="1" dirty="0" err="1">
                <a:solidFill>
                  <a:srgbClr val="393939"/>
                </a:solidFill>
                <a:latin typeface="Times New Roman" panose="02020603050405020304" pitchFamily="18" charset="0"/>
                <a:cs typeface="Times New Roman" panose="02020603050405020304" pitchFamily="18" charset="0"/>
              </a:rPr>
              <a:t>Chlorenchyma</a:t>
            </a:r>
            <a:endParaRPr lang="en-US" sz="2400" b="1" dirty="0">
              <a:solidFill>
                <a:srgbClr val="393939"/>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This tissue provides support to plants and also </a:t>
            </a:r>
            <a:r>
              <a:rPr lang="en-US" sz="2400" b="1" dirty="0">
                <a:solidFill>
                  <a:srgbClr val="393939"/>
                </a:solidFill>
                <a:latin typeface="Times New Roman" panose="02020603050405020304" pitchFamily="18" charset="0"/>
                <a:cs typeface="Times New Roman" panose="02020603050405020304" pitchFamily="18" charset="0"/>
              </a:rPr>
              <a:t>stores food</a:t>
            </a:r>
            <a:r>
              <a:rPr lang="en-US" sz="2400" dirty="0">
                <a:solidFill>
                  <a:srgbClr val="393939"/>
                </a:solidFill>
                <a:latin typeface="Times New Roman" panose="02020603050405020304" pitchFamily="18" charset="0"/>
                <a:cs typeface="Times New Roman" panose="02020603050405020304" pitchFamily="18" charset="0"/>
              </a:rPr>
              <a:t>. In some situations, it contains chlorophyll and performs photosynthesis, and then it is called </a:t>
            </a:r>
            <a:r>
              <a:rPr lang="en-US" sz="2400" dirty="0" err="1">
                <a:solidFill>
                  <a:srgbClr val="393939"/>
                </a:solidFill>
                <a:latin typeface="Times New Roman" panose="02020603050405020304" pitchFamily="18" charset="0"/>
                <a:cs typeface="Times New Roman" panose="02020603050405020304" pitchFamily="18" charset="0"/>
              </a:rPr>
              <a:t>chlorenchyma</a:t>
            </a:r>
            <a:r>
              <a:rPr lang="en-US" sz="2400" dirty="0">
                <a:solidFill>
                  <a:srgbClr val="393939"/>
                </a:solidFill>
                <a:latin typeface="Times New Roman" panose="02020603050405020304" pitchFamily="18" charset="0"/>
                <a:cs typeface="Times New Roman" panose="02020603050405020304" pitchFamily="18" charset="0"/>
              </a:rPr>
              <a:t>.</a:t>
            </a:r>
          </a:p>
          <a:p>
            <a:pPr algn="just"/>
            <a:r>
              <a:rPr lang="en-US" sz="2400" b="1" dirty="0" err="1">
                <a:solidFill>
                  <a:srgbClr val="393939"/>
                </a:solidFill>
                <a:latin typeface="Times New Roman" panose="02020603050405020304" pitchFamily="18" charset="0"/>
                <a:cs typeface="Times New Roman" panose="02020603050405020304" pitchFamily="18" charset="0"/>
              </a:rPr>
              <a:t>Aerenchyma</a:t>
            </a:r>
            <a:endParaRPr lang="en-US" sz="2400" b="1" dirty="0">
              <a:solidFill>
                <a:srgbClr val="393939"/>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In aquatic plants, large air cavities are present in parenchyma to give </a:t>
            </a:r>
            <a:r>
              <a:rPr lang="en-US" sz="2400" b="1" dirty="0">
                <a:solidFill>
                  <a:srgbClr val="393939"/>
                </a:solidFill>
                <a:latin typeface="Times New Roman" panose="02020603050405020304" pitchFamily="18" charset="0"/>
                <a:cs typeface="Times New Roman" panose="02020603050405020304" pitchFamily="18" charset="0"/>
              </a:rPr>
              <a:t>buoyancy</a:t>
            </a:r>
            <a:r>
              <a:rPr lang="en-US" sz="2400" dirty="0">
                <a:solidFill>
                  <a:srgbClr val="393939"/>
                </a:solidFill>
                <a:latin typeface="Times New Roman" panose="02020603050405020304" pitchFamily="18" charset="0"/>
                <a:cs typeface="Times New Roman" panose="02020603050405020304" pitchFamily="18" charset="0"/>
              </a:rPr>
              <a:t> to the plants to help them float. Such a parenchyma type is called </a:t>
            </a:r>
            <a:r>
              <a:rPr lang="en-US" sz="2400" dirty="0" err="1">
                <a:solidFill>
                  <a:srgbClr val="393939"/>
                </a:solidFill>
                <a:latin typeface="Times New Roman" panose="02020603050405020304" pitchFamily="18" charset="0"/>
                <a:cs typeface="Times New Roman" panose="02020603050405020304" pitchFamily="18" charset="0"/>
              </a:rPr>
              <a:t>aerenchyma</a:t>
            </a:r>
            <a:r>
              <a:rPr lang="en-US" sz="2400" dirty="0">
                <a:solidFill>
                  <a:srgbClr val="393939"/>
                </a:solidFill>
                <a:latin typeface="Times New Roman" panose="02020603050405020304" pitchFamily="18" charset="0"/>
                <a:cs typeface="Times New Roman" panose="02020603050405020304" pitchFamily="18" charset="0"/>
              </a:rPr>
              <a:t>. The parenchyma of stems and roots also stores nutrients and water.</a:t>
            </a:r>
          </a:p>
          <a:p>
            <a:pPr algn="just"/>
            <a:r>
              <a:rPr lang="en-US" sz="2400" b="1" dirty="0">
                <a:solidFill>
                  <a:srgbClr val="393939"/>
                </a:solidFill>
                <a:latin typeface="Times New Roman" panose="02020603050405020304" pitchFamily="18" charset="0"/>
                <a:cs typeface="Times New Roman" panose="02020603050405020304" pitchFamily="18" charset="0"/>
              </a:rPr>
              <a:t>Collenchyma</a:t>
            </a:r>
          </a:p>
          <a:p>
            <a:pPr algn="just">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The flexibility in plants is due to another permanent tissue, collenchyma. It allows easy bending in various parts of a plant (leaf, stem) without breaking. It also provides mechanical support to plants. We can find this tissue in leaf stalks below the epidermis. The cells of this tissue are living, elongated and irregularly thickened at the corners. There is </a:t>
            </a:r>
            <a:r>
              <a:rPr lang="en-US" sz="2400" b="1" dirty="0">
                <a:solidFill>
                  <a:srgbClr val="393939"/>
                </a:solidFill>
                <a:latin typeface="Times New Roman" panose="02020603050405020304" pitchFamily="18" charset="0"/>
                <a:cs typeface="Times New Roman" panose="02020603050405020304" pitchFamily="18" charset="0"/>
              </a:rPr>
              <a:t>very little intercellular space</a:t>
            </a:r>
            <a:r>
              <a:rPr lang="en-US" sz="2400" dirty="0" smtClean="0">
                <a:solidFill>
                  <a:srgbClr val="393939"/>
                </a:solidFill>
                <a:latin typeface="Times New Roman" panose="02020603050405020304" pitchFamily="18" charset="0"/>
                <a:cs typeface="Times New Roman" panose="02020603050405020304" pitchFamily="18" charset="0"/>
              </a:rPr>
              <a:t>.</a:t>
            </a:r>
            <a:endParaRPr lang="en-US" sz="2400" dirty="0">
              <a:solidFill>
                <a:srgbClr val="39393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6124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525840"/>
            <a:ext cx="10648950" cy="5078313"/>
          </a:xfrm>
          <a:prstGeom prst="rect">
            <a:avLst/>
          </a:prstGeom>
        </p:spPr>
        <p:txBody>
          <a:bodyPr wrap="square">
            <a:spAutoFit/>
          </a:bodyPr>
          <a:lstStyle/>
          <a:p>
            <a:pPr algn="just">
              <a:lnSpc>
                <a:spcPct val="150000"/>
              </a:lnSpc>
            </a:pPr>
            <a:r>
              <a:rPr lang="en-US" sz="2400" b="1" dirty="0">
                <a:solidFill>
                  <a:srgbClr val="393939"/>
                </a:solidFill>
                <a:latin typeface="Times New Roman" panose="02020603050405020304" pitchFamily="18" charset="0"/>
                <a:cs typeface="Times New Roman" panose="02020603050405020304" pitchFamily="18" charset="0"/>
              </a:rPr>
              <a:t>Sclerenchyma</a:t>
            </a:r>
          </a:p>
          <a:p>
            <a:pPr algn="just">
              <a:lnSpc>
                <a:spcPct val="150000"/>
              </a:lnSpc>
              <a:buFont typeface="Arial" panose="020B0604020202020204" pitchFamily="34" charset="0"/>
              <a:buChar char="•"/>
            </a:pPr>
            <a:r>
              <a:rPr lang="en-US" sz="2400" dirty="0">
                <a:solidFill>
                  <a:srgbClr val="393939"/>
                </a:solidFill>
                <a:latin typeface="Times New Roman" panose="02020603050405020304" pitchFamily="18" charset="0"/>
                <a:cs typeface="Times New Roman" panose="02020603050405020304" pitchFamily="18" charset="0"/>
              </a:rPr>
              <a:t>Yet another type of permanent tissue is sclerenchyma. It is the tissue which makes the plant </a:t>
            </a:r>
            <a:r>
              <a:rPr lang="en-US" sz="2400" b="1" dirty="0">
                <a:solidFill>
                  <a:srgbClr val="393939"/>
                </a:solidFill>
                <a:latin typeface="Times New Roman" panose="02020603050405020304" pitchFamily="18" charset="0"/>
                <a:cs typeface="Times New Roman" panose="02020603050405020304" pitchFamily="18" charset="0"/>
              </a:rPr>
              <a:t>hard and stiff</a:t>
            </a:r>
            <a:r>
              <a:rPr lang="en-US" sz="2400" dirty="0">
                <a:solidFill>
                  <a:srgbClr val="393939"/>
                </a:solidFill>
                <a:latin typeface="Times New Roman" panose="02020603050405020304" pitchFamily="18" charset="0"/>
                <a:cs typeface="Times New Roman" panose="02020603050405020304" pitchFamily="18" charset="0"/>
              </a:rPr>
              <a:t>. We have seen the husk of a coconut. It is made of </a:t>
            </a:r>
            <a:r>
              <a:rPr lang="en-US" sz="2400" dirty="0" err="1">
                <a:solidFill>
                  <a:srgbClr val="393939"/>
                </a:solidFill>
                <a:latin typeface="Times New Roman" panose="02020603050405020304" pitchFamily="18" charset="0"/>
                <a:cs typeface="Times New Roman" panose="02020603050405020304" pitchFamily="18" charset="0"/>
              </a:rPr>
              <a:t>sclerenchymatous</a:t>
            </a:r>
            <a:r>
              <a:rPr lang="en-US" sz="2400" dirty="0">
                <a:solidFill>
                  <a:srgbClr val="393939"/>
                </a:solidFill>
                <a:latin typeface="Times New Roman" panose="02020603050405020304" pitchFamily="18" charset="0"/>
                <a:cs typeface="Times New Roman" panose="02020603050405020304" pitchFamily="18" charset="0"/>
              </a:rPr>
              <a:t> tissue. The cells of this tissue are </a:t>
            </a:r>
            <a:r>
              <a:rPr lang="en-US" sz="2400" b="1" dirty="0">
                <a:solidFill>
                  <a:srgbClr val="393939"/>
                </a:solidFill>
                <a:latin typeface="Times New Roman" panose="02020603050405020304" pitchFamily="18" charset="0"/>
                <a:cs typeface="Times New Roman" panose="02020603050405020304" pitchFamily="18" charset="0"/>
              </a:rPr>
              <a:t>dead</a:t>
            </a:r>
            <a:r>
              <a:rPr lang="en-US" sz="2400" dirty="0">
                <a:solidFill>
                  <a:srgbClr val="393939"/>
                </a:solidFill>
                <a:latin typeface="Times New Roman" panose="02020603050405020304" pitchFamily="18" charset="0"/>
                <a:cs typeface="Times New Roman" panose="02020603050405020304" pitchFamily="18" charset="0"/>
              </a:rPr>
              <a:t>. They are long and narrow as the walls are thickened due to </a:t>
            </a:r>
            <a:r>
              <a:rPr lang="en-US" sz="2400" b="1" dirty="0">
                <a:solidFill>
                  <a:srgbClr val="393939"/>
                </a:solidFill>
                <a:latin typeface="Times New Roman" panose="02020603050405020304" pitchFamily="18" charset="0"/>
                <a:cs typeface="Times New Roman" panose="02020603050405020304" pitchFamily="18" charset="0"/>
              </a:rPr>
              <a:t>lignin</a:t>
            </a:r>
            <a:r>
              <a:rPr lang="en-US" sz="2400" dirty="0">
                <a:solidFill>
                  <a:srgbClr val="393939"/>
                </a:solidFill>
                <a:latin typeface="Times New Roman" panose="02020603050405020304" pitchFamily="18" charset="0"/>
                <a:cs typeface="Times New Roman" panose="02020603050405020304" pitchFamily="18" charset="0"/>
              </a:rPr>
              <a:t> (a chemical substance which acts as cement and hardens them). Often these walls are so thick that there is </a:t>
            </a:r>
            <a:r>
              <a:rPr lang="en-US" sz="2400" b="1" dirty="0">
                <a:solidFill>
                  <a:srgbClr val="393939"/>
                </a:solidFill>
                <a:latin typeface="Times New Roman" panose="02020603050405020304" pitchFamily="18" charset="0"/>
                <a:cs typeface="Times New Roman" panose="02020603050405020304" pitchFamily="18" charset="0"/>
              </a:rPr>
              <a:t>no internal space</a:t>
            </a:r>
            <a:r>
              <a:rPr lang="en-US" sz="2400" dirty="0">
                <a:solidFill>
                  <a:srgbClr val="393939"/>
                </a:solidFill>
                <a:latin typeface="Times New Roman" panose="02020603050405020304" pitchFamily="18" charset="0"/>
                <a:cs typeface="Times New Roman" panose="02020603050405020304" pitchFamily="18" charset="0"/>
              </a:rPr>
              <a:t> inside the cell. This tissue is present in stems, around vascular bundles, in the veins of leaves and in the hard covering of seeds and nuts. It provides strength to the plant parts</a:t>
            </a:r>
            <a:r>
              <a:rPr lang="en-US" sz="2400" dirty="0" smtClean="0">
                <a:solidFill>
                  <a:srgbClr val="393939"/>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03825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1879</Words>
  <Application>Microsoft Office PowerPoint</Application>
  <PresentationFormat>Custom</PresentationFormat>
  <Paragraphs>121</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 SECOURS ARTS &amp; SCIENCE COLLEGE FOR WOMEN MANNARGUDI</dc:title>
  <dc:creator>kruba1991@hotmail.com</dc:creator>
  <cp:lastModifiedBy>Varunsaisaran</cp:lastModifiedBy>
  <cp:revision>66</cp:revision>
  <dcterms:created xsi:type="dcterms:W3CDTF">2020-05-16T01:35:47Z</dcterms:created>
  <dcterms:modified xsi:type="dcterms:W3CDTF">2020-05-22T14:27:52Z</dcterms:modified>
</cp:coreProperties>
</file>