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8" r:id="rId3"/>
    <p:sldId id="259" r:id="rId4"/>
    <p:sldId id="260" r:id="rId5"/>
    <p:sldId id="261" r:id="rId6"/>
    <p:sldId id="287" r:id="rId7"/>
    <p:sldId id="266" r:id="rId8"/>
    <p:sldId id="267" r:id="rId9"/>
    <p:sldId id="268" r:id="rId10"/>
    <p:sldId id="269" r:id="rId11"/>
    <p:sldId id="270" r:id="rId12"/>
    <p:sldId id="271" r:id="rId13"/>
    <p:sldId id="272" r:id="rId14"/>
    <p:sldId id="273" r:id="rId15"/>
    <p:sldId id="274" r:id="rId16"/>
    <p:sldId id="288"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p:scale>
          <a:sx n="76" d="100"/>
          <a:sy n="76" d="100"/>
        </p:scale>
        <p:origin x="-504"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D54CAF-DA07-4B72-8379-E67FFAE18B19}" type="datetimeFigureOut">
              <a:rPr lang="en-IN" smtClean="0"/>
              <a:t>22-05-2020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DD3A2-1119-4249-9AA0-5321D8E0022E}" type="slidenum">
              <a:rPr lang="en-IN" smtClean="0"/>
              <a:t>‹#›</a:t>
            </a:fld>
            <a:endParaRPr lang="en-IN"/>
          </a:p>
        </p:txBody>
      </p:sp>
    </p:spTree>
    <p:extLst>
      <p:ext uri="{BB962C8B-B14F-4D97-AF65-F5344CB8AC3E}">
        <p14:creationId xmlns:p14="http://schemas.microsoft.com/office/powerpoint/2010/main" val="2772885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Syllabus </a:t>
            </a:r>
            <a:endParaRPr lang="en-IN" dirty="0"/>
          </a:p>
        </p:txBody>
      </p:sp>
      <p:sp>
        <p:nvSpPr>
          <p:cNvPr id="4" name="Slide Number Placeholder 3"/>
          <p:cNvSpPr>
            <a:spLocks noGrp="1"/>
          </p:cNvSpPr>
          <p:nvPr>
            <p:ph type="sldNum" sz="quarter" idx="10"/>
          </p:nvPr>
        </p:nvSpPr>
        <p:spPr/>
        <p:txBody>
          <a:bodyPr/>
          <a:lstStyle/>
          <a:p>
            <a:fld id="{C04DD3A2-1119-4249-9AA0-5321D8E0022E}" type="slidenum">
              <a:rPr lang="en-IN" smtClean="0"/>
              <a:t>1</a:t>
            </a:fld>
            <a:endParaRPr lang="en-IN"/>
          </a:p>
        </p:txBody>
      </p:sp>
    </p:spTree>
    <p:extLst>
      <p:ext uri="{BB962C8B-B14F-4D97-AF65-F5344CB8AC3E}">
        <p14:creationId xmlns:p14="http://schemas.microsoft.com/office/powerpoint/2010/main" val="182747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2843294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38340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19944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69396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35964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50455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8C3975A-EAFA-4865-94B2-A74D347FB917}" type="datetimeFigureOut">
              <a:rPr lang="en-IN" smtClean="0"/>
              <a:t>22-05-2020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988469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8C3975A-EAFA-4865-94B2-A74D347FB917}" type="datetimeFigureOut">
              <a:rPr lang="en-IN" smtClean="0"/>
              <a:t>22-05-2020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3693936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3975A-EAFA-4865-94B2-A74D347FB917}" type="datetimeFigureOut">
              <a:rPr lang="en-IN" smtClean="0"/>
              <a:t>22-05-2020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662405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2262442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15504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3975A-EAFA-4865-94B2-A74D347FB917}" type="datetimeFigureOut">
              <a:rPr lang="en-IN" smtClean="0"/>
              <a:t>22-05-2020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ECFF2-6AD3-48A7-A67F-C9BD0156CAA1}" type="slidenum">
              <a:rPr lang="en-IN" smtClean="0"/>
              <a:t>‹#›</a:t>
            </a:fld>
            <a:endParaRPr lang="en-IN"/>
          </a:p>
        </p:txBody>
      </p:sp>
    </p:spTree>
    <p:extLst>
      <p:ext uri="{BB962C8B-B14F-4D97-AF65-F5344CB8AC3E}">
        <p14:creationId xmlns:p14="http://schemas.microsoft.com/office/powerpoint/2010/main" val="1799340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biologydictionary.net/embryo/" TargetMode="External"/><Relationship Id="rId2" Type="http://schemas.openxmlformats.org/officeDocument/2006/relationships/hyperlink" Target="https://biologydictionary.net/gametophyte/" TargetMode="External"/><Relationship Id="rId1" Type="http://schemas.openxmlformats.org/officeDocument/2006/relationships/slideLayout" Target="../slideLayouts/slideLayout7.xml"/><Relationship Id="rId4" Type="http://schemas.openxmlformats.org/officeDocument/2006/relationships/hyperlink" Target="https://biologydictionary.net/tissu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3352" y="1755649"/>
            <a:ext cx="9491472" cy="4127566"/>
          </a:xfrm>
        </p:spPr>
        <p:txBody>
          <a:bodyPr/>
          <a:lstStyle/>
          <a:p>
            <a:pPr marL="342900" indent="-342900" algn="just">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Structure </a:t>
            </a:r>
            <a:r>
              <a:rPr lang="en-US" dirty="0">
                <a:latin typeface="Times New Roman" panose="02020603050405020304" pitchFamily="18" charset="0"/>
                <a:cs typeface="Times New Roman" panose="02020603050405020304" pitchFamily="18" charset="0"/>
              </a:rPr>
              <a:t>of mature anther, pollen </a:t>
            </a:r>
            <a:r>
              <a:rPr lang="en-US" dirty="0" smtClean="0">
                <a:latin typeface="Times New Roman" panose="02020603050405020304" pitchFamily="18" charset="0"/>
                <a:cs typeface="Times New Roman" panose="02020603050405020304" pitchFamily="18" charset="0"/>
              </a:rPr>
              <a:t>grain</a:t>
            </a:r>
          </a:p>
          <a:p>
            <a:pPr marL="342900" indent="-342900" algn="just">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development </a:t>
            </a:r>
            <a:r>
              <a:rPr lang="en-US" dirty="0">
                <a:latin typeface="Times New Roman" panose="02020603050405020304" pitchFamily="18" charset="0"/>
                <a:cs typeface="Times New Roman" panose="02020603050405020304" pitchFamily="18" charset="0"/>
              </a:rPr>
              <a:t>of male </a:t>
            </a:r>
            <a:r>
              <a:rPr lang="en-US" dirty="0" smtClean="0">
                <a:latin typeface="Times New Roman" panose="02020603050405020304" pitchFamily="18" charset="0"/>
                <a:cs typeface="Times New Roman" panose="02020603050405020304" pitchFamily="18" charset="0"/>
              </a:rPr>
              <a:t>gametophyte</a:t>
            </a:r>
          </a:p>
          <a:p>
            <a:pPr marL="342900" indent="-342900" algn="just">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structure </a:t>
            </a:r>
            <a:r>
              <a:rPr lang="en-US" dirty="0">
                <a:latin typeface="Times New Roman" panose="02020603050405020304" pitchFamily="18" charset="0"/>
                <a:cs typeface="Times New Roman" panose="02020603050405020304" pitchFamily="18" charset="0"/>
              </a:rPr>
              <a:t>of mature </a:t>
            </a:r>
            <a:r>
              <a:rPr lang="en-US" dirty="0" smtClean="0">
                <a:latin typeface="Times New Roman" panose="02020603050405020304" pitchFamily="18" charset="0"/>
                <a:cs typeface="Times New Roman" panose="02020603050405020304" pitchFamily="18" charset="0"/>
              </a:rPr>
              <a:t>ovule,</a:t>
            </a:r>
          </a:p>
          <a:p>
            <a:pPr marL="342900" indent="-342900" algn="just">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development </a:t>
            </a:r>
            <a:r>
              <a:rPr lang="en-US" dirty="0">
                <a:latin typeface="Times New Roman" panose="02020603050405020304" pitchFamily="18" charset="0"/>
                <a:cs typeface="Times New Roman" panose="02020603050405020304" pitchFamily="18" charset="0"/>
              </a:rPr>
              <a:t>of female gametophyte (</a:t>
            </a:r>
            <a:r>
              <a:rPr lang="en-US" i="1" dirty="0" err="1">
                <a:latin typeface="Times New Roman" panose="02020603050405020304" pitchFamily="18" charset="0"/>
                <a:cs typeface="Times New Roman" panose="02020603050405020304" pitchFamily="18" charset="0"/>
              </a:rPr>
              <a:t>Polygonam</a:t>
            </a:r>
            <a:r>
              <a:rPr lang="en-US" dirty="0">
                <a:latin typeface="Times New Roman" panose="02020603050405020304" pitchFamily="18" charset="0"/>
                <a:cs typeface="Times New Roman" panose="02020603050405020304" pitchFamily="18" charset="0"/>
              </a:rPr>
              <a:t> type </a:t>
            </a:r>
            <a:r>
              <a:rPr lang="en-US" dirty="0" smtClean="0">
                <a:latin typeface="Times New Roman" panose="02020603050405020304" pitchFamily="18" charset="0"/>
                <a:cs typeface="Times New Roman" panose="02020603050405020304" pitchFamily="18" charset="0"/>
              </a:rPr>
              <a:t>only)</a:t>
            </a:r>
          </a:p>
          <a:p>
            <a:pPr marL="342900" indent="-342900" algn="just">
              <a:lnSpc>
                <a:spcPct val="150000"/>
              </a:lnSpc>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fertilization</a:t>
            </a:r>
            <a:endParaRPr lang="en-IN" dirty="0">
              <a:latin typeface="Times New Roman" panose="02020603050405020304" pitchFamily="18" charset="0"/>
              <a:cs typeface="Times New Roman" panose="02020603050405020304" pitchFamily="18" charset="0"/>
            </a:endParaRPr>
          </a:p>
        </p:txBody>
      </p:sp>
      <p:sp>
        <p:nvSpPr>
          <p:cNvPr id="5" name="Rectangle 4"/>
          <p:cNvSpPr/>
          <p:nvPr/>
        </p:nvSpPr>
        <p:spPr>
          <a:xfrm>
            <a:off x="4443984" y="821174"/>
            <a:ext cx="4416552" cy="584775"/>
          </a:xfrm>
          <a:prstGeom prst="rect">
            <a:avLst/>
          </a:prstGeom>
        </p:spPr>
        <p:txBody>
          <a:bodyPr wrap="square">
            <a:spAutoFit/>
          </a:bodyPr>
          <a:lstStyle/>
          <a:p>
            <a:r>
              <a:rPr lang="en-US" sz="3200" b="1" dirty="0">
                <a:solidFill>
                  <a:srgbClr val="0070C0"/>
                </a:solidFill>
              </a:rPr>
              <a:t>Unit - IV </a:t>
            </a:r>
            <a:r>
              <a:rPr lang="en-US" sz="3200" b="1" dirty="0" smtClean="0">
                <a:solidFill>
                  <a:srgbClr val="0070C0"/>
                </a:solidFill>
              </a:rPr>
              <a:t>(Embryology)</a:t>
            </a:r>
            <a:endParaRPr lang="en-IN" sz="3200" dirty="0">
              <a:solidFill>
                <a:srgbClr val="0070C0"/>
              </a:solidFill>
            </a:endParaRPr>
          </a:p>
        </p:txBody>
      </p:sp>
    </p:spTree>
    <p:extLst>
      <p:ext uri="{BB962C8B-B14F-4D97-AF65-F5344CB8AC3E}">
        <p14:creationId xmlns:p14="http://schemas.microsoft.com/office/powerpoint/2010/main" val="1676593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98919"/>
            <a:ext cx="10515600" cy="6001643"/>
          </a:xfrm>
          <a:prstGeom prst="rect">
            <a:avLst/>
          </a:prstGeom>
        </p:spPr>
        <p:txBody>
          <a:bodyPr wrap="square">
            <a:spAutoFit/>
          </a:bodyPr>
          <a:lstStyle/>
          <a:p>
            <a:pPr algn="just"/>
            <a:r>
              <a:rPr lang="en-US" sz="2400" b="1" dirty="0">
                <a:latin typeface="Times New Roman" panose="02020603050405020304" pitchFamily="18" charset="0"/>
                <a:cs typeface="Times New Roman" panose="02020603050405020304" pitchFamily="18" charset="0"/>
              </a:rPr>
              <a:t>Types of Ovules</a:t>
            </a:r>
          </a:p>
          <a:p>
            <a:pPr algn="just"/>
            <a:r>
              <a:rPr lang="en-US" sz="2400" dirty="0">
                <a:latin typeface="Times New Roman" panose="02020603050405020304" pitchFamily="18" charset="0"/>
                <a:cs typeface="Times New Roman" panose="02020603050405020304" pitchFamily="18" charset="0"/>
              </a:rPr>
              <a:t>Ovules have been separated into six categories based on their shapes:</a:t>
            </a:r>
          </a:p>
          <a:p>
            <a:pPr algn="just"/>
            <a:r>
              <a:rPr lang="en-US" sz="2400" dirty="0" err="1">
                <a:latin typeface="Times New Roman" panose="02020603050405020304" pitchFamily="18" charset="0"/>
                <a:cs typeface="Times New Roman" panose="02020603050405020304" pitchFamily="18" charset="0"/>
              </a:rPr>
              <a:t>Orthotropous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Atropous</a:t>
            </a:r>
            <a:r>
              <a:rPr lang="en-US" sz="2400" dirty="0" smtClean="0">
                <a:latin typeface="Times New Roman" panose="02020603050405020304" pitchFamily="18" charset="0"/>
                <a:cs typeface="Times New Roman" panose="02020603050405020304" pitchFamily="18" charset="0"/>
              </a:rPr>
              <a:t>): This </a:t>
            </a:r>
            <a:r>
              <a:rPr lang="en-US" sz="2400" dirty="0">
                <a:latin typeface="Times New Roman" panose="02020603050405020304" pitchFamily="18" charset="0"/>
                <a:cs typeface="Times New Roman" panose="02020603050405020304" pitchFamily="18" charset="0"/>
              </a:rPr>
              <a:t>is where the body of these ovules is straight so that the chalaza, where the </a:t>
            </a:r>
            <a:r>
              <a:rPr lang="en-US" sz="2400" dirty="0" err="1">
                <a:latin typeface="Times New Roman" panose="02020603050405020304" pitchFamily="18" charset="0"/>
                <a:cs typeface="Times New Roman" panose="02020603050405020304" pitchFamily="18" charset="0"/>
              </a:rPr>
              <a:t>nucellus</a:t>
            </a:r>
            <a:r>
              <a:rPr lang="en-US" sz="2400" dirty="0">
                <a:latin typeface="Times New Roman" panose="02020603050405020304" pitchFamily="18" charset="0"/>
                <a:cs typeface="Times New Roman" panose="02020603050405020304" pitchFamily="18" charset="0"/>
              </a:rPr>
              <a:t> and integuments merge, the </a:t>
            </a:r>
            <a:r>
              <a:rPr lang="en-US" sz="2400" i="1" dirty="0" err="1">
                <a:latin typeface="Times New Roman" panose="02020603050405020304" pitchFamily="18" charset="0"/>
                <a:cs typeface="Times New Roman" panose="02020603050405020304" pitchFamily="18" charset="0"/>
              </a:rPr>
              <a:t>funicle</a:t>
            </a:r>
            <a:r>
              <a:rPr lang="en-US" sz="2400" dirty="0">
                <a:latin typeface="Times New Roman" panose="02020603050405020304" pitchFamily="18" charset="0"/>
                <a:cs typeface="Times New Roman" panose="02020603050405020304" pitchFamily="18" charset="0"/>
              </a:rPr>
              <a:t>, which attaches the ovule to </a:t>
            </a:r>
            <a:r>
              <a:rPr lang="en-US" sz="2400" dirty="0" smtClean="0">
                <a:latin typeface="Times New Roman" panose="02020603050405020304" pitchFamily="18" charset="0"/>
                <a:cs typeface="Times New Roman" panose="02020603050405020304" pitchFamily="18" charset="0"/>
              </a:rPr>
              <a:t>the placenta, and </a:t>
            </a:r>
            <a:r>
              <a:rPr lang="en-US" sz="2400" dirty="0">
                <a:latin typeface="Times New Roman" panose="02020603050405020304" pitchFamily="18" charset="0"/>
                <a:cs typeface="Times New Roman" panose="02020603050405020304" pitchFamily="18" charset="0"/>
              </a:rPr>
              <a:t>the </a:t>
            </a:r>
            <a:r>
              <a:rPr lang="en-US" sz="2400" i="1" dirty="0" err="1">
                <a:latin typeface="Times New Roman" panose="02020603050405020304" pitchFamily="18" charset="0"/>
                <a:cs typeface="Times New Roman" panose="02020603050405020304" pitchFamily="18" charset="0"/>
              </a:rPr>
              <a:t>micropyle</a:t>
            </a:r>
            <a:r>
              <a:rPr lang="en-US" sz="2400" dirty="0">
                <a:latin typeface="Times New Roman" panose="02020603050405020304" pitchFamily="18" charset="0"/>
                <a:cs typeface="Times New Roman" panose="02020603050405020304" pitchFamily="18" charset="0"/>
              </a:rPr>
              <a:t> are all aligned.</a:t>
            </a:r>
          </a:p>
          <a:p>
            <a:pPr algn="just"/>
            <a:r>
              <a:rPr lang="en-US" sz="2400" dirty="0" smtClean="0">
                <a:latin typeface="Times New Roman" panose="02020603050405020304" pitchFamily="18" charset="0"/>
                <a:cs typeface="Times New Roman" panose="02020603050405020304" pitchFamily="18" charset="0"/>
              </a:rPr>
              <a:t>Anatropous: In </a:t>
            </a:r>
            <a:r>
              <a:rPr lang="en-US" sz="2400" dirty="0">
                <a:latin typeface="Times New Roman" panose="02020603050405020304" pitchFamily="18" charset="0"/>
                <a:cs typeface="Times New Roman" panose="02020603050405020304" pitchFamily="18" charset="0"/>
              </a:rPr>
              <a:t>this case, the ovules become completely inverted during development so that the </a:t>
            </a:r>
            <a:r>
              <a:rPr lang="en-US" sz="2400" dirty="0" err="1">
                <a:latin typeface="Times New Roman" panose="02020603050405020304" pitchFamily="18" charset="0"/>
                <a:cs typeface="Times New Roman" panose="02020603050405020304" pitchFamily="18" charset="0"/>
              </a:rPr>
              <a:t>micropyle</a:t>
            </a:r>
            <a:r>
              <a:rPr lang="en-US" sz="2400" dirty="0">
                <a:latin typeface="Times New Roman" panose="02020603050405020304" pitchFamily="18" charset="0"/>
                <a:cs typeface="Times New Roman" panose="02020603050405020304" pitchFamily="18" charset="0"/>
              </a:rPr>
              <a:t> lies close to the hilum. The hilum is a scar that marks the point where the seed was attached to the fruit wall by the </a:t>
            </a:r>
            <a:r>
              <a:rPr lang="en-US" sz="2400" dirty="0" err="1">
                <a:latin typeface="Times New Roman" panose="02020603050405020304" pitchFamily="18" charset="0"/>
                <a:cs typeface="Times New Roman" panose="02020603050405020304" pitchFamily="18" charset="0"/>
              </a:rPr>
              <a:t>funicle</a:t>
            </a:r>
            <a:r>
              <a:rPr lang="en-US" sz="2400" dirty="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Hemi-anatropous: The </a:t>
            </a:r>
            <a:r>
              <a:rPr lang="en-US" sz="2400" dirty="0">
                <a:latin typeface="Times New Roman" panose="02020603050405020304" pitchFamily="18" charset="0"/>
                <a:cs typeface="Times New Roman" panose="02020603050405020304" pitchFamily="18" charset="0"/>
              </a:rPr>
              <a:t>body of these ovules becomes at a right angle in relation to the </a:t>
            </a:r>
            <a:r>
              <a:rPr lang="en-US" sz="2400" dirty="0" err="1">
                <a:latin typeface="Times New Roman" panose="02020603050405020304" pitchFamily="18" charset="0"/>
                <a:cs typeface="Times New Roman" panose="02020603050405020304" pitchFamily="18" charset="0"/>
              </a:rPr>
              <a:t>funicle</a:t>
            </a:r>
            <a:r>
              <a:rPr lang="en-US" sz="2400" dirty="0">
                <a:latin typeface="Times New Roman" panose="02020603050405020304" pitchFamily="18" charset="0"/>
                <a:cs typeface="Times New Roman" panose="02020603050405020304" pitchFamily="18" charset="0"/>
              </a:rPr>
              <a:t>, so it looks like the ovule is lying on its side.</a:t>
            </a:r>
          </a:p>
          <a:p>
            <a:pPr algn="just"/>
            <a:r>
              <a:rPr lang="en-US" sz="2400" dirty="0" err="1" smtClean="0">
                <a:latin typeface="Times New Roman" panose="02020603050405020304" pitchFamily="18" charset="0"/>
                <a:cs typeface="Times New Roman" panose="02020603050405020304" pitchFamily="18" charset="0"/>
              </a:rPr>
              <a:t>Campylotropous</a:t>
            </a:r>
            <a:r>
              <a:rPr lang="en-US" sz="2400" dirty="0" smtClean="0">
                <a:latin typeface="Times New Roman" panose="02020603050405020304" pitchFamily="18" charset="0"/>
                <a:cs typeface="Times New Roman" panose="02020603050405020304" pitchFamily="18" charset="0"/>
              </a:rPr>
              <a:t>: The </a:t>
            </a:r>
            <a:r>
              <a:rPr lang="en-US" sz="2400" dirty="0">
                <a:latin typeface="Times New Roman" panose="02020603050405020304" pitchFamily="18" charset="0"/>
                <a:cs typeface="Times New Roman" panose="02020603050405020304" pitchFamily="18" charset="0"/>
              </a:rPr>
              <a:t>body of this type is bent and the alignment between the chalaza and </a:t>
            </a:r>
            <a:r>
              <a:rPr lang="en-US" sz="2400" dirty="0" err="1">
                <a:latin typeface="Times New Roman" panose="02020603050405020304" pitchFamily="18" charset="0"/>
                <a:cs typeface="Times New Roman" panose="02020603050405020304" pitchFamily="18" charset="0"/>
              </a:rPr>
              <a:t>micropyle</a:t>
            </a:r>
            <a:r>
              <a:rPr lang="en-US" sz="2400" dirty="0">
                <a:latin typeface="Times New Roman" panose="02020603050405020304" pitchFamily="18" charset="0"/>
                <a:cs typeface="Times New Roman" panose="02020603050405020304" pitchFamily="18" charset="0"/>
              </a:rPr>
              <a:t> is lost. The embryo sac is only slightly curved.</a:t>
            </a:r>
          </a:p>
          <a:p>
            <a:pPr algn="just"/>
            <a:r>
              <a:rPr lang="en-US" sz="2400" dirty="0" err="1" smtClean="0">
                <a:latin typeface="Times New Roman" panose="02020603050405020304" pitchFamily="18" charset="0"/>
                <a:cs typeface="Times New Roman" panose="02020603050405020304" pitchFamily="18" charset="0"/>
              </a:rPr>
              <a:t>Amphitropous</a:t>
            </a:r>
            <a:r>
              <a:rPr lang="en-US" sz="2400" dirty="0" smtClean="0">
                <a:latin typeface="Times New Roman" panose="02020603050405020304" pitchFamily="18" charset="0"/>
                <a:cs typeface="Times New Roman" panose="02020603050405020304" pitchFamily="18" charset="0"/>
              </a:rPr>
              <a:t>: The </a:t>
            </a:r>
            <a:r>
              <a:rPr lang="en-US" sz="2400" dirty="0">
                <a:latin typeface="Times New Roman" panose="02020603050405020304" pitchFamily="18" charset="0"/>
                <a:cs typeface="Times New Roman" panose="02020603050405020304" pitchFamily="18" charset="0"/>
              </a:rPr>
              <a:t>body of the ovule is very much curved that the embryo sac and the ovule itself take the shape of a horseshoe</a:t>
            </a:r>
            <a:r>
              <a:rPr lang="en-US" sz="2400" dirty="0" smtClean="0">
                <a:latin typeface="Times New Roman" panose="02020603050405020304" pitchFamily="18" charset="0"/>
                <a:cs typeface="Times New Roman" panose="02020603050405020304" pitchFamily="18" charset="0"/>
              </a:rPr>
              <a:t>.</a:t>
            </a:r>
          </a:p>
          <a:p>
            <a:pPr algn="just"/>
            <a:r>
              <a:rPr lang="en-US" sz="2400" dirty="0" err="1" smtClean="0">
                <a:latin typeface="Times New Roman" panose="02020603050405020304" pitchFamily="18" charset="0"/>
                <a:cs typeface="Times New Roman" panose="02020603050405020304" pitchFamily="18" charset="0"/>
              </a:rPr>
              <a:t>Circinotropous</a:t>
            </a:r>
            <a:r>
              <a:rPr lang="en-US" sz="2400" dirty="0" smtClean="0">
                <a:latin typeface="Times New Roman" panose="02020603050405020304" pitchFamily="18" charset="0"/>
                <a:cs typeface="Times New Roman" panose="02020603050405020304" pitchFamily="18" charset="0"/>
              </a:rPr>
              <a:t>: The </a:t>
            </a:r>
            <a:r>
              <a:rPr lang="en-US" sz="2400" dirty="0" err="1">
                <a:latin typeface="Times New Roman" panose="02020603050405020304" pitchFamily="18" charset="0"/>
                <a:cs typeface="Times New Roman" panose="02020603050405020304" pitchFamily="18" charset="0"/>
              </a:rPr>
              <a:t>funicle</a:t>
            </a:r>
            <a:r>
              <a:rPr lang="en-US" sz="2400" dirty="0">
                <a:latin typeface="Times New Roman" panose="02020603050405020304" pitchFamily="18" charset="0"/>
                <a:cs typeface="Times New Roman" panose="02020603050405020304" pitchFamily="18" charset="0"/>
              </a:rPr>
              <a:t> in this case is especially long that it creates a nearly full circle around the ovule whose </a:t>
            </a:r>
            <a:r>
              <a:rPr lang="en-US" sz="2400" dirty="0" err="1">
                <a:latin typeface="Times New Roman" panose="02020603050405020304" pitchFamily="18" charset="0"/>
                <a:cs typeface="Times New Roman" panose="02020603050405020304" pitchFamily="18" charset="0"/>
              </a:rPr>
              <a:t>micropyle</a:t>
            </a:r>
            <a:r>
              <a:rPr lang="en-US" sz="2400" dirty="0">
                <a:latin typeface="Times New Roman" panose="02020603050405020304" pitchFamily="18" charset="0"/>
                <a:cs typeface="Times New Roman" panose="02020603050405020304" pitchFamily="18" charset="0"/>
              </a:rPr>
              <a:t> is ultimately pointing </a:t>
            </a:r>
            <a:r>
              <a:rPr lang="en-US" sz="2400" dirty="0" smtClean="0">
                <a:latin typeface="Times New Roman" panose="02020603050405020304" pitchFamily="18" charset="0"/>
                <a:cs typeface="Times New Roman" panose="02020603050405020304" pitchFamily="18" charset="0"/>
              </a:rPr>
              <a:t>upwards.</a:t>
            </a:r>
            <a:endParaRPr lang="en-US" sz="24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7277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78833" y="147935"/>
            <a:ext cx="5038559" cy="461665"/>
          </a:xfrm>
          <a:prstGeom prst="rect">
            <a:avLst/>
          </a:prstGeom>
        </p:spPr>
        <p:txBody>
          <a:bodyPr wrap="none">
            <a:spAutoFit/>
          </a:bodyPr>
          <a:lstStyle/>
          <a:p>
            <a:r>
              <a:rPr lang="en-US" sz="2400" b="1" dirty="0" smtClean="0">
                <a:solidFill>
                  <a:prstClr val="black"/>
                </a:solidFill>
                <a:latin typeface="Times New Roman" panose="02020603050405020304" pitchFamily="18" charset="0"/>
                <a:cs typeface="Times New Roman" panose="02020603050405020304" pitchFamily="18" charset="0"/>
              </a:rPr>
              <a:t>Development </a:t>
            </a:r>
            <a:r>
              <a:rPr lang="en-US" sz="2400" b="1" dirty="0">
                <a:solidFill>
                  <a:prstClr val="black"/>
                </a:solidFill>
                <a:latin typeface="Times New Roman" panose="02020603050405020304" pitchFamily="18" charset="0"/>
                <a:cs typeface="Times New Roman" panose="02020603050405020304" pitchFamily="18" charset="0"/>
              </a:rPr>
              <a:t>of female gametophyte </a:t>
            </a:r>
            <a:endParaRPr lang="en-IN" b="1" dirty="0"/>
          </a:p>
        </p:txBody>
      </p:sp>
      <p:sp>
        <p:nvSpPr>
          <p:cNvPr id="4" name="Rectangle 3"/>
          <p:cNvSpPr/>
          <p:nvPr/>
        </p:nvSpPr>
        <p:spPr>
          <a:xfrm>
            <a:off x="1162050" y="609600"/>
            <a:ext cx="10229849" cy="6370975"/>
          </a:xfrm>
          <a:prstGeom prst="rect">
            <a:avLst/>
          </a:prstGeom>
        </p:spPr>
        <p:txBody>
          <a:bodyPr wrap="square">
            <a:spAutoFit/>
          </a:bodyPr>
          <a:lstStyle/>
          <a:p>
            <a:pPr marL="342900" indent="-342900" algn="just" fontAlgn="base">
              <a:buFont typeface="Wingdings" panose="05000000000000000000" pitchFamily="2" charset="2"/>
              <a:buChar char="v"/>
            </a:pPr>
            <a:r>
              <a:rPr lang="en-US" sz="2400" dirty="0">
                <a:solidFill>
                  <a:srgbClr val="424142"/>
                </a:solidFill>
                <a:latin typeface="Times New Roman" panose="02020603050405020304" pitchFamily="18" charset="0"/>
                <a:cs typeface="Times New Roman" panose="02020603050405020304" pitchFamily="18" charset="0"/>
              </a:rPr>
              <a:t>The ovule or the </a:t>
            </a:r>
            <a:r>
              <a:rPr lang="en-US" sz="2400" dirty="0" err="1">
                <a:solidFill>
                  <a:srgbClr val="424142"/>
                </a:solidFill>
                <a:latin typeface="Times New Roman" panose="02020603050405020304" pitchFamily="18" charset="0"/>
                <a:cs typeface="Times New Roman" panose="02020603050405020304" pitchFamily="18" charset="0"/>
              </a:rPr>
              <a:t>megasporangium</a:t>
            </a:r>
            <a:r>
              <a:rPr lang="en-US" sz="2400" dirty="0">
                <a:solidFill>
                  <a:srgbClr val="424142"/>
                </a:solidFill>
                <a:latin typeface="Times New Roman" panose="02020603050405020304" pitchFamily="18" charset="0"/>
                <a:cs typeface="Times New Roman" panose="02020603050405020304" pitchFamily="18" charset="0"/>
              </a:rPr>
              <a:t> develops as a small protuberance of the placental tissue. In the very young ovule a single hypodermal cell is differentiated as the </a:t>
            </a:r>
            <a:r>
              <a:rPr lang="en-US" sz="2400" dirty="0" err="1" smtClean="0">
                <a:solidFill>
                  <a:srgbClr val="424142"/>
                </a:solidFill>
                <a:latin typeface="Times New Roman" panose="02020603050405020304" pitchFamily="18" charset="0"/>
                <a:cs typeface="Times New Roman" panose="02020603050405020304" pitchFamily="18" charset="0"/>
              </a:rPr>
              <a:t>archesporium</a:t>
            </a:r>
            <a:r>
              <a:rPr lang="en-US" sz="2400" dirty="0" smtClean="0">
                <a:solidFill>
                  <a:srgbClr val="424142"/>
                </a:solidFill>
                <a:latin typeface="Times New Roman" panose="02020603050405020304" pitchFamily="18" charset="0"/>
                <a:cs typeface="Times New Roman" panose="02020603050405020304" pitchFamily="18" charset="0"/>
              </a:rPr>
              <a:t>.</a:t>
            </a:r>
          </a:p>
          <a:p>
            <a:pPr marL="342900" indent="-342900" algn="just" fontAlgn="base">
              <a:buFont typeface="Wingdings" panose="05000000000000000000" pitchFamily="2" charset="2"/>
              <a:buChar char="v"/>
            </a:pPr>
            <a:r>
              <a:rPr lang="en-US" sz="2400" dirty="0" smtClean="0">
                <a:solidFill>
                  <a:srgbClr val="424142"/>
                </a:solidFill>
                <a:latin typeface="Times New Roman" panose="02020603050405020304" pitchFamily="18" charset="0"/>
                <a:cs typeface="Times New Roman" panose="02020603050405020304" pitchFamily="18" charset="0"/>
              </a:rPr>
              <a:t>This </a:t>
            </a:r>
            <a:r>
              <a:rPr lang="en-US" sz="2400" dirty="0" err="1">
                <a:solidFill>
                  <a:srgbClr val="424142"/>
                </a:solidFill>
                <a:latin typeface="Times New Roman" panose="02020603050405020304" pitchFamily="18" charset="0"/>
                <a:cs typeface="Times New Roman" panose="02020603050405020304" pitchFamily="18" charset="0"/>
              </a:rPr>
              <a:t>archesporium</a:t>
            </a:r>
            <a:r>
              <a:rPr lang="en-US" sz="2400" dirty="0">
                <a:solidFill>
                  <a:srgbClr val="424142"/>
                </a:solidFill>
                <a:latin typeface="Times New Roman" panose="02020603050405020304" pitchFamily="18" charset="0"/>
                <a:cs typeface="Times New Roman" panose="02020603050405020304" pitchFamily="18" charset="0"/>
              </a:rPr>
              <a:t> cell may or may not cut off some parietal cells and then becomes the megaspore mother </a:t>
            </a:r>
            <a:r>
              <a:rPr lang="en-US" sz="2400" dirty="0" smtClean="0">
                <a:solidFill>
                  <a:srgbClr val="424142"/>
                </a:solidFill>
                <a:latin typeface="Times New Roman" panose="02020603050405020304" pitchFamily="18" charset="0"/>
                <a:cs typeface="Times New Roman" panose="02020603050405020304" pitchFamily="18" charset="0"/>
              </a:rPr>
              <a:t>cell. The </a:t>
            </a:r>
            <a:r>
              <a:rPr lang="en-US" sz="2400" dirty="0">
                <a:solidFill>
                  <a:srgbClr val="424142"/>
                </a:solidFill>
                <a:latin typeface="Times New Roman" panose="02020603050405020304" pitchFamily="18" charset="0"/>
                <a:cs typeface="Times New Roman" panose="02020603050405020304" pitchFamily="18" charset="0"/>
              </a:rPr>
              <a:t>megaspore mother cell now undergoes meiosis or reduction division, and, usually, a linear row of four haploid megaspore cells (‘linear tetrad’) is </a:t>
            </a:r>
            <a:r>
              <a:rPr lang="en-US" sz="2400" dirty="0" smtClean="0">
                <a:solidFill>
                  <a:srgbClr val="424142"/>
                </a:solidFill>
                <a:latin typeface="Times New Roman" panose="02020603050405020304" pitchFamily="18" charset="0"/>
                <a:cs typeface="Times New Roman" panose="02020603050405020304" pitchFamily="18" charset="0"/>
              </a:rPr>
              <a:t>formed.</a:t>
            </a:r>
          </a:p>
          <a:p>
            <a:pPr marL="342900" indent="-342900" algn="just" fontAlgn="base">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Meanwhile</a:t>
            </a:r>
            <a:r>
              <a:rPr lang="en-US" sz="2400" dirty="0">
                <a:latin typeface="Times New Roman" panose="02020603050405020304" pitchFamily="18" charset="0"/>
                <a:cs typeface="Times New Roman" panose="02020603050405020304" pitchFamily="18" charset="0"/>
              </a:rPr>
              <a:t>, two integuments develop from the base of the ovule. Of the linear tetrad of megaspores, usually the lower­ most one enlarges and becomes the functional megaspore while the three on top </a:t>
            </a:r>
            <a:r>
              <a:rPr lang="en-US" sz="2400" dirty="0" smtClean="0">
                <a:latin typeface="Times New Roman" panose="02020603050405020304" pitchFamily="18" charset="0"/>
                <a:cs typeface="Times New Roman" panose="02020603050405020304" pitchFamily="18" charset="0"/>
              </a:rPr>
              <a:t>disinte­grate.</a:t>
            </a:r>
          </a:p>
          <a:p>
            <a:pPr marL="342900" indent="-342900" algn="just" fontAlgn="base">
              <a:buFont typeface="Wingdings" panose="05000000000000000000" pitchFamily="2" charset="2"/>
              <a:buChar char="v"/>
            </a:pPr>
            <a:r>
              <a:rPr lang="en-US" sz="2400" dirty="0" smtClean="0">
                <a:solidFill>
                  <a:srgbClr val="424142"/>
                </a:solidFill>
                <a:latin typeface="Times New Roman" panose="02020603050405020304" pitchFamily="18" charset="0"/>
                <a:cs typeface="Times New Roman" panose="02020603050405020304" pitchFamily="18" charset="0"/>
              </a:rPr>
              <a:t>The </a:t>
            </a:r>
            <a:r>
              <a:rPr lang="en-US" sz="2400" dirty="0">
                <a:solidFill>
                  <a:srgbClr val="424142"/>
                </a:solidFill>
                <a:latin typeface="Times New Roman" panose="02020603050405020304" pitchFamily="18" charset="0"/>
                <a:cs typeface="Times New Roman" panose="02020603050405020304" pitchFamily="18" charset="0"/>
              </a:rPr>
              <a:t>functional megaspore now develops the female gametophyte or the embryo </a:t>
            </a:r>
            <a:r>
              <a:rPr lang="en-US" sz="2400" dirty="0" smtClean="0">
                <a:solidFill>
                  <a:srgbClr val="424142"/>
                </a:solidFill>
                <a:latin typeface="Times New Roman" panose="02020603050405020304" pitchFamily="18" charset="0"/>
                <a:cs typeface="Times New Roman" panose="02020603050405020304" pitchFamily="18" charset="0"/>
              </a:rPr>
              <a:t>sac.</a:t>
            </a:r>
          </a:p>
          <a:p>
            <a:pPr marL="342900" indent="-342900" algn="just" fontAlgn="base">
              <a:buFont typeface="Wingdings" panose="05000000000000000000" pitchFamily="2" charset="2"/>
              <a:buChar char="v"/>
            </a:pPr>
            <a:r>
              <a:rPr lang="en-US" sz="2400" dirty="0" smtClean="0">
                <a:solidFill>
                  <a:srgbClr val="424142"/>
                </a:solidFill>
                <a:latin typeface="Times New Roman" panose="02020603050405020304" pitchFamily="18" charset="0"/>
                <a:cs typeface="Times New Roman" panose="02020603050405020304" pitchFamily="18" charset="0"/>
              </a:rPr>
              <a:t>In </a:t>
            </a:r>
            <a:r>
              <a:rPr lang="en-US" sz="2400" dirty="0">
                <a:solidFill>
                  <a:srgbClr val="424142"/>
                </a:solidFill>
                <a:latin typeface="Times New Roman" panose="02020603050405020304" pitchFamily="18" charset="0"/>
                <a:cs typeface="Times New Roman" panose="02020603050405020304" pitchFamily="18" charset="0"/>
              </a:rPr>
              <a:t>Angiosperms, the development of the female gametophyte is completely </a:t>
            </a:r>
            <a:r>
              <a:rPr lang="en-US" sz="2400" dirty="0" err="1">
                <a:solidFill>
                  <a:srgbClr val="424142"/>
                </a:solidFill>
                <a:latin typeface="Times New Roman" panose="02020603050405020304" pitchFamily="18" charset="0"/>
                <a:cs typeface="Times New Roman" panose="02020603050405020304" pitchFamily="18" charset="0"/>
              </a:rPr>
              <a:t>endosporous</a:t>
            </a:r>
            <a:r>
              <a:rPr lang="en-US" sz="2400" dirty="0">
                <a:solidFill>
                  <a:srgbClr val="424142"/>
                </a:solidFill>
                <a:latin typeface="Times New Roman" panose="02020603050405020304" pitchFamily="18" charset="0"/>
                <a:cs typeface="Times New Roman" panose="02020603050405020304" pitchFamily="18" charset="0"/>
              </a:rPr>
              <a:t>, i.e., within the megaspore. In a typical case, the nucleus of the embryo </a:t>
            </a:r>
            <a:r>
              <a:rPr lang="en-US" sz="2400" dirty="0" smtClean="0">
                <a:solidFill>
                  <a:srgbClr val="424142"/>
                </a:solidFill>
                <a:latin typeface="Times New Roman" panose="02020603050405020304" pitchFamily="18" charset="0"/>
                <a:cs typeface="Times New Roman" panose="02020603050405020304" pitchFamily="18" charset="0"/>
              </a:rPr>
              <a:t>sac, </a:t>
            </a:r>
            <a:r>
              <a:rPr lang="en-US" sz="2400" dirty="0">
                <a:solidFill>
                  <a:srgbClr val="424142"/>
                </a:solidFill>
                <a:latin typeface="Times New Roman" panose="02020603050405020304" pitchFamily="18" charset="0"/>
                <a:cs typeface="Times New Roman" panose="02020603050405020304" pitchFamily="18" charset="0"/>
              </a:rPr>
              <a:t>which is the same as the functional </a:t>
            </a:r>
            <a:r>
              <a:rPr lang="en-US" sz="2400" dirty="0" smtClean="0">
                <a:solidFill>
                  <a:srgbClr val="424142"/>
                </a:solidFill>
                <a:latin typeface="Times New Roman" panose="02020603050405020304" pitchFamily="18" charset="0"/>
                <a:cs typeface="Times New Roman" panose="02020603050405020304" pitchFamily="18" charset="0"/>
              </a:rPr>
              <a:t>megaspore, divides </a:t>
            </a:r>
            <a:r>
              <a:rPr lang="en-US" sz="2400" dirty="0">
                <a:solidFill>
                  <a:srgbClr val="424142"/>
                </a:solidFill>
                <a:latin typeface="Times New Roman" panose="02020603050405020304" pitchFamily="18" charset="0"/>
                <a:cs typeface="Times New Roman" panose="02020603050405020304" pitchFamily="18" charset="0"/>
              </a:rPr>
              <a:t>into </a:t>
            </a:r>
            <a:r>
              <a:rPr lang="en-US" sz="2400" dirty="0" smtClean="0">
                <a:solidFill>
                  <a:srgbClr val="424142"/>
                </a:solidFill>
                <a:latin typeface="Times New Roman" panose="02020603050405020304" pitchFamily="18" charset="0"/>
                <a:cs typeface="Times New Roman" panose="02020603050405020304" pitchFamily="18" charset="0"/>
              </a:rPr>
              <a:t>two, then </a:t>
            </a:r>
            <a:r>
              <a:rPr lang="en-US" sz="2400" dirty="0">
                <a:solidFill>
                  <a:srgbClr val="424142"/>
                </a:solidFill>
                <a:latin typeface="Times New Roman" panose="02020603050405020304" pitchFamily="18" charset="0"/>
                <a:cs typeface="Times New Roman" panose="02020603050405020304" pitchFamily="18" charset="0"/>
              </a:rPr>
              <a:t>four </a:t>
            </a:r>
            <a:r>
              <a:rPr lang="en-US" sz="2400" dirty="0" smtClean="0">
                <a:solidFill>
                  <a:srgbClr val="424142"/>
                </a:solidFill>
                <a:latin typeface="Times New Roman" panose="02020603050405020304" pitchFamily="18" charset="0"/>
                <a:cs typeface="Times New Roman" panose="02020603050405020304" pitchFamily="18" charset="0"/>
              </a:rPr>
              <a:t>and </a:t>
            </a:r>
            <a:r>
              <a:rPr lang="en-US" sz="2400" dirty="0">
                <a:solidFill>
                  <a:srgbClr val="424142"/>
                </a:solidFill>
                <a:latin typeface="Times New Roman" panose="02020603050405020304" pitchFamily="18" charset="0"/>
                <a:cs typeface="Times New Roman" panose="02020603050405020304" pitchFamily="18" charset="0"/>
              </a:rPr>
              <a:t>finally, eight daughter </a:t>
            </a:r>
            <a:r>
              <a:rPr lang="en-US" sz="2400" dirty="0" smtClean="0">
                <a:solidFill>
                  <a:srgbClr val="424142"/>
                </a:solidFill>
                <a:latin typeface="Times New Roman" panose="02020603050405020304" pitchFamily="18" charset="0"/>
                <a:cs typeface="Times New Roman" panose="02020603050405020304" pitchFamily="18" charset="0"/>
              </a:rPr>
              <a:t>nuclei four </a:t>
            </a:r>
            <a:r>
              <a:rPr lang="en-US" sz="2400" dirty="0">
                <a:solidFill>
                  <a:srgbClr val="424142"/>
                </a:solidFill>
                <a:latin typeface="Times New Roman" panose="02020603050405020304" pitchFamily="18" charset="0"/>
                <a:cs typeface="Times New Roman" panose="02020603050405020304" pitchFamily="18" charset="0"/>
              </a:rPr>
              <a:t>of which are located at each </a:t>
            </a:r>
            <a:r>
              <a:rPr lang="en-US" sz="2400" dirty="0" smtClean="0">
                <a:solidFill>
                  <a:srgbClr val="424142"/>
                </a:solidFill>
                <a:latin typeface="Times New Roman" panose="02020603050405020304" pitchFamily="18" charset="0"/>
                <a:cs typeface="Times New Roman" panose="02020603050405020304" pitchFamily="18" charset="0"/>
              </a:rPr>
              <a:t>pole.</a:t>
            </a: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0203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www.biologydiscussion.com/wp-content/uploads/2015/10/clip_image014_thumb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866775"/>
            <a:ext cx="9658349"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3353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8225" y="428178"/>
            <a:ext cx="10134600" cy="6001643"/>
          </a:xfrm>
          <a:prstGeom prst="rect">
            <a:avLst/>
          </a:prstGeom>
        </p:spPr>
        <p:txBody>
          <a:bodyPr wrap="square">
            <a:spAutoFit/>
          </a:bodyPr>
          <a:lstStyle/>
          <a:p>
            <a:pPr marL="342900" indent="-342900" algn="just">
              <a:buFont typeface="Wingdings" panose="05000000000000000000" pitchFamily="2" charset="2"/>
              <a:buChar char="v"/>
            </a:pPr>
            <a:r>
              <a:rPr lang="en-US" sz="2400" dirty="0">
                <a:solidFill>
                  <a:srgbClr val="424142"/>
                </a:solidFill>
                <a:latin typeface="Times New Roman" panose="02020603050405020304" pitchFamily="18" charset="0"/>
                <a:cs typeface="Times New Roman" panose="02020603050405020304" pitchFamily="18" charset="0"/>
              </a:rPr>
              <a:t>Then, one nucleus from each pole moves to the </a:t>
            </a:r>
            <a:r>
              <a:rPr lang="en-US" sz="2400" dirty="0" err="1">
                <a:solidFill>
                  <a:srgbClr val="424142"/>
                </a:solidFill>
                <a:latin typeface="Times New Roman" panose="02020603050405020304" pitchFamily="18" charset="0"/>
                <a:cs typeface="Times New Roman" panose="02020603050405020304" pitchFamily="18" charset="0"/>
              </a:rPr>
              <a:t>centre</a:t>
            </a:r>
            <a:r>
              <a:rPr lang="en-US" sz="2400" dirty="0">
                <a:solidFill>
                  <a:srgbClr val="424142"/>
                </a:solidFill>
                <a:latin typeface="Times New Roman" panose="02020603050405020304" pitchFamily="18" charset="0"/>
                <a:cs typeface="Times New Roman" panose="02020603050405020304" pitchFamily="18" charset="0"/>
              </a:rPr>
              <a:t> of the embryo sac and fuses there forming the fusion or secondary </a:t>
            </a:r>
            <a:r>
              <a:rPr lang="en-US" sz="2400" dirty="0" smtClean="0">
                <a:solidFill>
                  <a:srgbClr val="424142"/>
                </a:solidFill>
                <a:latin typeface="Times New Roman" panose="02020603050405020304" pitchFamily="18" charset="0"/>
                <a:cs typeface="Times New Roman" panose="02020603050405020304" pitchFamily="18" charset="0"/>
              </a:rPr>
              <a:t>nucleus.</a:t>
            </a:r>
          </a:p>
          <a:p>
            <a:pPr marL="342900" indent="-342900" algn="just">
              <a:buFont typeface="Wingdings" panose="05000000000000000000" pitchFamily="2" charset="2"/>
              <a:buChar char="v"/>
            </a:pPr>
            <a:r>
              <a:rPr lang="en-US" sz="2400" dirty="0" smtClean="0">
                <a:solidFill>
                  <a:srgbClr val="424142"/>
                </a:solidFill>
                <a:latin typeface="Times New Roman" panose="02020603050405020304" pitchFamily="18" charset="0"/>
                <a:cs typeface="Times New Roman" panose="02020603050405020304" pitchFamily="18" charset="0"/>
              </a:rPr>
              <a:t>Finally</a:t>
            </a:r>
            <a:r>
              <a:rPr lang="en-US" sz="2400" dirty="0">
                <a:solidFill>
                  <a:srgbClr val="424142"/>
                </a:solidFill>
                <a:latin typeface="Times New Roman" panose="02020603050405020304" pitchFamily="18" charset="0"/>
                <a:cs typeface="Times New Roman" panose="02020603050405020304" pitchFamily="18" charset="0"/>
              </a:rPr>
              <a:t>, the embryo sac or the female gametophyte becomes </a:t>
            </a:r>
            <a:r>
              <a:rPr lang="en-US" sz="2400" dirty="0" smtClean="0">
                <a:solidFill>
                  <a:srgbClr val="424142"/>
                </a:solidFill>
                <a:latin typeface="Times New Roman" panose="02020603050405020304" pitchFamily="18" charset="0"/>
                <a:cs typeface="Times New Roman" panose="02020603050405020304" pitchFamily="18" charset="0"/>
              </a:rPr>
              <a:t>organized.</a:t>
            </a:r>
          </a:p>
          <a:p>
            <a:pPr marL="342900"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Three </a:t>
            </a:r>
            <a:r>
              <a:rPr lang="en-US" sz="2400" dirty="0">
                <a:latin typeface="Times New Roman" panose="02020603050405020304" pitchFamily="18" charset="0"/>
                <a:cs typeface="Times New Roman" panose="02020603050405020304" pitchFamily="18" charset="0"/>
              </a:rPr>
              <a:t>nuclei at the base form the antipodal cells. The secondary nucleus remains at the </a:t>
            </a:r>
            <a:r>
              <a:rPr lang="en-US" sz="2400" dirty="0" err="1" smtClean="0">
                <a:latin typeface="Times New Roman" panose="02020603050405020304" pitchFamily="18" charset="0"/>
                <a:cs typeface="Times New Roman" panose="02020603050405020304" pitchFamily="18" charset="0"/>
              </a:rPr>
              <a:t>centre</a:t>
            </a:r>
            <a:r>
              <a:rPr lang="en-US" sz="24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On </a:t>
            </a:r>
            <a:r>
              <a:rPr lang="en-US" sz="2400" dirty="0">
                <a:latin typeface="Times New Roman" panose="02020603050405020304" pitchFamily="18" charset="0"/>
                <a:cs typeface="Times New Roman" panose="02020603050405020304" pitchFamily="18" charset="0"/>
              </a:rPr>
              <a:t>the top, three cells from the egg apparatus which consists of two flask-shaped </a:t>
            </a:r>
            <a:r>
              <a:rPr lang="en-US" sz="2400" dirty="0" err="1">
                <a:latin typeface="Times New Roman" panose="02020603050405020304" pitchFamily="18" charset="0"/>
                <a:cs typeface="Times New Roman" panose="02020603050405020304" pitchFamily="18" charset="0"/>
              </a:rPr>
              <a:t>synergids</a:t>
            </a:r>
            <a:r>
              <a:rPr lang="en-US" sz="2400" dirty="0">
                <a:latin typeface="Times New Roman" panose="02020603050405020304" pitchFamily="18" charset="0"/>
                <a:cs typeface="Times New Roman" panose="02020603050405020304" pitchFamily="18" charset="0"/>
              </a:rPr>
              <a:t> and a round egg cell (or ovum or </a:t>
            </a:r>
            <a:r>
              <a:rPr lang="en-US" sz="2400" dirty="0" err="1">
                <a:latin typeface="Times New Roman" panose="02020603050405020304" pitchFamily="18" charset="0"/>
                <a:cs typeface="Times New Roman" panose="02020603050405020304" pitchFamily="18" charset="0"/>
              </a:rPr>
              <a:t>oosphere</a:t>
            </a:r>
            <a:r>
              <a:rPr lang="en-US" sz="2400" dirty="0">
                <a:latin typeface="Times New Roman" panose="02020603050405020304" pitchFamily="18" charset="0"/>
                <a:cs typeface="Times New Roman" panose="02020603050405020304" pitchFamily="18" charset="0"/>
              </a:rPr>
              <a:t>) hanging between and below </a:t>
            </a:r>
            <a:r>
              <a:rPr lang="en-US" sz="2400" dirty="0" smtClean="0">
                <a:latin typeface="Times New Roman" panose="02020603050405020304" pitchFamily="18" charset="0"/>
                <a:cs typeface="Times New Roman" panose="02020603050405020304" pitchFamily="18" charset="0"/>
              </a:rPr>
              <a:t>them.</a:t>
            </a:r>
          </a:p>
          <a:p>
            <a:pPr marL="342900"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The </a:t>
            </a:r>
            <a:r>
              <a:rPr lang="en-US" sz="2400" dirty="0" err="1">
                <a:latin typeface="Times New Roman" panose="02020603050405020304" pitchFamily="18" charset="0"/>
                <a:cs typeface="Times New Roman" panose="02020603050405020304" pitchFamily="18" charset="0"/>
              </a:rPr>
              <a:t>synergids</a:t>
            </a:r>
            <a:r>
              <a:rPr lang="en-US" sz="2400" dirty="0">
                <a:latin typeface="Times New Roman" panose="02020603050405020304" pitchFamily="18" charset="0"/>
                <a:cs typeface="Times New Roman" panose="02020603050405020304" pitchFamily="18" charset="0"/>
              </a:rPr>
              <a:t> usually are somewhat notched by an indentation and they show striations at the tip (‘filiform apparatus</a:t>
            </a:r>
            <a:r>
              <a:rPr lang="en-US" sz="24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is prominent </a:t>
            </a:r>
            <a:r>
              <a:rPr lang="en-US" sz="2400" dirty="0" err="1">
                <a:latin typeface="Times New Roman" panose="02020603050405020304" pitchFamily="18" charset="0"/>
                <a:cs typeface="Times New Roman" panose="02020603050405020304" pitchFamily="18" charset="0"/>
              </a:rPr>
              <a:t>vacuolation</a:t>
            </a:r>
            <a:r>
              <a:rPr lang="en-US" sz="2400" dirty="0">
                <a:latin typeface="Times New Roman" panose="02020603050405020304" pitchFamily="18" charset="0"/>
                <a:cs typeface="Times New Roman" panose="02020603050405020304" pitchFamily="18" charset="0"/>
              </a:rPr>
              <a:t> below the </a:t>
            </a:r>
            <a:r>
              <a:rPr lang="en-US" sz="2400" dirty="0" err="1">
                <a:latin typeface="Times New Roman" panose="02020603050405020304" pitchFamily="18" charset="0"/>
                <a:cs typeface="Times New Roman" panose="02020603050405020304" pitchFamily="18" charset="0"/>
              </a:rPr>
              <a:t>synergid</a:t>
            </a:r>
            <a:r>
              <a:rPr lang="en-US" sz="2400" dirty="0">
                <a:latin typeface="Times New Roman" panose="02020603050405020304" pitchFamily="18" charset="0"/>
                <a:cs typeface="Times New Roman" panose="02020603050405020304" pitchFamily="18" charset="0"/>
              </a:rPr>
              <a:t> nuclei and above the egg nucleus, showing accumulation of cytoplasm at different </a:t>
            </a:r>
            <a:r>
              <a:rPr lang="en-US" sz="2400" dirty="0" smtClean="0">
                <a:latin typeface="Times New Roman" panose="02020603050405020304" pitchFamily="18" charset="0"/>
                <a:cs typeface="Times New Roman" panose="02020603050405020304" pitchFamily="18" charset="0"/>
              </a:rPr>
              <a:t>regions.</a:t>
            </a:r>
          </a:p>
          <a:p>
            <a:pPr marL="342900" indent="-342900" algn="just">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While </a:t>
            </a:r>
            <a:r>
              <a:rPr lang="en-US" sz="2400" dirty="0">
                <a:latin typeface="Times New Roman" panose="02020603050405020304" pitchFamily="18" charset="0"/>
                <a:cs typeface="Times New Roman" panose="02020603050405020304" pitchFamily="18" charset="0"/>
              </a:rPr>
              <a:t>the above method of gametophyte formation is usually described as the typical or normal type it has been found that many Angiosperms do not conform to this rule but show variations.</a:t>
            </a:r>
          </a:p>
          <a:p>
            <a:pPr algn="just"/>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6610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www.biologydiscussion.com/wp-content/uploads/2015/10/clip_image016_thumb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9724" y="981075"/>
            <a:ext cx="9439275"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4549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93274" y="193760"/>
            <a:ext cx="1805302" cy="579967"/>
          </a:xfrm>
          <a:prstGeom prst="rect">
            <a:avLst/>
          </a:prstGeom>
        </p:spPr>
        <p:txBody>
          <a:bodyPr wrap="none">
            <a:spAutoFit/>
          </a:bodyPr>
          <a:lstStyle/>
          <a:p>
            <a:pPr algn="just">
              <a:lnSpc>
                <a:spcPct val="150000"/>
              </a:lnSpc>
            </a:pPr>
            <a:r>
              <a:rPr lang="en-US" sz="2400" b="1" dirty="0" smtClean="0">
                <a:latin typeface="Times New Roman" panose="02020603050405020304" pitchFamily="18" charset="0"/>
                <a:cs typeface="Times New Roman" panose="02020603050405020304" pitchFamily="18" charset="0"/>
              </a:rPr>
              <a:t>Fertilization</a:t>
            </a:r>
            <a:endParaRPr lang="en-IN" sz="2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514350" y="1030902"/>
            <a:ext cx="10668000" cy="6001643"/>
          </a:xfrm>
          <a:prstGeom prst="rect">
            <a:avLst/>
          </a:prstGeom>
        </p:spPr>
        <p:txBody>
          <a:bodyPr wrap="square">
            <a:spAutoFit/>
          </a:bodyPr>
          <a:lstStyle/>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Fertilization</a:t>
            </a:r>
            <a:r>
              <a:rPr lang="en-US" sz="2400" dirty="0">
                <a:latin typeface="Times New Roman" panose="02020603050405020304" pitchFamily="18" charset="0"/>
                <a:cs typeface="Times New Roman" panose="02020603050405020304" pitchFamily="18" charset="0"/>
              </a:rPr>
              <a:t>, the pollen tube has to enter the ovule and eventually the embryo sac (female gametophyte) before </a:t>
            </a:r>
            <a:r>
              <a:rPr lang="en-US" sz="2400" dirty="0" smtClean="0">
                <a:latin typeface="Times New Roman" panose="02020603050405020304" pitchFamily="18" charset="0"/>
                <a:cs typeface="Times New Roman" panose="02020603050405020304" pitchFamily="18" charset="0"/>
              </a:rPr>
              <a:t>delivering </a:t>
            </a:r>
            <a:r>
              <a:rPr lang="en-US" sz="2400" dirty="0">
                <a:latin typeface="Times New Roman" panose="02020603050405020304" pitchFamily="18" charset="0"/>
                <a:cs typeface="Times New Roman" panose="02020603050405020304" pitchFamily="18" charset="0"/>
              </a:rPr>
              <a:t>the male gametes for </a:t>
            </a:r>
            <a:r>
              <a:rPr lang="en-US" sz="2400" dirty="0" smtClean="0">
                <a:latin typeface="Times New Roman" panose="02020603050405020304" pitchFamily="18" charset="0"/>
                <a:cs typeface="Times New Roman" panose="02020603050405020304" pitchFamily="18" charset="0"/>
              </a:rPr>
              <a:t>fertilization.</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egg apparatus, located at the </a:t>
            </a:r>
            <a:r>
              <a:rPr lang="en-US" sz="2400" dirty="0" err="1" smtClean="0">
                <a:latin typeface="Times New Roman" panose="02020603050405020304" pitchFamily="18" charset="0"/>
                <a:cs typeface="Times New Roman" panose="02020603050405020304" pitchFamily="18" charset="0"/>
              </a:rPr>
              <a:t>micropylar</a:t>
            </a:r>
            <a:r>
              <a:rPr lang="en-US" sz="2400" dirty="0">
                <a:latin typeface="Times New Roman" panose="02020603050405020304" pitchFamily="18" charset="0"/>
                <a:cs typeface="Times New Roman" panose="02020603050405020304" pitchFamily="18" charset="0"/>
              </a:rPr>
              <a:t> end, is made up of the central egg and the two surrounding </a:t>
            </a:r>
            <a:r>
              <a:rPr lang="en-US" sz="2400" dirty="0" err="1" smtClean="0">
                <a:latin typeface="Times New Roman" panose="02020603050405020304" pitchFamily="18" charset="0"/>
                <a:cs typeface="Times New Roman" panose="02020603050405020304" pitchFamily="18" charset="0"/>
              </a:rPr>
              <a:t>synergids</a:t>
            </a:r>
            <a:r>
              <a:rPr lang="en-US" sz="24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three antipodal cells are located at the opposite end. The two sets are separated by a large central cell with two nuclei; the nuclei fuse to form the polar nucleus before </a:t>
            </a:r>
            <a:r>
              <a:rPr lang="en-US" sz="2400" dirty="0" smtClean="0">
                <a:latin typeface="Times New Roman" panose="02020603050405020304" pitchFamily="18" charset="0"/>
                <a:cs typeface="Times New Roman" panose="02020603050405020304" pitchFamily="18" charset="0"/>
              </a:rPr>
              <a:t>fertilization.</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Pollen </a:t>
            </a:r>
            <a:r>
              <a:rPr lang="en-US" sz="2400" dirty="0">
                <a:latin typeface="Times New Roman" panose="02020603050405020304" pitchFamily="18" charset="0"/>
                <a:cs typeface="Times New Roman" panose="02020603050405020304" pitchFamily="18" charset="0"/>
              </a:rPr>
              <a:t>tube enters one of the </a:t>
            </a:r>
            <a:r>
              <a:rPr lang="en-US" sz="2400" dirty="0" err="1">
                <a:latin typeface="Times New Roman" panose="02020603050405020304" pitchFamily="18" charset="0"/>
                <a:cs typeface="Times New Roman" panose="02020603050405020304" pitchFamily="18" charset="0"/>
              </a:rPr>
              <a:t>synergids</a:t>
            </a:r>
            <a:r>
              <a:rPr lang="en-US" sz="2400" dirty="0">
                <a:latin typeface="Times New Roman" panose="02020603050405020304" pitchFamily="18" charset="0"/>
                <a:cs typeface="Times New Roman" panose="02020603050405020304" pitchFamily="18" charset="0"/>
              </a:rPr>
              <a:t> and discharges the two male gametes. One of them fuses with the egg to give rise to the zygote and the other fuses with the polar nucleus of the central cell to give rise to the primary endosperm </a:t>
            </a:r>
            <a:r>
              <a:rPr lang="en-US" sz="2400" dirty="0" smtClean="0">
                <a:latin typeface="Times New Roman" panose="02020603050405020304" pitchFamily="18" charset="0"/>
                <a:cs typeface="Times New Roman" panose="02020603050405020304" pitchFamily="18" charset="0"/>
              </a:rPr>
              <a:t>cell.</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These </a:t>
            </a:r>
            <a:r>
              <a:rPr lang="en-US" sz="2400" dirty="0">
                <a:latin typeface="Times New Roman" panose="02020603050405020304" pitchFamily="18" charset="0"/>
                <a:cs typeface="Times New Roman" panose="02020603050405020304" pitchFamily="18" charset="0"/>
              </a:rPr>
              <a:t>two fusion events, termed double fertilization are unique to flowering plants. The zygote develops into the embryo and the primary endosperm cell develops into the endosperm which nourishes the </a:t>
            </a:r>
            <a:r>
              <a:rPr lang="en-US" sz="2400" dirty="0" smtClean="0">
                <a:latin typeface="Times New Roman" panose="02020603050405020304" pitchFamily="18" charset="0"/>
                <a:cs typeface="Times New Roman" panose="02020603050405020304" pitchFamily="18" charset="0"/>
              </a:rPr>
              <a:t>embryo.</a:t>
            </a:r>
          </a:p>
          <a:p>
            <a:pPr marL="342900"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ovule develops into the </a:t>
            </a:r>
            <a:r>
              <a:rPr lang="en-US" sz="2400" dirty="0" smtClean="0">
                <a:latin typeface="Times New Roman" panose="02020603050405020304" pitchFamily="18" charset="0"/>
                <a:cs typeface="Times New Roman" panose="02020603050405020304" pitchFamily="18" charset="0"/>
              </a:rPr>
              <a:t>seed </a:t>
            </a:r>
            <a:r>
              <a:rPr lang="en-US" sz="2400" dirty="0">
                <a:latin typeface="Times New Roman" panose="02020603050405020304" pitchFamily="18" charset="0"/>
                <a:cs typeface="Times New Roman" panose="02020603050405020304" pitchFamily="18" charset="0"/>
              </a:rPr>
              <a:t>and the ovary into the fruit. This completes sexual reproduction in flowering plants.</a:t>
            </a:r>
          </a:p>
          <a:p>
            <a:pPr algn="just"/>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7334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d1u82yn7miridg.cloudfront.net/eyJidWNrZXQiOiJsYWJyb290cy1pbWFnZXMiLCJrZXkiOiJjb250ZW50X3RhZ19wcm9maWxlX2ltYWdlX2Q3NTIyOTMwYjY4MGY0ZDhkNzlmZGNmY2VkMGEwMDljZmIyZWY2ZmNfMjk4My5qcGciLCJlZGl0cyI6eyJ0b0Zvcm1hdCI6ImpwZyIsInJlc2l6ZSI6eyJ3aWR0aCI6ODAwLCJoZWlnaHQiOjQwMCwiZml0IjoiY292ZXIiLCJiYWNrZ3JvdW5kIjoiI2ZmZiJ9LCJmbGF0dGVuIjp7ImJhY2tncm91bmQiOiIjZmZmIn19f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425" y="457200"/>
            <a:ext cx="10610849" cy="581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305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625" y="724317"/>
            <a:ext cx="10325100" cy="4893647"/>
          </a:xfrm>
          <a:prstGeom prst="rect">
            <a:avLst/>
          </a:prstGeom>
        </p:spPr>
        <p:txBody>
          <a:bodyPr wrap="square">
            <a:spAutoFit/>
          </a:bodyPr>
          <a:lstStyle/>
          <a:p>
            <a:pPr algn="just"/>
            <a:r>
              <a:rPr lang="en-US" sz="2400" b="1" dirty="0">
                <a:latin typeface="Times New Roman" panose="02020603050405020304" pitchFamily="18" charset="0"/>
                <a:cs typeface="Times New Roman" panose="02020603050405020304" pitchFamily="18" charset="0"/>
              </a:rPr>
              <a:t>Structure of Pollen Grain and </a:t>
            </a:r>
            <a:r>
              <a:rPr lang="en-US" sz="2400" b="1" dirty="0" smtClean="0">
                <a:latin typeface="Times New Roman" panose="02020603050405020304" pitchFamily="18" charset="0"/>
                <a:cs typeface="Times New Roman" panose="02020603050405020304" pitchFamily="18" charset="0"/>
              </a:rPr>
              <a:t>Pistil:</a:t>
            </a:r>
          </a:p>
          <a:p>
            <a:pPr marL="342900" indent="-342900" algn="just">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necessary to give a brief account of the structural details of the pollen grain and the </a:t>
            </a:r>
            <a:r>
              <a:rPr lang="en-US" sz="2400" dirty="0" smtClean="0">
                <a:latin typeface="Times New Roman" panose="02020603050405020304" pitchFamily="18" charset="0"/>
                <a:cs typeface="Times New Roman" panose="02020603050405020304" pitchFamily="18" charset="0"/>
              </a:rPr>
              <a:t>pistil </a:t>
            </a:r>
            <a:r>
              <a:rPr lang="en-US" sz="2400" dirty="0">
                <a:latin typeface="Times New Roman" panose="02020603050405020304" pitchFamily="18" charset="0"/>
                <a:cs typeface="Times New Roman" panose="02020603050405020304" pitchFamily="18" charset="0"/>
              </a:rPr>
              <a:t>which are relevant to pollen </a:t>
            </a:r>
            <a:r>
              <a:rPr lang="en-US" sz="2400" dirty="0" smtClean="0">
                <a:latin typeface="Times New Roman" panose="02020603050405020304" pitchFamily="18" charset="0"/>
                <a:cs typeface="Times New Roman" panose="02020603050405020304" pitchFamily="18" charset="0"/>
              </a:rPr>
              <a:t>screening.</a:t>
            </a:r>
          </a:p>
          <a:p>
            <a:pPr marL="342900" indent="-342900" algn="just">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Pollen </a:t>
            </a:r>
            <a:r>
              <a:rPr lang="en-US" sz="2400" dirty="0">
                <a:latin typeface="Times New Roman" panose="02020603050405020304" pitchFamily="18" charset="0"/>
                <a:cs typeface="Times New Roman" panose="02020603050405020304" pitchFamily="18" charset="0"/>
              </a:rPr>
              <a:t>grains, when shed, are made up of two cells – a vegetative cell and a generative cell or three cells – a vegetative cell and the two male </a:t>
            </a:r>
            <a:r>
              <a:rPr lang="en-US" sz="2400" dirty="0" smtClean="0">
                <a:latin typeface="Times New Roman" panose="02020603050405020304" pitchFamily="18" charset="0"/>
                <a:cs typeface="Times New Roman" panose="02020603050405020304" pitchFamily="18" charset="0"/>
              </a:rPr>
              <a:t>gametes.</a:t>
            </a:r>
          </a:p>
          <a:p>
            <a:pPr marL="342900" indent="-342900" algn="just">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In two celled </a:t>
            </a:r>
            <a:r>
              <a:rPr lang="en-US" sz="2400" dirty="0">
                <a:latin typeface="Times New Roman" panose="02020603050405020304" pitchFamily="18" charset="0"/>
                <a:cs typeface="Times New Roman" panose="02020603050405020304" pitchFamily="18" charset="0"/>
              </a:rPr>
              <a:t>pollen, the generative cell divides to form the two male gametes during pollen tube growth in the </a:t>
            </a:r>
            <a:r>
              <a:rPr lang="en-US" sz="2400" dirty="0" smtClean="0">
                <a:latin typeface="Times New Roman" panose="02020603050405020304" pitchFamily="18" charset="0"/>
                <a:cs typeface="Times New Roman" panose="02020603050405020304" pitchFamily="18" charset="0"/>
              </a:rPr>
              <a:t>pistil.</a:t>
            </a:r>
          </a:p>
          <a:p>
            <a:pPr marL="342900" indent="-342900" algn="just">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Pollen </a:t>
            </a:r>
            <a:r>
              <a:rPr lang="en-US" sz="2400" dirty="0">
                <a:latin typeface="Times New Roman" panose="02020603050405020304" pitchFamily="18" charset="0"/>
                <a:cs typeface="Times New Roman" panose="02020603050405020304" pitchFamily="18" charset="0"/>
              </a:rPr>
              <a:t>wall is very complex; it is made up of two </a:t>
            </a:r>
            <a:r>
              <a:rPr lang="en-US" sz="2400" dirty="0" smtClean="0">
                <a:latin typeface="Times New Roman" panose="02020603050405020304" pitchFamily="18" charset="0"/>
                <a:cs typeface="Times New Roman" panose="02020603050405020304" pitchFamily="18" charset="0"/>
              </a:rPr>
              <a:t>layers.</a:t>
            </a:r>
          </a:p>
          <a:p>
            <a:pPr marL="342900" indent="-342900" algn="just">
              <a:buFont typeface="Wingdings" panose="05000000000000000000" pitchFamily="2" charset="2"/>
              <a:buChar char="ü"/>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inner </a:t>
            </a:r>
            <a:r>
              <a:rPr lang="en-US" sz="2400" dirty="0" err="1">
                <a:latin typeface="Times New Roman" panose="02020603050405020304" pitchFamily="18" charset="0"/>
                <a:cs typeface="Times New Roman" panose="02020603050405020304" pitchFamily="18" charset="0"/>
              </a:rPr>
              <a:t>intine</a:t>
            </a:r>
            <a:r>
              <a:rPr lang="en-US" sz="2400" dirty="0">
                <a:latin typeface="Times New Roman" panose="02020603050405020304" pitchFamily="18" charset="0"/>
                <a:cs typeface="Times New Roman" panose="02020603050405020304" pitchFamily="18" charset="0"/>
              </a:rPr>
              <a:t>, comparable to the cellulosic wall of any other plant cell and the outer </a:t>
            </a:r>
            <a:r>
              <a:rPr lang="en-US" sz="2400" dirty="0" err="1">
                <a:latin typeface="Times New Roman" panose="02020603050405020304" pitchFamily="18" charset="0"/>
                <a:cs typeface="Times New Roman" panose="02020603050405020304" pitchFamily="18" charset="0"/>
              </a:rPr>
              <a:t>exine</a:t>
            </a:r>
            <a:r>
              <a:rPr lang="en-US" sz="2400" dirty="0">
                <a:latin typeface="Times New Roman" panose="02020603050405020304" pitchFamily="18" charset="0"/>
                <a:cs typeface="Times New Roman" panose="02020603050405020304" pitchFamily="18" charset="0"/>
              </a:rPr>
              <a:t> made up of highly resistant material, the </a:t>
            </a:r>
            <a:r>
              <a:rPr lang="en-US" sz="2400" dirty="0" err="1">
                <a:latin typeface="Times New Roman" panose="02020603050405020304" pitchFamily="18" charset="0"/>
                <a:cs typeface="Times New Roman" panose="02020603050405020304" pitchFamily="18" charset="0"/>
              </a:rPr>
              <a:t>sporopollenin</a:t>
            </a:r>
            <a:r>
              <a:rPr lang="en-US" sz="2400" dirty="0">
                <a:latin typeface="Times New Roman" panose="02020603050405020304" pitchFamily="18" charset="0"/>
                <a:cs typeface="Times New Roman" panose="02020603050405020304" pitchFamily="18" charset="0"/>
              </a:rPr>
              <a:t>. Both </a:t>
            </a:r>
            <a:r>
              <a:rPr lang="en-US" sz="2400" dirty="0" err="1">
                <a:latin typeface="Times New Roman" panose="02020603050405020304" pitchFamily="18" charset="0"/>
                <a:cs typeface="Times New Roman" panose="02020603050405020304" pitchFamily="18" charset="0"/>
              </a:rPr>
              <a:t>intine</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exine</a:t>
            </a:r>
            <a:r>
              <a:rPr lang="en-US" sz="2400" dirty="0">
                <a:latin typeface="Times New Roman" panose="02020603050405020304" pitchFamily="18" charset="0"/>
                <a:cs typeface="Times New Roman" panose="02020603050405020304" pitchFamily="18" charset="0"/>
              </a:rPr>
              <a:t> contain extracellular components which are highly heterogeneous; they contain proteins, glycoproteins, carbohydrates, lipids and few other compounds in small quantities.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0627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551" y="-125820"/>
            <a:ext cx="11020424" cy="7109639"/>
          </a:xfrm>
          <a:prstGeom prst="rect">
            <a:avLst/>
          </a:prstGeom>
        </p:spPr>
        <p:txBody>
          <a:bodyPr wrap="square">
            <a:spAutoFit/>
          </a:bodyPr>
          <a:lstStyle/>
          <a:p>
            <a:pPr marL="342900" indent="-342900"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stigma shows great variation in its </a:t>
            </a:r>
            <a:r>
              <a:rPr lang="en-US" sz="2400" dirty="0" smtClean="0">
                <a:latin typeface="Times New Roman" panose="02020603050405020304" pitchFamily="18" charset="0"/>
                <a:cs typeface="Times New Roman" panose="02020603050405020304" pitchFamily="18" charset="0"/>
              </a:rPr>
              <a:t>morphology. Stigmas </a:t>
            </a:r>
            <a:r>
              <a:rPr lang="en-US" sz="2400" dirty="0">
                <a:latin typeface="Times New Roman" panose="02020603050405020304" pitchFamily="18" charset="0"/>
                <a:cs typeface="Times New Roman" panose="02020603050405020304" pitchFamily="18" charset="0"/>
              </a:rPr>
              <a:t>of different species can be grouped into two categories; the dry type in which the stigma surface is free from any visible exudate and the wet type in which the surface is covered with exudate of varying </a:t>
            </a:r>
            <a:r>
              <a:rPr lang="en-US" sz="2400" dirty="0" smtClean="0">
                <a:latin typeface="Times New Roman" panose="02020603050405020304" pitchFamily="18" charset="0"/>
                <a:cs typeface="Times New Roman" panose="02020603050405020304" pitchFamily="18" charset="0"/>
              </a:rPr>
              <a:t>quantity.</a:t>
            </a:r>
          </a:p>
          <a:p>
            <a:pPr marL="342900" indent="-34290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Each </a:t>
            </a:r>
            <a:r>
              <a:rPr lang="en-US" sz="2400" dirty="0">
                <a:latin typeface="Times New Roman" panose="02020603050405020304" pitchFamily="18" charset="0"/>
                <a:cs typeface="Times New Roman" panose="02020603050405020304" pitchFamily="18" charset="0"/>
              </a:rPr>
              <a:t>of them can be divided into several groups. Irrespective of its morphological variations, stigma surface invariably contains extracellular material, similar to those present in the pollen </a:t>
            </a:r>
            <a:r>
              <a:rPr lang="en-US" sz="2400" dirty="0" smtClean="0">
                <a:latin typeface="Times New Roman" panose="02020603050405020304" pitchFamily="18" charset="0"/>
                <a:cs typeface="Times New Roman" panose="02020603050405020304" pitchFamily="18" charset="0"/>
              </a:rPr>
              <a:t>wall.</a:t>
            </a:r>
          </a:p>
          <a:p>
            <a:pPr marL="342900" indent="-34290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the dry type of stigma, they form a thin lining on the stigmatic papillae </a:t>
            </a:r>
            <a:r>
              <a:rPr lang="en-US" sz="2400" dirty="0" smtClean="0">
                <a:latin typeface="Times New Roman" panose="02020603050405020304" pitchFamily="18" charset="0"/>
                <a:cs typeface="Times New Roman" panose="02020603050405020304" pitchFamily="18" charset="0"/>
              </a:rPr>
              <a:t>and </a:t>
            </a:r>
            <a:r>
              <a:rPr lang="en-US" sz="2400" dirty="0">
                <a:latin typeface="Times New Roman" panose="02020603050405020304" pitchFamily="18" charset="0"/>
                <a:cs typeface="Times New Roman" panose="02020603050405020304" pitchFamily="18" charset="0"/>
              </a:rPr>
              <a:t>in the wet type, they are present as a part of the </a:t>
            </a:r>
            <a:r>
              <a:rPr lang="en-US" sz="2400" dirty="0" smtClean="0">
                <a:latin typeface="Times New Roman" panose="02020603050405020304" pitchFamily="18" charset="0"/>
                <a:cs typeface="Times New Roman" panose="02020603050405020304" pitchFamily="18" charset="0"/>
              </a:rPr>
              <a:t>exudate.</a:t>
            </a:r>
          </a:p>
          <a:p>
            <a:pPr marL="342900" indent="-342900"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style is also basically of two types, solid and </a:t>
            </a:r>
            <a:r>
              <a:rPr lang="en-US" sz="2400" dirty="0" smtClean="0">
                <a:latin typeface="Times New Roman" panose="02020603050405020304" pitchFamily="18" charset="0"/>
                <a:cs typeface="Times New Roman" panose="02020603050405020304" pitchFamily="18" charset="0"/>
              </a:rPr>
              <a:t>hollow. </a:t>
            </a:r>
            <a:r>
              <a:rPr lang="en-US" sz="2400" dirty="0">
                <a:latin typeface="Times New Roman" panose="02020603050405020304" pitchFamily="18" charset="0"/>
                <a:cs typeface="Times New Roman" panose="02020603050405020304" pitchFamily="18" charset="0"/>
              </a:rPr>
              <a:t>In the former, a solid strand of transmitting tissue </a:t>
            </a:r>
            <a:r>
              <a:rPr lang="en-US" sz="2400" dirty="0" smtClean="0">
                <a:latin typeface="Times New Roman" panose="02020603050405020304" pitchFamily="18" charset="0"/>
                <a:cs typeface="Times New Roman" panose="02020603050405020304" pitchFamily="18" charset="0"/>
              </a:rPr>
              <a:t>with large </a:t>
            </a:r>
            <a:r>
              <a:rPr lang="en-US" sz="2400" dirty="0">
                <a:latin typeface="Times New Roman" panose="02020603050405020304" pitchFamily="18" charset="0"/>
                <a:cs typeface="Times New Roman" panose="02020603050405020304" pitchFamily="18" charset="0"/>
              </a:rPr>
              <a:t>intercellular spaces connects the stigma with the </a:t>
            </a:r>
            <a:r>
              <a:rPr lang="en-US" sz="2400" dirty="0" smtClean="0">
                <a:latin typeface="Times New Roman" panose="02020603050405020304" pitchFamily="18" charset="0"/>
                <a:cs typeface="Times New Roman" panose="02020603050405020304" pitchFamily="18" charset="0"/>
              </a:rPr>
              <a:t>ovary. The intercellular </a:t>
            </a:r>
            <a:r>
              <a:rPr lang="en-US" sz="2400" dirty="0">
                <a:latin typeface="Times New Roman" panose="02020603050405020304" pitchFamily="18" charset="0"/>
                <a:cs typeface="Times New Roman" panose="02020603050405020304" pitchFamily="18" charset="0"/>
              </a:rPr>
              <a:t>spaces contain extracellular components secreted </a:t>
            </a:r>
            <a:r>
              <a:rPr lang="en-US" sz="2400" dirty="0" smtClean="0">
                <a:latin typeface="Times New Roman" panose="02020603050405020304" pitchFamily="18" charset="0"/>
                <a:cs typeface="Times New Roman" panose="02020603050405020304" pitchFamily="18" charset="0"/>
              </a:rPr>
              <a:t>by the </a:t>
            </a:r>
            <a:r>
              <a:rPr lang="en-US" sz="2400" dirty="0">
                <a:latin typeface="Times New Roman" panose="02020603050405020304" pitchFamily="18" charset="0"/>
                <a:cs typeface="Times New Roman" panose="02020603050405020304" pitchFamily="18" charset="0"/>
              </a:rPr>
              <a:t>cells of the transmitting tissue.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hollow style, a canal bordered by one or a few layers of glandular cells – canal cells, connects the stigma with the </a:t>
            </a:r>
            <a:r>
              <a:rPr lang="en-US" sz="2400" dirty="0" smtClean="0">
                <a:latin typeface="Times New Roman" panose="02020603050405020304" pitchFamily="18" charset="0"/>
                <a:cs typeface="Times New Roman" panose="02020603050405020304" pitchFamily="18" charset="0"/>
              </a:rPr>
              <a:t>ovary.</a:t>
            </a:r>
          </a:p>
          <a:p>
            <a:pPr marL="342900" indent="-342900" algn="just">
              <a:buFont typeface="Wingdings" panose="05000000000000000000" pitchFamily="2" charset="2"/>
              <a:buChar char="Ø"/>
            </a:pPr>
            <a:r>
              <a:rPr lang="en-US" sz="2400" dirty="0" smtClean="0">
                <a:latin typeface="Times New Roman" panose="02020603050405020304" pitchFamily="18" charset="0"/>
                <a:cs typeface="Times New Roman" panose="02020603050405020304" pitchFamily="18" charset="0"/>
              </a:rPr>
              <a:t>Here </a:t>
            </a:r>
            <a:r>
              <a:rPr lang="en-US" sz="2400" dirty="0">
                <a:latin typeface="Times New Roman" panose="02020603050405020304" pitchFamily="18" charset="0"/>
                <a:cs typeface="Times New Roman" panose="02020603050405020304" pitchFamily="18" charset="0"/>
              </a:rPr>
              <a:t>also, extracellular components fill up the whole canal or the inner lining of the canal </a:t>
            </a:r>
            <a:r>
              <a:rPr lang="en-US" sz="2400" dirty="0" smtClean="0">
                <a:latin typeface="Times New Roman" panose="02020603050405020304" pitchFamily="18" charset="0"/>
                <a:cs typeface="Times New Roman" panose="02020603050405020304" pitchFamily="18" charset="0"/>
              </a:rPr>
              <a:t>cells. Pollen </a:t>
            </a:r>
            <a:r>
              <a:rPr lang="en-US" sz="2400" dirty="0">
                <a:latin typeface="Times New Roman" panose="02020603050405020304" pitchFamily="18" charset="0"/>
                <a:cs typeface="Times New Roman" panose="02020603050405020304" pitchFamily="18" charset="0"/>
              </a:rPr>
              <a:t>tubes invariably grow through the intercellular spaces </a:t>
            </a:r>
            <a:r>
              <a:rPr lang="en-US" sz="2400" dirty="0" smtClean="0">
                <a:latin typeface="Times New Roman" panose="02020603050405020304" pitchFamily="18" charset="0"/>
                <a:cs typeface="Times New Roman" panose="02020603050405020304" pitchFamily="18" charset="0"/>
              </a:rPr>
              <a:t>of the </a:t>
            </a:r>
            <a:r>
              <a:rPr lang="en-US" sz="2400" dirty="0">
                <a:latin typeface="Times New Roman" panose="02020603050405020304" pitchFamily="18" charset="0"/>
                <a:cs typeface="Times New Roman" panose="02020603050405020304" pitchFamily="18" charset="0"/>
              </a:rPr>
              <a:t>transmitting tissue (solid styles) or through the </a:t>
            </a:r>
            <a:r>
              <a:rPr lang="en-US" sz="2400" dirty="0" err="1">
                <a:latin typeface="Times New Roman" panose="02020603050405020304" pitchFamily="18" charset="0"/>
                <a:cs typeface="Times New Roman" panose="02020603050405020304" pitchFamily="18" charset="0"/>
              </a:rPr>
              <a:t>stylar</a:t>
            </a:r>
            <a:r>
              <a:rPr lang="en-US" sz="2400" dirty="0">
                <a:latin typeface="Times New Roman" panose="02020603050405020304" pitchFamily="18" charset="0"/>
                <a:cs typeface="Times New Roman" panose="02020603050405020304" pitchFamily="18" charset="0"/>
              </a:rPr>
              <a:t> canal </a:t>
            </a:r>
            <a:r>
              <a:rPr lang="en-US" sz="2400" dirty="0" smtClean="0">
                <a:latin typeface="Times New Roman" panose="02020603050405020304" pitchFamily="18" charset="0"/>
                <a:cs typeface="Times New Roman" panose="02020603050405020304" pitchFamily="18" charset="0"/>
              </a:rPr>
              <a:t>on the </a:t>
            </a:r>
            <a:r>
              <a:rPr lang="en-US" sz="2400" dirty="0">
                <a:latin typeface="Times New Roman" panose="02020603050405020304" pitchFamily="18" charset="0"/>
                <a:cs typeface="Times New Roman" panose="02020603050405020304" pitchFamily="18" charset="0"/>
              </a:rPr>
              <a:t>surface of the canal cells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4051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5265" y="566172"/>
            <a:ext cx="6298509" cy="4893647"/>
          </a:xfrm>
          <a:prstGeom prst="rect">
            <a:avLst/>
          </a:prstGeom>
        </p:spPr>
        <p:txBody>
          <a:bodyPr wrap="square">
            <a:spAutoFit/>
          </a:bodyPr>
          <a:lstStyle/>
          <a:p>
            <a:pPr algn="just" fontAlgn="base"/>
            <a:r>
              <a:rPr lang="en-US" sz="2400" b="1" dirty="0">
                <a:solidFill>
                  <a:srgbClr val="000000"/>
                </a:solidFill>
                <a:latin typeface="Times New Roman" panose="02020603050405020304" pitchFamily="18" charset="0"/>
                <a:cs typeface="Times New Roman" panose="02020603050405020304" pitchFamily="18" charset="0"/>
              </a:rPr>
              <a:t>a) The Stamen:</a:t>
            </a:r>
          </a:p>
          <a:p>
            <a:pPr algn="just" fontAlgn="base"/>
            <a:r>
              <a:rPr lang="en-US" sz="2400" dirty="0">
                <a:solidFill>
                  <a:srgbClr val="424142"/>
                </a:solidFill>
                <a:latin typeface="Times New Roman" panose="02020603050405020304" pitchFamily="18" charset="0"/>
                <a:cs typeface="Times New Roman" panose="02020603050405020304" pitchFamily="18" charset="0"/>
              </a:rPr>
              <a:t>Stamen in a flower consists of two parts, the long narrow stalk like filament and upper broader knob-like bi-lobed </a:t>
            </a:r>
            <a:r>
              <a:rPr lang="en-US" sz="2400" dirty="0" smtClean="0">
                <a:solidFill>
                  <a:srgbClr val="424142"/>
                </a:solidFill>
                <a:latin typeface="Times New Roman" panose="02020603050405020304" pitchFamily="18" charset="0"/>
                <a:cs typeface="Times New Roman" panose="02020603050405020304" pitchFamily="18" charset="0"/>
              </a:rPr>
              <a:t>anther</a:t>
            </a:r>
          </a:p>
          <a:p>
            <a:pPr algn="just" fontAlgn="base"/>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proximal end of the filament is attached to the thalamus or petal of the flower. The number and length of stamens vary in different species</a:t>
            </a:r>
            <a:r>
              <a:rPr lang="en-US" sz="2400" dirty="0" smtClean="0">
                <a:latin typeface="Times New Roman" panose="02020603050405020304" pitchFamily="18" charset="0"/>
                <a:cs typeface="Times New Roman" panose="02020603050405020304" pitchFamily="18" charset="0"/>
              </a:rPr>
              <a:t>.</a:t>
            </a:r>
          </a:p>
          <a:p>
            <a:pPr algn="just" fontAlgn="base"/>
            <a:r>
              <a:rPr lang="en-US" sz="2400" b="1" dirty="0">
                <a:solidFill>
                  <a:srgbClr val="424142"/>
                </a:solidFill>
                <a:latin typeface="Times New Roman" panose="02020603050405020304" pitchFamily="18" charset="0"/>
                <a:cs typeface="Times New Roman" panose="02020603050405020304" pitchFamily="18" charset="0"/>
              </a:rPr>
              <a:t>b) Structure of anther:</a:t>
            </a:r>
          </a:p>
          <a:p>
            <a:pPr algn="just" fontAlgn="base"/>
            <a:r>
              <a:rPr lang="en-US" sz="2400" dirty="0">
                <a:solidFill>
                  <a:srgbClr val="424142"/>
                </a:solidFill>
                <a:latin typeface="Times New Roman" panose="02020603050405020304" pitchFamily="18" charset="0"/>
                <a:cs typeface="Times New Roman" panose="02020603050405020304" pitchFamily="18" charset="0"/>
              </a:rPr>
              <a:t>A normal </a:t>
            </a:r>
            <a:r>
              <a:rPr lang="en-US" sz="2400" dirty="0" err="1">
                <a:solidFill>
                  <a:srgbClr val="424142"/>
                </a:solidFill>
                <a:latin typeface="Times New Roman" panose="02020603050405020304" pitchFamily="18" charset="0"/>
                <a:cs typeface="Times New Roman" panose="02020603050405020304" pitchFamily="18" charset="0"/>
              </a:rPr>
              <a:t>bithecous</a:t>
            </a:r>
            <a:r>
              <a:rPr lang="en-US" sz="2400" dirty="0">
                <a:solidFill>
                  <a:srgbClr val="424142"/>
                </a:solidFill>
                <a:latin typeface="Times New Roman" panose="02020603050405020304" pitchFamily="18" charset="0"/>
                <a:cs typeface="Times New Roman" panose="02020603050405020304" pitchFamily="18" charset="0"/>
              </a:rPr>
              <a:t> or </a:t>
            </a:r>
            <a:r>
              <a:rPr lang="en-US" sz="2400" dirty="0" err="1">
                <a:solidFill>
                  <a:srgbClr val="424142"/>
                </a:solidFill>
                <a:latin typeface="Times New Roman" panose="02020603050405020304" pitchFamily="18" charset="0"/>
                <a:cs typeface="Times New Roman" panose="02020603050405020304" pitchFamily="18" charset="0"/>
              </a:rPr>
              <a:t>dithecous</a:t>
            </a:r>
            <a:r>
              <a:rPr lang="en-US" sz="2400" dirty="0">
                <a:solidFill>
                  <a:srgbClr val="424142"/>
                </a:solidFill>
                <a:latin typeface="Times New Roman" panose="02020603050405020304" pitchFamily="18" charset="0"/>
                <a:cs typeface="Times New Roman" panose="02020603050405020304" pitchFamily="18" charset="0"/>
              </a:rPr>
              <a:t> anther is made up of two anther lobes, which are connected by a strip of sterile part called connective. Two anther lobes contain four elongated cavities or pollen sacs (microsporangia)</a:t>
            </a: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
        <p:nvSpPr>
          <p:cNvPr id="5" name="Rectangle 4"/>
          <p:cNvSpPr/>
          <p:nvPr/>
        </p:nvSpPr>
        <p:spPr>
          <a:xfrm>
            <a:off x="4386237" y="205859"/>
            <a:ext cx="3419526" cy="461665"/>
          </a:xfrm>
          <a:prstGeom prst="rect">
            <a:avLst/>
          </a:prstGeom>
        </p:spPr>
        <p:txBody>
          <a:bodyPr wrap="none">
            <a:spAutoFit/>
          </a:bodyPr>
          <a:lstStyle/>
          <a:p>
            <a:r>
              <a:rPr lang="en-US" sz="2400" dirty="0">
                <a:latin typeface="Times New Roman" panose="02020603050405020304" pitchFamily="18" charset="0"/>
                <a:cs typeface="Times New Roman" panose="02020603050405020304" pitchFamily="18" charset="0"/>
              </a:rPr>
              <a:t>Structure of mature anther</a:t>
            </a:r>
            <a:endParaRPr lang="en-IN" sz="2400" dirty="0"/>
          </a:p>
        </p:txBody>
      </p:sp>
      <p:pic>
        <p:nvPicPr>
          <p:cNvPr id="6" name="Picture 5"/>
          <p:cNvPicPr>
            <a:picLocks noChangeAspect="1"/>
          </p:cNvPicPr>
          <p:nvPr/>
        </p:nvPicPr>
        <p:blipFill>
          <a:blip r:embed="rId2"/>
          <a:stretch>
            <a:fillRect/>
          </a:stretch>
        </p:blipFill>
        <p:spPr>
          <a:xfrm>
            <a:off x="7805763" y="1419181"/>
            <a:ext cx="2971800" cy="3187630"/>
          </a:xfrm>
          <a:prstGeom prst="rect">
            <a:avLst/>
          </a:prstGeom>
        </p:spPr>
      </p:pic>
    </p:spTree>
    <p:extLst>
      <p:ext uri="{BB962C8B-B14F-4D97-AF65-F5344CB8AC3E}">
        <p14:creationId xmlns:p14="http://schemas.microsoft.com/office/powerpoint/2010/main" val="3781674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6288" y="207913"/>
            <a:ext cx="10639424" cy="6740307"/>
          </a:xfrm>
          <a:prstGeom prst="rect">
            <a:avLst/>
          </a:prstGeom>
        </p:spPr>
        <p:txBody>
          <a:bodyPr wrap="square">
            <a:spAutoFit/>
          </a:bodyPr>
          <a:lstStyle/>
          <a:p>
            <a:pPr algn="just" fontAlgn="base"/>
            <a:r>
              <a:rPr lang="en-US" sz="2400" b="1" dirty="0">
                <a:solidFill>
                  <a:srgbClr val="000000"/>
                </a:solidFill>
                <a:latin typeface="Times New Roman" panose="02020603050405020304" pitchFamily="18" charset="0"/>
                <a:cs typeface="Times New Roman" panose="02020603050405020304" pitchFamily="18" charset="0"/>
              </a:rPr>
              <a:t>c) Structure of microsporangium (pollen sac):</a:t>
            </a:r>
          </a:p>
          <a:p>
            <a:pPr algn="just" fontAlgn="base"/>
            <a:r>
              <a:rPr lang="en-US" sz="2400" dirty="0">
                <a:solidFill>
                  <a:srgbClr val="424142"/>
                </a:solidFill>
                <a:latin typeface="Times New Roman" panose="02020603050405020304" pitchFamily="18" charset="0"/>
                <a:cs typeface="Times New Roman" panose="02020603050405020304" pitchFamily="18" charset="0"/>
              </a:rPr>
              <a:t>Young anther while it is still in flower bud in T.S. reveals the presence of outermost epidermis. The outermost wall layer lying just below the epidermis is called endothecium or fibrous layer (Fig. 2.5 C), because wall (two radial and inner) develop fibrous thickenings on them except at the junctions of two pollen sacs. Below the endothecium, there are 1-3 middle layers of parenchyma cells</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dirty="0">
                <a:latin typeface="Times New Roman" panose="02020603050405020304" pitchFamily="18" charset="0"/>
                <a:cs typeface="Times New Roman" panose="02020603050405020304" pitchFamily="18" charset="0"/>
              </a:rPr>
              <a:t>The cells of innermost wall layer are radially elongated and rich in protoplasmic contents. This layer is called </a:t>
            </a:r>
            <a:r>
              <a:rPr lang="en-US" sz="2400" dirty="0" err="1">
                <a:latin typeface="Times New Roman" panose="02020603050405020304" pitchFamily="18" charset="0"/>
                <a:cs typeface="Times New Roman" panose="02020603050405020304" pitchFamily="18" charset="0"/>
              </a:rPr>
              <a:t>tapetum</a:t>
            </a:r>
            <a:r>
              <a:rPr lang="en-US" sz="2400" dirty="0">
                <a:latin typeface="Times New Roman" panose="02020603050405020304" pitchFamily="18" charset="0"/>
                <a:cs typeface="Times New Roman" panose="02020603050405020304" pitchFamily="18" charset="0"/>
              </a:rPr>
              <a:t>. The </a:t>
            </a:r>
            <a:r>
              <a:rPr lang="en-US" sz="2400" dirty="0" err="1">
                <a:latin typeface="Times New Roman" panose="02020603050405020304" pitchFamily="18" charset="0"/>
                <a:cs typeface="Times New Roman" panose="02020603050405020304" pitchFamily="18" charset="0"/>
              </a:rPr>
              <a:t>tapetum</a:t>
            </a:r>
            <a:r>
              <a:rPr lang="en-US" sz="2400" dirty="0">
                <a:latin typeface="Times New Roman" panose="02020603050405020304" pitchFamily="18" charset="0"/>
                <a:cs typeface="Times New Roman" panose="02020603050405020304" pitchFamily="18" charset="0"/>
              </a:rPr>
              <a:t> forms the nutritive tissue nourishing the developing microspores. The cells of </a:t>
            </a:r>
            <a:r>
              <a:rPr lang="en-US" sz="2400" dirty="0" err="1">
                <a:latin typeface="Times New Roman" panose="02020603050405020304" pitchFamily="18" charset="0"/>
                <a:cs typeface="Times New Roman" panose="02020603050405020304" pitchFamily="18" charset="0"/>
              </a:rPr>
              <a:t>tapetum</a:t>
            </a:r>
            <a:r>
              <a:rPr lang="en-US" sz="2400" dirty="0">
                <a:latin typeface="Times New Roman" panose="02020603050405020304" pitchFamily="18" charset="0"/>
                <a:cs typeface="Times New Roman" panose="02020603050405020304" pitchFamily="18" charset="0"/>
              </a:rPr>
              <a:t> may be multinucleate or may have large </a:t>
            </a:r>
            <a:r>
              <a:rPr lang="en-US" sz="2400" dirty="0" err="1">
                <a:latin typeface="Times New Roman" panose="02020603050405020304" pitchFamily="18" charset="0"/>
                <a:cs typeface="Times New Roman" panose="02020603050405020304" pitchFamily="18" charset="0"/>
              </a:rPr>
              <a:t>polyploid</a:t>
            </a:r>
            <a:r>
              <a:rPr lang="en-US" sz="2400" dirty="0">
                <a:latin typeface="Times New Roman" panose="02020603050405020304" pitchFamily="18" charset="0"/>
                <a:cs typeface="Times New Roman" panose="02020603050405020304" pitchFamily="18" charset="0"/>
              </a:rPr>
              <a:t> nucleus. The </a:t>
            </a:r>
            <a:r>
              <a:rPr lang="en-US" sz="2400" dirty="0" err="1">
                <a:latin typeface="Times New Roman" panose="02020603050405020304" pitchFamily="18" charset="0"/>
                <a:cs typeface="Times New Roman" panose="02020603050405020304" pitchFamily="18" charset="0"/>
              </a:rPr>
              <a:t>tapetal</a:t>
            </a:r>
            <a:r>
              <a:rPr lang="en-US" sz="2400" dirty="0">
                <a:latin typeface="Times New Roman" panose="02020603050405020304" pitchFamily="18" charset="0"/>
                <a:cs typeface="Times New Roman" panose="02020603050405020304" pitchFamily="18" charset="0"/>
              </a:rPr>
              <a:t> cells provide nourishment to young microspore mother cells either by forming a plasmodium (amoeboid or invasive type) or through diffusion (parietal or secretory type).</a:t>
            </a:r>
          </a:p>
          <a:p>
            <a:pPr algn="just" fontAlgn="base"/>
            <a:r>
              <a:rPr lang="en-US" sz="2400" dirty="0">
                <a:latin typeface="Times New Roman" panose="02020603050405020304" pitchFamily="18" charset="0"/>
                <a:cs typeface="Times New Roman" panose="02020603050405020304" pitchFamily="18" charset="0"/>
              </a:rPr>
              <a:t>The pollen sac wall encloses a number of </a:t>
            </a:r>
            <a:r>
              <a:rPr lang="en-US" sz="2400" dirty="0" err="1">
                <a:latin typeface="Times New Roman" panose="02020603050405020304" pitchFamily="18" charset="0"/>
                <a:cs typeface="Times New Roman" panose="02020603050405020304" pitchFamily="18" charset="0"/>
              </a:rPr>
              <a:t>archesporial</a:t>
            </a:r>
            <a:r>
              <a:rPr lang="en-US" sz="2400" dirty="0">
                <a:latin typeface="Times New Roman" panose="02020603050405020304" pitchFamily="18" charset="0"/>
                <a:cs typeface="Times New Roman" panose="02020603050405020304" pitchFamily="18" charset="0"/>
              </a:rPr>
              <a:t> cells that further forms microspore mother cells (microsporocytes). In the beginning microspore mother cells are polygonal and closely packed, but as the anther enlarges, the pollen sac becomes spacious and gets loosely arranged. A few microspore mother cells become non- functional and are finally absorbed by developing microspores.</a:t>
            </a:r>
          </a:p>
          <a:p>
            <a:pPr algn="just" fontAlgn="base"/>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675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cdn.yourarticlelibrary.com/wp-content/uploads/2014/02/image3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150" y="657226"/>
            <a:ext cx="10420350" cy="5057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9787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1062" y="396359"/>
            <a:ext cx="5171609" cy="369332"/>
          </a:xfrm>
          <a:prstGeom prst="rect">
            <a:avLst/>
          </a:prstGeom>
        </p:spPr>
        <p:txBody>
          <a:bodyPr wrap="none">
            <a:spAutoFit/>
          </a:bodyPr>
          <a:lstStyle/>
          <a:p>
            <a:pPr fontAlgn="base"/>
            <a:r>
              <a:rPr lang="en-US" b="1" dirty="0">
                <a:solidFill>
                  <a:srgbClr val="000000"/>
                </a:solidFill>
                <a:latin typeface="Georgia" panose="02040502050405020303" pitchFamily="18" charset="0"/>
              </a:rPr>
              <a:t>d) Structure of microspore (Pollen grain):</a:t>
            </a:r>
            <a:endParaRPr lang="en-US" b="1" dirty="0">
              <a:solidFill>
                <a:srgbClr val="000000"/>
              </a:solidFill>
              <a:effectLst/>
              <a:latin typeface="Georgia" panose="02040502050405020303" pitchFamily="18" charset="0"/>
            </a:endParaRPr>
          </a:p>
        </p:txBody>
      </p:sp>
      <p:sp>
        <p:nvSpPr>
          <p:cNvPr id="3" name="Rectangle 2"/>
          <p:cNvSpPr/>
          <p:nvPr/>
        </p:nvSpPr>
        <p:spPr>
          <a:xfrm>
            <a:off x="881062" y="902970"/>
            <a:ext cx="10429875" cy="5632311"/>
          </a:xfrm>
          <a:prstGeom prst="rect">
            <a:avLst/>
          </a:prstGeom>
        </p:spPr>
        <p:txBody>
          <a:bodyPr wrap="square">
            <a:spAutoFit/>
          </a:bodyPr>
          <a:lstStyle/>
          <a:p>
            <a:pPr algn="just" fontAlgn="base"/>
            <a:r>
              <a:rPr lang="en-US" sz="2400" dirty="0">
                <a:solidFill>
                  <a:srgbClr val="424142"/>
                </a:solidFill>
                <a:latin typeface="Times New Roman" panose="02020603050405020304" pitchFamily="18" charset="0"/>
                <a:cs typeface="Times New Roman" panose="02020603050405020304" pitchFamily="18" charset="0"/>
              </a:rPr>
              <a:t>Pollen grains develop from the diploid microspore mother cells in pollen sacs of anthers. Typically, pollen grain is a haploid, unicellular body with a single nucleus. Pollen grains are generally spherical measuring about 25-30 </a:t>
            </a:r>
            <a:r>
              <a:rPr lang="en-US" sz="2400" dirty="0" err="1">
                <a:solidFill>
                  <a:srgbClr val="424142"/>
                </a:solidFill>
                <a:latin typeface="Times New Roman" panose="02020603050405020304" pitchFamily="18" charset="0"/>
                <a:cs typeface="Times New Roman" panose="02020603050405020304" pitchFamily="18" charset="0"/>
              </a:rPr>
              <a:t>micrometeres</a:t>
            </a:r>
            <a:r>
              <a:rPr lang="en-US" sz="2400" dirty="0">
                <a:solidFill>
                  <a:srgbClr val="424142"/>
                </a:solidFill>
                <a:latin typeface="Times New Roman" panose="02020603050405020304" pitchFamily="18" charset="0"/>
                <a:cs typeface="Times New Roman" panose="02020603050405020304" pitchFamily="18" charset="0"/>
              </a:rPr>
              <a:t> in diameter. The outer surface of microspores may have spines, ridges or furrows which may vary in other ways in different species.</a:t>
            </a:r>
          </a:p>
          <a:p>
            <a:pPr algn="just" fontAlgn="base"/>
            <a:r>
              <a:rPr lang="en-US" sz="2400" dirty="0">
                <a:solidFill>
                  <a:srgbClr val="424142"/>
                </a:solidFill>
                <a:latin typeface="Times New Roman" panose="02020603050405020304" pitchFamily="18" charset="0"/>
                <a:cs typeface="Times New Roman" panose="02020603050405020304" pitchFamily="18" charset="0"/>
              </a:rPr>
              <a:t>There may be oval, ellipsoidal, triangular, lobed or even crescent-shaped pollen grains. The cytoplasm is surrounded by a two layered wall. The outer layer </a:t>
            </a:r>
            <a:r>
              <a:rPr lang="en-US" sz="2400" dirty="0" err="1">
                <a:solidFill>
                  <a:srgbClr val="424142"/>
                </a:solidFill>
                <a:latin typeface="Times New Roman" panose="02020603050405020304" pitchFamily="18" charset="0"/>
                <a:cs typeface="Times New Roman" panose="02020603050405020304" pitchFamily="18" charset="0"/>
              </a:rPr>
              <a:t>exine</a:t>
            </a:r>
            <a:r>
              <a:rPr lang="en-US" sz="2400" dirty="0">
                <a:solidFill>
                  <a:srgbClr val="424142"/>
                </a:solidFill>
                <a:latin typeface="Times New Roman" panose="02020603050405020304" pitchFamily="18" charset="0"/>
                <a:cs typeface="Times New Roman" panose="02020603050405020304" pitchFamily="18" charset="0"/>
              </a:rPr>
              <a:t> is thick and sculptured or smooth. It is </a:t>
            </a:r>
            <a:r>
              <a:rPr lang="en-US" sz="2400" dirty="0" err="1">
                <a:solidFill>
                  <a:srgbClr val="424142"/>
                </a:solidFill>
                <a:latin typeface="Times New Roman" panose="02020603050405020304" pitchFamily="18" charset="0"/>
                <a:cs typeface="Times New Roman" panose="02020603050405020304" pitchFamily="18" charset="0"/>
              </a:rPr>
              <a:t>cuticularised</a:t>
            </a:r>
            <a:r>
              <a:rPr lang="en-US" sz="2400" dirty="0">
                <a:solidFill>
                  <a:srgbClr val="424142"/>
                </a:solidFill>
                <a:latin typeface="Times New Roman" panose="02020603050405020304" pitchFamily="18" charset="0"/>
                <a:cs typeface="Times New Roman" panose="02020603050405020304" pitchFamily="18" charset="0"/>
              </a:rPr>
              <a:t> and the </a:t>
            </a:r>
            <a:r>
              <a:rPr lang="en-US" sz="2400" dirty="0" err="1">
                <a:solidFill>
                  <a:srgbClr val="424142"/>
                </a:solidFill>
                <a:latin typeface="Times New Roman" panose="02020603050405020304" pitchFamily="18" charset="0"/>
                <a:cs typeface="Times New Roman" panose="02020603050405020304" pitchFamily="18" charset="0"/>
              </a:rPr>
              <a:t>cutin</a:t>
            </a:r>
            <a:r>
              <a:rPr lang="en-US" sz="2400" dirty="0">
                <a:solidFill>
                  <a:srgbClr val="424142"/>
                </a:solidFill>
                <a:latin typeface="Times New Roman" panose="02020603050405020304" pitchFamily="18" charset="0"/>
                <a:cs typeface="Times New Roman" panose="02020603050405020304" pitchFamily="18" charset="0"/>
              </a:rPr>
              <a:t> is of special type called </a:t>
            </a:r>
            <a:r>
              <a:rPr lang="en-US" sz="2400" dirty="0" err="1">
                <a:solidFill>
                  <a:srgbClr val="424142"/>
                </a:solidFill>
                <a:latin typeface="Times New Roman" panose="02020603050405020304" pitchFamily="18" charset="0"/>
                <a:cs typeface="Times New Roman" panose="02020603050405020304" pitchFamily="18" charset="0"/>
              </a:rPr>
              <a:t>sporopollenin</a:t>
            </a:r>
            <a:r>
              <a:rPr lang="en-US" sz="2400" dirty="0">
                <a:solidFill>
                  <a:srgbClr val="424142"/>
                </a:solidFill>
                <a:latin typeface="Times New Roman" panose="02020603050405020304" pitchFamily="18" charset="0"/>
                <a:cs typeface="Times New Roman" panose="02020603050405020304" pitchFamily="18" charset="0"/>
              </a:rPr>
              <a:t> which is resistant to chemical and biological decomposition. In insect pollinated pollen grains, the </a:t>
            </a:r>
            <a:r>
              <a:rPr lang="en-US" sz="2400" dirty="0" err="1">
                <a:solidFill>
                  <a:srgbClr val="424142"/>
                </a:solidFill>
                <a:latin typeface="Times New Roman" panose="02020603050405020304" pitchFamily="18" charset="0"/>
                <a:cs typeface="Times New Roman" panose="02020603050405020304" pitchFamily="18" charset="0"/>
              </a:rPr>
              <a:t>exine</a:t>
            </a:r>
            <a:r>
              <a:rPr lang="en-US" sz="2400" dirty="0">
                <a:solidFill>
                  <a:srgbClr val="424142"/>
                </a:solidFill>
                <a:latin typeface="Times New Roman" panose="02020603050405020304" pitchFamily="18" charset="0"/>
                <a:cs typeface="Times New Roman" panose="02020603050405020304" pitchFamily="18" charset="0"/>
              </a:rPr>
              <a:t> is covered by a yellowish, viscous and sticky substance called pollen kit.</a:t>
            </a:r>
          </a:p>
          <a:p>
            <a:pPr algn="just" fontAlgn="base"/>
            <a:r>
              <a:rPr lang="en-US" sz="2400" dirty="0">
                <a:solidFill>
                  <a:srgbClr val="424142"/>
                </a:solidFill>
                <a:latin typeface="Times New Roman" panose="02020603050405020304" pitchFamily="18" charset="0"/>
                <a:cs typeface="Times New Roman" panose="02020603050405020304" pitchFamily="18" charset="0"/>
              </a:rPr>
              <a:t>Pollen grains are well preserved as fossils because of the presence of </a:t>
            </a:r>
            <a:r>
              <a:rPr lang="en-US" sz="2400" dirty="0" err="1">
                <a:solidFill>
                  <a:srgbClr val="424142"/>
                </a:solidFill>
                <a:latin typeface="Times New Roman" panose="02020603050405020304" pitchFamily="18" charset="0"/>
                <a:cs typeface="Times New Roman" panose="02020603050405020304" pitchFamily="18" charset="0"/>
              </a:rPr>
              <a:t>sporopollenin</a:t>
            </a:r>
            <a:r>
              <a:rPr lang="en-US" sz="2400" dirty="0">
                <a:solidFill>
                  <a:srgbClr val="424142"/>
                </a:solidFill>
                <a:latin typeface="Times New Roman" panose="02020603050405020304" pitchFamily="18" charset="0"/>
                <a:cs typeface="Times New Roman" panose="02020603050405020304" pitchFamily="18" charset="0"/>
              </a:rPr>
              <a:t>. At certain places the </a:t>
            </a:r>
            <a:r>
              <a:rPr lang="en-US" sz="2400" dirty="0" err="1">
                <a:solidFill>
                  <a:srgbClr val="424142"/>
                </a:solidFill>
                <a:latin typeface="Times New Roman" panose="02020603050405020304" pitchFamily="18" charset="0"/>
                <a:cs typeface="Times New Roman" panose="02020603050405020304" pitchFamily="18" charset="0"/>
              </a:rPr>
              <a:t>exine</a:t>
            </a:r>
            <a:r>
              <a:rPr lang="en-US" sz="2400" dirty="0">
                <a:solidFill>
                  <a:srgbClr val="424142"/>
                </a:solidFill>
                <a:latin typeface="Times New Roman" panose="02020603050405020304" pitchFamily="18" charset="0"/>
                <a:cs typeface="Times New Roman" panose="02020603050405020304" pitchFamily="18" charset="0"/>
              </a:rPr>
              <a:t> remains </a:t>
            </a:r>
            <a:r>
              <a:rPr lang="en-US" sz="2400" dirty="0" err="1">
                <a:solidFill>
                  <a:srgbClr val="424142"/>
                </a:solidFill>
                <a:latin typeface="Times New Roman" panose="02020603050405020304" pitchFamily="18" charset="0"/>
                <a:cs typeface="Times New Roman" panose="02020603050405020304" pitchFamily="18" charset="0"/>
              </a:rPr>
              <a:t>tirin</a:t>
            </a:r>
            <a:r>
              <a:rPr lang="en-US" sz="2400" dirty="0">
                <a:solidFill>
                  <a:srgbClr val="424142"/>
                </a:solidFill>
                <a:latin typeface="Times New Roman" panose="02020603050405020304" pitchFamily="18" charset="0"/>
                <a:cs typeface="Times New Roman" panose="02020603050405020304" pitchFamily="18" charset="0"/>
              </a:rPr>
              <a:t>. The thin areas are known as germ pores, when they are circular in outline and germ furrows when they are elongated. The cytoplasm is rich in starch and unsaturated oils.</a:t>
            </a: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1358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3451" y="612845"/>
            <a:ext cx="10010774" cy="6001643"/>
          </a:xfrm>
          <a:prstGeom prst="rect">
            <a:avLst/>
          </a:prstGeom>
        </p:spPr>
        <p:txBody>
          <a:bodyPr wrap="square">
            <a:spAutoFit/>
          </a:bodyPr>
          <a:lstStyle/>
          <a:p>
            <a:pPr algn="just" fontAlgn="base"/>
            <a:r>
              <a:rPr lang="en-US" sz="2400" b="1" dirty="0" smtClean="0">
                <a:solidFill>
                  <a:srgbClr val="424142"/>
                </a:solidFill>
                <a:latin typeface="Times New Roman" panose="02020603050405020304" pitchFamily="18" charset="0"/>
                <a:cs typeface="Times New Roman" panose="02020603050405020304" pitchFamily="18" charset="0"/>
              </a:rPr>
              <a:t>Development </a:t>
            </a:r>
            <a:r>
              <a:rPr lang="en-US" sz="2400" b="1" dirty="0">
                <a:solidFill>
                  <a:srgbClr val="424142"/>
                </a:solidFill>
                <a:latin typeface="Times New Roman" panose="02020603050405020304" pitchFamily="18" charset="0"/>
                <a:cs typeface="Times New Roman" panose="02020603050405020304" pitchFamily="18" charset="0"/>
              </a:rPr>
              <a:t>of anther (microsporangium):</a:t>
            </a:r>
            <a:endParaRPr lang="en-US" sz="2400" dirty="0">
              <a:solidFill>
                <a:srgbClr val="424142"/>
              </a:solidFill>
              <a:latin typeface="Times New Roman" panose="02020603050405020304" pitchFamily="18" charset="0"/>
              <a:cs typeface="Times New Roman" panose="02020603050405020304" pitchFamily="18" charset="0"/>
            </a:endParaRPr>
          </a:p>
          <a:p>
            <a:pPr algn="just" fontAlgn="base"/>
            <a:r>
              <a:rPr lang="en-US" sz="2400" dirty="0">
                <a:solidFill>
                  <a:srgbClr val="424142"/>
                </a:solidFill>
                <a:latin typeface="Times New Roman" panose="02020603050405020304" pitchFamily="18" charset="0"/>
                <a:cs typeface="Times New Roman" panose="02020603050405020304" pitchFamily="18" charset="0"/>
              </a:rPr>
              <a:t>(a) Development of micro-sporangia is eusporangiate type (</a:t>
            </a:r>
            <a:r>
              <a:rPr lang="en-US" sz="2400" dirty="0" err="1">
                <a:solidFill>
                  <a:srgbClr val="424142"/>
                </a:solidFill>
                <a:latin typeface="Times New Roman" panose="02020603050405020304" pitchFamily="18" charset="0"/>
                <a:cs typeface="Times New Roman" panose="02020603050405020304" pitchFamily="18" charset="0"/>
              </a:rPr>
              <a:t>i.e</a:t>
            </a:r>
            <a:r>
              <a:rPr lang="en-US" sz="2400" dirty="0">
                <a:solidFill>
                  <a:srgbClr val="424142"/>
                </a:solidFill>
                <a:latin typeface="Times New Roman" panose="02020603050405020304" pitchFamily="18" charset="0"/>
                <a:cs typeface="Times New Roman" panose="02020603050405020304" pitchFamily="18" charset="0"/>
              </a:rPr>
              <a:t>, from a group of initial cells)</a:t>
            </a:r>
          </a:p>
          <a:p>
            <a:pPr algn="just" fontAlgn="base"/>
            <a:r>
              <a:rPr lang="en-US" sz="2400" dirty="0">
                <a:solidFill>
                  <a:srgbClr val="424142"/>
                </a:solidFill>
                <a:latin typeface="Times New Roman" panose="02020603050405020304" pitchFamily="18" charset="0"/>
                <a:cs typeface="Times New Roman" panose="02020603050405020304" pitchFamily="18" charset="0"/>
              </a:rPr>
              <a:t>(b) Few cells in the hypodermal region become differentiated as </a:t>
            </a:r>
            <a:r>
              <a:rPr lang="en-US" sz="2400" dirty="0" err="1">
                <a:solidFill>
                  <a:srgbClr val="424142"/>
                </a:solidFill>
                <a:latin typeface="Times New Roman" panose="02020603050405020304" pitchFamily="18" charset="0"/>
                <a:cs typeface="Times New Roman" panose="02020603050405020304" pitchFamily="18" charset="0"/>
              </a:rPr>
              <a:t>archesporial</a:t>
            </a:r>
            <a:r>
              <a:rPr lang="en-US" sz="2400" dirty="0">
                <a:solidFill>
                  <a:srgbClr val="424142"/>
                </a:solidFill>
                <a:latin typeface="Times New Roman" panose="02020603050405020304" pitchFamily="18" charset="0"/>
                <a:cs typeface="Times New Roman" panose="02020603050405020304" pitchFamily="18" charset="0"/>
              </a:rPr>
              <a:t> cells. In </a:t>
            </a:r>
            <a:r>
              <a:rPr lang="en-US" sz="2400" dirty="0" err="1">
                <a:solidFill>
                  <a:srgbClr val="424142"/>
                </a:solidFill>
                <a:latin typeface="Times New Roman" panose="02020603050405020304" pitchFamily="18" charset="0"/>
                <a:cs typeface="Times New Roman" panose="02020603050405020304" pitchFamily="18" charset="0"/>
              </a:rPr>
              <a:t>Boerhavia</a:t>
            </a:r>
            <a:r>
              <a:rPr lang="en-US" sz="2400" dirty="0">
                <a:solidFill>
                  <a:srgbClr val="424142"/>
                </a:solidFill>
                <a:latin typeface="Times New Roman" panose="02020603050405020304" pitchFamily="18" charset="0"/>
                <a:cs typeface="Times New Roman" panose="02020603050405020304" pitchFamily="18" charset="0"/>
              </a:rPr>
              <a:t> and Dionaea, there is only one </a:t>
            </a:r>
            <a:r>
              <a:rPr lang="en-US" sz="2400" dirty="0" err="1">
                <a:solidFill>
                  <a:srgbClr val="424142"/>
                </a:solidFill>
                <a:latin typeface="Times New Roman" panose="02020603050405020304" pitchFamily="18" charset="0"/>
                <a:cs typeface="Times New Roman" panose="02020603050405020304" pitchFamily="18" charset="0"/>
              </a:rPr>
              <a:t>archesporial</a:t>
            </a:r>
            <a:r>
              <a:rPr lang="en-US" sz="2400" dirty="0">
                <a:solidFill>
                  <a:srgbClr val="424142"/>
                </a:solidFill>
                <a:latin typeface="Times New Roman" panose="02020603050405020304" pitchFamily="18" charset="0"/>
                <a:cs typeface="Times New Roman" panose="02020603050405020304" pitchFamily="18" charset="0"/>
              </a:rPr>
              <a:t> cell.</a:t>
            </a:r>
          </a:p>
          <a:p>
            <a:pPr algn="just" fontAlgn="base"/>
            <a:r>
              <a:rPr lang="en-US" sz="2400" dirty="0">
                <a:solidFill>
                  <a:srgbClr val="424142"/>
                </a:solidFill>
                <a:latin typeface="Times New Roman" panose="02020603050405020304" pitchFamily="18" charset="0"/>
                <a:cs typeface="Times New Roman" panose="02020603050405020304" pitchFamily="18" charset="0"/>
              </a:rPr>
              <a:t>(c) The </a:t>
            </a:r>
            <a:r>
              <a:rPr lang="en-US" sz="2400" dirty="0" err="1">
                <a:solidFill>
                  <a:srgbClr val="424142"/>
                </a:solidFill>
                <a:latin typeface="Times New Roman" panose="02020603050405020304" pitchFamily="18" charset="0"/>
                <a:cs typeface="Times New Roman" panose="02020603050405020304" pitchFamily="18" charset="0"/>
              </a:rPr>
              <a:t>archesporial</a:t>
            </a:r>
            <a:r>
              <a:rPr lang="en-US" sz="2400" dirty="0">
                <a:solidFill>
                  <a:srgbClr val="424142"/>
                </a:solidFill>
                <a:latin typeface="Times New Roman" panose="02020603050405020304" pitchFamily="18" charset="0"/>
                <a:cs typeface="Times New Roman" panose="02020603050405020304" pitchFamily="18" charset="0"/>
              </a:rPr>
              <a:t> cell divides </a:t>
            </a:r>
            <a:r>
              <a:rPr lang="en-US" sz="2400" dirty="0" err="1">
                <a:solidFill>
                  <a:srgbClr val="424142"/>
                </a:solidFill>
                <a:latin typeface="Times New Roman" panose="02020603050405020304" pitchFamily="18" charset="0"/>
                <a:cs typeface="Times New Roman" panose="02020603050405020304" pitchFamily="18" charset="0"/>
              </a:rPr>
              <a:t>periclinally</a:t>
            </a:r>
            <a:r>
              <a:rPr lang="en-US" sz="2400" dirty="0">
                <a:solidFill>
                  <a:srgbClr val="424142"/>
                </a:solidFill>
                <a:latin typeface="Times New Roman" panose="02020603050405020304" pitchFamily="18" charset="0"/>
                <a:cs typeface="Times New Roman" panose="02020603050405020304" pitchFamily="18" charset="0"/>
              </a:rPr>
              <a:t> (along the periphery) to form outer – primary parietal layer and inner – </a:t>
            </a:r>
            <a:r>
              <a:rPr lang="en-US" sz="2400" dirty="0" err="1">
                <a:solidFill>
                  <a:srgbClr val="424142"/>
                </a:solidFill>
                <a:latin typeface="Times New Roman" panose="02020603050405020304" pitchFamily="18" charset="0"/>
                <a:cs typeface="Times New Roman" panose="02020603050405020304" pitchFamily="18" charset="0"/>
              </a:rPr>
              <a:t>sporogenous</a:t>
            </a:r>
            <a:r>
              <a:rPr lang="en-US" sz="2400" dirty="0">
                <a:solidFill>
                  <a:srgbClr val="424142"/>
                </a:solidFill>
                <a:latin typeface="Times New Roman" panose="02020603050405020304" pitchFamily="18" charset="0"/>
                <a:cs typeface="Times New Roman" panose="02020603050405020304" pitchFamily="18" charset="0"/>
              </a:rPr>
              <a:t> layer.</a:t>
            </a:r>
          </a:p>
          <a:p>
            <a:pPr algn="just" fontAlgn="base"/>
            <a:r>
              <a:rPr lang="en-US" sz="2400" dirty="0">
                <a:solidFill>
                  <a:srgbClr val="424142"/>
                </a:solidFill>
                <a:latin typeface="Times New Roman" panose="02020603050405020304" pitchFamily="18" charset="0"/>
                <a:cs typeface="Times New Roman" panose="02020603050405020304" pitchFamily="18" charset="0"/>
              </a:rPr>
              <a:t>(d) The primary parietal layer lies just beneath the epidermis and divides again </a:t>
            </a:r>
            <a:r>
              <a:rPr lang="en-US" sz="2400" dirty="0" err="1">
                <a:solidFill>
                  <a:srgbClr val="424142"/>
                </a:solidFill>
                <a:latin typeface="Times New Roman" panose="02020603050405020304" pitchFamily="18" charset="0"/>
                <a:cs typeface="Times New Roman" panose="02020603050405020304" pitchFamily="18" charset="0"/>
              </a:rPr>
              <a:t>periclinally</a:t>
            </a:r>
            <a:r>
              <a:rPr lang="en-US" sz="2400" dirty="0">
                <a:solidFill>
                  <a:srgbClr val="424142"/>
                </a:solidFill>
                <a:latin typeface="Times New Roman" panose="02020603050405020304" pitchFamily="18" charset="0"/>
                <a:cs typeface="Times New Roman" panose="02020603050405020304" pitchFamily="18" charset="0"/>
              </a:rPr>
              <a:t> to form 3-5 concentric layers. These layers give raise the wall of the sporangium, along with epidermis.</a:t>
            </a:r>
          </a:p>
          <a:p>
            <a:pPr algn="just" fontAlgn="base"/>
            <a:r>
              <a:rPr lang="en-US" sz="2400" dirty="0">
                <a:solidFill>
                  <a:srgbClr val="424142"/>
                </a:solidFill>
                <a:latin typeface="Times New Roman" panose="02020603050405020304" pitchFamily="18" charset="0"/>
                <a:cs typeface="Times New Roman" panose="02020603050405020304" pitchFamily="18" charset="0"/>
              </a:rPr>
              <a:t>(e) The innermost layer of the wall is called </a:t>
            </a:r>
            <a:r>
              <a:rPr lang="en-US" sz="2400" dirty="0" err="1">
                <a:solidFill>
                  <a:srgbClr val="424142"/>
                </a:solidFill>
                <a:latin typeface="Times New Roman" panose="02020603050405020304" pitchFamily="18" charset="0"/>
                <a:cs typeface="Times New Roman" panose="02020603050405020304" pitchFamily="18" charset="0"/>
              </a:rPr>
              <a:t>tapetum</a:t>
            </a:r>
            <a:r>
              <a:rPr lang="en-US" sz="2400" dirty="0">
                <a:solidFill>
                  <a:srgbClr val="424142"/>
                </a:solidFill>
                <a:latin typeface="Times New Roman" panose="02020603050405020304" pitchFamily="18" charset="0"/>
                <a:cs typeface="Times New Roman" panose="02020603050405020304" pitchFamily="18" charset="0"/>
              </a:rPr>
              <a:t>, which serves to provide nourishment to the developing pollen grains.</a:t>
            </a:r>
          </a:p>
          <a:p>
            <a:pPr algn="just" fontAlgn="base"/>
            <a:r>
              <a:rPr lang="en-US" sz="2400" dirty="0">
                <a:solidFill>
                  <a:srgbClr val="424142"/>
                </a:solidFill>
                <a:latin typeface="Times New Roman" panose="02020603050405020304" pitchFamily="18" charset="0"/>
                <a:cs typeface="Times New Roman" panose="02020603050405020304" pitchFamily="18" charset="0"/>
              </a:rPr>
              <a:t>(f) The layer just below the epidermis is called endothecium</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dirty="0">
                <a:latin typeface="Times New Roman" panose="02020603050405020304" pitchFamily="18" charset="0"/>
                <a:cs typeface="Times New Roman" panose="02020603050405020304" pitchFamily="18" charset="0"/>
              </a:rPr>
              <a:t>The </a:t>
            </a:r>
            <a:r>
              <a:rPr lang="en-US" sz="2400" dirty="0" err="1">
                <a:latin typeface="Times New Roman" panose="02020603050405020304" pitchFamily="18" charset="0"/>
                <a:cs typeface="Times New Roman" panose="02020603050405020304" pitchFamily="18" charset="0"/>
              </a:rPr>
              <a:t>sporogenous</a:t>
            </a:r>
            <a:r>
              <a:rPr lang="en-US" sz="2400" dirty="0">
                <a:latin typeface="Times New Roman" panose="02020603050405020304" pitchFamily="18" charset="0"/>
                <a:cs typeface="Times New Roman" panose="02020603050405020304" pitchFamily="18" charset="0"/>
              </a:rPr>
              <a:t> layer may function directly as pollen mother cell or it may divide to form many pollen mother cells.</a:t>
            </a:r>
            <a:endParaRPr lang="en-US" sz="2400" dirty="0">
              <a:solidFill>
                <a:srgbClr val="424142"/>
              </a:solidFill>
              <a:latin typeface="Times New Roman" panose="02020603050405020304" pitchFamily="18" charset="0"/>
              <a:cs typeface="Times New Roman" panose="02020603050405020304" pitchFamily="18" charset="0"/>
            </a:endParaRPr>
          </a:p>
          <a:p>
            <a:pPr algn="just"/>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9067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www.biologydiscussion.com/wp-content/uploads/2014/12/clip_image0021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1175" y="733425"/>
            <a:ext cx="8467725" cy="559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1754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4926" y="1329809"/>
            <a:ext cx="9937340" cy="3416320"/>
          </a:xfrm>
          <a:prstGeom prst="rect">
            <a:avLst/>
          </a:prstGeom>
        </p:spPr>
        <p:txBody>
          <a:bodyPr wrap="square">
            <a:spAutoFit/>
          </a:bodyPr>
          <a:lstStyle/>
          <a:p>
            <a:pPr algn="just" fontAlgn="base"/>
            <a:r>
              <a:rPr lang="en-IN" sz="2400" b="1" dirty="0">
                <a:solidFill>
                  <a:srgbClr val="424142"/>
                </a:solidFill>
                <a:latin typeface="Times New Roman" panose="02020603050405020304" pitchFamily="18" charset="0"/>
                <a:cs typeface="Times New Roman" panose="02020603050405020304" pitchFamily="18" charset="0"/>
              </a:rPr>
              <a:t>Anther </a:t>
            </a:r>
            <a:r>
              <a:rPr lang="en-IN" sz="2400" b="1" dirty="0" smtClean="0">
                <a:solidFill>
                  <a:srgbClr val="424142"/>
                </a:solidFill>
                <a:latin typeface="Times New Roman" panose="02020603050405020304" pitchFamily="18" charset="0"/>
                <a:cs typeface="Times New Roman" panose="02020603050405020304" pitchFamily="18" charset="0"/>
              </a:rPr>
              <a:t>wall: </a:t>
            </a:r>
            <a:r>
              <a:rPr lang="en-US" sz="2400" dirty="0" smtClean="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The mature anther wall comprises of an epidermis, followed by an endothecium, 2-3 middle layers and innermost </a:t>
            </a:r>
            <a:r>
              <a:rPr lang="en-US" sz="2400" dirty="0" err="1">
                <a:latin typeface="Times New Roman" panose="02020603050405020304" pitchFamily="18" charset="0"/>
                <a:cs typeface="Times New Roman" panose="02020603050405020304" pitchFamily="18" charset="0"/>
              </a:rPr>
              <a:t>tapteum</a:t>
            </a:r>
            <a:r>
              <a:rPr lang="en-US" sz="2400" dirty="0">
                <a:latin typeface="Times New Roman" panose="02020603050405020304" pitchFamily="18" charset="0"/>
                <a:cs typeface="Times New Roman" panose="02020603050405020304" pitchFamily="18" charset="0"/>
              </a:rPr>
              <a:t>.</a:t>
            </a:r>
          </a:p>
          <a:p>
            <a:pPr algn="just" fontAlgn="base"/>
            <a:r>
              <a:rPr lang="en-US" sz="2400" dirty="0">
                <a:latin typeface="Times New Roman" panose="02020603050405020304" pitchFamily="18" charset="0"/>
                <a:cs typeface="Times New Roman" panose="02020603050405020304" pitchFamily="18" charset="0"/>
              </a:rPr>
              <a:t>(b) Endothecium consists of radially elongated cells, which possess fibrous bands and these are hygroscopic (moisture absorbing) in nature. These help in dehiscence of anther (splitting of anther to release spores).</a:t>
            </a:r>
          </a:p>
          <a:p>
            <a:pPr algn="just" fontAlgn="base"/>
            <a:r>
              <a:rPr lang="en-US" sz="2400" b="1" dirty="0" err="1">
                <a:latin typeface="Times New Roman" panose="02020603050405020304" pitchFamily="18" charset="0"/>
                <a:cs typeface="Times New Roman" panose="02020603050405020304" pitchFamily="18" charset="0"/>
              </a:rPr>
              <a:t>Tapetum</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fontAlgn="base"/>
            <a:r>
              <a:rPr lang="en-US" sz="2400" dirty="0">
                <a:latin typeface="Times New Roman" panose="02020603050405020304" pitchFamily="18" charset="0"/>
                <a:cs typeface="Times New Roman" panose="02020603050405020304" pitchFamily="18" charset="0"/>
              </a:rPr>
              <a:t>It is the innermost nourishing layer of the anther wall present below the middle layer. It is usually single layered and is rich in reserve food material.</a:t>
            </a:r>
          </a:p>
          <a:p>
            <a:pPr algn="just"/>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2368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726133"/>
            <a:ext cx="10820400" cy="5262979"/>
          </a:xfrm>
          <a:prstGeom prst="rect">
            <a:avLst/>
          </a:prstGeom>
        </p:spPr>
        <p:txBody>
          <a:bodyPr wrap="square">
            <a:spAutoFit/>
          </a:bodyPr>
          <a:lstStyle/>
          <a:p>
            <a:pPr algn="just"/>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ovule is part of the makeup of the female reproductive organ in seed plants. It’s the place where female reproductive cells are made and contained, and it is what eventually develops into a seed after fertilization, only for the seed to then ripen and produce a complete adult plant. Ovules are contained in ovaries at the bottom of a vase-like structure, the carpel, which has a neck called a style and an opening at the top, called a stigma</a:t>
            </a:r>
            <a:r>
              <a:rPr lang="en-US" sz="2400" dirty="0" smtClean="0">
                <a:latin typeface="Times New Roman" panose="02020603050405020304" pitchFamily="18" charset="0"/>
                <a:cs typeface="Times New Roman" panose="02020603050405020304" pitchFamily="18" charset="0"/>
              </a:rPr>
              <a:t>.</a:t>
            </a:r>
          </a:p>
          <a:p>
            <a:pPr algn="just"/>
            <a:r>
              <a:rPr lang="en-US" sz="2400" b="1" dirty="0">
                <a:latin typeface="Times New Roman" panose="02020603050405020304" pitchFamily="18" charset="0"/>
                <a:cs typeface="Times New Roman" panose="02020603050405020304" pitchFamily="18" charset="0"/>
              </a:rPr>
              <a:t>Components of Ovules</a:t>
            </a:r>
          </a:p>
          <a:p>
            <a:pPr algn="just"/>
            <a:r>
              <a:rPr lang="en-US" sz="2400" dirty="0">
                <a:latin typeface="Times New Roman" panose="02020603050405020304" pitchFamily="18" charset="0"/>
                <a:cs typeface="Times New Roman" panose="02020603050405020304" pitchFamily="18" charset="0"/>
              </a:rPr>
              <a:t>The ovule is made up of the </a:t>
            </a:r>
            <a:r>
              <a:rPr lang="en-US" sz="2400" dirty="0" err="1">
                <a:latin typeface="Times New Roman" panose="02020603050405020304" pitchFamily="18" charset="0"/>
                <a:cs typeface="Times New Roman" panose="02020603050405020304" pitchFamily="18" charset="0"/>
              </a:rPr>
              <a:t>nucellus</a:t>
            </a:r>
            <a:r>
              <a:rPr lang="en-US" sz="2400" dirty="0">
                <a:latin typeface="Times New Roman" panose="02020603050405020304" pitchFamily="18" charset="0"/>
                <a:cs typeface="Times New Roman" panose="02020603050405020304" pitchFamily="18" charset="0"/>
              </a:rPr>
              <a:t>, the integuments that form the outermost layer, and the female </a:t>
            </a:r>
            <a:r>
              <a:rPr lang="en-US" sz="2400" u="sng" dirty="0">
                <a:latin typeface="Times New Roman" panose="02020603050405020304" pitchFamily="18" charset="0"/>
                <a:cs typeface="Times New Roman" panose="02020603050405020304" pitchFamily="18" charset="0"/>
                <a:hlinkClick r:id="rId2" tooltip="gametophyte"/>
              </a:rPr>
              <a:t>gametophyte</a:t>
            </a:r>
            <a:r>
              <a:rPr lang="en-US" sz="2400" dirty="0">
                <a:latin typeface="Times New Roman" panose="02020603050405020304" pitchFamily="18" charset="0"/>
                <a:cs typeface="Times New Roman" panose="02020603050405020304" pitchFamily="18" charset="0"/>
              </a:rPr>
              <a:t> (called an </a:t>
            </a:r>
            <a:r>
              <a:rPr lang="en-US" sz="2400" u="sng" dirty="0">
                <a:latin typeface="Times New Roman" panose="02020603050405020304" pitchFamily="18" charset="0"/>
                <a:cs typeface="Times New Roman" panose="02020603050405020304" pitchFamily="18" charset="0"/>
                <a:hlinkClick r:id="rId3" tooltip="embryo"/>
              </a:rPr>
              <a:t>embryo</a:t>
            </a:r>
            <a:r>
              <a:rPr lang="en-US" sz="2400" dirty="0">
                <a:latin typeface="Times New Roman" panose="02020603050405020304" pitchFamily="18" charset="0"/>
                <a:cs typeface="Times New Roman" panose="02020603050405020304" pitchFamily="18" charset="0"/>
              </a:rPr>
              <a:t> sac in flowering plants), which are found at the very center.</a:t>
            </a:r>
          </a:p>
          <a:p>
            <a:pPr algn="just"/>
            <a:r>
              <a:rPr lang="en-US" sz="2400" b="1" dirty="0">
                <a:latin typeface="Times New Roman" panose="02020603050405020304" pitchFamily="18" charset="0"/>
                <a:cs typeface="Times New Roman" panose="02020603050405020304" pitchFamily="18" charset="0"/>
              </a:rPr>
              <a:t>The </a:t>
            </a:r>
            <a:r>
              <a:rPr lang="en-US" sz="2400" b="1" dirty="0" err="1">
                <a:latin typeface="Times New Roman" panose="02020603050405020304" pitchFamily="18" charset="0"/>
                <a:cs typeface="Times New Roman" panose="02020603050405020304" pitchFamily="18" charset="0"/>
              </a:rPr>
              <a:t>Nucellus</a:t>
            </a:r>
            <a:endParaRPr lang="en-US" sz="2400" b="1"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a:t>
            </a:r>
            <a:r>
              <a:rPr lang="en-US" sz="2400" dirty="0" err="1">
                <a:latin typeface="Times New Roman" panose="02020603050405020304" pitchFamily="18" charset="0"/>
                <a:cs typeface="Times New Roman" panose="02020603050405020304" pitchFamily="18" charset="0"/>
              </a:rPr>
              <a:t>nucellus</a:t>
            </a:r>
            <a:r>
              <a:rPr lang="en-US" sz="2400" dirty="0">
                <a:latin typeface="Times New Roman" panose="02020603050405020304" pitchFamily="18" charset="0"/>
                <a:cs typeface="Times New Roman" panose="02020603050405020304" pitchFamily="18" charset="0"/>
              </a:rPr>
              <a:t> is the largest part of the ovule. It houses the embryo sac as well as nutritive </a:t>
            </a:r>
            <a:r>
              <a:rPr lang="en-US" sz="2400" u="sng" dirty="0">
                <a:latin typeface="Times New Roman" panose="02020603050405020304" pitchFamily="18" charset="0"/>
                <a:cs typeface="Times New Roman" panose="02020603050405020304" pitchFamily="18" charset="0"/>
                <a:hlinkClick r:id="rId4" tooltip="tissue"/>
              </a:rPr>
              <a:t>tissue</a:t>
            </a:r>
            <a:r>
              <a:rPr lang="en-US" sz="2400" dirty="0">
                <a:latin typeface="Times New Roman" panose="02020603050405020304" pitchFamily="18" charset="0"/>
                <a:cs typeface="Times New Roman" panose="02020603050405020304" pitchFamily="18" charset="0"/>
              </a:rPr>
              <a:t> and actually remains present in some flowering plants after fertilization as a source of nutrients for the </a:t>
            </a:r>
            <a:r>
              <a:rPr lang="en-US" sz="2400" dirty="0" err="1">
                <a:latin typeface="Times New Roman" panose="02020603050405020304" pitchFamily="18" charset="0"/>
                <a:cs typeface="Times New Roman" panose="02020603050405020304" pitchFamily="18" charset="0"/>
              </a:rPr>
              <a:t>embyo</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5" name="Rectangle 4"/>
          <p:cNvSpPr/>
          <p:nvPr/>
        </p:nvSpPr>
        <p:spPr>
          <a:xfrm>
            <a:off x="4390616" y="264468"/>
            <a:ext cx="3583097" cy="461665"/>
          </a:xfrm>
          <a:prstGeom prst="rect">
            <a:avLst/>
          </a:prstGeom>
        </p:spPr>
        <p:txBody>
          <a:bodyPr wrap="none">
            <a:spAutoFit/>
          </a:bodyPr>
          <a:lstStyle/>
          <a:p>
            <a:r>
              <a:rPr lang="en-US" sz="2400" b="1" dirty="0" smtClean="0">
                <a:solidFill>
                  <a:prstClr val="black"/>
                </a:solidFill>
                <a:latin typeface="Times New Roman" panose="02020603050405020304" pitchFamily="18" charset="0"/>
                <a:cs typeface="Times New Roman" panose="02020603050405020304" pitchFamily="18" charset="0"/>
              </a:rPr>
              <a:t>Structure </a:t>
            </a:r>
            <a:r>
              <a:rPr lang="en-US" sz="2400" b="1" dirty="0">
                <a:solidFill>
                  <a:prstClr val="black"/>
                </a:solidFill>
                <a:latin typeface="Times New Roman" panose="02020603050405020304" pitchFamily="18" charset="0"/>
                <a:cs typeface="Times New Roman" panose="02020603050405020304" pitchFamily="18" charset="0"/>
              </a:rPr>
              <a:t>of mature ovule</a:t>
            </a:r>
            <a:endParaRPr lang="en-IN" b="1" dirty="0"/>
          </a:p>
        </p:txBody>
      </p:sp>
    </p:spTree>
    <p:extLst>
      <p:ext uri="{BB962C8B-B14F-4D97-AF65-F5344CB8AC3E}">
        <p14:creationId xmlns:p14="http://schemas.microsoft.com/office/powerpoint/2010/main" val="1607108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TotalTime>
  <Words>1718</Words>
  <Application>Microsoft Office PowerPoint</Application>
  <PresentationFormat>Custom</PresentationFormat>
  <Paragraphs>80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 SECOURS ARTS &amp; SCIENCE COLLEGE FOR WOMEN MANNARGUDI</dc:title>
  <dc:creator>kruba1991@hotmail.com</dc:creator>
  <cp:lastModifiedBy>Varunsaisaran</cp:lastModifiedBy>
  <cp:revision>63</cp:revision>
  <dcterms:created xsi:type="dcterms:W3CDTF">2020-05-16T01:35:47Z</dcterms:created>
  <dcterms:modified xsi:type="dcterms:W3CDTF">2020-05-22T14:28:39Z</dcterms:modified>
</cp:coreProperties>
</file>