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8" r:id="rId3"/>
    <p:sldId id="279" r:id="rId4"/>
    <p:sldId id="277" r:id="rId5"/>
    <p:sldId id="278" r:id="rId6"/>
    <p:sldId id="259" r:id="rId7"/>
    <p:sldId id="260" r:id="rId8"/>
    <p:sldId id="261" r:id="rId9"/>
    <p:sldId id="262" r:id="rId10"/>
    <p:sldId id="263" r:id="rId11"/>
    <p:sldId id="264" r:id="rId12"/>
    <p:sldId id="265" r:id="rId13"/>
    <p:sldId id="266" r:id="rId14"/>
    <p:sldId id="267" r:id="rId15"/>
    <p:sldId id="268" r:id="rId16"/>
    <p:sldId id="269" r:id="rId17"/>
    <p:sldId id="280" r:id="rId18"/>
    <p:sldId id="281" r:id="rId19"/>
    <p:sldId id="270" r:id="rId20"/>
    <p:sldId id="271" r:id="rId21"/>
    <p:sldId id="272" r:id="rId22"/>
    <p:sldId id="273" r:id="rId23"/>
    <p:sldId id="274" r:id="rId24"/>
    <p:sldId id="275" r:id="rId25"/>
    <p:sldId id="276" r:id="rId26"/>
    <p:sldId id="282"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showGuides="1">
      <p:cViewPr>
        <p:scale>
          <a:sx n="76" d="100"/>
          <a:sy n="76" d="100"/>
        </p:scale>
        <p:origin x="-504" y="20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D54CAF-DA07-4B72-8379-E67FFAE18B19}" type="datetimeFigureOut">
              <a:rPr lang="en-IN" smtClean="0"/>
              <a:t>22-05-2020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4DD3A2-1119-4249-9AA0-5321D8E0022E}" type="slidenum">
              <a:rPr lang="en-IN" smtClean="0"/>
              <a:t>‹#›</a:t>
            </a:fld>
            <a:endParaRPr lang="en-IN"/>
          </a:p>
        </p:txBody>
      </p:sp>
    </p:spTree>
    <p:extLst>
      <p:ext uri="{BB962C8B-B14F-4D97-AF65-F5344CB8AC3E}">
        <p14:creationId xmlns:p14="http://schemas.microsoft.com/office/powerpoint/2010/main" val="27728857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Syllabus </a:t>
            </a:r>
            <a:endParaRPr lang="en-IN" dirty="0"/>
          </a:p>
        </p:txBody>
      </p:sp>
      <p:sp>
        <p:nvSpPr>
          <p:cNvPr id="4" name="Slide Number Placeholder 3"/>
          <p:cNvSpPr>
            <a:spLocks noGrp="1"/>
          </p:cNvSpPr>
          <p:nvPr>
            <p:ph type="sldNum" sz="quarter" idx="10"/>
          </p:nvPr>
        </p:nvSpPr>
        <p:spPr/>
        <p:txBody>
          <a:bodyPr/>
          <a:lstStyle/>
          <a:p>
            <a:fld id="{C04DD3A2-1119-4249-9AA0-5321D8E0022E}" type="slidenum">
              <a:rPr lang="en-IN" smtClean="0"/>
              <a:t>1</a:t>
            </a:fld>
            <a:endParaRPr lang="en-IN"/>
          </a:p>
        </p:txBody>
      </p:sp>
    </p:spTree>
    <p:extLst>
      <p:ext uri="{BB962C8B-B14F-4D97-AF65-F5344CB8AC3E}">
        <p14:creationId xmlns:p14="http://schemas.microsoft.com/office/powerpoint/2010/main" val="18274795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78C3975A-EAFA-4865-94B2-A74D347FB917}" type="datetimeFigureOut">
              <a:rPr lang="en-IN" smtClean="0"/>
              <a:t>22-05-2020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5CECFF2-6AD3-48A7-A67F-C9BD0156CAA1}" type="slidenum">
              <a:rPr lang="en-IN" smtClean="0"/>
              <a:t>‹#›</a:t>
            </a:fld>
            <a:endParaRPr lang="en-IN"/>
          </a:p>
        </p:txBody>
      </p:sp>
    </p:spTree>
    <p:extLst>
      <p:ext uri="{BB962C8B-B14F-4D97-AF65-F5344CB8AC3E}">
        <p14:creationId xmlns:p14="http://schemas.microsoft.com/office/powerpoint/2010/main" val="2843294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8C3975A-EAFA-4865-94B2-A74D347FB917}" type="datetimeFigureOut">
              <a:rPr lang="en-IN" smtClean="0"/>
              <a:t>22-05-2020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5CECFF2-6AD3-48A7-A67F-C9BD0156CAA1}" type="slidenum">
              <a:rPr lang="en-IN" smtClean="0"/>
              <a:t>‹#›</a:t>
            </a:fld>
            <a:endParaRPr lang="en-IN"/>
          </a:p>
        </p:txBody>
      </p:sp>
    </p:spTree>
    <p:extLst>
      <p:ext uri="{BB962C8B-B14F-4D97-AF65-F5344CB8AC3E}">
        <p14:creationId xmlns:p14="http://schemas.microsoft.com/office/powerpoint/2010/main" val="1383406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8C3975A-EAFA-4865-94B2-A74D347FB917}" type="datetimeFigureOut">
              <a:rPr lang="en-IN" smtClean="0"/>
              <a:t>22-05-2020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5CECFF2-6AD3-48A7-A67F-C9BD0156CAA1}" type="slidenum">
              <a:rPr lang="en-IN" smtClean="0"/>
              <a:t>‹#›</a:t>
            </a:fld>
            <a:endParaRPr lang="en-IN"/>
          </a:p>
        </p:txBody>
      </p:sp>
    </p:spTree>
    <p:extLst>
      <p:ext uri="{BB962C8B-B14F-4D97-AF65-F5344CB8AC3E}">
        <p14:creationId xmlns:p14="http://schemas.microsoft.com/office/powerpoint/2010/main" val="1199441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8C3975A-EAFA-4865-94B2-A74D347FB917}" type="datetimeFigureOut">
              <a:rPr lang="en-IN" smtClean="0"/>
              <a:t>22-05-2020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5CECFF2-6AD3-48A7-A67F-C9BD0156CAA1}" type="slidenum">
              <a:rPr lang="en-IN" smtClean="0"/>
              <a:t>‹#›</a:t>
            </a:fld>
            <a:endParaRPr lang="en-IN"/>
          </a:p>
        </p:txBody>
      </p:sp>
    </p:spTree>
    <p:extLst>
      <p:ext uri="{BB962C8B-B14F-4D97-AF65-F5344CB8AC3E}">
        <p14:creationId xmlns:p14="http://schemas.microsoft.com/office/powerpoint/2010/main" val="693963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C3975A-EAFA-4865-94B2-A74D347FB917}" type="datetimeFigureOut">
              <a:rPr lang="en-IN" smtClean="0"/>
              <a:t>22-05-2020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5CECFF2-6AD3-48A7-A67F-C9BD0156CAA1}" type="slidenum">
              <a:rPr lang="en-IN" smtClean="0"/>
              <a:t>‹#›</a:t>
            </a:fld>
            <a:endParaRPr lang="en-IN"/>
          </a:p>
        </p:txBody>
      </p:sp>
    </p:spTree>
    <p:extLst>
      <p:ext uri="{BB962C8B-B14F-4D97-AF65-F5344CB8AC3E}">
        <p14:creationId xmlns:p14="http://schemas.microsoft.com/office/powerpoint/2010/main" val="1359645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78C3975A-EAFA-4865-94B2-A74D347FB917}" type="datetimeFigureOut">
              <a:rPr lang="en-IN" smtClean="0"/>
              <a:t>22-05-2020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5CECFF2-6AD3-48A7-A67F-C9BD0156CAA1}" type="slidenum">
              <a:rPr lang="en-IN" smtClean="0"/>
              <a:t>‹#›</a:t>
            </a:fld>
            <a:endParaRPr lang="en-IN"/>
          </a:p>
        </p:txBody>
      </p:sp>
    </p:spTree>
    <p:extLst>
      <p:ext uri="{BB962C8B-B14F-4D97-AF65-F5344CB8AC3E}">
        <p14:creationId xmlns:p14="http://schemas.microsoft.com/office/powerpoint/2010/main" val="504552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78C3975A-EAFA-4865-94B2-A74D347FB917}" type="datetimeFigureOut">
              <a:rPr lang="en-IN" smtClean="0"/>
              <a:t>22-05-2020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5CECFF2-6AD3-48A7-A67F-C9BD0156CAA1}" type="slidenum">
              <a:rPr lang="en-IN" smtClean="0"/>
              <a:t>‹#›</a:t>
            </a:fld>
            <a:endParaRPr lang="en-IN"/>
          </a:p>
        </p:txBody>
      </p:sp>
    </p:spTree>
    <p:extLst>
      <p:ext uri="{BB962C8B-B14F-4D97-AF65-F5344CB8AC3E}">
        <p14:creationId xmlns:p14="http://schemas.microsoft.com/office/powerpoint/2010/main" val="988469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78C3975A-EAFA-4865-94B2-A74D347FB917}" type="datetimeFigureOut">
              <a:rPr lang="en-IN" smtClean="0"/>
              <a:t>22-05-2020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5CECFF2-6AD3-48A7-A67F-C9BD0156CAA1}" type="slidenum">
              <a:rPr lang="en-IN" smtClean="0"/>
              <a:t>‹#›</a:t>
            </a:fld>
            <a:endParaRPr lang="en-IN"/>
          </a:p>
        </p:txBody>
      </p:sp>
    </p:spTree>
    <p:extLst>
      <p:ext uri="{BB962C8B-B14F-4D97-AF65-F5344CB8AC3E}">
        <p14:creationId xmlns:p14="http://schemas.microsoft.com/office/powerpoint/2010/main" val="3693936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C3975A-EAFA-4865-94B2-A74D347FB917}" type="datetimeFigureOut">
              <a:rPr lang="en-IN" smtClean="0"/>
              <a:t>22-05-2020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5CECFF2-6AD3-48A7-A67F-C9BD0156CAA1}" type="slidenum">
              <a:rPr lang="en-IN" smtClean="0"/>
              <a:t>‹#›</a:t>
            </a:fld>
            <a:endParaRPr lang="en-IN"/>
          </a:p>
        </p:txBody>
      </p:sp>
    </p:spTree>
    <p:extLst>
      <p:ext uri="{BB962C8B-B14F-4D97-AF65-F5344CB8AC3E}">
        <p14:creationId xmlns:p14="http://schemas.microsoft.com/office/powerpoint/2010/main" val="1662405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C3975A-EAFA-4865-94B2-A74D347FB917}" type="datetimeFigureOut">
              <a:rPr lang="en-IN" smtClean="0"/>
              <a:t>22-05-2020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5CECFF2-6AD3-48A7-A67F-C9BD0156CAA1}" type="slidenum">
              <a:rPr lang="en-IN" smtClean="0"/>
              <a:t>‹#›</a:t>
            </a:fld>
            <a:endParaRPr lang="en-IN"/>
          </a:p>
        </p:txBody>
      </p:sp>
    </p:spTree>
    <p:extLst>
      <p:ext uri="{BB962C8B-B14F-4D97-AF65-F5344CB8AC3E}">
        <p14:creationId xmlns:p14="http://schemas.microsoft.com/office/powerpoint/2010/main" val="2262442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C3975A-EAFA-4865-94B2-A74D347FB917}" type="datetimeFigureOut">
              <a:rPr lang="en-IN" smtClean="0"/>
              <a:t>22-05-2020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5CECFF2-6AD3-48A7-A67F-C9BD0156CAA1}" type="slidenum">
              <a:rPr lang="en-IN" smtClean="0"/>
              <a:t>‹#›</a:t>
            </a:fld>
            <a:endParaRPr lang="en-IN"/>
          </a:p>
        </p:txBody>
      </p:sp>
    </p:spTree>
    <p:extLst>
      <p:ext uri="{BB962C8B-B14F-4D97-AF65-F5344CB8AC3E}">
        <p14:creationId xmlns:p14="http://schemas.microsoft.com/office/powerpoint/2010/main" val="1155043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C3975A-EAFA-4865-94B2-A74D347FB917}" type="datetimeFigureOut">
              <a:rPr lang="en-IN" smtClean="0"/>
              <a:t>22-05-2020</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CECFF2-6AD3-48A7-A67F-C9BD0156CAA1}" type="slidenum">
              <a:rPr lang="en-IN" smtClean="0"/>
              <a:t>‹#›</a:t>
            </a:fld>
            <a:endParaRPr lang="en-IN"/>
          </a:p>
        </p:txBody>
      </p:sp>
    </p:spTree>
    <p:extLst>
      <p:ext uri="{BB962C8B-B14F-4D97-AF65-F5344CB8AC3E}">
        <p14:creationId xmlns:p14="http://schemas.microsoft.com/office/powerpoint/2010/main" val="17993409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44168" y="1755649"/>
            <a:ext cx="8906256" cy="4127566"/>
          </a:xfrm>
        </p:spPr>
        <p:txBody>
          <a:bodyPr/>
          <a:lstStyle/>
          <a:p>
            <a:pPr marL="342900" indent="-342900" algn="just">
              <a:lnSpc>
                <a:spcPct val="150000"/>
              </a:lnSpc>
              <a:buFont typeface="Wingdings" panose="05000000000000000000" pitchFamily="2" charset="2"/>
              <a:buChar char="q"/>
            </a:pPr>
            <a:r>
              <a:rPr lang="en-US" dirty="0" smtClean="0"/>
              <a:t>Horticulture</a:t>
            </a:r>
            <a:r>
              <a:rPr lang="en-US" dirty="0"/>
              <a:t>: Scope and </a:t>
            </a:r>
            <a:r>
              <a:rPr lang="en-US" dirty="0" smtClean="0"/>
              <a:t>importance</a:t>
            </a:r>
          </a:p>
          <a:p>
            <a:pPr marL="342900" indent="-342900" algn="just">
              <a:lnSpc>
                <a:spcPct val="150000"/>
              </a:lnSpc>
              <a:buFont typeface="Wingdings" panose="05000000000000000000" pitchFamily="2" charset="2"/>
              <a:buChar char="q"/>
            </a:pPr>
            <a:r>
              <a:rPr lang="en-US" dirty="0" smtClean="0"/>
              <a:t>propagation </a:t>
            </a:r>
            <a:r>
              <a:rPr lang="en-US" dirty="0"/>
              <a:t>methods – (cutting, layering and grafting </a:t>
            </a:r>
            <a:r>
              <a:rPr lang="en-US" dirty="0" smtClean="0"/>
              <a:t>techniques)</a:t>
            </a:r>
          </a:p>
          <a:p>
            <a:pPr marL="342900" indent="-342900" algn="just">
              <a:lnSpc>
                <a:spcPct val="150000"/>
              </a:lnSpc>
              <a:buFont typeface="Wingdings" panose="05000000000000000000" pitchFamily="2" charset="2"/>
              <a:buChar char="q"/>
            </a:pPr>
            <a:r>
              <a:rPr lang="en-US" dirty="0" smtClean="0"/>
              <a:t>gardening </a:t>
            </a:r>
            <a:r>
              <a:rPr lang="en-US" dirty="0"/>
              <a:t>and </a:t>
            </a:r>
            <a:r>
              <a:rPr lang="en-US" dirty="0" smtClean="0"/>
              <a:t>landscaping</a:t>
            </a:r>
          </a:p>
          <a:p>
            <a:pPr marL="342900" indent="-342900" algn="just">
              <a:lnSpc>
                <a:spcPct val="150000"/>
              </a:lnSpc>
              <a:buFont typeface="Wingdings" panose="05000000000000000000" pitchFamily="2" charset="2"/>
              <a:buChar char="q"/>
            </a:pPr>
            <a:r>
              <a:rPr lang="en-US" dirty="0" smtClean="0"/>
              <a:t>irrigation </a:t>
            </a:r>
            <a:r>
              <a:rPr lang="en-US" dirty="0"/>
              <a:t>methods, manures, lawns, indoor plants, bonsai techniques.</a:t>
            </a:r>
            <a:endParaRPr lang="en-IN" dirty="0">
              <a:latin typeface="Times New Roman" panose="02020603050405020304" pitchFamily="18" charset="0"/>
              <a:cs typeface="Times New Roman" panose="02020603050405020304" pitchFamily="18" charset="0"/>
            </a:endParaRPr>
          </a:p>
        </p:txBody>
      </p:sp>
      <p:sp>
        <p:nvSpPr>
          <p:cNvPr id="5" name="Rectangle 4"/>
          <p:cNvSpPr/>
          <p:nvPr/>
        </p:nvSpPr>
        <p:spPr>
          <a:xfrm>
            <a:off x="3794760" y="894326"/>
            <a:ext cx="4087368" cy="1077218"/>
          </a:xfrm>
          <a:prstGeom prst="rect">
            <a:avLst/>
          </a:prstGeom>
        </p:spPr>
        <p:txBody>
          <a:bodyPr wrap="square">
            <a:spAutoFit/>
          </a:bodyPr>
          <a:lstStyle/>
          <a:p>
            <a:r>
              <a:rPr lang="en-US" sz="3200" b="1" dirty="0">
                <a:solidFill>
                  <a:srgbClr val="0070C0"/>
                </a:solidFill>
              </a:rPr>
              <a:t>Unit - V </a:t>
            </a:r>
            <a:r>
              <a:rPr lang="en-US" sz="3200" b="1" dirty="0" smtClean="0">
                <a:solidFill>
                  <a:srgbClr val="0070C0"/>
                </a:solidFill>
              </a:rPr>
              <a:t>(Horticulture)</a:t>
            </a:r>
            <a:endParaRPr lang="en-IN" sz="3200" dirty="0">
              <a:solidFill>
                <a:srgbClr val="0070C0"/>
              </a:solidFill>
            </a:endParaRPr>
          </a:p>
          <a:p>
            <a:r>
              <a:rPr lang="en-US" sz="3200" dirty="0" smtClean="0">
                <a:solidFill>
                  <a:srgbClr val="0070C0"/>
                </a:solidFill>
              </a:rPr>
              <a:t> </a:t>
            </a:r>
            <a:endParaRPr lang="en-IN" sz="3200" dirty="0">
              <a:solidFill>
                <a:srgbClr val="0070C0"/>
              </a:solidFill>
            </a:endParaRPr>
          </a:p>
        </p:txBody>
      </p:sp>
    </p:spTree>
    <p:extLst>
      <p:ext uri="{BB962C8B-B14F-4D97-AF65-F5344CB8AC3E}">
        <p14:creationId xmlns:p14="http://schemas.microsoft.com/office/powerpoint/2010/main" val="16765932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9224" y="359492"/>
            <a:ext cx="10652760" cy="6370975"/>
          </a:xfrm>
          <a:prstGeom prst="rect">
            <a:avLst/>
          </a:prstGeom>
        </p:spPr>
        <p:txBody>
          <a:bodyPr wrap="square">
            <a:spAutoFit/>
          </a:bodyPr>
          <a:lstStyle/>
          <a:p>
            <a:pPr algn="just" fontAlgn="base">
              <a:lnSpc>
                <a:spcPct val="150000"/>
              </a:lnSpc>
            </a:pPr>
            <a:r>
              <a:rPr lang="en-US" sz="2400" b="1" dirty="0">
                <a:solidFill>
                  <a:srgbClr val="1C1C1C"/>
                </a:solidFill>
                <a:latin typeface="Times New Roman" panose="02020603050405020304" pitchFamily="18" charset="0"/>
                <a:cs typeface="Times New Roman" panose="02020603050405020304" pitchFamily="18" charset="0"/>
              </a:rPr>
              <a:t>Grafting : </a:t>
            </a:r>
            <a:r>
              <a:rPr lang="en-US" sz="2400" dirty="0">
                <a:solidFill>
                  <a:srgbClr val="000000"/>
                </a:solidFill>
                <a:latin typeface="Times New Roman" panose="02020603050405020304" pitchFamily="18" charset="0"/>
                <a:cs typeface="Times New Roman" panose="02020603050405020304" pitchFamily="18" charset="0"/>
              </a:rPr>
              <a:t>Mango, </a:t>
            </a:r>
            <a:r>
              <a:rPr lang="en-US" sz="2400" dirty="0" err="1">
                <a:solidFill>
                  <a:srgbClr val="000000"/>
                </a:solidFill>
                <a:latin typeface="Times New Roman" panose="02020603050405020304" pitchFamily="18" charset="0"/>
                <a:cs typeface="Times New Roman" panose="02020603050405020304" pitchFamily="18" charset="0"/>
              </a:rPr>
              <a:t>Chikoo</a:t>
            </a:r>
            <a:r>
              <a:rPr lang="en-US" sz="2400" dirty="0">
                <a:solidFill>
                  <a:srgbClr val="000000"/>
                </a:solidFill>
                <a:latin typeface="Times New Roman" panose="02020603050405020304" pitchFamily="18" charset="0"/>
                <a:cs typeface="Times New Roman" panose="02020603050405020304" pitchFamily="18" charset="0"/>
              </a:rPr>
              <a:t> And Golden </a:t>
            </a:r>
            <a:r>
              <a:rPr lang="en-US" sz="2400" dirty="0" err="1">
                <a:solidFill>
                  <a:srgbClr val="000000"/>
                </a:solidFill>
                <a:latin typeface="Times New Roman" panose="02020603050405020304" pitchFamily="18" charset="0"/>
                <a:cs typeface="Times New Roman" panose="02020603050405020304" pitchFamily="18" charset="0"/>
              </a:rPr>
              <a:t>Champa</a:t>
            </a:r>
            <a:r>
              <a:rPr lang="en-US" sz="2400" dirty="0">
                <a:solidFill>
                  <a:srgbClr val="000000"/>
                </a:solidFill>
                <a:latin typeface="Times New Roman" panose="02020603050405020304" pitchFamily="18" charset="0"/>
                <a:cs typeface="Times New Roman" panose="02020603050405020304" pitchFamily="18" charset="0"/>
              </a:rPr>
              <a:t> are available mostly as grafted plants. These days even Cashew, Jackfruit And </a:t>
            </a:r>
            <a:r>
              <a:rPr lang="en-US" sz="2400" dirty="0" err="1">
                <a:solidFill>
                  <a:srgbClr val="000000"/>
                </a:solidFill>
                <a:latin typeface="Times New Roman" panose="02020603050405020304" pitchFamily="18" charset="0"/>
                <a:cs typeface="Times New Roman" panose="02020603050405020304" pitchFamily="18" charset="0"/>
              </a:rPr>
              <a:t>Jamun</a:t>
            </a:r>
            <a:r>
              <a:rPr lang="en-US" sz="2400" dirty="0">
                <a:solidFill>
                  <a:srgbClr val="000000"/>
                </a:solidFill>
                <a:latin typeface="Times New Roman" panose="02020603050405020304" pitchFamily="18" charset="0"/>
                <a:cs typeface="Times New Roman" panose="02020603050405020304" pitchFamily="18" charset="0"/>
              </a:rPr>
              <a:t> plants are being successfully being grafted. </a:t>
            </a:r>
            <a:r>
              <a:rPr lang="en-US" sz="2400" dirty="0" err="1">
                <a:solidFill>
                  <a:srgbClr val="000000"/>
                </a:solidFill>
                <a:latin typeface="Times New Roman" panose="02020603050405020304" pitchFamily="18" charset="0"/>
                <a:cs typeface="Times New Roman" panose="02020603050405020304" pitchFamily="18" charset="0"/>
              </a:rPr>
              <a:t>Deocorative</a:t>
            </a:r>
            <a:r>
              <a:rPr lang="en-US" sz="2400" dirty="0">
                <a:solidFill>
                  <a:srgbClr val="000000"/>
                </a:solidFill>
                <a:latin typeface="Times New Roman" panose="02020603050405020304" pitchFamily="18" charset="0"/>
                <a:cs typeface="Times New Roman" panose="02020603050405020304" pitchFamily="18" charset="0"/>
              </a:rPr>
              <a:t> plants such as hybrid red </a:t>
            </a:r>
            <a:r>
              <a:rPr lang="en-US" sz="2400" dirty="0" err="1">
                <a:solidFill>
                  <a:srgbClr val="000000"/>
                </a:solidFill>
                <a:latin typeface="Times New Roman" panose="02020603050405020304" pitchFamily="18" charset="0"/>
                <a:cs typeface="Times New Roman" panose="02020603050405020304" pitchFamily="18" charset="0"/>
              </a:rPr>
              <a:t>Mussaenda</a:t>
            </a:r>
            <a:r>
              <a:rPr lang="en-US" sz="2400" dirty="0">
                <a:solidFill>
                  <a:srgbClr val="000000"/>
                </a:solidFill>
                <a:latin typeface="Times New Roman" panose="02020603050405020304" pitchFamily="18" charset="0"/>
                <a:cs typeface="Times New Roman" panose="02020603050405020304" pitchFamily="18" charset="0"/>
              </a:rPr>
              <a:t> and </a:t>
            </a:r>
            <a:r>
              <a:rPr lang="en-US" sz="2400" dirty="0" err="1">
                <a:solidFill>
                  <a:srgbClr val="000000"/>
                </a:solidFill>
                <a:latin typeface="Times New Roman" panose="02020603050405020304" pitchFamily="18" charset="0"/>
                <a:cs typeface="Times New Roman" panose="02020603050405020304" pitchFamily="18" charset="0"/>
              </a:rPr>
              <a:t>catus</a:t>
            </a:r>
            <a:r>
              <a:rPr lang="en-US" sz="2400" dirty="0">
                <a:solidFill>
                  <a:srgbClr val="000000"/>
                </a:solidFill>
                <a:latin typeface="Times New Roman" panose="02020603050405020304" pitchFamily="18" charset="0"/>
                <a:cs typeface="Times New Roman" panose="02020603050405020304" pitchFamily="18" charset="0"/>
              </a:rPr>
              <a:t> plants too are available as grafts. “Stock” is a rooted plant upon which a branch of a desired variety of the plant is grafted. The branch, which is being grafted, is called as “scion”. Grafting is done on a stock plant, which has a very strong root system. </a:t>
            </a:r>
            <a:r>
              <a:rPr lang="en-US" sz="2400" dirty="0" err="1">
                <a:solidFill>
                  <a:srgbClr val="000000"/>
                </a:solidFill>
                <a:latin typeface="Times New Roman" panose="02020603050405020304" pitchFamily="18" charset="0"/>
                <a:cs typeface="Times New Roman" panose="02020603050405020304" pitchFamily="18" charset="0"/>
              </a:rPr>
              <a:t>Chikoo</a:t>
            </a:r>
            <a:r>
              <a:rPr lang="en-US" sz="2400" dirty="0">
                <a:solidFill>
                  <a:srgbClr val="000000"/>
                </a:solidFill>
                <a:latin typeface="Times New Roman" panose="02020603050405020304" pitchFamily="18" charset="0"/>
                <a:cs typeface="Times New Roman" panose="02020603050405020304" pitchFamily="18" charset="0"/>
              </a:rPr>
              <a:t> plant is always grafted on a sapling of Rayan (also called as </a:t>
            </a:r>
            <a:r>
              <a:rPr lang="en-US" sz="2400" dirty="0" err="1">
                <a:solidFill>
                  <a:srgbClr val="000000"/>
                </a:solidFill>
                <a:latin typeface="Times New Roman" panose="02020603050405020304" pitchFamily="18" charset="0"/>
                <a:cs typeface="Times New Roman" panose="02020603050405020304" pitchFamily="18" charset="0"/>
              </a:rPr>
              <a:t>Khirni</a:t>
            </a:r>
            <a:r>
              <a:rPr lang="en-US" sz="2400" dirty="0">
                <a:solidFill>
                  <a:srgbClr val="000000"/>
                </a:solidFill>
                <a:latin typeface="Times New Roman" panose="02020603050405020304" pitchFamily="18" charset="0"/>
                <a:cs typeface="Times New Roman" panose="02020603050405020304" pitchFamily="18" charset="0"/>
              </a:rPr>
              <a:t>) tree. Following </a:t>
            </a:r>
            <a:r>
              <a:rPr lang="en-US" sz="2400" dirty="0" smtClean="0">
                <a:solidFill>
                  <a:srgbClr val="000000"/>
                </a:solidFill>
                <a:latin typeface="Times New Roman" panose="02020603050405020304" pitchFamily="18" charset="0"/>
                <a:cs typeface="Times New Roman" panose="02020603050405020304" pitchFamily="18" charset="0"/>
              </a:rPr>
              <a:t>are some </a:t>
            </a:r>
            <a:r>
              <a:rPr lang="en-US" sz="2400" dirty="0">
                <a:solidFill>
                  <a:srgbClr val="000000"/>
                </a:solidFill>
                <a:latin typeface="Times New Roman" panose="02020603050405020304" pitchFamily="18" charset="0"/>
                <a:cs typeface="Times New Roman" panose="02020603050405020304" pitchFamily="18" charset="0"/>
              </a:rPr>
              <a:t>important methods of grafting</a:t>
            </a:r>
            <a:r>
              <a:rPr lang="en-US" sz="2400" dirty="0" smtClean="0">
                <a:solidFill>
                  <a:srgbClr val="000000"/>
                </a:solidFill>
                <a:latin typeface="Times New Roman" panose="02020603050405020304" pitchFamily="18" charset="0"/>
                <a:cs typeface="Times New Roman" panose="02020603050405020304" pitchFamily="18" charset="0"/>
              </a:rPr>
              <a:t>.</a:t>
            </a:r>
            <a:endParaRPr lang="en-US" sz="2400" dirty="0">
              <a:solidFill>
                <a:srgbClr val="000000"/>
              </a:solidFill>
              <a:latin typeface="Times New Roman" panose="02020603050405020304" pitchFamily="18" charset="0"/>
              <a:cs typeface="Times New Roman" panose="02020603050405020304" pitchFamily="18" charset="0"/>
            </a:endParaRPr>
          </a:p>
          <a:p>
            <a:pPr algn="just" fontAlgn="base">
              <a:buFont typeface="Arial" panose="020B0604020202020204" pitchFamily="34" charset="0"/>
              <a:buChar char="•"/>
            </a:pPr>
            <a:r>
              <a:rPr lang="en-US" sz="2400" dirty="0">
                <a:solidFill>
                  <a:srgbClr val="000000"/>
                </a:solidFill>
                <a:latin typeface="Times New Roman" panose="02020603050405020304" pitchFamily="18" charset="0"/>
                <a:cs typeface="Times New Roman" panose="02020603050405020304" pitchFamily="18" charset="0"/>
              </a:rPr>
              <a:t>Wedge grafting</a:t>
            </a:r>
          </a:p>
          <a:p>
            <a:pPr algn="just" fontAlgn="base">
              <a:buFont typeface="Arial" panose="020B0604020202020204" pitchFamily="34" charset="0"/>
              <a:buChar char="•"/>
            </a:pPr>
            <a:r>
              <a:rPr lang="en-US" sz="2400" dirty="0">
                <a:solidFill>
                  <a:srgbClr val="000000"/>
                </a:solidFill>
                <a:latin typeface="Times New Roman" panose="02020603050405020304" pitchFamily="18" charset="0"/>
                <a:cs typeface="Times New Roman" panose="02020603050405020304" pitchFamily="18" charset="0"/>
              </a:rPr>
              <a:t>Side grafting</a:t>
            </a:r>
          </a:p>
          <a:p>
            <a:pPr algn="just" fontAlgn="base">
              <a:buFont typeface="Arial" panose="020B0604020202020204" pitchFamily="34" charset="0"/>
              <a:buChar char="•"/>
            </a:pPr>
            <a:r>
              <a:rPr lang="en-US" sz="2400" dirty="0">
                <a:solidFill>
                  <a:srgbClr val="000000"/>
                </a:solidFill>
                <a:latin typeface="Times New Roman" panose="02020603050405020304" pitchFamily="18" charset="0"/>
                <a:cs typeface="Times New Roman" panose="02020603050405020304" pitchFamily="18" charset="0"/>
              </a:rPr>
              <a:t>Veneer grafting</a:t>
            </a:r>
          </a:p>
          <a:p>
            <a:pPr algn="just" fontAlgn="base">
              <a:buFont typeface="Arial" panose="020B0604020202020204" pitchFamily="34" charset="0"/>
              <a:buChar char="•"/>
            </a:pPr>
            <a:r>
              <a:rPr lang="en-US" sz="2400" dirty="0">
                <a:solidFill>
                  <a:srgbClr val="000000"/>
                </a:solidFill>
                <a:latin typeface="Times New Roman" panose="02020603050405020304" pitchFamily="18" charset="0"/>
                <a:cs typeface="Times New Roman" panose="02020603050405020304" pitchFamily="18" charset="0"/>
              </a:rPr>
              <a:t>Approach grafting (inarching</a:t>
            </a:r>
          </a:p>
          <a:p>
            <a:pPr algn="just" fontAlgn="base">
              <a:buFont typeface="Arial" panose="020B0604020202020204" pitchFamily="34" charset="0"/>
              <a:buChar char="•"/>
            </a:pPr>
            <a:r>
              <a:rPr lang="en-US" sz="2400" dirty="0">
                <a:solidFill>
                  <a:srgbClr val="000000"/>
                </a:solidFill>
                <a:latin typeface="Times New Roman" panose="02020603050405020304" pitchFamily="18" charset="0"/>
                <a:cs typeface="Times New Roman" panose="02020603050405020304" pitchFamily="18" charset="0"/>
              </a:rPr>
              <a:t>Butt grafting (used for grafting cacti plants)</a:t>
            </a:r>
            <a:endParaRPr lang="en-US" sz="2400" b="0" i="0" dirty="0">
              <a:solidFill>
                <a:srgbClr val="0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65843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8220" y="797510"/>
            <a:ext cx="10195560" cy="5262979"/>
          </a:xfrm>
          <a:prstGeom prst="rect">
            <a:avLst/>
          </a:prstGeom>
        </p:spPr>
        <p:txBody>
          <a:bodyPr wrap="square">
            <a:spAutoFit/>
          </a:bodyPr>
          <a:lstStyle/>
          <a:p>
            <a:r>
              <a:rPr lang="en-US" sz="2400" b="1" dirty="0">
                <a:solidFill>
                  <a:srgbClr val="4B8D1F"/>
                </a:solidFill>
                <a:latin typeface="Times New Roman" panose="02020603050405020304" pitchFamily="18" charset="0"/>
                <a:cs typeface="Times New Roman" panose="02020603050405020304" pitchFamily="18" charset="0"/>
              </a:rPr>
              <a:t>Landscape Gardening</a:t>
            </a:r>
          </a:p>
          <a:p>
            <a:pPr algn="just"/>
            <a:r>
              <a:rPr lang="en-US" sz="2400" dirty="0">
                <a:solidFill>
                  <a:srgbClr val="333333"/>
                </a:solidFill>
                <a:latin typeface="Times New Roman" panose="02020603050405020304" pitchFamily="18" charset="0"/>
                <a:cs typeface="Times New Roman" panose="02020603050405020304" pitchFamily="18" charset="0"/>
              </a:rPr>
              <a:t>Landscape gardening is an aesthetic branch of Horticulture which deals with planting of ornamental plants in such a way that it creates a picturesque effect. It is a very fascinating and interesting subject. There are several definitions and expressions to define this subject. According to Chambers’ dictionary, the definition of landscape is the appearance of that portion of land which the eye can view at once and landscape gardening is the art of laying grounds so as to produce the effect of a picturesque landscape. Landscape gardening can be defined as the decoration of a tract of land with plants and other garden materials so as to produce a picturesque and naturalistic effect in a limited space. So landscape may or may not include plants. According to Bailey, Landscape gardening is the application of garden forms, methods and materials to the improvements of the landscape and the landscape in this connection is any area large or small on which it is desirable to develop a view or design</a:t>
            </a:r>
            <a:r>
              <a:rPr lang="en-US" sz="2400" dirty="0" smtClean="0">
                <a:solidFill>
                  <a:srgbClr val="333333"/>
                </a:solidFill>
                <a:latin typeface="Times New Roman" panose="02020603050405020304" pitchFamily="18" charset="0"/>
                <a:cs typeface="Times New Roman" panose="02020603050405020304" pitchFamily="18" charset="0"/>
              </a:rPr>
              <a:t>.</a:t>
            </a:r>
            <a:endParaRPr lang="en-US" sz="2400" dirty="0">
              <a:solidFill>
                <a:srgbClr val="333333"/>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78476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0204" y="650760"/>
            <a:ext cx="10451592" cy="5632311"/>
          </a:xfrm>
          <a:prstGeom prst="rect">
            <a:avLst/>
          </a:prstGeom>
        </p:spPr>
        <p:txBody>
          <a:bodyPr wrap="square">
            <a:spAutoFit/>
          </a:bodyPr>
          <a:lstStyle/>
          <a:p>
            <a:pPr algn="just"/>
            <a:r>
              <a:rPr lang="en-US" sz="2400" dirty="0">
                <a:solidFill>
                  <a:srgbClr val="333333"/>
                </a:solidFill>
                <a:latin typeface="Times New Roman" panose="02020603050405020304" pitchFamily="18" charset="0"/>
                <a:cs typeface="Times New Roman" panose="02020603050405020304" pitchFamily="18" charset="0"/>
              </a:rPr>
              <a:t>Landscape gardening can also be defined as the beautification of a tract of land having a house or other object of interest on it. It is done with a view to create a natural scene by the planting of lawn, trees and </a:t>
            </a:r>
            <a:r>
              <a:rPr lang="en-US" sz="2400" dirty="0" smtClean="0">
                <a:solidFill>
                  <a:srgbClr val="333333"/>
                </a:solidFill>
                <a:latin typeface="Times New Roman" panose="02020603050405020304" pitchFamily="18" charset="0"/>
                <a:cs typeface="Times New Roman" panose="02020603050405020304" pitchFamily="18" charset="0"/>
              </a:rPr>
              <a:t>shrubs.</a:t>
            </a:r>
          </a:p>
          <a:p>
            <a:pPr algn="just"/>
            <a:r>
              <a:rPr lang="en-US" sz="2400" dirty="0" smtClean="0">
                <a:solidFill>
                  <a:srgbClr val="333333"/>
                </a:solidFill>
                <a:latin typeface="Times New Roman" panose="02020603050405020304" pitchFamily="18" charset="0"/>
                <a:cs typeface="Times New Roman" panose="02020603050405020304" pitchFamily="18" charset="0"/>
              </a:rPr>
              <a:t>Landscape </a:t>
            </a:r>
            <a:r>
              <a:rPr lang="en-US" sz="2400" dirty="0">
                <a:solidFill>
                  <a:srgbClr val="333333"/>
                </a:solidFill>
                <a:latin typeface="Times New Roman" panose="02020603050405020304" pitchFamily="18" charset="0"/>
                <a:cs typeface="Times New Roman" panose="02020603050405020304" pitchFamily="18" charset="0"/>
              </a:rPr>
              <a:t>gardening is both an art and science of the establishment of a ground in such a way that it gives an effect of a natural landscape. It can be also defined as the imitation of nature in the </a:t>
            </a:r>
            <a:r>
              <a:rPr lang="en-US" sz="2400" dirty="0" smtClean="0">
                <a:solidFill>
                  <a:srgbClr val="333333"/>
                </a:solidFill>
                <a:latin typeface="Times New Roman" panose="02020603050405020304" pitchFamily="18" charset="0"/>
                <a:cs typeface="Times New Roman" panose="02020603050405020304" pitchFamily="18" charset="0"/>
              </a:rPr>
              <a:t>garden.</a:t>
            </a:r>
          </a:p>
          <a:p>
            <a:pPr algn="just"/>
            <a:r>
              <a:rPr lang="en-US" sz="2400" dirty="0" smtClean="0">
                <a:solidFill>
                  <a:srgbClr val="333333"/>
                </a:solidFill>
                <a:latin typeface="Times New Roman" panose="02020603050405020304" pitchFamily="18" charset="0"/>
                <a:cs typeface="Times New Roman" panose="02020603050405020304" pitchFamily="18" charset="0"/>
              </a:rPr>
              <a:t>It </a:t>
            </a:r>
            <a:r>
              <a:rPr lang="en-US" sz="2400" dirty="0">
                <a:solidFill>
                  <a:srgbClr val="333333"/>
                </a:solidFill>
                <a:latin typeface="Times New Roman" panose="02020603050405020304" pitchFamily="18" charset="0"/>
                <a:cs typeface="Times New Roman" panose="02020603050405020304" pitchFamily="18" charset="0"/>
              </a:rPr>
              <a:t>can also be defined as improving of total living environment for the people. The expression of landscape may be gay, bold, retired, quiet, etc. This expression will conform to the place and the purpose. It should be a picture and not a collection of interesting objects.</a:t>
            </a:r>
          </a:p>
          <a:p>
            <a:pPr algn="just"/>
            <a:r>
              <a:rPr lang="en-US" sz="2400" dirty="0">
                <a:solidFill>
                  <a:srgbClr val="333333"/>
                </a:solidFill>
                <a:latin typeface="Times New Roman" panose="02020603050405020304" pitchFamily="18" charset="0"/>
                <a:cs typeface="Times New Roman" panose="02020603050405020304" pitchFamily="18" charset="0"/>
              </a:rPr>
              <a:t>Since the landscape gardening is the making pictures on the ground with plant and other material, landscape designer should be proficient in art, ornamental gardening, ecology and </a:t>
            </a:r>
            <a:r>
              <a:rPr lang="en-US" sz="2400" dirty="0" smtClean="0">
                <a:solidFill>
                  <a:srgbClr val="333333"/>
                </a:solidFill>
                <a:latin typeface="Times New Roman" panose="02020603050405020304" pitchFamily="18" charset="0"/>
                <a:cs typeface="Times New Roman" panose="02020603050405020304" pitchFamily="18" charset="0"/>
              </a:rPr>
              <a:t>physiology.</a:t>
            </a:r>
          </a:p>
          <a:p>
            <a:pPr algn="just"/>
            <a:r>
              <a:rPr lang="en-US" sz="2400" dirty="0" smtClean="0">
                <a:solidFill>
                  <a:srgbClr val="333333"/>
                </a:solidFill>
                <a:latin typeface="Times New Roman" panose="02020603050405020304" pitchFamily="18" charset="0"/>
                <a:cs typeface="Times New Roman" panose="02020603050405020304" pitchFamily="18" charset="0"/>
              </a:rPr>
              <a:t>He </a:t>
            </a:r>
            <a:r>
              <a:rPr lang="en-US" sz="2400" dirty="0">
                <a:solidFill>
                  <a:srgbClr val="333333"/>
                </a:solidFill>
                <a:latin typeface="Times New Roman" panose="02020603050405020304" pitchFamily="18" charset="0"/>
                <a:cs typeface="Times New Roman" panose="02020603050405020304" pitchFamily="18" charset="0"/>
              </a:rPr>
              <a:t>should be an architect and engineer to appreciate the relationship between plant form, </a:t>
            </a:r>
            <a:r>
              <a:rPr lang="en-US" sz="2400" dirty="0" err="1">
                <a:solidFill>
                  <a:srgbClr val="333333"/>
                </a:solidFill>
                <a:latin typeface="Times New Roman" panose="02020603050405020304" pitchFamily="18" charset="0"/>
                <a:cs typeface="Times New Roman" panose="02020603050405020304" pitchFamily="18" charset="0"/>
              </a:rPr>
              <a:t>colours</a:t>
            </a:r>
            <a:r>
              <a:rPr lang="en-US" sz="2400" dirty="0">
                <a:solidFill>
                  <a:srgbClr val="333333"/>
                </a:solidFill>
                <a:latin typeface="Times New Roman" panose="02020603050405020304" pitchFamily="18" charset="0"/>
                <a:cs typeface="Times New Roman" panose="02020603050405020304" pitchFamily="18" charset="0"/>
              </a:rPr>
              <a:t> and buildings.</a:t>
            </a:r>
          </a:p>
        </p:txBody>
      </p:sp>
    </p:spTree>
    <p:extLst>
      <p:ext uri="{BB962C8B-B14F-4D97-AF65-F5344CB8AC3E}">
        <p14:creationId xmlns:p14="http://schemas.microsoft.com/office/powerpoint/2010/main" val="22729250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4446917" y="0"/>
            <a:ext cx="2658086" cy="640135"/>
          </a:xfrm>
          <a:prstGeom prst="rect">
            <a:avLst/>
          </a:prstGeom>
        </p:spPr>
      </p:pic>
      <p:sp>
        <p:nvSpPr>
          <p:cNvPr id="4" name="Rectangle 3"/>
          <p:cNvSpPr/>
          <p:nvPr/>
        </p:nvSpPr>
        <p:spPr>
          <a:xfrm>
            <a:off x="566928" y="177719"/>
            <a:ext cx="10972800" cy="6740307"/>
          </a:xfrm>
          <a:prstGeom prst="rect">
            <a:avLst/>
          </a:prstGeom>
        </p:spPr>
        <p:txBody>
          <a:bodyPr wrap="square">
            <a:spAutoFit/>
          </a:bodyPr>
          <a:lstStyle/>
          <a:p>
            <a:pPr marL="76200" marR="76200" algn="just">
              <a:lnSpc>
                <a:spcPct val="150000"/>
              </a:lnSpc>
              <a:spcBef>
                <a:spcPts val="0"/>
              </a:spcBef>
              <a:spcAft>
                <a:spcPts val="0"/>
              </a:spcAft>
            </a:pPr>
            <a:r>
              <a:rPr lang="en-US" sz="2400" b="1" dirty="0" smtClean="0">
                <a:latin typeface="Times New Roman" panose="02020603050405020304" pitchFamily="18" charset="0"/>
                <a:cs typeface="Times New Roman" panose="02020603050405020304" pitchFamily="18" charset="0"/>
              </a:rPr>
              <a:t>Flood irrigation:</a:t>
            </a:r>
            <a:endParaRPr lang="en-US" sz="2400" dirty="0" smtClean="0">
              <a:latin typeface="Times New Roman" panose="02020603050405020304" pitchFamily="18" charset="0"/>
              <a:cs typeface="Times New Roman" panose="02020603050405020304" pitchFamily="18" charset="0"/>
            </a:endParaRPr>
          </a:p>
          <a:p>
            <a:pPr algn="just">
              <a:lnSpc>
                <a:spcPct val="150000"/>
              </a:lnSpc>
            </a:pPr>
            <a:r>
              <a:rPr lang="en-US" sz="2400" dirty="0" smtClean="0">
                <a:solidFill>
                  <a:srgbClr val="0A0808"/>
                </a:solidFill>
                <a:latin typeface="Times New Roman" panose="02020603050405020304" pitchFamily="18" charset="0"/>
                <a:cs typeface="Times New Roman" panose="02020603050405020304" pitchFamily="18" charset="0"/>
              </a:rPr>
              <a:t>In flood irrigation, a large amount of water is brought to the field and flows on the ground among the crops</a:t>
            </a:r>
            <a:r>
              <a:rPr lang="en-US" sz="2400" baseline="30000" dirty="0" smtClean="0">
                <a:solidFill>
                  <a:srgbClr val="0A0808"/>
                </a:solidFill>
                <a:latin typeface="Times New Roman" panose="02020603050405020304" pitchFamily="18" charset="0"/>
                <a:cs typeface="Times New Roman" panose="02020603050405020304" pitchFamily="18" charset="0"/>
              </a:rPr>
              <a:t>. </a:t>
            </a:r>
            <a:endParaRPr lang="en-US" sz="2400" dirty="0" smtClean="0">
              <a:solidFill>
                <a:srgbClr val="0A0808"/>
              </a:solidFill>
              <a:latin typeface="Times New Roman" panose="02020603050405020304" pitchFamily="18" charset="0"/>
              <a:cs typeface="Times New Roman" panose="02020603050405020304" pitchFamily="18" charset="0"/>
            </a:endParaRPr>
          </a:p>
          <a:p>
            <a:pPr algn="just">
              <a:lnSpc>
                <a:spcPct val="150000"/>
              </a:lnSpc>
            </a:pPr>
            <a:r>
              <a:rPr lang="en-US" sz="2400" b="1" dirty="0" smtClean="0">
                <a:latin typeface="Times New Roman" panose="02020603050405020304" pitchFamily="18" charset="0"/>
                <a:cs typeface="Times New Roman" panose="02020603050405020304" pitchFamily="18" charset="0"/>
              </a:rPr>
              <a:t>Furrow irrigation:</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Furrow </a:t>
            </a:r>
            <a:r>
              <a:rPr lang="en-US" sz="2400" dirty="0">
                <a:latin typeface="Times New Roman" panose="02020603050405020304" pitchFamily="18" charset="0"/>
                <a:cs typeface="Times New Roman" panose="02020603050405020304" pitchFamily="18" charset="0"/>
              </a:rPr>
              <a:t>irrigation is actually a type of flood irrigation in which the water poured on the field is directed to flow through narrow channels dug between the rows of crops, instead of distributing the water throughout the whole field evenly</a:t>
            </a:r>
            <a:r>
              <a:rPr lang="en-US" sz="2400" dirty="0" smtClean="0">
                <a:latin typeface="Times New Roman" panose="02020603050405020304" pitchFamily="18" charset="0"/>
                <a:cs typeface="Times New Roman" panose="02020603050405020304" pitchFamily="18" charset="0"/>
              </a:rPr>
              <a:t>.</a:t>
            </a:r>
          </a:p>
          <a:p>
            <a:pPr algn="just">
              <a:lnSpc>
                <a:spcPct val="150000"/>
              </a:lnSpc>
            </a:pPr>
            <a:r>
              <a:rPr lang="en-US" sz="2400" b="1" dirty="0" smtClean="0">
                <a:latin typeface="Times New Roman" panose="02020603050405020304" pitchFamily="18" charset="0"/>
                <a:cs typeface="Times New Roman" panose="02020603050405020304" pitchFamily="18" charset="0"/>
              </a:rPr>
              <a:t>Spray irrigation:</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more modern spray irrigation in all its various forms is a more expensive type of irrigation, requiring more complex machinery than flood irrigation, but it utilizes water more efficiently, reducing the amount of water needed to irrigate a field. </a:t>
            </a:r>
            <a:endParaRPr lang="en-US" sz="2400" dirty="0" smtClean="0">
              <a:latin typeface="Times New Roman" panose="02020603050405020304" pitchFamily="18" charset="0"/>
              <a:cs typeface="Times New Roman" panose="02020603050405020304" pitchFamily="18" charset="0"/>
            </a:endParaRPr>
          </a:p>
          <a:p>
            <a:pPr algn="just">
              <a:lnSpc>
                <a:spcPct val="150000"/>
              </a:lnSpc>
            </a:pPr>
            <a:r>
              <a:rPr lang="en-US" sz="2400" b="1" dirty="0" smtClean="0">
                <a:latin typeface="Times New Roman" panose="02020603050405020304" pitchFamily="18" charset="0"/>
                <a:cs typeface="Times New Roman" panose="02020603050405020304" pitchFamily="18" charset="0"/>
              </a:rPr>
              <a:t>Drip irrigation: </a:t>
            </a:r>
            <a:r>
              <a:rPr lang="en-US" sz="2400" dirty="0" smtClean="0">
                <a:latin typeface="Times New Roman" panose="02020603050405020304" pitchFamily="18" charset="0"/>
                <a:cs typeface="Times New Roman" panose="02020603050405020304" pitchFamily="18" charset="0"/>
              </a:rPr>
              <a:t>While </a:t>
            </a:r>
            <a:r>
              <a:rPr lang="en-US" sz="2400" dirty="0">
                <a:latin typeface="Times New Roman" panose="02020603050405020304" pitchFamily="18" charset="0"/>
                <a:cs typeface="Times New Roman" panose="02020603050405020304" pitchFamily="18" charset="0"/>
              </a:rPr>
              <a:t>drip irrigation may be the most expensive method of irrigation, it is also the most advanced and efficient method in respect to effective water use.</a:t>
            </a:r>
          </a:p>
        </p:txBody>
      </p:sp>
    </p:spTree>
    <p:extLst>
      <p:ext uri="{BB962C8B-B14F-4D97-AF65-F5344CB8AC3E}">
        <p14:creationId xmlns:p14="http://schemas.microsoft.com/office/powerpoint/2010/main" val="33241200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56074" y="107496"/>
            <a:ext cx="1296317" cy="461665"/>
          </a:xfrm>
          <a:prstGeom prst="rect">
            <a:avLst/>
          </a:prstGeom>
        </p:spPr>
        <p:txBody>
          <a:bodyPr wrap="none">
            <a:spAutoFit/>
          </a:bodyPr>
          <a:lstStyle/>
          <a:p>
            <a:r>
              <a:rPr lang="en-US" sz="2400" dirty="0" smtClean="0">
                <a:solidFill>
                  <a:prstClr val="black"/>
                </a:solidFill>
              </a:rPr>
              <a:t>Manures</a:t>
            </a:r>
            <a:endParaRPr lang="en-IN" dirty="0"/>
          </a:p>
        </p:txBody>
      </p:sp>
      <p:sp>
        <p:nvSpPr>
          <p:cNvPr id="5" name="Rectangle 4"/>
          <p:cNvSpPr/>
          <p:nvPr/>
        </p:nvSpPr>
        <p:spPr>
          <a:xfrm>
            <a:off x="806196" y="338328"/>
            <a:ext cx="10707624" cy="6740307"/>
          </a:xfrm>
          <a:prstGeom prst="rect">
            <a:avLst/>
          </a:prstGeom>
        </p:spPr>
        <p:txBody>
          <a:bodyPr wrap="square">
            <a:spAutoFit/>
          </a:bodyPr>
          <a:lstStyle/>
          <a:p>
            <a:pPr algn="just"/>
            <a:r>
              <a:rPr lang="en-US" sz="2400" dirty="0" smtClean="0">
                <a:solidFill>
                  <a:srgbClr val="000000"/>
                </a:solidFill>
                <a:latin typeface="Times New Roman" panose="02020603050405020304" pitchFamily="18" charset="0"/>
                <a:cs typeface="Times New Roman" panose="02020603050405020304" pitchFamily="18" charset="0"/>
              </a:rPr>
              <a:t>Manures </a:t>
            </a:r>
            <a:r>
              <a:rPr lang="en-US" sz="2400" dirty="0">
                <a:solidFill>
                  <a:srgbClr val="000000"/>
                </a:solidFill>
                <a:latin typeface="Times New Roman" panose="02020603050405020304" pitchFamily="18" charset="0"/>
                <a:cs typeface="Times New Roman" panose="02020603050405020304" pitchFamily="18" charset="0"/>
              </a:rPr>
              <a:t>are plant and animal wastes that are used as sources of plant nutrients. They release nutrients after their decomposition. The art of collecting and using wastes from animal, human and vegetable sources for improving crop productivity is as old as agriculture. Manures are the organic materials derived from animal, human and plant residues which contain plant nutrients in complex organic forms. Naturally occurring or synthetic chemicals containing plant nutrients are called fertilizers. Manures with low nutrient, content per unit quantity have longer residual effect besides improving soil physical properties compared to fertilizer with high nutrient content. Major sources of manures are:</a:t>
            </a:r>
          </a:p>
          <a:p>
            <a:pPr algn="just">
              <a:buFont typeface="+mj-lt"/>
              <a:buAutoNum type="arabicPeriod"/>
            </a:pPr>
            <a:r>
              <a:rPr lang="en-US" sz="2400" dirty="0">
                <a:solidFill>
                  <a:srgbClr val="000000"/>
                </a:solidFill>
                <a:latin typeface="Times New Roman" panose="02020603050405020304" pitchFamily="18" charset="0"/>
                <a:cs typeface="Times New Roman" panose="02020603050405020304" pitchFamily="18" charset="0"/>
              </a:rPr>
              <a:t>Cattle shed wastes-dung, urine and slurry from biogas plants</a:t>
            </a:r>
          </a:p>
          <a:p>
            <a:pPr algn="just">
              <a:buFont typeface="+mj-lt"/>
              <a:buAutoNum type="arabicPeriod"/>
            </a:pPr>
            <a:r>
              <a:rPr lang="en-US" sz="2400" dirty="0">
                <a:solidFill>
                  <a:srgbClr val="000000"/>
                </a:solidFill>
                <a:latin typeface="Times New Roman" panose="02020603050405020304" pitchFamily="18" charset="0"/>
                <a:cs typeface="Times New Roman" panose="02020603050405020304" pitchFamily="18" charset="0"/>
              </a:rPr>
              <a:t>Human habitation wastes-night soil, human urine, town refuse, sewage, sludge and </a:t>
            </a:r>
            <a:r>
              <a:rPr lang="en-US" sz="2400" dirty="0" err="1">
                <a:solidFill>
                  <a:srgbClr val="000000"/>
                </a:solidFill>
                <a:latin typeface="Times New Roman" panose="02020603050405020304" pitchFamily="18" charset="0"/>
                <a:cs typeface="Times New Roman" panose="02020603050405020304" pitchFamily="18" charset="0"/>
              </a:rPr>
              <a:t>sullage</a:t>
            </a:r>
            <a:endParaRPr lang="en-US" sz="2400" dirty="0">
              <a:solidFill>
                <a:srgbClr val="000000"/>
              </a:solidFill>
              <a:latin typeface="Times New Roman" panose="02020603050405020304" pitchFamily="18" charset="0"/>
              <a:cs typeface="Times New Roman" panose="02020603050405020304" pitchFamily="18" charset="0"/>
            </a:endParaRPr>
          </a:p>
          <a:p>
            <a:pPr algn="just">
              <a:buFont typeface="+mj-lt"/>
              <a:buAutoNum type="arabicPeriod"/>
            </a:pPr>
            <a:r>
              <a:rPr lang="en-US" sz="2400" dirty="0">
                <a:solidFill>
                  <a:srgbClr val="000000"/>
                </a:solidFill>
                <a:latin typeface="Times New Roman" panose="02020603050405020304" pitchFamily="18" charset="0"/>
                <a:cs typeface="Times New Roman" panose="02020603050405020304" pitchFamily="18" charset="0"/>
              </a:rPr>
              <a:t>Poultry Jitter, droppings of sheep and goat</a:t>
            </a:r>
          </a:p>
          <a:p>
            <a:pPr algn="just">
              <a:buFont typeface="+mj-lt"/>
              <a:buAutoNum type="arabicPeriod"/>
            </a:pPr>
            <a:r>
              <a:rPr lang="en-US" sz="2400" dirty="0">
                <a:solidFill>
                  <a:srgbClr val="000000"/>
                </a:solidFill>
                <a:latin typeface="Times New Roman" panose="02020603050405020304" pitchFamily="18" charset="0"/>
                <a:cs typeface="Times New Roman" panose="02020603050405020304" pitchFamily="18" charset="0"/>
              </a:rPr>
              <a:t>Slaughterhouse wastes-bone meal, meat meal, blood meal, horn and hoof meal, Fish wastes</a:t>
            </a:r>
          </a:p>
          <a:p>
            <a:pPr algn="just">
              <a:buFont typeface="+mj-lt"/>
              <a:buAutoNum type="arabicPeriod"/>
            </a:pPr>
            <a:r>
              <a:rPr lang="en-US" sz="2400" dirty="0">
                <a:solidFill>
                  <a:srgbClr val="000000"/>
                </a:solidFill>
                <a:latin typeface="Times New Roman" panose="02020603050405020304" pitchFamily="18" charset="0"/>
                <a:cs typeface="Times New Roman" panose="02020603050405020304" pitchFamily="18" charset="0"/>
              </a:rPr>
              <a:t>Byproducts of agro industries-oil cakes, bagasse and press mud, fruit and vegetable processing wastes </a:t>
            </a:r>
            <a:r>
              <a:rPr lang="en-US" sz="2400" dirty="0" err="1">
                <a:solidFill>
                  <a:srgbClr val="000000"/>
                </a:solidFill>
                <a:latin typeface="Times New Roman" panose="02020603050405020304" pitchFamily="18" charset="0"/>
                <a:cs typeface="Times New Roman" panose="02020603050405020304" pitchFamily="18" charset="0"/>
              </a:rPr>
              <a:t>etc</a:t>
            </a:r>
            <a:endParaRPr lang="en-US" sz="2400" dirty="0">
              <a:solidFill>
                <a:srgbClr val="000000"/>
              </a:solidFill>
              <a:latin typeface="Times New Roman" panose="02020603050405020304" pitchFamily="18" charset="0"/>
              <a:cs typeface="Times New Roman" panose="02020603050405020304" pitchFamily="18" charset="0"/>
            </a:endParaRPr>
          </a:p>
          <a:p>
            <a:pPr algn="just">
              <a:buFont typeface="+mj-lt"/>
              <a:buAutoNum type="arabicPeriod"/>
            </a:pPr>
            <a:r>
              <a:rPr lang="en-US" sz="2400" dirty="0">
                <a:solidFill>
                  <a:srgbClr val="000000"/>
                </a:solidFill>
                <a:latin typeface="Times New Roman" panose="02020603050405020304" pitchFamily="18" charset="0"/>
                <a:cs typeface="Times New Roman" panose="02020603050405020304" pitchFamily="18" charset="0"/>
              </a:rPr>
              <a:t>Crop wastes-sugarcane trash, stubbles and other related </a:t>
            </a:r>
            <a:r>
              <a:rPr lang="en-US" sz="2400" dirty="0" smtClean="0">
                <a:solidFill>
                  <a:srgbClr val="000000"/>
                </a:solidFill>
                <a:latin typeface="Times New Roman" panose="02020603050405020304" pitchFamily="18" charset="0"/>
                <a:cs typeface="Times New Roman" panose="02020603050405020304" pitchFamily="18" charset="0"/>
              </a:rPr>
              <a:t>material.</a:t>
            </a:r>
            <a:endParaRPr lang="en-US" sz="2400" b="0" i="0" dirty="0">
              <a:solidFill>
                <a:srgbClr val="0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25921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9328" y="58846"/>
            <a:ext cx="10753344" cy="6740307"/>
          </a:xfrm>
          <a:prstGeom prst="rect">
            <a:avLst/>
          </a:prstGeom>
        </p:spPr>
        <p:txBody>
          <a:bodyPr wrap="square">
            <a:spAutoFit/>
          </a:bodyPr>
          <a:lstStyle/>
          <a:p>
            <a:pPr algn="just"/>
            <a:r>
              <a:rPr lang="en-US" sz="2400" b="1" dirty="0" smtClean="0">
                <a:solidFill>
                  <a:srgbClr val="000000"/>
                </a:solidFill>
                <a:latin typeface="Times New Roman" panose="02020603050405020304" pitchFamily="18" charset="0"/>
                <a:cs typeface="Times New Roman" panose="02020603050405020304" pitchFamily="18" charset="0"/>
              </a:rPr>
              <a:t>Farmyard </a:t>
            </a:r>
            <a:r>
              <a:rPr lang="en-US" sz="2400" b="1" dirty="0">
                <a:solidFill>
                  <a:srgbClr val="000000"/>
                </a:solidFill>
                <a:latin typeface="Times New Roman" panose="02020603050405020304" pitchFamily="18" charset="0"/>
                <a:cs typeface="Times New Roman" panose="02020603050405020304" pitchFamily="18" charset="0"/>
              </a:rPr>
              <a:t>manure</a:t>
            </a:r>
            <a:endParaRPr lang="en-US" sz="2400" dirty="0">
              <a:solidFill>
                <a:srgbClr val="000000"/>
              </a:solidFill>
              <a:latin typeface="Times New Roman" panose="02020603050405020304" pitchFamily="18" charset="0"/>
              <a:cs typeface="Times New Roman" panose="02020603050405020304" pitchFamily="18" charset="0"/>
            </a:endParaRPr>
          </a:p>
          <a:p>
            <a:pPr algn="just"/>
            <a:r>
              <a:rPr lang="en-US" sz="2400" dirty="0">
                <a:solidFill>
                  <a:srgbClr val="000000"/>
                </a:solidFill>
                <a:latin typeface="Times New Roman" panose="02020603050405020304" pitchFamily="18" charset="0"/>
                <a:cs typeface="Times New Roman" panose="02020603050405020304" pitchFamily="18" charset="0"/>
              </a:rPr>
              <a:t>Farmyard manure refers to the decomposed mixture of dung and urine of farm animals along with litter and left over material from roughages or fodder fed to the </a:t>
            </a:r>
            <a:r>
              <a:rPr lang="en-US" sz="2400" dirty="0" smtClean="0">
                <a:solidFill>
                  <a:srgbClr val="000000"/>
                </a:solidFill>
                <a:latin typeface="Times New Roman" panose="02020603050405020304" pitchFamily="18" charset="0"/>
                <a:cs typeface="Times New Roman" panose="02020603050405020304" pitchFamily="18" charset="0"/>
              </a:rPr>
              <a:t>cattle.</a:t>
            </a:r>
          </a:p>
          <a:p>
            <a:pPr algn="just"/>
            <a:r>
              <a:rPr lang="en-US" sz="2400" b="1" dirty="0" smtClean="0">
                <a:latin typeface="Times New Roman" panose="02020603050405020304" pitchFamily="18" charset="0"/>
                <a:cs typeface="Times New Roman" panose="02020603050405020304" pitchFamily="18" charset="0"/>
              </a:rPr>
              <a:t>Sheep </a:t>
            </a:r>
            <a:r>
              <a:rPr lang="en-US" sz="2400" b="1" dirty="0">
                <a:latin typeface="Times New Roman" panose="02020603050405020304" pitchFamily="18" charset="0"/>
                <a:cs typeface="Times New Roman" panose="02020603050405020304" pitchFamily="18" charset="0"/>
              </a:rPr>
              <a:t>and Goat Manure</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The droppings of sheep and goats contain higher nutrients than farmyard manure and compost</a:t>
            </a:r>
            <a:r>
              <a:rPr lang="en-US" sz="2400" dirty="0" smtClean="0">
                <a:latin typeface="Times New Roman" panose="02020603050405020304" pitchFamily="18" charset="0"/>
                <a:cs typeface="Times New Roman" panose="02020603050405020304" pitchFamily="18" charset="0"/>
              </a:rPr>
              <a:t>.</a:t>
            </a:r>
          </a:p>
          <a:p>
            <a:pPr algn="just"/>
            <a:r>
              <a:rPr lang="en-US" sz="2400" b="1" dirty="0">
                <a:latin typeface="Times New Roman" panose="02020603050405020304" pitchFamily="18" charset="0"/>
                <a:cs typeface="Times New Roman" panose="02020603050405020304" pitchFamily="18" charset="0"/>
              </a:rPr>
              <a:t>Poultry Manure</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The excreta of birds ferment very quickly. If left exposed, 50 percent of its nitrogen is lost within 30 days.</a:t>
            </a:r>
          </a:p>
          <a:p>
            <a:pPr algn="just"/>
            <a:r>
              <a:rPr lang="en-US" sz="2400" b="1" dirty="0">
                <a:latin typeface="Times New Roman" panose="02020603050405020304" pitchFamily="18" charset="0"/>
                <a:cs typeface="Times New Roman" panose="02020603050405020304" pitchFamily="18" charset="0"/>
              </a:rPr>
              <a:t>Concentrated organic manures</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Concentrated organic manures have higher nutrient content than bulky organic manure. The important concentrated organic manures are oilcakes, blood meal, fish manure etc. </a:t>
            </a:r>
          </a:p>
          <a:p>
            <a:pPr algn="just"/>
            <a:r>
              <a:rPr lang="en-US" sz="2400" b="1" dirty="0">
                <a:latin typeface="Times New Roman" panose="02020603050405020304" pitchFamily="18" charset="0"/>
                <a:cs typeface="Times New Roman" panose="02020603050405020304" pitchFamily="18" charset="0"/>
              </a:rPr>
              <a:t>Oil cakes</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After oil is extracted from oilseeds, the remaining solid portion is dried as cake which can, be used as manure.</a:t>
            </a:r>
          </a:p>
          <a:p>
            <a:pPr algn="just"/>
            <a:r>
              <a:rPr lang="en-US" sz="2400" b="1" dirty="0">
                <a:latin typeface="Times New Roman" panose="02020603050405020304" pitchFamily="18" charset="0"/>
                <a:cs typeface="Times New Roman" panose="02020603050405020304" pitchFamily="18" charset="0"/>
              </a:rPr>
              <a:t>Other Concentrated Organic Manures</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Blood meal when dried and powdered can be used as manure</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5926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9536" y="630025"/>
            <a:ext cx="10140696" cy="6119945"/>
          </a:xfrm>
          <a:prstGeom prst="rect">
            <a:avLst/>
          </a:prstGeom>
        </p:spPr>
        <p:txBody>
          <a:bodyPr wrap="square">
            <a:spAutoFit/>
          </a:bodyPr>
          <a:lstStyle/>
          <a:p>
            <a:pPr algn="just">
              <a:lnSpc>
                <a:spcPct val="150000"/>
              </a:lnSpc>
            </a:pPr>
            <a:r>
              <a:rPr lang="en-US" sz="2400" dirty="0">
                <a:solidFill>
                  <a:srgbClr val="000000"/>
                </a:solidFill>
                <a:latin typeface="Times New Roman" panose="02020603050405020304" pitchFamily="18" charset="0"/>
                <a:cs typeface="Times New Roman" panose="02020603050405020304" pitchFamily="18" charset="0"/>
              </a:rPr>
              <a:t>A lawn is an area where grass is grown as a green carpet for a landscape and is the basic feature of any garden.  It serves to enhance the beauty of the garden, be it larger or smaller.  Proper lawn maintenance plays a crucial part in any landscape design. A beautiful well maintained lawn can make the entire landscape look good, whereas a lawn that is not maintained can completely ruin it's beauty. The lawn not only harmonizes with a decor of the drawing room, but also sets of a suitable background for a specimen tree or a shrub, as well as for </a:t>
            </a:r>
            <a:r>
              <a:rPr lang="en-US" sz="2400" dirty="0" err="1">
                <a:solidFill>
                  <a:srgbClr val="000000"/>
                </a:solidFill>
                <a:latin typeface="Times New Roman" panose="02020603050405020304" pitchFamily="18" charset="0"/>
                <a:cs typeface="Times New Roman" panose="02020603050405020304" pitchFamily="18" charset="0"/>
              </a:rPr>
              <a:t>colourful</a:t>
            </a:r>
            <a:r>
              <a:rPr lang="en-US" sz="2400" dirty="0">
                <a:solidFill>
                  <a:srgbClr val="000000"/>
                </a:solidFill>
                <a:latin typeface="Times New Roman" panose="02020603050405020304" pitchFamily="18" charset="0"/>
                <a:cs typeface="Times New Roman" panose="02020603050405020304" pitchFamily="18" charset="0"/>
              </a:rPr>
              <a:t> beds and borders.  The position of the lawn largely depends upon the layout of the garden in relation to the house.  In general lawn should be wide open with access to direct sunshine, especially in front of a rockery and a water pool</a:t>
            </a:r>
            <a:endParaRPr lang="en-IN" sz="2400" dirty="0">
              <a:latin typeface="Times New Roman" panose="02020603050405020304" pitchFamily="18" charset="0"/>
              <a:cs typeface="Times New Roman" panose="02020603050405020304" pitchFamily="18" charset="0"/>
            </a:endParaRPr>
          </a:p>
        </p:txBody>
      </p:sp>
      <p:sp>
        <p:nvSpPr>
          <p:cNvPr id="3" name="Rectangle 2"/>
          <p:cNvSpPr/>
          <p:nvPr/>
        </p:nvSpPr>
        <p:spPr>
          <a:xfrm>
            <a:off x="5308309" y="327398"/>
            <a:ext cx="938077" cy="461665"/>
          </a:xfrm>
          <a:prstGeom prst="rect">
            <a:avLst/>
          </a:prstGeom>
        </p:spPr>
        <p:txBody>
          <a:bodyPr wrap="none">
            <a:spAutoFit/>
          </a:bodyPr>
          <a:lstStyle/>
          <a:p>
            <a:pPr algn="just"/>
            <a:r>
              <a:rPr lang="en-US" sz="2400" b="1" dirty="0" smtClean="0">
                <a:solidFill>
                  <a:srgbClr val="000000"/>
                </a:solidFill>
                <a:latin typeface="Times New Roman" panose="02020603050405020304" pitchFamily="18" charset="0"/>
                <a:cs typeface="Times New Roman" panose="02020603050405020304" pitchFamily="18" charset="0"/>
              </a:rPr>
              <a:t>Lawn</a:t>
            </a:r>
            <a:endParaRPr lang="en-IN" sz="2400" b="1" dirty="0"/>
          </a:p>
        </p:txBody>
      </p:sp>
    </p:spTree>
    <p:extLst>
      <p:ext uri="{BB962C8B-B14F-4D97-AF65-F5344CB8AC3E}">
        <p14:creationId xmlns:p14="http://schemas.microsoft.com/office/powerpoint/2010/main" val="3840718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05256" y="146911"/>
            <a:ext cx="10552176" cy="6740307"/>
          </a:xfrm>
          <a:prstGeom prst="rect">
            <a:avLst/>
          </a:prstGeom>
        </p:spPr>
        <p:txBody>
          <a:bodyPr wrap="square">
            <a:spAutoFit/>
          </a:bodyPr>
          <a:lstStyle/>
          <a:p>
            <a:pPr algn="just"/>
            <a:r>
              <a:rPr lang="en-US" sz="2400" b="1" dirty="0" smtClean="0">
                <a:solidFill>
                  <a:srgbClr val="000000"/>
                </a:solidFill>
                <a:latin typeface="Times New Roman" panose="02020603050405020304" pitchFamily="18" charset="0"/>
                <a:cs typeface="Times New Roman" panose="02020603050405020304" pitchFamily="18" charset="0"/>
              </a:rPr>
              <a:t>1.Seeding</a:t>
            </a:r>
            <a:r>
              <a:rPr lang="en-US" sz="2400" dirty="0">
                <a:solidFill>
                  <a:srgbClr val="000000"/>
                </a:solidFill>
                <a:latin typeface="Times New Roman" panose="02020603050405020304" pitchFamily="18" charset="0"/>
                <a:cs typeface="Times New Roman" panose="02020603050405020304" pitchFamily="18" charset="0"/>
              </a:rPr>
              <a:t/>
            </a:r>
            <a:br>
              <a:rPr lang="en-US" sz="2400" dirty="0">
                <a:solidFill>
                  <a:srgbClr val="000000"/>
                </a:solidFill>
                <a:latin typeface="Times New Roman" panose="02020603050405020304" pitchFamily="18" charset="0"/>
                <a:cs typeface="Times New Roman" panose="02020603050405020304" pitchFamily="18" charset="0"/>
              </a:rPr>
            </a:br>
            <a:r>
              <a:rPr lang="en-US" sz="2400" dirty="0">
                <a:solidFill>
                  <a:srgbClr val="000000"/>
                </a:solidFill>
                <a:latin typeface="Times New Roman" panose="02020603050405020304" pitchFamily="18" charset="0"/>
                <a:cs typeface="Times New Roman" panose="02020603050405020304" pitchFamily="18" charset="0"/>
              </a:rPr>
              <a:t>The most popular grass suitable for seeding is "</a:t>
            </a:r>
            <a:r>
              <a:rPr lang="en-US" sz="2400" dirty="0" err="1">
                <a:solidFill>
                  <a:srgbClr val="000000"/>
                </a:solidFill>
                <a:latin typeface="Times New Roman" panose="02020603050405020304" pitchFamily="18" charset="0"/>
                <a:cs typeface="Times New Roman" panose="02020603050405020304" pitchFamily="18" charset="0"/>
              </a:rPr>
              <a:t>Doob</a:t>
            </a:r>
            <a:r>
              <a:rPr lang="en-US" sz="2400" dirty="0">
                <a:solidFill>
                  <a:srgbClr val="000000"/>
                </a:solidFill>
                <a:latin typeface="Times New Roman" panose="02020603050405020304" pitchFamily="18" charset="0"/>
                <a:cs typeface="Times New Roman" panose="02020603050405020304" pitchFamily="18" charset="0"/>
              </a:rPr>
              <a:t>" grass (</a:t>
            </a:r>
            <a:r>
              <a:rPr lang="en-US" sz="2400" i="1" dirty="0" err="1">
                <a:solidFill>
                  <a:srgbClr val="000000"/>
                </a:solidFill>
                <a:latin typeface="Times New Roman" panose="02020603050405020304" pitchFamily="18" charset="0"/>
                <a:cs typeface="Times New Roman" panose="02020603050405020304" pitchFamily="18" charset="0"/>
              </a:rPr>
              <a:t>Cynodon</a:t>
            </a:r>
            <a:r>
              <a:rPr lang="en-US" sz="2400" i="1" dirty="0">
                <a:solidFill>
                  <a:srgbClr val="000000"/>
                </a:solidFill>
                <a:latin typeface="Times New Roman" panose="02020603050405020304" pitchFamily="18" charset="0"/>
                <a:cs typeface="Times New Roman" panose="02020603050405020304" pitchFamily="18" charset="0"/>
              </a:rPr>
              <a:t> </a:t>
            </a:r>
            <a:r>
              <a:rPr lang="en-US" sz="2400" i="1" dirty="0" err="1">
                <a:solidFill>
                  <a:srgbClr val="000000"/>
                </a:solidFill>
                <a:latin typeface="Times New Roman" panose="02020603050405020304" pitchFamily="18" charset="0"/>
                <a:cs typeface="Times New Roman" panose="02020603050405020304" pitchFamily="18" charset="0"/>
              </a:rPr>
              <a:t>dactylon</a:t>
            </a:r>
            <a:r>
              <a:rPr lang="en-US" sz="2400" dirty="0">
                <a:solidFill>
                  <a:srgbClr val="000000"/>
                </a:solidFill>
                <a:latin typeface="Times New Roman" panose="02020603050405020304" pitchFamily="18" charset="0"/>
                <a:cs typeface="Times New Roman" panose="02020603050405020304" pitchFamily="18" charset="0"/>
              </a:rPr>
              <a:t>).  It has the fast spreading mat forming habit, radially forms roots at the nodes, the foliage is dark green, narrow with parallel vines. A lawn from seed is thought of only when grass roots are not available.  About 30 kg of seed is required for planting one hectare.  The soil should be reduced to fine tilth and given a light rolling. The site should be divided into suitable small squares or rectangles, the seeds are mixed with double the quan­tity of finely sieved soil and should be rolled again and wa­tered liberally with rose can. The seeds take four to five weeks for germination. Care should be taken not to flood the site.  For the first few times, the grasses are cut with a scythe. Lawn mower may be used for easy maintenance and for its </a:t>
            </a:r>
            <a:r>
              <a:rPr lang="en-US" sz="2400" dirty="0" smtClean="0">
                <a:solidFill>
                  <a:srgbClr val="000000"/>
                </a:solidFill>
                <a:latin typeface="Times New Roman" panose="02020603050405020304" pitchFamily="18" charset="0"/>
                <a:cs typeface="Times New Roman" panose="02020603050405020304" pitchFamily="18" charset="0"/>
              </a:rPr>
              <a:t>spreading</a:t>
            </a:r>
          </a:p>
          <a:p>
            <a:pPr algn="just"/>
            <a:r>
              <a:rPr lang="en-US" sz="2400" b="1" dirty="0" smtClean="0">
                <a:solidFill>
                  <a:srgbClr val="000000"/>
                </a:solidFill>
                <a:latin typeface="Times New Roman" panose="02020603050405020304" pitchFamily="18" charset="0"/>
                <a:cs typeface="Times New Roman" panose="02020603050405020304" pitchFamily="18" charset="0"/>
              </a:rPr>
              <a:t>2.Turfing</a:t>
            </a:r>
            <a:r>
              <a:rPr lang="en-US" sz="2400" dirty="0">
                <a:solidFill>
                  <a:srgbClr val="000000"/>
                </a:solidFill>
                <a:latin typeface="Times New Roman" panose="02020603050405020304" pitchFamily="18" charset="0"/>
                <a:cs typeface="Times New Roman" panose="02020603050405020304" pitchFamily="18" charset="0"/>
              </a:rPr>
              <a:t/>
            </a:r>
            <a:br>
              <a:rPr lang="en-US" sz="2400" dirty="0">
                <a:solidFill>
                  <a:srgbClr val="000000"/>
                </a:solidFill>
                <a:latin typeface="Times New Roman" panose="02020603050405020304" pitchFamily="18" charset="0"/>
                <a:cs typeface="Times New Roman" panose="02020603050405020304" pitchFamily="18" charset="0"/>
              </a:rPr>
            </a:br>
            <a:r>
              <a:rPr lang="en-US" sz="2400" dirty="0">
                <a:solidFill>
                  <a:srgbClr val="000000"/>
                </a:solidFill>
                <a:latin typeface="Times New Roman" panose="02020603050405020304" pitchFamily="18" charset="0"/>
                <a:cs typeface="Times New Roman" panose="02020603050405020304" pitchFamily="18" charset="0"/>
              </a:rPr>
              <a:t>The turfs are nothing but pieces of earth with compact grasses on them. These turfs should be cut uniformly in squares from a place where the grass is short, compact and free from weeds. These turfs should be placed on the prepared ground site, side by side and beaten down flat with a turf beater. The cavities in between should be filled with fine soil. The entire turfed area should be rolled and watered liberally. This is the most expensive way of lawn making</a:t>
            </a:r>
            <a:r>
              <a:rPr lang="en-US" sz="2400" dirty="0" smtClean="0">
                <a:solidFill>
                  <a:srgbClr val="000000"/>
                </a:solidFill>
                <a:latin typeface="Times New Roman" panose="02020603050405020304" pitchFamily="18" charset="0"/>
                <a:cs typeface="Times New Roman" panose="02020603050405020304" pitchFamily="18" charset="0"/>
              </a:rPr>
              <a:t>.</a:t>
            </a:r>
            <a:endParaRPr lang="en-US" sz="24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90471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9932" y="529209"/>
            <a:ext cx="10232136" cy="5632311"/>
          </a:xfrm>
          <a:prstGeom prst="rect">
            <a:avLst/>
          </a:prstGeom>
        </p:spPr>
        <p:txBody>
          <a:bodyPr wrap="square">
            <a:spAutoFit/>
          </a:bodyPr>
          <a:lstStyle/>
          <a:p>
            <a:pPr algn="just"/>
            <a:r>
              <a:rPr lang="en-US" sz="2400" b="1" dirty="0" smtClean="0">
                <a:solidFill>
                  <a:srgbClr val="000000"/>
                </a:solidFill>
                <a:latin typeface="Times New Roman" panose="02020603050405020304" pitchFamily="18" charset="0"/>
                <a:cs typeface="Times New Roman" panose="02020603050405020304" pitchFamily="18" charset="0"/>
              </a:rPr>
              <a:t>3.Turfplastering</a:t>
            </a:r>
            <a:r>
              <a:rPr lang="en-US" sz="2400" dirty="0">
                <a:solidFill>
                  <a:srgbClr val="000000"/>
                </a:solidFill>
                <a:latin typeface="Times New Roman" panose="02020603050405020304" pitchFamily="18" charset="0"/>
                <a:cs typeface="Times New Roman" panose="02020603050405020304" pitchFamily="18" charset="0"/>
              </a:rPr>
              <a:t/>
            </a:r>
            <a:br>
              <a:rPr lang="en-US" sz="2400" dirty="0">
                <a:solidFill>
                  <a:srgbClr val="000000"/>
                </a:solidFill>
                <a:latin typeface="Times New Roman" panose="02020603050405020304" pitchFamily="18" charset="0"/>
                <a:cs typeface="Times New Roman" panose="02020603050405020304" pitchFamily="18" charset="0"/>
              </a:rPr>
            </a:br>
            <a:r>
              <a:rPr lang="en-US" sz="2400" dirty="0">
                <a:solidFill>
                  <a:srgbClr val="000000"/>
                </a:solidFill>
                <a:latin typeface="Times New Roman" panose="02020603050405020304" pitchFamily="18" charset="0"/>
                <a:cs typeface="Times New Roman" panose="02020603050405020304" pitchFamily="18" charset="0"/>
              </a:rPr>
              <a:t>The </a:t>
            </a:r>
            <a:r>
              <a:rPr lang="en-US" sz="2400" dirty="0" err="1">
                <a:solidFill>
                  <a:srgbClr val="000000"/>
                </a:solidFill>
                <a:latin typeface="Times New Roman" panose="02020603050405020304" pitchFamily="18" charset="0"/>
                <a:cs typeface="Times New Roman" panose="02020603050405020304" pitchFamily="18" charset="0"/>
              </a:rPr>
              <a:t>doob</a:t>
            </a:r>
            <a:r>
              <a:rPr lang="en-US" sz="2400" dirty="0">
                <a:solidFill>
                  <a:srgbClr val="000000"/>
                </a:solidFill>
                <a:latin typeface="Times New Roman" panose="02020603050405020304" pitchFamily="18" charset="0"/>
                <a:cs typeface="Times New Roman" panose="02020603050405020304" pitchFamily="18" charset="0"/>
              </a:rPr>
              <a:t> grass can be procured in large quantities free from weeds and chopped properly into small bits of 5-7 cm long. Two baskets of chopped grass pieces should be mixed well with one basket each of garden soil and fresh cow dung and a shovel full of wood ash with required quantity of water to form a thick pasty substance. This mixture is then spread uniformly on the surface of a previously wetted perfectly leveled ground to a thickness of at least 2.5cm and watering should be done with a rose can. The next day, ground should be rolled and the grass should be allowed to spread. The grass will shoot up in a fortnight. To start with, cut with a scythe and after three months, use the lawn mower. </a:t>
            </a:r>
          </a:p>
          <a:p>
            <a:pPr algn="just"/>
            <a:r>
              <a:rPr lang="en-US" sz="2400" b="1" dirty="0" smtClean="0">
                <a:solidFill>
                  <a:srgbClr val="000000"/>
                </a:solidFill>
                <a:latin typeface="Times New Roman" panose="02020603050405020304" pitchFamily="18" charset="0"/>
                <a:cs typeface="Times New Roman" panose="02020603050405020304" pitchFamily="18" charset="0"/>
              </a:rPr>
              <a:t>4.Dibblingroots</a:t>
            </a:r>
            <a:r>
              <a:rPr lang="en-US" sz="2400" dirty="0">
                <a:solidFill>
                  <a:srgbClr val="000000"/>
                </a:solidFill>
                <a:latin typeface="Times New Roman" panose="02020603050405020304" pitchFamily="18" charset="0"/>
                <a:cs typeface="Times New Roman" panose="02020603050405020304" pitchFamily="18" charset="0"/>
              </a:rPr>
              <a:t/>
            </a:r>
            <a:br>
              <a:rPr lang="en-US" sz="2400" dirty="0">
                <a:solidFill>
                  <a:srgbClr val="000000"/>
                </a:solidFill>
                <a:latin typeface="Times New Roman" panose="02020603050405020304" pitchFamily="18" charset="0"/>
                <a:cs typeface="Times New Roman" panose="02020603050405020304" pitchFamily="18" charset="0"/>
              </a:rPr>
            </a:br>
            <a:r>
              <a:rPr lang="en-US" sz="2400" dirty="0">
                <a:solidFill>
                  <a:srgbClr val="000000"/>
                </a:solidFill>
                <a:latin typeface="Times New Roman" panose="02020603050405020304" pitchFamily="18" charset="0"/>
                <a:cs typeface="Times New Roman" panose="02020603050405020304" pitchFamily="18" charset="0"/>
              </a:rPr>
              <a:t>This is the cheapest but time consuming method. Small pieces of grass roots should be dibbled 10 – 15 cm apart in a leveled ground when it is wet after rain. The roots spread and grow underground in the course of six months making a fairly compact lawn by frequent mowing, rolling and watering.</a:t>
            </a:r>
          </a:p>
        </p:txBody>
      </p:sp>
    </p:spTree>
    <p:extLst>
      <p:ext uri="{BB962C8B-B14F-4D97-AF65-F5344CB8AC3E}">
        <p14:creationId xmlns:p14="http://schemas.microsoft.com/office/powerpoint/2010/main" val="34690901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72349" y="144518"/>
            <a:ext cx="1968039" cy="461665"/>
          </a:xfrm>
          <a:prstGeom prst="rect">
            <a:avLst/>
          </a:prstGeom>
        </p:spPr>
        <p:txBody>
          <a:bodyPr wrap="none">
            <a:spAutoFit/>
          </a:bodyPr>
          <a:lstStyle/>
          <a:p>
            <a:r>
              <a:rPr lang="en-US" sz="2400" b="1" dirty="0" smtClean="0">
                <a:latin typeface="Times New Roman" panose="02020603050405020304" pitchFamily="18" charset="0"/>
                <a:cs typeface="Times New Roman" panose="02020603050405020304" pitchFamily="18" charset="0"/>
              </a:rPr>
              <a:t>Indoor </a:t>
            </a:r>
            <a:r>
              <a:rPr lang="en-US" sz="2400" b="1" dirty="0">
                <a:latin typeface="Times New Roman" panose="02020603050405020304" pitchFamily="18" charset="0"/>
                <a:cs typeface="Times New Roman" panose="02020603050405020304" pitchFamily="18" charset="0"/>
              </a:rPr>
              <a:t>plants</a:t>
            </a:r>
            <a:endParaRPr lang="en-IN" sz="2400" b="1" dirty="0">
              <a:latin typeface="Times New Roman" panose="02020603050405020304" pitchFamily="18" charset="0"/>
              <a:cs typeface="Times New Roman" panose="02020603050405020304" pitchFamily="18" charset="0"/>
            </a:endParaRPr>
          </a:p>
        </p:txBody>
      </p:sp>
      <p:sp>
        <p:nvSpPr>
          <p:cNvPr id="3" name="Rectangle 2"/>
          <p:cNvSpPr/>
          <p:nvPr/>
        </p:nvSpPr>
        <p:spPr>
          <a:xfrm>
            <a:off x="612648" y="797510"/>
            <a:ext cx="10762488" cy="5262979"/>
          </a:xfrm>
          <a:prstGeom prst="rect">
            <a:avLst/>
          </a:prstGeom>
        </p:spPr>
        <p:txBody>
          <a:bodyPr wrap="square">
            <a:spAutoFit/>
          </a:bodyPr>
          <a:lstStyle/>
          <a:p>
            <a:pPr algn="just"/>
            <a:r>
              <a:rPr lang="en-US" sz="2400" dirty="0" smtClean="0">
                <a:solidFill>
                  <a:srgbClr val="000000"/>
                </a:solidFill>
                <a:latin typeface="Times New Roman" panose="02020603050405020304" pitchFamily="18" charset="0"/>
                <a:cs typeface="Times New Roman" panose="02020603050405020304" pitchFamily="18" charset="0"/>
              </a:rPr>
              <a:t>The </a:t>
            </a:r>
            <a:r>
              <a:rPr lang="en-US" sz="2400" dirty="0">
                <a:solidFill>
                  <a:srgbClr val="000000"/>
                </a:solidFill>
                <a:latin typeface="Times New Roman" panose="02020603050405020304" pitchFamily="18" charset="0"/>
                <a:cs typeface="Times New Roman" panose="02020603050405020304" pitchFamily="18" charset="0"/>
              </a:rPr>
              <a:t>House Plants, or Indoor Plants, have become a necessity in the homes of the affluent West, but even in some affluent Indian homes these types of plant are also now finding a prominent place. Indoor plants are used to beautify the areas inside the house. It is less costly to decorate the interior of a room with live plants compared to flowers, which are becoming costlier day by day and besides they are to be replaced frequently. On the other hand, with little care, a well-chosen house plant will continue to decorate a room for a period of time. The initial investment may be comparatively high but it proves economical in the long run.</a:t>
            </a:r>
          </a:p>
          <a:p>
            <a:pPr algn="just"/>
            <a:r>
              <a:rPr lang="en-US" sz="2400" dirty="0">
                <a:solidFill>
                  <a:srgbClr val="000000"/>
                </a:solidFill>
                <a:latin typeface="Times New Roman" panose="02020603050405020304" pitchFamily="18" charset="0"/>
                <a:cs typeface="Times New Roman" panose="02020603050405020304" pitchFamily="18" charset="0"/>
              </a:rPr>
              <a:t>Though the fashion of growing house plants became universally popular during the past three or four decades, definitely it is not a new art. In the ancient civilizations of Egypt, India, and Rome it was not unusual to bring pot-grown or tub-grown plants inside a room for the purpose of decoration. In Europe, particularly in Britain, during the seventeenth, eighteenth, and nineteenth centuries it was a common practice for the well-to-do people to grow exotic house plants for interior </a:t>
            </a:r>
            <a:r>
              <a:rPr lang="en-US" sz="2400" dirty="0" smtClean="0">
                <a:solidFill>
                  <a:srgbClr val="000000"/>
                </a:solidFill>
                <a:latin typeface="Times New Roman" panose="02020603050405020304" pitchFamily="18" charset="0"/>
                <a:cs typeface="Times New Roman" panose="02020603050405020304" pitchFamily="18" charset="0"/>
              </a:rPr>
              <a:t>decoration.</a:t>
            </a:r>
          </a:p>
        </p:txBody>
      </p:sp>
    </p:spTree>
    <p:extLst>
      <p:ext uri="{BB962C8B-B14F-4D97-AF65-F5344CB8AC3E}">
        <p14:creationId xmlns:p14="http://schemas.microsoft.com/office/powerpoint/2010/main" val="3912569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22485" y="331301"/>
            <a:ext cx="4580100" cy="579967"/>
          </a:xfrm>
          <a:prstGeom prst="rect">
            <a:avLst/>
          </a:prstGeom>
        </p:spPr>
        <p:txBody>
          <a:bodyPr wrap="none">
            <a:spAutoFit/>
          </a:bodyPr>
          <a:lstStyle/>
          <a:p>
            <a:pPr algn="just">
              <a:lnSpc>
                <a:spcPct val="150000"/>
              </a:lnSpc>
            </a:pPr>
            <a:r>
              <a:rPr lang="en-US" sz="2400" dirty="0">
                <a:latin typeface="Times New Roman" panose="02020603050405020304" pitchFamily="18" charset="0"/>
                <a:cs typeface="Times New Roman" panose="02020603050405020304" pitchFamily="18" charset="0"/>
              </a:rPr>
              <a:t>Horticulture: Scope and importance</a:t>
            </a:r>
          </a:p>
        </p:txBody>
      </p:sp>
      <p:sp>
        <p:nvSpPr>
          <p:cNvPr id="6" name="Rectangle 5"/>
          <p:cNvSpPr/>
          <p:nvPr/>
        </p:nvSpPr>
        <p:spPr>
          <a:xfrm>
            <a:off x="1124712" y="1283500"/>
            <a:ext cx="9930384" cy="4524315"/>
          </a:xfrm>
          <a:prstGeom prst="rect">
            <a:avLst/>
          </a:prstGeom>
        </p:spPr>
        <p:txBody>
          <a:bodyPr wrap="square">
            <a:spAutoFit/>
          </a:bodyPr>
          <a:lstStyle/>
          <a:p>
            <a:pPr algn="just">
              <a:lnSpc>
                <a:spcPct val="150000"/>
              </a:lnSpc>
            </a:pPr>
            <a:r>
              <a:rPr lang="en-US" sz="2400" dirty="0">
                <a:latin typeface="Times New Roman" panose="02020603050405020304" pitchFamily="18" charset="0"/>
                <a:cs typeface="Times New Roman" panose="02020603050405020304" pitchFamily="18" charset="0"/>
              </a:rPr>
              <a:t>The word horticulture - first conceived by Peter </a:t>
            </a:r>
            <a:r>
              <a:rPr lang="en-US" sz="2400" dirty="0" err="1" smtClean="0">
                <a:latin typeface="Times New Roman" panose="02020603050405020304" pitchFamily="18" charset="0"/>
                <a:cs typeface="Times New Roman" panose="02020603050405020304" pitchFamily="18" charset="0"/>
              </a:rPr>
              <a:t>Laurenberg</a:t>
            </a:r>
            <a:r>
              <a:rPr lang="en-US" sz="2400" dirty="0" smtClean="0">
                <a:latin typeface="Times New Roman" panose="02020603050405020304" pitchFamily="18" charset="0"/>
                <a:cs typeface="Times New Roman" panose="02020603050405020304" pitchFamily="18" charset="0"/>
              </a:rPr>
              <a:t>. In </a:t>
            </a:r>
            <a:r>
              <a:rPr lang="en-US" sz="2400" dirty="0">
                <a:latin typeface="Times New Roman" panose="02020603050405020304" pitchFamily="18" charset="0"/>
                <a:cs typeface="Times New Roman" panose="02020603050405020304" pitchFamily="18" charset="0"/>
              </a:rPr>
              <a:t>English language the word horticulture </a:t>
            </a:r>
            <a:r>
              <a:rPr lang="en-US" sz="2400" dirty="0" smtClean="0">
                <a:latin typeface="Times New Roman" panose="02020603050405020304" pitchFamily="18" charset="0"/>
                <a:cs typeface="Times New Roman" panose="02020603050405020304" pitchFamily="18" charset="0"/>
              </a:rPr>
              <a:t>- used </a:t>
            </a:r>
            <a:r>
              <a:rPr lang="en-US" sz="2400" dirty="0">
                <a:latin typeface="Times New Roman" panose="02020603050405020304" pitchFamily="18" charset="0"/>
                <a:cs typeface="Times New Roman" panose="02020603050405020304" pitchFamily="18" charset="0"/>
              </a:rPr>
              <a:t>for the first time in 1678 in a book entitled “New World of Words” by </a:t>
            </a:r>
            <a:r>
              <a:rPr lang="en-US" sz="2400" dirty="0" smtClean="0">
                <a:latin typeface="Times New Roman" panose="02020603050405020304" pitchFamily="18" charset="0"/>
                <a:cs typeface="Times New Roman" panose="02020603050405020304" pitchFamily="18" charset="0"/>
              </a:rPr>
              <a:t>Phillips.</a:t>
            </a:r>
          </a:p>
          <a:p>
            <a:pPr algn="just">
              <a:lnSpc>
                <a:spcPct val="150000"/>
              </a:lnSpc>
            </a:pPr>
            <a:r>
              <a:rPr lang="en-US" sz="2400" dirty="0">
                <a:latin typeface="Times New Roman" panose="02020603050405020304" pitchFamily="18" charset="0"/>
                <a:cs typeface="Times New Roman" panose="02020603050405020304" pitchFamily="18" charset="0"/>
              </a:rPr>
              <a:t>Hence, horticulture is that branch </a:t>
            </a:r>
            <a:r>
              <a:rPr lang="en-US" sz="2400" dirty="0" smtClean="0">
                <a:latin typeface="Times New Roman" panose="02020603050405020304" pitchFamily="18" charset="0"/>
                <a:cs typeface="Times New Roman" panose="02020603050405020304" pitchFamily="18" charset="0"/>
              </a:rPr>
              <a:t>of Agriculture </a:t>
            </a:r>
            <a:r>
              <a:rPr lang="en-US" sz="2400" dirty="0">
                <a:latin typeface="Times New Roman" panose="02020603050405020304" pitchFamily="18" charset="0"/>
                <a:cs typeface="Times New Roman" panose="02020603050405020304" pitchFamily="18" charset="0"/>
              </a:rPr>
              <a:t>which concerns with the </a:t>
            </a:r>
            <a:r>
              <a:rPr lang="en-US" sz="2400" dirty="0" smtClean="0">
                <a:latin typeface="Times New Roman" panose="02020603050405020304" pitchFamily="18" charset="0"/>
                <a:cs typeface="Times New Roman" panose="02020603050405020304" pitchFamily="18" charset="0"/>
              </a:rPr>
              <a:t>garden.</a:t>
            </a:r>
            <a:endParaRPr lang="en-US" sz="2400" dirty="0">
              <a:latin typeface="Times New Roman" panose="02020603050405020304" pitchFamily="18" charset="0"/>
              <a:cs typeface="Times New Roman" panose="02020603050405020304" pitchFamily="18" charset="0"/>
            </a:endParaRPr>
          </a:p>
          <a:p>
            <a:pPr algn="just">
              <a:lnSpc>
                <a:spcPct val="150000"/>
              </a:lnSpc>
            </a:pPr>
            <a:r>
              <a:rPr lang="en-US" sz="2400" dirty="0" smtClean="0">
                <a:latin typeface="Times New Roman" panose="02020603050405020304" pitchFamily="18" charset="0"/>
                <a:cs typeface="Times New Roman" panose="02020603050405020304" pitchFamily="18" charset="0"/>
              </a:rPr>
              <a:t>crops. Horticulture </a:t>
            </a:r>
            <a:r>
              <a:rPr lang="en-US" sz="2400" dirty="0">
                <a:latin typeface="Times New Roman" panose="02020603050405020304" pitchFamily="18" charset="0"/>
                <a:cs typeface="Times New Roman" panose="02020603050405020304" pitchFamily="18" charset="0"/>
              </a:rPr>
              <a:t>can also be defined as the </a:t>
            </a:r>
            <a:r>
              <a:rPr lang="en-US" sz="2400" dirty="0" smtClean="0">
                <a:latin typeface="Times New Roman" panose="02020603050405020304" pitchFamily="18" charset="0"/>
                <a:cs typeface="Times New Roman" panose="02020603050405020304" pitchFamily="18" charset="0"/>
              </a:rPr>
              <a:t>branch of </a:t>
            </a:r>
            <a:r>
              <a:rPr lang="en-US" sz="2400" dirty="0">
                <a:latin typeface="Times New Roman" panose="02020603050405020304" pitchFamily="18" charset="0"/>
                <a:cs typeface="Times New Roman" panose="02020603050405020304" pitchFamily="18" charset="0"/>
              </a:rPr>
              <a:t>agriculture concerned with </a:t>
            </a:r>
            <a:r>
              <a:rPr lang="en-US" sz="2400" dirty="0" smtClean="0">
                <a:latin typeface="Times New Roman" panose="02020603050405020304" pitchFamily="18" charset="0"/>
                <a:cs typeface="Times New Roman" panose="02020603050405020304" pitchFamily="18" charset="0"/>
              </a:rPr>
              <a:t>intensively cultivated </a:t>
            </a:r>
            <a:r>
              <a:rPr lang="en-US" sz="2400" dirty="0">
                <a:latin typeface="Times New Roman" panose="02020603050405020304" pitchFamily="18" charset="0"/>
                <a:cs typeface="Times New Roman" panose="02020603050405020304" pitchFamily="18" charset="0"/>
              </a:rPr>
              <a:t>plants directly used by man </a:t>
            </a:r>
            <a:r>
              <a:rPr lang="en-US" sz="2400" dirty="0" smtClean="0">
                <a:latin typeface="Times New Roman" panose="02020603050405020304" pitchFamily="18" charset="0"/>
                <a:cs typeface="Times New Roman" panose="02020603050405020304" pitchFamily="18" charset="0"/>
              </a:rPr>
              <a:t>for food</a:t>
            </a:r>
            <a:r>
              <a:rPr lang="en-US" sz="2400" dirty="0">
                <a:latin typeface="Times New Roman" panose="02020603050405020304" pitchFamily="18" charset="0"/>
                <a:cs typeface="Times New Roman" panose="02020603050405020304" pitchFamily="18" charset="0"/>
              </a:rPr>
              <a:t>, for medicinal purposes or for </a:t>
            </a:r>
            <a:r>
              <a:rPr lang="en-US" sz="2400" dirty="0" smtClean="0">
                <a:latin typeface="Times New Roman" panose="02020603050405020304" pitchFamily="18" charset="0"/>
                <a:cs typeface="Times New Roman" panose="02020603050405020304" pitchFamily="18" charset="0"/>
              </a:rPr>
              <a:t>aesthetic purposes.</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83145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3544" y="781223"/>
            <a:ext cx="10570464" cy="5632311"/>
          </a:xfrm>
          <a:prstGeom prst="rect">
            <a:avLst/>
          </a:prstGeom>
        </p:spPr>
        <p:txBody>
          <a:bodyPr wrap="square">
            <a:spAutoFit/>
          </a:bodyPr>
          <a:lstStyle/>
          <a:p>
            <a:pPr algn="just"/>
            <a:r>
              <a:rPr lang="en-US" sz="2400" dirty="0">
                <a:solidFill>
                  <a:srgbClr val="000000"/>
                </a:solidFill>
                <a:latin typeface="Times New Roman" panose="02020603050405020304" pitchFamily="18" charset="0"/>
                <a:cs typeface="Times New Roman" panose="02020603050405020304" pitchFamily="18" charset="0"/>
              </a:rPr>
              <a:t>The indoor plants can be placed in the following areas.</a:t>
            </a:r>
            <a:br>
              <a:rPr lang="en-US" sz="2400" dirty="0">
                <a:solidFill>
                  <a:srgbClr val="000000"/>
                </a:solidFill>
                <a:latin typeface="Times New Roman" panose="02020603050405020304" pitchFamily="18" charset="0"/>
                <a:cs typeface="Times New Roman" panose="02020603050405020304" pitchFamily="18" charset="0"/>
              </a:rPr>
            </a:br>
            <a:r>
              <a:rPr lang="en-US" sz="2400" dirty="0">
                <a:solidFill>
                  <a:srgbClr val="000000"/>
                </a:solidFill>
                <a:latin typeface="Times New Roman" panose="02020603050405020304" pitchFamily="18" charset="0"/>
                <a:cs typeface="Times New Roman" panose="02020603050405020304" pitchFamily="18" charset="0"/>
              </a:rPr>
              <a:t>1. Open zone: This is available in roof terraces. This zone is very warm especially during  summer in inland plains. Plants like Agave and cacti, which can tolerate reflected heat, can be selected for the above purpose.</a:t>
            </a:r>
            <a:br>
              <a:rPr lang="en-US" sz="2400" dirty="0">
                <a:solidFill>
                  <a:srgbClr val="000000"/>
                </a:solidFill>
                <a:latin typeface="Times New Roman" panose="02020603050405020304" pitchFamily="18" charset="0"/>
                <a:cs typeface="Times New Roman" panose="02020603050405020304" pitchFamily="18" charset="0"/>
              </a:rPr>
            </a:br>
            <a:r>
              <a:rPr lang="en-US" sz="2400" dirty="0">
                <a:solidFill>
                  <a:srgbClr val="000000"/>
                </a:solidFill>
                <a:latin typeface="Times New Roman" panose="02020603050405020304" pitchFamily="18" charset="0"/>
                <a:cs typeface="Times New Roman" panose="02020603050405020304" pitchFamily="18" charset="0"/>
              </a:rPr>
              <a:t>2. Shade of a tree in front of a house: Such places near the eastern side of the building may be considered for growing certain house plants which can easily come up under shade. Most of the foliage plants like Crotons, </a:t>
            </a:r>
            <a:r>
              <a:rPr lang="en-US" sz="2400" dirty="0" err="1">
                <a:solidFill>
                  <a:srgbClr val="000000"/>
                </a:solidFill>
                <a:latin typeface="Times New Roman" panose="02020603050405020304" pitchFamily="18" charset="0"/>
                <a:cs typeface="Times New Roman" panose="02020603050405020304" pitchFamily="18" charset="0"/>
              </a:rPr>
              <a:t>Eranthemum</a:t>
            </a:r>
            <a:r>
              <a:rPr lang="en-US" sz="2400" dirty="0">
                <a:solidFill>
                  <a:srgbClr val="000000"/>
                </a:solidFill>
                <a:latin typeface="Times New Roman" panose="02020603050405020304" pitchFamily="18" charset="0"/>
                <a:cs typeface="Times New Roman" panose="02020603050405020304" pitchFamily="18" charset="0"/>
              </a:rPr>
              <a:t>, Dracaena, Asparagus are preferred as potted plants in the area.</a:t>
            </a:r>
            <a:br>
              <a:rPr lang="en-US" sz="2400" dirty="0">
                <a:solidFill>
                  <a:srgbClr val="000000"/>
                </a:solidFill>
                <a:latin typeface="Times New Roman" panose="02020603050405020304" pitchFamily="18" charset="0"/>
                <a:cs typeface="Times New Roman" panose="02020603050405020304" pitchFamily="18" charset="0"/>
              </a:rPr>
            </a:br>
            <a:r>
              <a:rPr lang="en-US" sz="2400" dirty="0">
                <a:solidFill>
                  <a:srgbClr val="000000"/>
                </a:solidFill>
                <a:latin typeface="Times New Roman" panose="02020603050405020304" pitchFamily="18" charset="0"/>
                <a:cs typeface="Times New Roman" panose="02020603050405020304" pitchFamily="18" charset="0"/>
              </a:rPr>
              <a:t>3. </a:t>
            </a:r>
            <a:r>
              <a:rPr lang="en-US" sz="2400" dirty="0" err="1">
                <a:solidFill>
                  <a:srgbClr val="000000"/>
                </a:solidFill>
                <a:latin typeface="Times New Roman" panose="02020603050405020304" pitchFamily="18" charset="0"/>
                <a:cs typeface="Times New Roman" panose="02020603050405020304" pitchFamily="18" charset="0"/>
              </a:rPr>
              <a:t>Varandah</a:t>
            </a:r>
            <a:r>
              <a:rPr lang="en-US" sz="2400" dirty="0">
                <a:solidFill>
                  <a:srgbClr val="000000"/>
                </a:solidFill>
                <a:latin typeface="Times New Roman" panose="02020603050405020304" pitchFamily="18" charset="0"/>
                <a:cs typeface="Times New Roman" panose="02020603050405020304" pitchFamily="18" charset="0"/>
              </a:rPr>
              <a:t> of a house: This area normally gets only diffused light and the air environment is also good. The plants best suited for growing in verandahs are palms such as </a:t>
            </a:r>
            <a:r>
              <a:rPr lang="en-US" sz="2400" dirty="0" err="1">
                <a:solidFill>
                  <a:srgbClr val="000000"/>
                </a:solidFill>
                <a:latin typeface="Times New Roman" panose="02020603050405020304" pitchFamily="18" charset="0"/>
                <a:cs typeface="Times New Roman" panose="02020603050405020304" pitchFamily="18" charset="0"/>
              </a:rPr>
              <a:t>Livistonia</a:t>
            </a:r>
            <a:r>
              <a:rPr lang="en-US" sz="2400" dirty="0">
                <a:solidFill>
                  <a:srgbClr val="000000"/>
                </a:solidFill>
                <a:latin typeface="Times New Roman" panose="02020603050405020304" pitchFamily="18" charset="0"/>
                <a:cs typeface="Times New Roman" panose="02020603050405020304" pitchFamily="18" charset="0"/>
              </a:rPr>
              <a:t>, </a:t>
            </a:r>
            <a:r>
              <a:rPr lang="en-US" sz="2400" i="1" dirty="0">
                <a:solidFill>
                  <a:srgbClr val="000000"/>
                </a:solidFill>
                <a:latin typeface="Times New Roman" panose="02020603050405020304" pitchFamily="18" charset="0"/>
                <a:cs typeface="Times New Roman" panose="02020603050405020304" pitchFamily="18" charset="0"/>
              </a:rPr>
              <a:t>Areca </a:t>
            </a:r>
            <a:r>
              <a:rPr lang="en-US" sz="2400" i="1" dirty="0" err="1">
                <a:solidFill>
                  <a:srgbClr val="000000"/>
                </a:solidFill>
                <a:latin typeface="Times New Roman" panose="02020603050405020304" pitchFamily="18" charset="0"/>
                <a:cs typeface="Times New Roman" panose="02020603050405020304" pitchFamily="18" charset="0"/>
              </a:rPr>
              <a:t>lutescens</a:t>
            </a:r>
            <a:r>
              <a:rPr lang="en-US" sz="2400" dirty="0">
                <a:solidFill>
                  <a:srgbClr val="000000"/>
                </a:solidFill>
                <a:latin typeface="Times New Roman" panose="02020603050405020304" pitchFamily="18" charset="0"/>
                <a:cs typeface="Times New Roman" panose="02020603050405020304" pitchFamily="18" charset="0"/>
              </a:rPr>
              <a:t>, ferns and Begonias etc.</a:t>
            </a:r>
            <a:br>
              <a:rPr lang="en-US" sz="2400" dirty="0">
                <a:solidFill>
                  <a:srgbClr val="000000"/>
                </a:solidFill>
                <a:latin typeface="Times New Roman" panose="02020603050405020304" pitchFamily="18" charset="0"/>
                <a:cs typeface="Times New Roman" panose="02020603050405020304" pitchFamily="18" charset="0"/>
              </a:rPr>
            </a:br>
            <a:r>
              <a:rPr lang="en-US" sz="2400" dirty="0">
                <a:solidFill>
                  <a:srgbClr val="000000"/>
                </a:solidFill>
                <a:latin typeface="Times New Roman" panose="02020603050405020304" pitchFamily="18" charset="0"/>
                <a:cs typeface="Times New Roman" panose="02020603050405020304" pitchFamily="18" charset="0"/>
              </a:rPr>
              <a:t>4. Living room, drawing room </a:t>
            </a:r>
            <a:r>
              <a:rPr lang="en-US" sz="2400" dirty="0" err="1">
                <a:solidFill>
                  <a:srgbClr val="000000"/>
                </a:solidFill>
                <a:latin typeface="Times New Roman" panose="02020603050405020304" pitchFamily="18" charset="0"/>
                <a:cs typeface="Times New Roman" panose="02020603050405020304" pitchFamily="18" charset="0"/>
              </a:rPr>
              <a:t>etc</a:t>
            </a:r>
            <a:r>
              <a:rPr lang="en-US" sz="2400" dirty="0">
                <a:solidFill>
                  <a:srgbClr val="000000"/>
                </a:solidFill>
                <a:latin typeface="Times New Roman" panose="02020603050405020304" pitchFamily="18" charset="0"/>
                <a:cs typeface="Times New Roman" panose="02020603050405020304" pitchFamily="18" charset="0"/>
              </a:rPr>
              <a:t>: In these places, we can keep the plants either near the window or away from it. Near a window plants with brighter foliage and occasionally herbaceous flowering plants are preferred, while plants with drooping foliage like </a:t>
            </a:r>
            <a:r>
              <a:rPr lang="en-US" sz="2400" dirty="0" err="1">
                <a:solidFill>
                  <a:srgbClr val="000000"/>
                </a:solidFill>
                <a:latin typeface="Times New Roman" panose="02020603050405020304" pitchFamily="18" charset="0"/>
                <a:cs typeface="Times New Roman" panose="02020603050405020304" pitchFamily="18" charset="0"/>
              </a:rPr>
              <a:t>Zebrina</a:t>
            </a:r>
            <a:r>
              <a:rPr lang="en-US" sz="2400" dirty="0">
                <a:solidFill>
                  <a:srgbClr val="000000"/>
                </a:solidFill>
                <a:latin typeface="Times New Roman" panose="02020603050405020304" pitchFamily="18" charset="0"/>
                <a:cs typeface="Times New Roman" panose="02020603050405020304" pitchFamily="18" charset="0"/>
              </a:rPr>
              <a:t>, Sedum, </a:t>
            </a:r>
            <a:r>
              <a:rPr lang="en-US" sz="2400" dirty="0" err="1">
                <a:solidFill>
                  <a:srgbClr val="000000"/>
                </a:solidFill>
                <a:latin typeface="Times New Roman" panose="02020603050405020304" pitchFamily="18" charset="0"/>
                <a:cs typeface="Times New Roman" panose="02020603050405020304" pitchFamily="18" charset="0"/>
              </a:rPr>
              <a:t>Mesembranthemum</a:t>
            </a:r>
            <a:r>
              <a:rPr lang="en-US" sz="2400" dirty="0">
                <a:solidFill>
                  <a:srgbClr val="000000"/>
                </a:solidFill>
                <a:latin typeface="Times New Roman" panose="02020603050405020304" pitchFamily="18" charset="0"/>
                <a:cs typeface="Times New Roman" panose="02020603050405020304" pitchFamily="18" charset="0"/>
              </a:rPr>
              <a:t> are preferred in the former cases</a:t>
            </a:r>
            <a:r>
              <a:rPr lang="en-US" sz="2400" dirty="0" smtClean="0">
                <a:solidFill>
                  <a:srgbClr val="000000"/>
                </a:solidFill>
                <a:latin typeface="Times New Roman" panose="02020603050405020304" pitchFamily="18" charset="0"/>
                <a:cs typeface="Times New Roman" panose="02020603050405020304" pitchFamily="18" charset="0"/>
              </a:rPr>
              <a:t>.</a:t>
            </a:r>
            <a:endParaRPr lang="en-US" sz="24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52910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06424" y="606183"/>
            <a:ext cx="9893808" cy="5078313"/>
          </a:xfrm>
          <a:prstGeom prst="rect">
            <a:avLst/>
          </a:prstGeom>
        </p:spPr>
        <p:txBody>
          <a:bodyPr wrap="square">
            <a:spAutoFit/>
          </a:bodyPr>
          <a:lstStyle/>
          <a:p>
            <a:pPr algn="just">
              <a:lnSpc>
                <a:spcPct val="150000"/>
              </a:lnSpc>
            </a:pPr>
            <a:r>
              <a:rPr lang="en-US" sz="2400" dirty="0">
                <a:latin typeface="Times New Roman" panose="02020603050405020304" pitchFamily="18" charset="0"/>
                <a:cs typeface="Times New Roman" panose="02020603050405020304" pitchFamily="18" charset="0"/>
              </a:rPr>
              <a:t>Bonsai is an art, which expresses in miniature the beauty of natural tree forms. The word ‘Bonsai’ is comprised of two words ‘Bon’ means a tray or shallow container and ‘</a:t>
            </a:r>
            <a:r>
              <a:rPr lang="en-US" sz="2400" dirty="0" err="1">
                <a:latin typeface="Times New Roman" panose="02020603050405020304" pitchFamily="18" charset="0"/>
                <a:cs typeface="Times New Roman" panose="02020603050405020304" pitchFamily="18" charset="0"/>
              </a:rPr>
              <a:t>sai</a:t>
            </a:r>
            <a:r>
              <a:rPr lang="en-US" sz="2400" dirty="0">
                <a:latin typeface="Times New Roman" panose="02020603050405020304" pitchFamily="18" charset="0"/>
                <a:cs typeface="Times New Roman" panose="02020603050405020304" pitchFamily="18" charset="0"/>
              </a:rPr>
              <a:t>’ means to grow; thus bonsai means something growing in a shallow container or tree in a pot</a:t>
            </a:r>
            <a:r>
              <a:rPr lang="en-US" sz="2400" dirty="0" smtClean="0">
                <a:latin typeface="Times New Roman" panose="02020603050405020304" pitchFamily="18" charset="0"/>
                <a:cs typeface="Times New Roman" panose="02020603050405020304" pitchFamily="18" charset="0"/>
              </a:rPr>
              <a:t>.</a:t>
            </a:r>
          </a:p>
          <a:p>
            <a:pPr algn="just">
              <a:lnSpc>
                <a:spcPct val="150000"/>
              </a:lnSpc>
            </a:pPr>
            <a:r>
              <a:rPr lang="en-US" sz="2400" b="1" dirty="0">
                <a:latin typeface="Times New Roman" panose="02020603050405020304" pitchFamily="18" charset="0"/>
                <a:cs typeface="Times New Roman" panose="02020603050405020304" pitchFamily="18" charset="0"/>
              </a:rPr>
              <a:t>Factors affecting the success of a good </a:t>
            </a:r>
            <a:r>
              <a:rPr lang="en-US" sz="2400" b="1" dirty="0" smtClean="0">
                <a:latin typeface="Times New Roman" panose="02020603050405020304" pitchFamily="18" charset="0"/>
                <a:cs typeface="Times New Roman" panose="02020603050405020304" pitchFamily="18" charset="0"/>
              </a:rPr>
              <a:t>bonsai:</a:t>
            </a:r>
          </a:p>
          <a:p>
            <a:pPr algn="just">
              <a:lnSpc>
                <a:spcPct val="150000"/>
              </a:lnSpc>
            </a:pPr>
            <a:r>
              <a:rPr lang="en-US" sz="2400" dirty="0" smtClean="0">
                <a:latin typeface="Times New Roman" panose="02020603050405020304" pitchFamily="18" charset="0"/>
                <a:cs typeface="Times New Roman" panose="02020603050405020304" pitchFamily="18" charset="0"/>
              </a:rPr>
              <a:t>Selection </a:t>
            </a:r>
            <a:r>
              <a:rPr lang="en-US" sz="2400" dirty="0">
                <a:latin typeface="Times New Roman" panose="02020603050405020304" pitchFamily="18" charset="0"/>
                <a:cs typeface="Times New Roman" panose="02020603050405020304" pitchFamily="18" charset="0"/>
              </a:rPr>
              <a:t>of right plant </a:t>
            </a:r>
            <a:r>
              <a:rPr lang="en-US" sz="2400" dirty="0" smtClean="0">
                <a:latin typeface="Times New Roman" panose="02020603050405020304" pitchFamily="18" charset="0"/>
                <a:cs typeface="Times New Roman" panose="02020603050405020304" pitchFamily="18" charset="0"/>
              </a:rPr>
              <a:t>species, Constant</a:t>
            </a:r>
            <a:r>
              <a:rPr lang="en-US" sz="2400" dirty="0">
                <a:latin typeface="Times New Roman" panose="02020603050405020304" pitchFamily="18" charset="0"/>
                <a:cs typeface="Times New Roman" panose="02020603050405020304" pitchFamily="18" charset="0"/>
              </a:rPr>
              <a:t>, complete and affectionate </a:t>
            </a:r>
            <a:r>
              <a:rPr lang="en-US" sz="2400" dirty="0" smtClean="0">
                <a:latin typeface="Times New Roman" panose="02020603050405020304" pitchFamily="18" charset="0"/>
                <a:cs typeface="Times New Roman" panose="02020603050405020304" pitchFamily="18" charset="0"/>
              </a:rPr>
              <a:t>care, Suitable </a:t>
            </a:r>
            <a:r>
              <a:rPr lang="en-US" sz="2400" dirty="0">
                <a:latin typeface="Times New Roman" panose="02020603050405020304" pitchFamily="18" charset="0"/>
                <a:cs typeface="Times New Roman" panose="02020603050405020304" pitchFamily="18" charset="0"/>
              </a:rPr>
              <a:t>growing </a:t>
            </a:r>
            <a:r>
              <a:rPr lang="en-US" sz="2400" dirty="0" smtClean="0">
                <a:latin typeface="Times New Roman" panose="02020603050405020304" pitchFamily="18" charset="0"/>
                <a:cs typeface="Times New Roman" panose="02020603050405020304" pitchFamily="18" charset="0"/>
              </a:rPr>
              <a:t>media. Adequate </a:t>
            </a:r>
            <a:r>
              <a:rPr lang="en-US" sz="2400" dirty="0">
                <a:latin typeface="Times New Roman" panose="02020603050405020304" pitchFamily="18" charset="0"/>
                <a:cs typeface="Times New Roman" panose="02020603050405020304" pitchFamily="18" charset="0"/>
              </a:rPr>
              <a:t>sunshine, water, ventilation and </a:t>
            </a:r>
            <a:r>
              <a:rPr lang="en-US" sz="2400" dirty="0" smtClean="0">
                <a:latin typeface="Times New Roman" panose="02020603050405020304" pitchFamily="18" charset="0"/>
                <a:cs typeface="Times New Roman" panose="02020603050405020304" pitchFamily="18" charset="0"/>
              </a:rPr>
              <a:t>fertilizers.</a:t>
            </a:r>
          </a:p>
          <a:p>
            <a:pPr algn="just">
              <a:lnSpc>
                <a:spcPct val="150000"/>
              </a:lnSpc>
            </a:pPr>
            <a:r>
              <a:rPr lang="en-US" sz="2400" dirty="0" smtClean="0">
                <a:latin typeface="Times New Roman" panose="02020603050405020304" pitchFamily="18" charset="0"/>
                <a:cs typeface="Times New Roman" panose="02020603050405020304" pitchFamily="18" charset="0"/>
              </a:rPr>
              <a:t>Careful </a:t>
            </a:r>
            <a:r>
              <a:rPr lang="en-US" sz="2400" dirty="0">
                <a:latin typeface="Times New Roman" panose="02020603050405020304" pitchFamily="18" charset="0"/>
                <a:cs typeface="Times New Roman" panose="02020603050405020304" pitchFamily="18" charset="0"/>
              </a:rPr>
              <a:t>trimming, training, pruning, wiring and </a:t>
            </a:r>
            <a:r>
              <a:rPr lang="en-US" sz="2400" dirty="0" smtClean="0">
                <a:latin typeface="Times New Roman" panose="02020603050405020304" pitchFamily="18" charset="0"/>
                <a:cs typeface="Times New Roman" panose="02020603050405020304" pitchFamily="18" charset="0"/>
              </a:rPr>
              <a:t>repotting. Balance </a:t>
            </a:r>
            <a:r>
              <a:rPr lang="en-US" sz="2400" dirty="0">
                <a:latin typeface="Times New Roman" panose="02020603050405020304" pitchFamily="18" charset="0"/>
                <a:cs typeface="Times New Roman" panose="02020603050405020304" pitchFamily="18" charset="0"/>
              </a:rPr>
              <a:t>among the roots, trunk, branches and foliage should always be maintained.</a:t>
            </a:r>
            <a:endParaRPr lang="en-IN" sz="2400" dirty="0">
              <a:latin typeface="Times New Roman" panose="02020603050405020304" pitchFamily="18" charset="0"/>
              <a:cs typeface="Times New Roman" panose="02020603050405020304" pitchFamily="18" charset="0"/>
            </a:endParaRPr>
          </a:p>
        </p:txBody>
      </p:sp>
      <p:sp>
        <p:nvSpPr>
          <p:cNvPr id="3" name="Rectangle 2"/>
          <p:cNvSpPr/>
          <p:nvPr/>
        </p:nvSpPr>
        <p:spPr>
          <a:xfrm>
            <a:off x="5628676" y="0"/>
            <a:ext cx="1074333" cy="461665"/>
          </a:xfrm>
          <a:prstGeom prst="rect">
            <a:avLst/>
          </a:prstGeom>
        </p:spPr>
        <p:txBody>
          <a:bodyPr wrap="none">
            <a:spAutoFit/>
          </a:bodyPr>
          <a:lstStyle/>
          <a:p>
            <a:r>
              <a:rPr lang="en-US" sz="2400" b="1" dirty="0">
                <a:latin typeface="Times New Roman" panose="02020603050405020304" pitchFamily="18" charset="0"/>
                <a:cs typeface="Times New Roman" panose="02020603050405020304" pitchFamily="18" charset="0"/>
              </a:rPr>
              <a:t>Bonsai</a:t>
            </a:r>
            <a:endParaRPr lang="en-IN"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83364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33272" y="0"/>
            <a:ext cx="10222992" cy="6740307"/>
          </a:xfrm>
          <a:prstGeom prst="rect">
            <a:avLst/>
          </a:prstGeom>
        </p:spPr>
        <p:txBody>
          <a:bodyPr wrap="square">
            <a:spAutoFit/>
          </a:bodyPr>
          <a:lstStyle/>
          <a:p>
            <a:pPr algn="just"/>
            <a:r>
              <a:rPr lang="en-US" sz="2400" b="1" dirty="0">
                <a:latin typeface="Times New Roman" panose="02020603050405020304" pitchFamily="18" charset="0"/>
                <a:cs typeface="Times New Roman" panose="02020603050405020304" pitchFamily="18" charset="0"/>
              </a:rPr>
              <a:t>Categories of bonsai Categories of bonsai with respect to size </a:t>
            </a:r>
            <a:endParaRPr lang="en-US" sz="2400" b="1"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height in inch): </a:t>
            </a:r>
          </a:p>
          <a:p>
            <a:pPr algn="just"/>
            <a:r>
              <a:rPr lang="en-US" sz="2400" dirty="0" smtClean="0">
                <a:latin typeface="Times New Roman" panose="02020603050405020304" pitchFamily="18" charset="0"/>
                <a:cs typeface="Times New Roman" panose="02020603050405020304" pitchFamily="18" charset="0"/>
              </a:rPr>
              <a:t>Mamie </a:t>
            </a:r>
            <a:r>
              <a:rPr lang="en-US" sz="2400" dirty="0">
                <a:latin typeface="Times New Roman" panose="02020603050405020304" pitchFamily="18" charset="0"/>
                <a:cs typeface="Times New Roman" panose="02020603050405020304" pitchFamily="18" charset="0"/>
              </a:rPr>
              <a:t>- 2” to 6” </a:t>
            </a:r>
          </a:p>
          <a:p>
            <a:pPr algn="just"/>
            <a:r>
              <a:rPr lang="en-US" sz="2400" dirty="0" smtClean="0">
                <a:latin typeface="Times New Roman" panose="02020603050405020304" pitchFamily="18" charset="0"/>
                <a:cs typeface="Times New Roman" panose="02020603050405020304" pitchFamily="18" charset="0"/>
              </a:rPr>
              <a:t>Small </a:t>
            </a:r>
            <a:r>
              <a:rPr lang="en-US" sz="2400" dirty="0">
                <a:latin typeface="Times New Roman" panose="02020603050405020304" pitchFamily="18" charset="0"/>
                <a:cs typeface="Times New Roman" panose="02020603050405020304" pitchFamily="18" charset="0"/>
              </a:rPr>
              <a:t>- 6” to 12” </a:t>
            </a:r>
          </a:p>
          <a:p>
            <a:pPr algn="just"/>
            <a:r>
              <a:rPr lang="en-US" sz="2400" dirty="0" smtClean="0">
                <a:latin typeface="Times New Roman" panose="02020603050405020304" pitchFamily="18" charset="0"/>
                <a:cs typeface="Times New Roman" panose="02020603050405020304" pitchFamily="18" charset="0"/>
              </a:rPr>
              <a:t>Medium- </a:t>
            </a:r>
            <a:r>
              <a:rPr lang="en-US" sz="2400" dirty="0">
                <a:latin typeface="Times New Roman" panose="02020603050405020304" pitchFamily="18" charset="0"/>
                <a:cs typeface="Times New Roman" panose="02020603050405020304" pitchFamily="18" charset="0"/>
              </a:rPr>
              <a:t>12” to 24” </a:t>
            </a:r>
          </a:p>
          <a:p>
            <a:pPr algn="just"/>
            <a:r>
              <a:rPr lang="en-US" sz="2400" dirty="0" smtClean="0">
                <a:latin typeface="Times New Roman" panose="02020603050405020304" pitchFamily="18" charset="0"/>
                <a:cs typeface="Times New Roman" panose="02020603050405020304" pitchFamily="18" charset="0"/>
              </a:rPr>
              <a:t>Large- </a:t>
            </a:r>
            <a:r>
              <a:rPr lang="en-US" sz="2400" dirty="0">
                <a:latin typeface="Times New Roman" panose="02020603050405020304" pitchFamily="18" charset="0"/>
                <a:cs typeface="Times New Roman" panose="02020603050405020304" pitchFamily="18" charset="0"/>
              </a:rPr>
              <a:t>24” to 60</a:t>
            </a:r>
            <a:r>
              <a:rPr lang="en-US" sz="2400" dirty="0" smtClean="0">
                <a:latin typeface="Times New Roman" panose="02020603050405020304" pitchFamily="18" charset="0"/>
                <a:cs typeface="Times New Roman" panose="02020603050405020304" pitchFamily="18" charset="0"/>
              </a:rPr>
              <a:t>”</a:t>
            </a:r>
          </a:p>
          <a:p>
            <a:pPr algn="just"/>
            <a:r>
              <a:rPr lang="en-IN" sz="2400" b="1" dirty="0">
                <a:latin typeface="Times New Roman" panose="02020603050405020304" pitchFamily="18" charset="0"/>
                <a:cs typeface="Times New Roman" panose="02020603050405020304" pitchFamily="18" charset="0"/>
              </a:rPr>
              <a:t>Bonsai styles</a:t>
            </a:r>
          </a:p>
          <a:p>
            <a:pPr algn="just"/>
            <a:r>
              <a:rPr lang="en-IN" sz="2400" dirty="0">
                <a:latin typeface="Times New Roman" panose="02020603050405020304" pitchFamily="18" charset="0"/>
                <a:cs typeface="Times New Roman" panose="02020603050405020304" pitchFamily="18" charset="0"/>
              </a:rPr>
              <a:t>• Formal upright</a:t>
            </a:r>
          </a:p>
          <a:p>
            <a:pPr algn="just"/>
            <a:r>
              <a:rPr lang="en-IN" sz="2400" dirty="0">
                <a:latin typeface="Times New Roman" panose="02020603050405020304" pitchFamily="18" charset="0"/>
                <a:cs typeface="Times New Roman" panose="02020603050405020304" pitchFamily="18" charset="0"/>
              </a:rPr>
              <a:t>• Informal upright</a:t>
            </a:r>
          </a:p>
          <a:p>
            <a:pPr algn="just"/>
            <a:r>
              <a:rPr lang="en-IN" sz="2400" dirty="0">
                <a:latin typeface="Times New Roman" panose="02020603050405020304" pitchFamily="18" charset="0"/>
                <a:cs typeface="Times New Roman" panose="02020603050405020304" pitchFamily="18" charset="0"/>
              </a:rPr>
              <a:t>• Wind swept</a:t>
            </a:r>
          </a:p>
          <a:p>
            <a:pPr algn="just"/>
            <a:r>
              <a:rPr lang="en-IN" sz="2400" dirty="0">
                <a:latin typeface="Times New Roman" panose="02020603050405020304" pitchFamily="18" charset="0"/>
                <a:cs typeface="Times New Roman" panose="02020603050405020304" pitchFamily="18" charset="0"/>
              </a:rPr>
              <a:t>• Slanting</a:t>
            </a:r>
          </a:p>
          <a:p>
            <a:pPr algn="just"/>
            <a:r>
              <a:rPr lang="en-IN" sz="2400"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Semi-cascade</a:t>
            </a:r>
            <a:endParaRPr lang="en-IN" sz="2400" dirty="0">
              <a:latin typeface="Times New Roman" panose="02020603050405020304" pitchFamily="18" charset="0"/>
              <a:cs typeface="Times New Roman" panose="02020603050405020304" pitchFamily="18" charset="0"/>
            </a:endParaRPr>
          </a:p>
          <a:p>
            <a:pPr algn="just"/>
            <a:r>
              <a:rPr lang="en-IN" sz="2400" dirty="0">
                <a:latin typeface="Times New Roman" panose="02020603050405020304" pitchFamily="18" charset="0"/>
                <a:cs typeface="Times New Roman" panose="02020603050405020304" pitchFamily="18" charset="0"/>
              </a:rPr>
              <a:t>• Full-cascade</a:t>
            </a:r>
          </a:p>
          <a:p>
            <a:pPr algn="just"/>
            <a:r>
              <a:rPr lang="en-IN" sz="2400" dirty="0">
                <a:latin typeface="Times New Roman" panose="02020603050405020304" pitchFamily="18" charset="0"/>
                <a:cs typeface="Times New Roman" panose="02020603050405020304" pitchFamily="18" charset="0"/>
              </a:rPr>
              <a:t>• Multiple trunks</a:t>
            </a:r>
          </a:p>
          <a:p>
            <a:pPr algn="just"/>
            <a:r>
              <a:rPr lang="en-IN" sz="2400" dirty="0">
                <a:latin typeface="Times New Roman" panose="02020603050405020304" pitchFamily="18" charset="0"/>
                <a:cs typeface="Times New Roman" panose="02020603050405020304" pitchFamily="18" charset="0"/>
              </a:rPr>
              <a:t>• Group planting</a:t>
            </a:r>
          </a:p>
          <a:p>
            <a:pPr algn="just"/>
            <a:r>
              <a:rPr lang="en-IN" sz="2400" dirty="0">
                <a:latin typeface="Times New Roman" panose="02020603050405020304" pitchFamily="18" charset="0"/>
                <a:cs typeface="Times New Roman" panose="02020603050405020304" pitchFamily="18" charset="0"/>
              </a:rPr>
              <a:t>• Raft</a:t>
            </a:r>
          </a:p>
          <a:p>
            <a:pPr algn="just"/>
            <a:r>
              <a:rPr lang="en-IN" sz="2400" dirty="0">
                <a:latin typeface="Times New Roman" panose="02020603050405020304" pitchFamily="18" charset="0"/>
                <a:cs typeface="Times New Roman" panose="02020603050405020304" pitchFamily="18" charset="0"/>
              </a:rPr>
              <a:t>• Broom</a:t>
            </a:r>
          </a:p>
          <a:p>
            <a:pPr algn="just"/>
            <a:r>
              <a:rPr lang="en-IN" sz="2400" dirty="0">
                <a:latin typeface="Times New Roman" panose="02020603050405020304" pitchFamily="18" charset="0"/>
                <a:cs typeface="Times New Roman" panose="02020603050405020304" pitchFamily="18" charset="0"/>
              </a:rPr>
              <a:t>• Rock-grown</a:t>
            </a:r>
          </a:p>
        </p:txBody>
      </p:sp>
    </p:spTree>
    <p:extLst>
      <p:ext uri="{BB962C8B-B14F-4D97-AF65-F5344CB8AC3E}">
        <p14:creationId xmlns:p14="http://schemas.microsoft.com/office/powerpoint/2010/main" val="39296586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4776" y="117693"/>
            <a:ext cx="10442448" cy="6186309"/>
          </a:xfrm>
          <a:prstGeom prst="rect">
            <a:avLst/>
          </a:prstGeom>
        </p:spPr>
        <p:txBody>
          <a:bodyPr wrap="square">
            <a:spAutoFit/>
          </a:bodyPr>
          <a:lstStyle/>
          <a:p>
            <a:pPr algn="just">
              <a:lnSpc>
                <a:spcPct val="150000"/>
              </a:lnSpc>
            </a:pPr>
            <a:r>
              <a:rPr lang="en-US" sz="2400" b="1" dirty="0">
                <a:latin typeface="Times New Roman" panose="02020603050405020304" pitchFamily="18" charset="0"/>
                <a:cs typeface="Times New Roman" panose="02020603050405020304" pitchFamily="18" charset="0"/>
              </a:rPr>
              <a:t>Growing media for </a:t>
            </a:r>
            <a:r>
              <a:rPr lang="en-US" sz="2400" b="1" dirty="0" smtClean="0">
                <a:latin typeface="Times New Roman" panose="02020603050405020304" pitchFamily="18" charset="0"/>
                <a:cs typeface="Times New Roman" panose="02020603050405020304" pitchFamily="18" charset="0"/>
              </a:rPr>
              <a:t>bonsai:</a:t>
            </a:r>
          </a:p>
          <a:p>
            <a:pPr marL="342900" indent="-342900" algn="just">
              <a:lnSpc>
                <a:spcPct val="150000"/>
              </a:lnSpc>
              <a:buFont typeface="Wingdings" panose="05000000000000000000" pitchFamily="2" charset="2"/>
              <a:buChar char="§"/>
            </a:pPr>
            <a:r>
              <a:rPr lang="en-US" sz="2400" dirty="0" smtClean="0">
                <a:latin typeface="Times New Roman" panose="02020603050405020304" pitchFamily="18" charset="0"/>
                <a:cs typeface="Times New Roman" panose="02020603050405020304" pitchFamily="18" charset="0"/>
              </a:rPr>
              <a:t>Coarse</a:t>
            </a:r>
            <a:r>
              <a:rPr lang="en-US" sz="2400" dirty="0">
                <a:latin typeface="Times New Roman" panose="02020603050405020304" pitchFamily="18" charset="0"/>
                <a:cs typeface="Times New Roman" panose="02020603050405020304" pitchFamily="18" charset="0"/>
              </a:rPr>
              <a:t>, well drained medium which provide basic needs like water, oxygen and </a:t>
            </a:r>
            <a:r>
              <a:rPr lang="en-US" sz="2400" dirty="0" smtClean="0">
                <a:latin typeface="Times New Roman" panose="02020603050405020304" pitchFamily="18" charset="0"/>
                <a:cs typeface="Times New Roman" panose="02020603050405020304" pitchFamily="18" charset="0"/>
              </a:rPr>
              <a:t>nutrition.</a:t>
            </a:r>
          </a:p>
          <a:p>
            <a:pPr marL="342900" indent="-342900" algn="just">
              <a:lnSpc>
                <a:spcPct val="150000"/>
              </a:lnSpc>
              <a:buFont typeface="Wingdings" panose="05000000000000000000" pitchFamily="2" charset="2"/>
              <a:buChar char="§"/>
            </a:pPr>
            <a:r>
              <a:rPr lang="en-US" sz="2400" dirty="0" smtClean="0">
                <a:latin typeface="Times New Roman" panose="02020603050405020304" pitchFamily="18" charset="0"/>
                <a:cs typeface="Times New Roman" panose="02020603050405020304" pitchFamily="18" charset="0"/>
              </a:rPr>
              <a:t>Equal </a:t>
            </a:r>
            <a:r>
              <a:rPr lang="en-US" sz="2400" dirty="0">
                <a:latin typeface="Times New Roman" panose="02020603050405020304" pitchFamily="18" charset="0"/>
                <a:cs typeface="Times New Roman" panose="02020603050405020304" pitchFamily="18" charset="0"/>
              </a:rPr>
              <a:t>portion of soil, leaf </a:t>
            </a:r>
            <a:r>
              <a:rPr lang="en-US" sz="2400" dirty="0" err="1">
                <a:latin typeface="Times New Roman" panose="02020603050405020304" pitchFamily="18" charset="0"/>
                <a:cs typeface="Times New Roman" panose="02020603050405020304" pitchFamily="18" charset="0"/>
              </a:rPr>
              <a:t>mould</a:t>
            </a:r>
            <a:r>
              <a:rPr lang="en-US" sz="2400" dirty="0">
                <a:latin typeface="Times New Roman" panose="02020603050405020304" pitchFamily="18" charset="0"/>
                <a:cs typeface="Times New Roman" panose="02020603050405020304" pitchFamily="18" charset="0"/>
              </a:rPr>
              <a:t> and crushed bricks or sand is ideal </a:t>
            </a:r>
            <a:r>
              <a:rPr lang="en-US" sz="2400" dirty="0" smtClean="0">
                <a:latin typeface="Times New Roman" panose="02020603050405020304" pitchFamily="18" charset="0"/>
                <a:cs typeface="Times New Roman" panose="02020603050405020304" pitchFamily="18" charset="0"/>
              </a:rPr>
              <a:t>medium.</a:t>
            </a:r>
          </a:p>
          <a:p>
            <a:pPr marL="342900" indent="-342900" algn="just">
              <a:lnSpc>
                <a:spcPct val="150000"/>
              </a:lnSpc>
              <a:buFont typeface="Wingdings" panose="05000000000000000000" pitchFamily="2" charset="2"/>
              <a:buChar char="§"/>
            </a:pPr>
            <a:r>
              <a:rPr lang="en-US" sz="2400" dirty="0" smtClean="0">
                <a:latin typeface="Times New Roman" panose="02020603050405020304" pitchFamily="18" charset="0"/>
                <a:cs typeface="Times New Roman" panose="02020603050405020304" pitchFamily="18" charset="0"/>
              </a:rPr>
              <a:t>Top </a:t>
            </a:r>
            <a:r>
              <a:rPr lang="en-US" sz="2400" dirty="0">
                <a:latin typeface="Times New Roman" panose="02020603050405020304" pitchFamily="18" charset="0"/>
                <a:cs typeface="Times New Roman" panose="02020603050405020304" pitchFamily="18" charset="0"/>
              </a:rPr>
              <a:t>layer must have sufficient </a:t>
            </a:r>
            <a:r>
              <a:rPr lang="en-US" sz="2400" dirty="0" smtClean="0">
                <a:latin typeface="Times New Roman" panose="02020603050405020304" pitchFamily="18" charset="0"/>
                <a:cs typeface="Times New Roman" panose="02020603050405020304" pitchFamily="18" charset="0"/>
              </a:rPr>
              <a:t>humus.</a:t>
            </a:r>
          </a:p>
          <a:p>
            <a:pPr marL="342900" indent="-342900" algn="just">
              <a:lnSpc>
                <a:spcPct val="150000"/>
              </a:lnSpc>
              <a:buFont typeface="Wingdings" panose="05000000000000000000" pitchFamily="2" charset="2"/>
              <a:buChar char="§"/>
            </a:pPr>
            <a:r>
              <a:rPr lang="en-US" sz="2400" dirty="0" smtClean="0">
                <a:latin typeface="Times New Roman" panose="02020603050405020304" pitchFamily="18" charset="0"/>
                <a:cs typeface="Times New Roman" panose="02020603050405020304" pitchFamily="18" charset="0"/>
              </a:rPr>
              <a:t>Conifer </a:t>
            </a:r>
            <a:r>
              <a:rPr lang="en-US" sz="2400" dirty="0">
                <a:latin typeface="Times New Roman" panose="02020603050405020304" pitchFamily="18" charset="0"/>
                <a:cs typeface="Times New Roman" panose="02020603050405020304" pitchFamily="18" charset="0"/>
              </a:rPr>
              <a:t>plants require more dry soil and fruit trees require soil with more humus</a:t>
            </a:r>
            <a:r>
              <a:rPr lang="en-US" sz="2400" dirty="0" smtClean="0">
                <a:latin typeface="Times New Roman" panose="02020603050405020304" pitchFamily="18" charset="0"/>
                <a:cs typeface="Times New Roman" panose="02020603050405020304" pitchFamily="18" charset="0"/>
              </a:rPr>
              <a:t>.</a:t>
            </a:r>
          </a:p>
          <a:p>
            <a:pPr algn="just">
              <a:lnSpc>
                <a:spcPct val="150000"/>
              </a:lnSpc>
            </a:pPr>
            <a:r>
              <a:rPr lang="en-US" sz="2400" b="1" dirty="0">
                <a:latin typeface="Times New Roman" panose="02020603050405020304" pitchFamily="18" charset="0"/>
                <a:cs typeface="Times New Roman" panose="02020603050405020304" pitchFamily="18" charset="0"/>
              </a:rPr>
              <a:t>Ideal nutrition for </a:t>
            </a:r>
            <a:r>
              <a:rPr lang="en-US" sz="2400" b="1" dirty="0" smtClean="0">
                <a:latin typeface="Times New Roman" panose="02020603050405020304" pitchFamily="18" charset="0"/>
                <a:cs typeface="Times New Roman" panose="02020603050405020304" pitchFamily="18" charset="0"/>
              </a:rPr>
              <a:t>bonsai:</a:t>
            </a:r>
          </a:p>
          <a:p>
            <a:pPr algn="just">
              <a:lnSpc>
                <a:spcPct val="150000"/>
              </a:lnSpc>
            </a:pPr>
            <a:r>
              <a:rPr lang="en-US" sz="2400" dirty="0" smtClean="0">
                <a:latin typeface="Times New Roman" panose="02020603050405020304" pitchFamily="18" charset="0"/>
                <a:cs typeface="Times New Roman" panose="02020603050405020304" pitchFamily="18" charset="0"/>
              </a:rPr>
              <a:t>Sludge </a:t>
            </a:r>
            <a:r>
              <a:rPr lang="en-US" sz="2400" dirty="0">
                <a:latin typeface="Times New Roman" panose="02020603050405020304" pitchFamily="18" charset="0"/>
                <a:cs typeface="Times New Roman" panose="02020603050405020304" pitchFamily="18" charset="0"/>
              </a:rPr>
              <a:t>or well rotten cow dung </a:t>
            </a:r>
            <a:r>
              <a:rPr lang="en-US" sz="2400" dirty="0" smtClean="0">
                <a:latin typeface="Times New Roman" panose="02020603050405020304" pitchFamily="18" charset="0"/>
                <a:cs typeface="Times New Roman" panose="02020603050405020304" pitchFamily="18" charset="0"/>
              </a:rPr>
              <a:t>slurry, Groundnut </a:t>
            </a:r>
            <a:r>
              <a:rPr lang="en-US" sz="2400" dirty="0">
                <a:latin typeface="Times New Roman" panose="02020603050405020304" pitchFamily="18" charset="0"/>
                <a:cs typeface="Times New Roman" panose="02020603050405020304" pitchFamily="18" charset="0"/>
              </a:rPr>
              <a:t>and cotton or neem cake one kg each is mixed in five </a:t>
            </a:r>
            <a:r>
              <a:rPr lang="en-US" sz="2400" dirty="0" err="1">
                <a:latin typeface="Times New Roman" panose="02020603050405020304" pitchFamily="18" charset="0"/>
                <a:cs typeface="Times New Roman" panose="02020603050405020304" pitchFamily="18" charset="0"/>
              </a:rPr>
              <a:t>litres</a:t>
            </a:r>
            <a:r>
              <a:rPr lang="en-US" sz="2400" dirty="0">
                <a:latin typeface="Times New Roman" panose="02020603050405020304" pitchFamily="18" charset="0"/>
                <a:cs typeface="Times New Roman" panose="02020603050405020304" pitchFamily="18" charset="0"/>
              </a:rPr>
              <a:t> of </a:t>
            </a:r>
            <a:r>
              <a:rPr lang="en-US" sz="2400" dirty="0" smtClean="0">
                <a:latin typeface="Times New Roman" panose="02020603050405020304" pitchFamily="18" charset="0"/>
                <a:cs typeface="Times New Roman" panose="02020603050405020304" pitchFamily="18" charset="0"/>
              </a:rPr>
              <a:t>water, This </a:t>
            </a:r>
            <a:r>
              <a:rPr lang="en-US" sz="2400" dirty="0">
                <a:latin typeface="Times New Roman" panose="02020603050405020304" pitchFamily="18" charset="0"/>
                <a:cs typeface="Times New Roman" panose="02020603050405020304" pitchFamily="18" charset="0"/>
              </a:rPr>
              <a:t>is allowed to rotten or ferment for about a month before diluting another five </a:t>
            </a:r>
            <a:r>
              <a:rPr lang="en-US" sz="2400" dirty="0" smtClean="0">
                <a:latin typeface="Times New Roman" panose="02020603050405020304" pitchFamily="18" charset="0"/>
                <a:cs typeface="Times New Roman" panose="02020603050405020304" pitchFamily="18" charset="0"/>
              </a:rPr>
              <a:t>times, A </a:t>
            </a:r>
            <a:r>
              <a:rPr lang="en-US" sz="2400" dirty="0">
                <a:latin typeface="Times New Roman" panose="02020603050405020304" pitchFamily="18" charset="0"/>
                <a:cs typeface="Times New Roman" panose="02020603050405020304" pitchFamily="18" charset="0"/>
              </a:rPr>
              <a:t>mug of this is given twice in a </a:t>
            </a:r>
            <a:r>
              <a:rPr lang="en-US" sz="2400" dirty="0" smtClean="0">
                <a:latin typeface="Times New Roman" panose="02020603050405020304" pitchFamily="18" charset="0"/>
                <a:cs typeface="Times New Roman" panose="02020603050405020304" pitchFamily="18" charset="0"/>
              </a:rPr>
              <a:t>month</a:t>
            </a:r>
            <a:r>
              <a:rPr lang="en-US" sz="2400" dirty="0">
                <a:latin typeface="Times New Roman" panose="02020603050405020304" pitchFamily="18" charset="0"/>
                <a:cs typeface="Times New Roman" panose="02020603050405020304" pitchFamily="18" charset="0"/>
              </a:rPr>
              <a:t>,</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 pinch of bone meal and single super phosphate mixed is also very beneficial.</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30880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0976" y="986874"/>
            <a:ext cx="10085832" cy="5632311"/>
          </a:xfrm>
          <a:prstGeom prst="rect">
            <a:avLst/>
          </a:prstGeom>
        </p:spPr>
        <p:txBody>
          <a:bodyPr wrap="square">
            <a:spAutoFit/>
          </a:bodyPr>
          <a:lstStyle/>
          <a:p>
            <a:pPr algn="just">
              <a:lnSpc>
                <a:spcPct val="150000"/>
              </a:lnSpc>
            </a:pPr>
            <a:r>
              <a:rPr lang="en-US" sz="2400" b="1" dirty="0">
                <a:latin typeface="Times New Roman" panose="02020603050405020304" pitchFamily="18" charset="0"/>
                <a:cs typeface="Times New Roman" panose="02020603050405020304" pitchFamily="18" charset="0"/>
              </a:rPr>
              <a:t>Selection of plants for </a:t>
            </a:r>
            <a:r>
              <a:rPr lang="en-US" sz="2400" b="1" dirty="0" smtClean="0">
                <a:latin typeface="Times New Roman" panose="02020603050405020304" pitchFamily="18" charset="0"/>
                <a:cs typeface="Times New Roman" panose="02020603050405020304" pitchFamily="18" charset="0"/>
              </a:rPr>
              <a:t>bonsai:</a:t>
            </a:r>
          </a:p>
          <a:p>
            <a:pPr marL="342900" indent="-342900" algn="just">
              <a:lnSpc>
                <a:spcPct val="150000"/>
              </a:lnSpc>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Lot </a:t>
            </a:r>
            <a:r>
              <a:rPr lang="en-US" sz="2400" dirty="0">
                <a:latin typeface="Times New Roman" panose="02020603050405020304" pitchFamily="18" charset="0"/>
                <a:cs typeface="Times New Roman" panose="02020603050405020304" pitchFamily="18" charset="0"/>
              </a:rPr>
              <a:t>of knowledge, perseverance and experience is required to select a right </a:t>
            </a:r>
            <a:r>
              <a:rPr lang="en-US" sz="2400" dirty="0" smtClean="0">
                <a:latin typeface="Times New Roman" panose="02020603050405020304" pitchFamily="18" charset="0"/>
                <a:cs typeface="Times New Roman" panose="02020603050405020304" pitchFamily="18" charset="0"/>
              </a:rPr>
              <a:t>plant.</a:t>
            </a:r>
          </a:p>
          <a:p>
            <a:pPr marL="342900" indent="-342900" algn="just">
              <a:lnSpc>
                <a:spcPct val="150000"/>
              </a:lnSpc>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Plants </a:t>
            </a:r>
            <a:r>
              <a:rPr lang="en-US" sz="2400" dirty="0">
                <a:latin typeface="Times New Roman" panose="02020603050405020304" pitchFamily="18" charset="0"/>
                <a:cs typeface="Times New Roman" panose="02020603050405020304" pitchFamily="18" charset="0"/>
              </a:rPr>
              <a:t>with smaller flowers and fruits are selected as foliage automatically gets reduced to about </a:t>
            </a:r>
            <a:r>
              <a:rPr lang="en-US" sz="2400" dirty="0" smtClean="0">
                <a:latin typeface="Times New Roman" panose="02020603050405020304" pitchFamily="18" charset="0"/>
                <a:cs typeface="Times New Roman" panose="02020603050405020304" pitchFamily="18" charset="0"/>
              </a:rPr>
              <a:t>1/4th.</a:t>
            </a:r>
          </a:p>
          <a:p>
            <a:pPr marL="342900" indent="-342900" algn="just">
              <a:lnSpc>
                <a:spcPct val="150000"/>
              </a:lnSpc>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Plants </a:t>
            </a:r>
            <a:r>
              <a:rPr lang="en-US" sz="2400" dirty="0">
                <a:latin typeface="Times New Roman" panose="02020603050405020304" pitchFamily="18" charset="0"/>
                <a:cs typeface="Times New Roman" panose="02020603050405020304" pitchFamily="18" charset="0"/>
              </a:rPr>
              <a:t>bearing flowers on leafless branches are very </a:t>
            </a:r>
            <a:r>
              <a:rPr lang="en-US" sz="2400" dirty="0" smtClean="0">
                <a:latin typeface="Times New Roman" panose="02020603050405020304" pitchFamily="18" charset="0"/>
                <a:cs typeface="Times New Roman" panose="02020603050405020304" pitchFamily="18" charset="0"/>
              </a:rPr>
              <a:t>good.</a:t>
            </a:r>
          </a:p>
          <a:p>
            <a:pPr marL="342900" indent="-342900" algn="just">
              <a:lnSpc>
                <a:spcPct val="150000"/>
              </a:lnSpc>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Plants </a:t>
            </a:r>
            <a:r>
              <a:rPr lang="en-US" sz="2400" dirty="0">
                <a:latin typeface="Times New Roman" panose="02020603050405020304" pitchFamily="18" charset="0"/>
                <a:cs typeface="Times New Roman" panose="02020603050405020304" pitchFamily="18" charset="0"/>
              </a:rPr>
              <a:t>selected must be able to grow in stress conditions of small growing medium and low nutrients</a:t>
            </a:r>
            <a:r>
              <a:rPr lang="en-US" sz="2400" dirty="0" smtClean="0">
                <a:latin typeface="Times New Roman" panose="02020603050405020304" pitchFamily="18" charset="0"/>
                <a:cs typeface="Times New Roman" panose="02020603050405020304" pitchFamily="18" charset="0"/>
              </a:rPr>
              <a:t>.</a:t>
            </a:r>
          </a:p>
          <a:p>
            <a:pPr algn="just">
              <a:lnSpc>
                <a:spcPct val="150000"/>
              </a:lnSpc>
            </a:pPr>
            <a:r>
              <a:rPr lang="en-US" sz="2400" b="1" dirty="0" smtClean="0"/>
              <a:t>Propagation</a:t>
            </a:r>
            <a:r>
              <a:rPr lang="en-US" sz="2400" dirty="0" smtClean="0"/>
              <a:t> </a:t>
            </a:r>
            <a:r>
              <a:rPr lang="en-US" sz="2400" dirty="0"/>
              <a:t>• Seeds • Cuttings • Layering • Grafting • Buying from nursery • Collection from forests and fields.</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40771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33272" y="659029"/>
            <a:ext cx="10204704" cy="5078313"/>
          </a:xfrm>
          <a:prstGeom prst="rect">
            <a:avLst/>
          </a:prstGeom>
        </p:spPr>
        <p:txBody>
          <a:bodyPr wrap="square">
            <a:spAutoFit/>
          </a:bodyPr>
          <a:lstStyle/>
          <a:p>
            <a:pPr algn="just">
              <a:lnSpc>
                <a:spcPct val="150000"/>
              </a:lnSpc>
            </a:pPr>
            <a:r>
              <a:rPr lang="en-IN" sz="2400" b="1" dirty="0">
                <a:latin typeface="Times New Roman" panose="02020603050405020304" pitchFamily="18" charset="0"/>
                <a:cs typeface="Times New Roman" panose="02020603050405020304" pitchFamily="18" charset="0"/>
              </a:rPr>
              <a:t>Important plants for </a:t>
            </a:r>
            <a:r>
              <a:rPr lang="en-IN" sz="2400" b="1" dirty="0" smtClean="0">
                <a:latin typeface="Times New Roman" panose="02020603050405020304" pitchFamily="18" charset="0"/>
                <a:cs typeface="Times New Roman" panose="02020603050405020304" pitchFamily="18" charset="0"/>
              </a:rPr>
              <a:t>bonsai:</a:t>
            </a:r>
            <a:r>
              <a:rPr lang="en-IN" sz="2400" dirty="0" smtClean="0">
                <a:latin typeface="Times New Roman" panose="02020603050405020304" pitchFamily="18" charset="0"/>
                <a:cs typeface="Times New Roman" panose="02020603050405020304" pitchFamily="18" charset="0"/>
              </a:rPr>
              <a:t> </a:t>
            </a:r>
            <a:r>
              <a:rPr lang="en-IN" sz="2400" dirty="0" err="1">
                <a:latin typeface="Times New Roman" panose="02020603050405020304" pitchFamily="18" charset="0"/>
                <a:cs typeface="Times New Roman" panose="02020603050405020304" pitchFamily="18" charset="0"/>
              </a:rPr>
              <a:t>Amaltas</a:t>
            </a:r>
            <a:r>
              <a:rPr lang="en-IN" sz="2400" dirty="0">
                <a:latin typeface="Times New Roman" panose="02020603050405020304" pitchFamily="18" charset="0"/>
                <a:cs typeface="Times New Roman" panose="02020603050405020304" pitchFamily="18" charset="0"/>
              </a:rPr>
              <a:t>, Araucaria, Babul, Bamboo, Banyan, </a:t>
            </a:r>
            <a:r>
              <a:rPr lang="en-IN" sz="2400" dirty="0" err="1">
                <a:latin typeface="Times New Roman" panose="02020603050405020304" pitchFamily="18" charset="0"/>
                <a:cs typeface="Times New Roman" panose="02020603050405020304" pitchFamily="18" charset="0"/>
              </a:rPr>
              <a:t>Ber</a:t>
            </a:r>
            <a:r>
              <a:rPr lang="en-IN" sz="2400" dirty="0">
                <a:latin typeface="Times New Roman" panose="02020603050405020304" pitchFamily="18" charset="0"/>
                <a:cs typeface="Times New Roman" panose="02020603050405020304" pitchFamily="18" charset="0"/>
              </a:rPr>
              <a:t>, Bottle brush, Bougainvillea, Casuarina, Cherry, Chinese orange, </a:t>
            </a:r>
            <a:r>
              <a:rPr lang="en-IN" sz="2400" dirty="0" err="1">
                <a:latin typeface="Times New Roman" panose="02020603050405020304" pitchFamily="18" charset="0"/>
                <a:cs typeface="Times New Roman" panose="02020603050405020304" pitchFamily="18" charset="0"/>
              </a:rPr>
              <a:t>Coranda</a:t>
            </a:r>
            <a:r>
              <a:rPr lang="en-IN" sz="2400" dirty="0">
                <a:latin typeface="Times New Roman" panose="02020603050405020304" pitchFamily="18" charset="0"/>
                <a:cs typeface="Times New Roman" panose="02020603050405020304" pitchFamily="18" charset="0"/>
              </a:rPr>
              <a:t>, </a:t>
            </a:r>
            <a:r>
              <a:rPr lang="en-IN" sz="2400" dirty="0" err="1">
                <a:latin typeface="Times New Roman" panose="02020603050405020304" pitchFamily="18" charset="0"/>
                <a:cs typeface="Times New Roman" panose="02020603050405020304" pitchFamily="18" charset="0"/>
              </a:rPr>
              <a:t>Cryptomeria</a:t>
            </a:r>
            <a:r>
              <a:rPr lang="en-IN" sz="2400" dirty="0">
                <a:latin typeface="Times New Roman" panose="02020603050405020304" pitchFamily="18" charset="0"/>
                <a:cs typeface="Times New Roman" panose="02020603050405020304" pitchFamily="18" charset="0"/>
              </a:rPr>
              <a:t>, Deodar, </a:t>
            </a:r>
            <a:r>
              <a:rPr lang="en-IN" sz="2400" dirty="0" err="1">
                <a:latin typeface="Times New Roman" panose="02020603050405020304" pitchFamily="18" charset="0"/>
                <a:cs typeface="Times New Roman" panose="02020603050405020304" pitchFamily="18" charset="0"/>
              </a:rPr>
              <a:t>Duranta</a:t>
            </a:r>
            <a:r>
              <a:rPr lang="en-IN" sz="2400" dirty="0">
                <a:latin typeface="Times New Roman" panose="02020603050405020304" pitchFamily="18" charset="0"/>
                <a:cs typeface="Times New Roman" panose="02020603050405020304" pitchFamily="18" charset="0"/>
              </a:rPr>
              <a:t>, </a:t>
            </a:r>
            <a:r>
              <a:rPr lang="en-IN" sz="2400" dirty="0" err="1">
                <a:latin typeface="Times New Roman" panose="02020603050405020304" pitchFamily="18" charset="0"/>
                <a:cs typeface="Times New Roman" panose="02020603050405020304" pitchFamily="18" charset="0"/>
              </a:rPr>
              <a:t>Excoecaria</a:t>
            </a:r>
            <a:r>
              <a:rPr lang="en-IN" sz="2400" dirty="0">
                <a:latin typeface="Times New Roman" panose="02020603050405020304" pitchFamily="18" charset="0"/>
                <a:cs typeface="Times New Roman" panose="02020603050405020304" pitchFamily="18" charset="0"/>
              </a:rPr>
              <a:t>, </a:t>
            </a:r>
            <a:r>
              <a:rPr lang="en-IN" sz="2400" dirty="0" err="1">
                <a:latin typeface="Times New Roman" panose="02020603050405020304" pitchFamily="18" charset="0"/>
                <a:cs typeface="Times New Roman" panose="02020603050405020304" pitchFamily="18" charset="0"/>
              </a:rPr>
              <a:t>Gulmohar</a:t>
            </a:r>
            <a:r>
              <a:rPr lang="en-IN" sz="2400" dirty="0">
                <a:latin typeface="Times New Roman" panose="02020603050405020304" pitchFamily="18" charset="0"/>
                <a:cs typeface="Times New Roman" panose="02020603050405020304" pitchFamily="18" charset="0"/>
              </a:rPr>
              <a:t>, Hibiscus, </a:t>
            </a:r>
            <a:r>
              <a:rPr lang="en-IN" sz="2400" dirty="0" err="1">
                <a:latin typeface="Times New Roman" panose="02020603050405020304" pitchFamily="18" charset="0"/>
                <a:cs typeface="Times New Roman" panose="02020603050405020304" pitchFamily="18" charset="0"/>
              </a:rPr>
              <a:t>Ixora</a:t>
            </a:r>
            <a:r>
              <a:rPr lang="en-IN" sz="2400" dirty="0">
                <a:latin typeface="Times New Roman" panose="02020603050405020304" pitchFamily="18" charset="0"/>
                <a:cs typeface="Times New Roman" panose="02020603050405020304" pitchFamily="18" charset="0"/>
              </a:rPr>
              <a:t>, Jacaranda, Java fig tree, </a:t>
            </a:r>
            <a:r>
              <a:rPr lang="en-IN" sz="2400" dirty="0" err="1">
                <a:latin typeface="Times New Roman" panose="02020603050405020304" pitchFamily="18" charset="0"/>
                <a:cs typeface="Times New Roman" panose="02020603050405020304" pitchFamily="18" charset="0"/>
              </a:rPr>
              <a:t>Murraya</a:t>
            </a:r>
            <a:r>
              <a:rPr lang="en-IN" sz="2400" dirty="0">
                <a:latin typeface="Times New Roman" panose="02020603050405020304" pitchFamily="18" charset="0"/>
                <a:cs typeface="Times New Roman" panose="02020603050405020304" pitchFamily="18" charset="0"/>
              </a:rPr>
              <a:t>, </a:t>
            </a:r>
            <a:r>
              <a:rPr lang="en-IN" sz="2400" dirty="0" err="1">
                <a:latin typeface="Times New Roman" panose="02020603050405020304" pitchFamily="18" charset="0"/>
                <a:cs typeface="Times New Roman" panose="02020603050405020304" pitchFamily="18" charset="0"/>
              </a:rPr>
              <a:t>Malpighia</a:t>
            </a:r>
            <a:r>
              <a:rPr lang="en-IN" sz="2400" dirty="0">
                <a:latin typeface="Times New Roman" panose="02020603050405020304" pitchFamily="18" charset="0"/>
                <a:cs typeface="Times New Roman" panose="02020603050405020304" pitchFamily="18" charset="0"/>
              </a:rPr>
              <a:t>, Oleander, Peach, Pines, </a:t>
            </a:r>
            <a:r>
              <a:rPr lang="en-IN" sz="2400" dirty="0" err="1">
                <a:latin typeface="Times New Roman" panose="02020603050405020304" pitchFamily="18" charset="0"/>
                <a:cs typeface="Times New Roman" panose="02020603050405020304" pitchFamily="18" charset="0"/>
              </a:rPr>
              <a:t>Pilkhan</a:t>
            </a:r>
            <a:r>
              <a:rPr lang="en-IN" sz="2400" dirty="0">
                <a:latin typeface="Times New Roman" panose="02020603050405020304" pitchFamily="18" charset="0"/>
                <a:cs typeface="Times New Roman" panose="02020603050405020304" pitchFamily="18" charset="0"/>
              </a:rPr>
              <a:t>, </a:t>
            </a:r>
            <a:r>
              <a:rPr lang="en-IN" sz="2400" dirty="0" err="1">
                <a:latin typeface="Times New Roman" panose="02020603050405020304" pitchFamily="18" charset="0"/>
                <a:cs typeface="Times New Roman" panose="02020603050405020304" pitchFamily="18" charset="0"/>
              </a:rPr>
              <a:t>Pipal</a:t>
            </a:r>
            <a:r>
              <a:rPr lang="en-IN" sz="2400" dirty="0">
                <a:latin typeface="Times New Roman" panose="02020603050405020304" pitchFamily="18" charset="0"/>
                <a:cs typeface="Times New Roman" panose="02020603050405020304" pitchFamily="18" charset="0"/>
              </a:rPr>
              <a:t>, Plum, </a:t>
            </a:r>
            <a:r>
              <a:rPr lang="en-IN" sz="2400" dirty="0" err="1">
                <a:latin typeface="Times New Roman" panose="02020603050405020304" pitchFamily="18" charset="0"/>
                <a:cs typeface="Times New Roman" panose="02020603050405020304" pitchFamily="18" charset="0"/>
              </a:rPr>
              <a:t>Prosopis</a:t>
            </a:r>
            <a:r>
              <a:rPr lang="en-IN" sz="2400" dirty="0">
                <a:latin typeface="Times New Roman" panose="02020603050405020304" pitchFamily="18" charset="0"/>
                <a:cs typeface="Times New Roman" panose="02020603050405020304" pitchFamily="18" charset="0"/>
              </a:rPr>
              <a:t>, Silver oak, Tamarind, etc</a:t>
            </a:r>
            <a:r>
              <a:rPr lang="en-IN" sz="2400" dirty="0" smtClean="0">
                <a:latin typeface="Times New Roman" panose="02020603050405020304" pitchFamily="18" charset="0"/>
                <a:cs typeface="Times New Roman" panose="02020603050405020304" pitchFamily="18" charset="0"/>
              </a:rPr>
              <a:t>.</a:t>
            </a:r>
          </a:p>
          <a:p>
            <a:pPr algn="just">
              <a:lnSpc>
                <a:spcPct val="150000"/>
              </a:lnSpc>
            </a:pPr>
            <a:r>
              <a:rPr lang="en-IN" sz="2400" dirty="0">
                <a:latin typeface="Times New Roman" panose="02020603050405020304" pitchFamily="18" charset="0"/>
                <a:cs typeface="Times New Roman" panose="02020603050405020304" pitchFamily="18" charset="0"/>
              </a:rPr>
              <a:t>Araucaria, </a:t>
            </a:r>
            <a:r>
              <a:rPr lang="en-IN" sz="2400" dirty="0" err="1">
                <a:latin typeface="Times New Roman" panose="02020603050405020304" pitchFamily="18" charset="0"/>
                <a:cs typeface="Times New Roman" panose="02020603050405020304" pitchFamily="18" charset="0"/>
              </a:rPr>
              <a:t>Aucuba</a:t>
            </a:r>
            <a:r>
              <a:rPr lang="en-IN" sz="2400" dirty="0">
                <a:latin typeface="Times New Roman" panose="02020603050405020304" pitchFamily="18" charset="0"/>
                <a:cs typeface="Times New Roman" panose="02020603050405020304" pitchFamily="18" charset="0"/>
              </a:rPr>
              <a:t>, Azalea, Camellia, Chinese hat, Coral tree, </a:t>
            </a:r>
            <a:r>
              <a:rPr lang="en-IN" sz="2400" dirty="0" err="1">
                <a:latin typeface="Times New Roman" panose="02020603050405020304" pitchFamily="18" charset="0"/>
                <a:cs typeface="Times New Roman" panose="02020603050405020304" pitchFamily="18" charset="0"/>
              </a:rPr>
              <a:t>Cryptomeria</a:t>
            </a:r>
            <a:r>
              <a:rPr lang="en-IN" sz="2400" dirty="0">
                <a:latin typeface="Times New Roman" panose="02020603050405020304" pitchFamily="18" charset="0"/>
                <a:cs typeface="Times New Roman" panose="02020603050405020304" pitchFamily="18" charset="0"/>
              </a:rPr>
              <a:t>, Cypress, Flame of the forest, Ginkgo, Juniper, </a:t>
            </a:r>
            <a:r>
              <a:rPr lang="en-IN" sz="2400" dirty="0" err="1">
                <a:latin typeface="Times New Roman" panose="02020603050405020304" pitchFamily="18" charset="0"/>
                <a:cs typeface="Times New Roman" panose="02020603050405020304" pitchFamily="18" charset="0"/>
              </a:rPr>
              <a:t>Koelreuteria</a:t>
            </a:r>
            <a:r>
              <a:rPr lang="en-IN" sz="2400" dirty="0">
                <a:latin typeface="Times New Roman" panose="02020603050405020304" pitchFamily="18" charset="0"/>
                <a:cs typeface="Times New Roman" panose="02020603050405020304" pitchFamily="18" charset="0"/>
              </a:rPr>
              <a:t>, Maple, Magnolia, Plane tree (Chinar), Peach, Pines, </a:t>
            </a:r>
            <a:r>
              <a:rPr lang="en-IN" sz="2400" dirty="0" err="1">
                <a:latin typeface="Times New Roman" panose="02020603050405020304" pitchFamily="18" charset="0"/>
                <a:cs typeface="Times New Roman" panose="02020603050405020304" pitchFamily="18" charset="0"/>
              </a:rPr>
              <a:t>Podocarpus</a:t>
            </a:r>
            <a:r>
              <a:rPr lang="en-IN" sz="2400" dirty="0">
                <a:latin typeface="Times New Roman" panose="02020603050405020304" pitchFamily="18" charset="0"/>
                <a:cs typeface="Times New Roman" panose="02020603050405020304" pitchFamily="18" charset="0"/>
              </a:rPr>
              <a:t>, Sal, Silver fir, Spruce, </a:t>
            </a:r>
            <a:r>
              <a:rPr lang="en-IN" sz="2400" dirty="0" err="1">
                <a:latin typeface="Times New Roman" panose="02020603050405020304" pitchFamily="18" charset="0"/>
                <a:cs typeface="Times New Roman" panose="02020603050405020304" pitchFamily="18" charset="0"/>
              </a:rPr>
              <a:t>Taxus</a:t>
            </a:r>
            <a:r>
              <a:rPr lang="en-IN" sz="2400" dirty="0">
                <a:latin typeface="Times New Roman" panose="02020603050405020304" pitchFamily="18" charset="0"/>
                <a:cs typeface="Times New Roman" panose="02020603050405020304" pitchFamily="18" charset="0"/>
              </a:rPr>
              <a:t>, </a:t>
            </a:r>
            <a:r>
              <a:rPr lang="en-IN" sz="2400" dirty="0" err="1">
                <a:latin typeface="Times New Roman" panose="02020603050405020304" pitchFamily="18" charset="0"/>
                <a:cs typeface="Times New Roman" panose="02020603050405020304" pitchFamily="18" charset="0"/>
              </a:rPr>
              <a:t>Thuja</a:t>
            </a:r>
            <a:r>
              <a:rPr lang="en-IN" sz="2400" dirty="0">
                <a:latin typeface="Times New Roman" panose="02020603050405020304" pitchFamily="18" charset="0"/>
                <a:cs typeface="Times New Roman" panose="02020603050405020304" pitchFamily="18" charset="0"/>
              </a:rPr>
              <a:t>, Willows, </a:t>
            </a:r>
            <a:r>
              <a:rPr lang="en-IN" sz="2400" dirty="0" err="1">
                <a:latin typeface="Times New Roman" panose="02020603050405020304" pitchFamily="18" charset="0"/>
                <a:cs typeface="Times New Roman" panose="02020603050405020304" pitchFamily="18" charset="0"/>
              </a:rPr>
              <a:t>Zanthoxylum</a:t>
            </a:r>
            <a:r>
              <a:rPr lang="en-IN" sz="2400" dirty="0">
                <a:latin typeface="Times New Roman" panose="02020603050405020304" pitchFamily="18" charset="0"/>
                <a:cs typeface="Times New Roman" panose="02020603050405020304" pitchFamily="18" charset="0"/>
              </a:rPr>
              <a:t>, etc.</a:t>
            </a:r>
          </a:p>
        </p:txBody>
      </p:sp>
    </p:spTree>
    <p:extLst>
      <p:ext uri="{BB962C8B-B14F-4D97-AF65-F5344CB8AC3E}">
        <p14:creationId xmlns:p14="http://schemas.microsoft.com/office/powerpoint/2010/main" val="7043783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4064" y="184057"/>
            <a:ext cx="9351264" cy="6673943"/>
          </a:xfrm>
          <a:prstGeom prst="rect">
            <a:avLst/>
          </a:prstGeom>
        </p:spPr>
        <p:txBody>
          <a:bodyPr wrap="square">
            <a:spAutoFit/>
          </a:bodyPr>
          <a:lstStyle/>
          <a:p>
            <a:pPr algn="just">
              <a:lnSpc>
                <a:spcPct val="150000"/>
              </a:lnSpc>
            </a:pPr>
            <a:r>
              <a:rPr lang="en-US" sz="2400" b="1" dirty="0" err="1">
                <a:latin typeface="Times New Roman" panose="02020603050405020304" pitchFamily="18" charset="0"/>
                <a:cs typeface="Times New Roman" panose="02020603050405020304" pitchFamily="18" charset="0"/>
              </a:rPr>
              <a:t>Equipments</a:t>
            </a:r>
            <a:r>
              <a:rPr lang="en-US" sz="2400" b="1" dirty="0">
                <a:latin typeface="Times New Roman" panose="02020603050405020304" pitchFamily="18" charset="0"/>
                <a:cs typeface="Times New Roman" panose="02020603050405020304" pitchFamily="18" charset="0"/>
              </a:rPr>
              <a:t> and tools for </a:t>
            </a:r>
            <a:r>
              <a:rPr lang="en-US" sz="2400" b="1" dirty="0" smtClean="0">
                <a:latin typeface="Times New Roman" panose="02020603050405020304" pitchFamily="18" charset="0"/>
                <a:cs typeface="Times New Roman" panose="02020603050405020304" pitchFamily="18" charset="0"/>
              </a:rPr>
              <a:t>bonsai</a:t>
            </a:r>
          </a:p>
          <a:p>
            <a:pPr marL="342900" indent="-342900" algn="just">
              <a:lnSpc>
                <a:spcPct val="150000"/>
              </a:lnSpc>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Plant</a:t>
            </a:r>
          </a:p>
          <a:p>
            <a:pPr marL="342900" indent="-342900" algn="just">
              <a:lnSpc>
                <a:spcPct val="150000"/>
              </a:lnSpc>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Pots</a:t>
            </a:r>
            <a:r>
              <a:rPr lang="en-US" sz="2400" dirty="0">
                <a:latin typeface="Times New Roman" panose="02020603050405020304" pitchFamily="18" charset="0"/>
                <a:cs typeface="Times New Roman" panose="02020603050405020304" pitchFamily="18" charset="0"/>
              </a:rPr>
              <a:t>: square, round, oval, rectangular, heart, hexagonal or octagonal shape with one drainage hole at the </a:t>
            </a:r>
            <a:r>
              <a:rPr lang="en-US" sz="2400" dirty="0" smtClean="0">
                <a:latin typeface="Times New Roman" panose="02020603050405020304" pitchFamily="18" charset="0"/>
                <a:cs typeface="Times New Roman" panose="02020603050405020304" pitchFamily="18" charset="0"/>
              </a:rPr>
              <a:t>bottom.</a:t>
            </a:r>
          </a:p>
          <a:p>
            <a:pPr marL="342900" indent="-342900" algn="just">
              <a:lnSpc>
                <a:spcPct val="150000"/>
              </a:lnSpc>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Potting </a:t>
            </a:r>
            <a:r>
              <a:rPr lang="en-US" sz="2400" dirty="0">
                <a:latin typeface="Times New Roman" panose="02020603050405020304" pitchFamily="18" charset="0"/>
                <a:cs typeface="Times New Roman" panose="02020603050405020304" pitchFamily="18" charset="0"/>
              </a:rPr>
              <a:t>mixture: soil, sand and leaf </a:t>
            </a:r>
            <a:r>
              <a:rPr lang="en-US" sz="2400" dirty="0" err="1" smtClean="0">
                <a:latin typeface="Times New Roman" panose="02020603050405020304" pitchFamily="18" charset="0"/>
                <a:cs typeface="Times New Roman" panose="02020603050405020304" pitchFamily="18" charset="0"/>
              </a:rPr>
              <a:t>mould</a:t>
            </a:r>
            <a:endParaRPr lang="en-US" sz="2400" dirty="0" smtClean="0">
              <a:latin typeface="Times New Roman" panose="02020603050405020304" pitchFamily="18" charset="0"/>
              <a:cs typeface="Times New Roman" panose="02020603050405020304" pitchFamily="18" charset="0"/>
            </a:endParaRPr>
          </a:p>
          <a:p>
            <a:pPr marL="342900" indent="-342900" algn="just">
              <a:lnSpc>
                <a:spcPct val="150000"/>
              </a:lnSpc>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Potting sticks</a:t>
            </a:r>
          </a:p>
          <a:p>
            <a:pPr marL="342900" indent="-342900" algn="just">
              <a:lnSpc>
                <a:spcPct val="150000"/>
              </a:lnSpc>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Sieves</a:t>
            </a:r>
          </a:p>
          <a:p>
            <a:pPr marL="342900" indent="-342900" algn="just">
              <a:lnSpc>
                <a:spcPct val="150000"/>
              </a:lnSpc>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Copper </a:t>
            </a:r>
            <a:r>
              <a:rPr lang="en-US" sz="2400" dirty="0">
                <a:latin typeface="Times New Roman" panose="02020603050405020304" pitchFamily="18" charset="0"/>
                <a:cs typeface="Times New Roman" panose="02020603050405020304" pitchFamily="18" charset="0"/>
              </a:rPr>
              <a:t>wire of 10 to 22 </a:t>
            </a:r>
            <a:r>
              <a:rPr lang="en-US" sz="2400" dirty="0" smtClean="0">
                <a:latin typeface="Times New Roman" panose="02020603050405020304" pitchFamily="18" charset="0"/>
                <a:cs typeface="Times New Roman" panose="02020603050405020304" pitchFamily="18" charset="0"/>
              </a:rPr>
              <a:t>gauze</a:t>
            </a:r>
          </a:p>
          <a:p>
            <a:pPr marL="342900" indent="-342900" algn="just">
              <a:lnSpc>
                <a:spcPct val="150000"/>
              </a:lnSpc>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Wire cutter</a:t>
            </a:r>
          </a:p>
          <a:p>
            <a:pPr marL="342900" indent="-342900" algn="just">
              <a:lnSpc>
                <a:spcPct val="150000"/>
              </a:lnSpc>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Pruning </a:t>
            </a:r>
            <a:r>
              <a:rPr lang="en-US" sz="2400" dirty="0">
                <a:latin typeface="Times New Roman" panose="02020603050405020304" pitchFamily="18" charset="0"/>
                <a:cs typeface="Times New Roman" panose="02020603050405020304" pitchFamily="18" charset="0"/>
              </a:rPr>
              <a:t>knife and </a:t>
            </a:r>
            <a:r>
              <a:rPr lang="en-US" sz="2400" dirty="0" smtClean="0">
                <a:latin typeface="Times New Roman" panose="02020603050405020304" pitchFamily="18" charset="0"/>
                <a:cs typeface="Times New Roman" panose="02020603050405020304" pitchFamily="18" charset="0"/>
              </a:rPr>
              <a:t>secateurs</a:t>
            </a:r>
          </a:p>
          <a:p>
            <a:pPr marL="342900" indent="-342900" algn="just">
              <a:lnSpc>
                <a:spcPct val="150000"/>
              </a:lnSpc>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Watering </a:t>
            </a:r>
            <a:r>
              <a:rPr lang="en-US" sz="2400" dirty="0">
                <a:latin typeface="Times New Roman" panose="02020603050405020304" pitchFamily="18" charset="0"/>
                <a:cs typeface="Times New Roman" panose="02020603050405020304" pitchFamily="18" charset="0"/>
              </a:rPr>
              <a:t>can and </a:t>
            </a:r>
            <a:r>
              <a:rPr lang="en-US" sz="2400" dirty="0" smtClean="0">
                <a:latin typeface="Times New Roman" panose="02020603050405020304" pitchFamily="18" charset="0"/>
                <a:cs typeface="Times New Roman" panose="02020603050405020304" pitchFamily="18" charset="0"/>
              </a:rPr>
              <a:t>tub</a:t>
            </a:r>
          </a:p>
          <a:p>
            <a:pPr marL="342900" indent="-342900" algn="just">
              <a:lnSpc>
                <a:spcPct val="150000"/>
              </a:lnSpc>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Turntable</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336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7784" y="0"/>
            <a:ext cx="11009376" cy="6740307"/>
          </a:xfrm>
          <a:prstGeom prst="rect">
            <a:avLst/>
          </a:prstGeom>
        </p:spPr>
        <p:txBody>
          <a:bodyPr wrap="square">
            <a:spAutoFit/>
          </a:bodyPr>
          <a:lstStyle/>
          <a:p>
            <a:pPr algn="just">
              <a:lnSpc>
                <a:spcPct val="150000"/>
              </a:lnSpc>
            </a:pPr>
            <a:r>
              <a:rPr lang="en-US" sz="2400" dirty="0">
                <a:latin typeface="Times New Roman" panose="02020603050405020304" pitchFamily="18" charset="0"/>
                <a:cs typeface="Times New Roman" panose="02020603050405020304" pitchFamily="18" charset="0"/>
              </a:rPr>
              <a:t>SCOPE OF </a:t>
            </a:r>
            <a:r>
              <a:rPr lang="en-US" sz="2400" dirty="0" smtClean="0">
                <a:latin typeface="Times New Roman" panose="02020603050405020304" pitchFamily="18" charset="0"/>
                <a:cs typeface="Times New Roman" panose="02020603050405020304" pitchFamily="18" charset="0"/>
              </a:rPr>
              <a:t>HORTICULTURE</a:t>
            </a:r>
          </a:p>
          <a:p>
            <a:pPr marL="342900" indent="-342900" algn="just">
              <a:lnSpc>
                <a:spcPct val="150000"/>
              </a:lnSpc>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importance of horticulture in improving the productivity of land, generating employment, improving economic conditions of the farmers and entrepreneurs, enhancing exports and, above all, providing nutritional security to the people, is now widely </a:t>
            </a:r>
            <a:r>
              <a:rPr lang="en-US" sz="2400" dirty="0" smtClean="0">
                <a:latin typeface="Times New Roman" panose="02020603050405020304" pitchFamily="18" charset="0"/>
                <a:cs typeface="Times New Roman" panose="02020603050405020304" pitchFamily="18" charset="0"/>
              </a:rPr>
              <a:t>acknowledged.</a:t>
            </a:r>
          </a:p>
          <a:p>
            <a:pPr marL="342900" indent="-342900" algn="just">
              <a:lnSpc>
                <a:spcPct val="150000"/>
              </a:lnSpc>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Presently</a:t>
            </a:r>
            <a:r>
              <a:rPr lang="en-US" sz="2400" dirty="0">
                <a:latin typeface="Times New Roman" panose="02020603050405020304" pitchFamily="18" charset="0"/>
                <a:cs typeface="Times New Roman" panose="02020603050405020304" pitchFamily="18" charset="0"/>
              </a:rPr>
              <a:t>, the horticulture sector contributes around 31 % of the GDP and 38% of the total exports of agricultural commodities from around 14% of area</a:t>
            </a:r>
            <a:r>
              <a:rPr lang="en-US" sz="2400" dirty="0" smtClean="0">
                <a:latin typeface="Times New Roman" panose="02020603050405020304" pitchFamily="18" charset="0"/>
                <a:cs typeface="Times New Roman" panose="02020603050405020304" pitchFamily="18" charset="0"/>
              </a:rPr>
              <a:t>.</a:t>
            </a:r>
          </a:p>
          <a:p>
            <a:pPr marL="342900" indent="-342900" algn="just">
              <a:lnSpc>
                <a:spcPct val="150000"/>
              </a:lnSpc>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India is the 2 </a:t>
            </a:r>
            <a:r>
              <a:rPr lang="en-US" sz="2400" dirty="0" err="1">
                <a:latin typeface="Times New Roman" panose="02020603050405020304" pitchFamily="18" charset="0"/>
                <a:cs typeface="Times New Roman" panose="02020603050405020304" pitchFamily="18" charset="0"/>
              </a:rPr>
              <a:t>nd</a:t>
            </a:r>
            <a:r>
              <a:rPr lang="en-US" sz="2400" dirty="0">
                <a:latin typeface="Times New Roman" panose="02020603050405020304" pitchFamily="18" charset="0"/>
                <a:cs typeface="Times New Roman" panose="02020603050405020304" pitchFamily="18" charset="0"/>
              </a:rPr>
              <a:t> largest producer in the world, with 81.28 million tones of fruits occupying an area of 6.98 million </a:t>
            </a:r>
            <a:r>
              <a:rPr lang="en-US" sz="2400" dirty="0" smtClean="0">
                <a:latin typeface="Times New Roman" panose="02020603050405020304" pitchFamily="18" charset="0"/>
                <a:cs typeface="Times New Roman" panose="02020603050405020304" pitchFamily="18" charset="0"/>
              </a:rPr>
              <a:t>hectare.</a:t>
            </a:r>
          </a:p>
          <a:p>
            <a:pPr marL="342900" indent="-342900" algn="just">
              <a:lnSpc>
                <a:spcPct val="150000"/>
              </a:lnSpc>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Area </a:t>
            </a:r>
            <a:r>
              <a:rPr lang="en-US" sz="2400" dirty="0">
                <a:latin typeface="Times New Roman" panose="02020603050405020304" pitchFamily="18" charset="0"/>
                <a:cs typeface="Times New Roman" panose="02020603050405020304" pitchFamily="18" charset="0"/>
              </a:rPr>
              <a:t>under fruits in the state is 2,20706 ha with production of 8,66,344 </a:t>
            </a:r>
            <a:r>
              <a:rPr lang="en-US" sz="2400" dirty="0" smtClean="0">
                <a:latin typeface="Times New Roman" panose="02020603050405020304" pitchFamily="18" charset="0"/>
                <a:cs typeface="Times New Roman" panose="02020603050405020304" pitchFamily="18" charset="0"/>
              </a:rPr>
              <a:t>MT. Himachal </a:t>
            </a:r>
            <a:r>
              <a:rPr lang="en-US" sz="2400" dirty="0">
                <a:latin typeface="Times New Roman" panose="02020603050405020304" pitchFamily="18" charset="0"/>
                <a:cs typeface="Times New Roman" panose="02020603050405020304" pitchFamily="18" charset="0"/>
              </a:rPr>
              <a:t>is predominately horticultural state which is bestowed with unique potentialities of growing temperate and sub-tropical </a:t>
            </a:r>
            <a:r>
              <a:rPr lang="en-US" sz="2400" dirty="0" smtClean="0">
                <a:latin typeface="Times New Roman" panose="02020603050405020304" pitchFamily="18" charset="0"/>
                <a:cs typeface="Times New Roman" panose="02020603050405020304" pitchFamily="18" charset="0"/>
              </a:rPr>
              <a:t>fruits.</a:t>
            </a:r>
          </a:p>
        </p:txBody>
      </p:sp>
    </p:spTree>
    <p:extLst>
      <p:ext uri="{BB962C8B-B14F-4D97-AF65-F5344CB8AC3E}">
        <p14:creationId xmlns:p14="http://schemas.microsoft.com/office/powerpoint/2010/main" val="1653539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0704" y="628918"/>
            <a:ext cx="9756648" cy="5632311"/>
          </a:xfrm>
          <a:prstGeom prst="rect">
            <a:avLst/>
          </a:prstGeom>
        </p:spPr>
        <p:txBody>
          <a:bodyPr wrap="square">
            <a:spAutoFit/>
          </a:bodyPr>
          <a:lstStyle/>
          <a:p>
            <a:pPr marL="342900" indent="-342900" algn="just">
              <a:lnSpc>
                <a:spcPct val="150000"/>
              </a:lnSpc>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Horticulture crops are used in a living state while others like grains etc. are not used in a living </a:t>
            </a:r>
            <a:r>
              <a:rPr lang="en-US" sz="2400" dirty="0" smtClean="0">
                <a:latin typeface="Times New Roman" panose="02020603050405020304" pitchFamily="18" charset="0"/>
                <a:cs typeface="Times New Roman" panose="02020603050405020304" pitchFamily="18" charset="0"/>
              </a:rPr>
              <a:t>state.</a:t>
            </a:r>
          </a:p>
          <a:p>
            <a:pPr marL="342900" indent="-342900" algn="just">
              <a:lnSpc>
                <a:spcPct val="150000"/>
              </a:lnSpc>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Horticulture </a:t>
            </a:r>
            <a:r>
              <a:rPr lang="en-US" sz="2400" dirty="0">
                <a:latin typeface="Times New Roman" panose="02020603050405020304" pitchFamily="18" charset="0"/>
                <a:cs typeface="Times New Roman" panose="02020603050405020304" pitchFamily="18" charset="0"/>
              </a:rPr>
              <a:t>crops are comparatively more intensively cultivated than field </a:t>
            </a:r>
            <a:r>
              <a:rPr lang="en-US" sz="2400" dirty="0" smtClean="0">
                <a:latin typeface="Times New Roman" panose="02020603050405020304" pitchFamily="18" charset="0"/>
                <a:cs typeface="Times New Roman" panose="02020603050405020304" pitchFamily="18" charset="0"/>
              </a:rPr>
              <a:t>crops.</a:t>
            </a:r>
          </a:p>
          <a:p>
            <a:pPr marL="342900" indent="-342900" algn="just">
              <a:lnSpc>
                <a:spcPct val="150000"/>
              </a:lnSpc>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Horticulture </a:t>
            </a:r>
            <a:r>
              <a:rPr lang="en-US" sz="2400" dirty="0">
                <a:latin typeface="Times New Roman" panose="02020603050405020304" pitchFamily="18" charset="0"/>
                <a:cs typeface="Times New Roman" panose="02020603050405020304" pitchFamily="18" charset="0"/>
              </a:rPr>
              <a:t>crops have high water content and are highly perishable. </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Cultural operations like propagation, training, pruning and harvesting are skilled and specific to horticultural </a:t>
            </a:r>
            <a:r>
              <a:rPr lang="en-US" sz="2400" dirty="0" smtClean="0">
                <a:latin typeface="Times New Roman" panose="02020603050405020304" pitchFamily="18" charset="0"/>
                <a:cs typeface="Times New Roman" panose="02020603050405020304" pitchFamily="18" charset="0"/>
              </a:rPr>
              <a:t>crops.</a:t>
            </a:r>
          </a:p>
          <a:p>
            <a:pPr marL="342900" indent="-342900" algn="just">
              <a:lnSpc>
                <a:spcPct val="150000"/>
              </a:lnSpc>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Horticultural </a:t>
            </a:r>
            <a:r>
              <a:rPr lang="en-US" sz="2400" dirty="0">
                <a:latin typeface="Times New Roman" panose="02020603050405020304" pitchFamily="18" charset="0"/>
                <a:cs typeface="Times New Roman" panose="02020603050405020304" pitchFamily="18" charset="0"/>
              </a:rPr>
              <a:t>produce are rich source of vitamins and minerals and alkaloids</a:t>
            </a:r>
            <a:r>
              <a:rPr lang="en-US" sz="2400" dirty="0" smtClean="0">
                <a:latin typeface="Times New Roman" panose="02020603050405020304" pitchFamily="18" charset="0"/>
                <a:cs typeface="Times New Roman" panose="02020603050405020304" pitchFamily="18" charset="0"/>
              </a:rPr>
              <a:t>.</a:t>
            </a:r>
          </a:p>
          <a:p>
            <a:pPr marL="342900" indent="-342900" algn="just">
              <a:lnSpc>
                <a:spcPct val="150000"/>
              </a:lnSpc>
              <a:buFont typeface="Wingdings" panose="05000000000000000000" pitchFamily="2" charset="2"/>
              <a:buChar char="v"/>
            </a:pP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9569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4484" y="554195"/>
            <a:ext cx="10543032" cy="6186309"/>
          </a:xfrm>
          <a:prstGeom prst="rect">
            <a:avLst/>
          </a:prstGeom>
        </p:spPr>
        <p:txBody>
          <a:bodyPr wrap="square">
            <a:spAutoFit/>
          </a:bodyPr>
          <a:lstStyle/>
          <a:p>
            <a:pPr algn="just" fontAlgn="base">
              <a:lnSpc>
                <a:spcPct val="150000"/>
              </a:lnSpc>
            </a:pPr>
            <a:r>
              <a:rPr lang="en-US" sz="2400" b="1" dirty="0">
                <a:solidFill>
                  <a:srgbClr val="1C1C1C"/>
                </a:solidFill>
                <a:latin typeface="Times New Roman" panose="02020603050405020304" pitchFamily="18" charset="0"/>
                <a:cs typeface="Times New Roman" panose="02020603050405020304" pitchFamily="18" charset="0"/>
              </a:rPr>
              <a:t>Sexual Propagation :</a:t>
            </a:r>
            <a:r>
              <a:rPr lang="en-US" sz="2400" dirty="0">
                <a:solidFill>
                  <a:srgbClr val="000000"/>
                </a:solidFill>
                <a:latin typeface="Times New Roman" panose="02020603050405020304" pitchFamily="18" charset="0"/>
                <a:cs typeface="Times New Roman" panose="02020603050405020304" pitchFamily="18" charset="0"/>
              </a:rPr>
              <a:t> Seed formation takes place only after pollination. After fertilization, seeds are formed. Seeds when sown give rise to new plants. Some bisexual flowers are self sterile, that is, pollens from a flower, when deposited on the female part of the same flower will fail to fertilize it. In some bisexual flowers like Salvia, pollens and female parts from the same flower mature at different time to prevent self- pollination. For artificial pollination for cross breeding purpose pollens from a mature flower are collected and deposited on the receptive stigma (female organ) of another flower. This process can give rise to hybrid plants.</a:t>
            </a:r>
          </a:p>
          <a:p>
            <a:pPr algn="just" fontAlgn="base">
              <a:lnSpc>
                <a:spcPct val="150000"/>
              </a:lnSpc>
            </a:pPr>
            <a:r>
              <a:rPr lang="en-US" sz="2400" b="1" dirty="0" err="1">
                <a:solidFill>
                  <a:srgbClr val="1C1C1C"/>
                </a:solidFill>
                <a:latin typeface="Times New Roman" panose="02020603050405020304" pitchFamily="18" charset="0"/>
                <a:cs typeface="Times New Roman" panose="02020603050405020304" pitchFamily="18" charset="0"/>
              </a:rPr>
              <a:t>Assexual</a:t>
            </a:r>
            <a:r>
              <a:rPr lang="en-US" sz="2400" b="1" dirty="0">
                <a:solidFill>
                  <a:srgbClr val="1C1C1C"/>
                </a:solidFill>
                <a:latin typeface="Times New Roman" panose="02020603050405020304" pitchFamily="18" charset="0"/>
                <a:cs typeface="Times New Roman" panose="02020603050405020304" pitchFamily="18" charset="0"/>
              </a:rPr>
              <a:t> Propagation :</a:t>
            </a:r>
            <a:r>
              <a:rPr lang="en-US" sz="2400" dirty="0">
                <a:solidFill>
                  <a:srgbClr val="000000"/>
                </a:solidFill>
                <a:latin typeface="Times New Roman" panose="02020603050405020304" pitchFamily="18" charset="0"/>
                <a:cs typeface="Times New Roman" panose="02020603050405020304" pitchFamily="18" charset="0"/>
              </a:rPr>
              <a:t> This process is also called as vegetative propagation. Stem cuttings, root cuttings, leaf cuttings, root division, layering, grafting and budding are all vegetative methods of propagation.</a:t>
            </a:r>
            <a:endParaRPr lang="en-US" sz="2400" b="0" i="0" dirty="0">
              <a:solidFill>
                <a:srgbClr val="000000"/>
              </a:solidFill>
              <a:effectLst/>
              <a:latin typeface="Times New Roman" panose="02020603050405020304" pitchFamily="18" charset="0"/>
              <a:cs typeface="Times New Roman" panose="02020603050405020304" pitchFamily="18" charset="0"/>
            </a:endParaRPr>
          </a:p>
        </p:txBody>
      </p:sp>
      <p:sp>
        <p:nvSpPr>
          <p:cNvPr id="3" name="Rectangle 2"/>
          <p:cNvSpPr/>
          <p:nvPr/>
        </p:nvSpPr>
        <p:spPr>
          <a:xfrm>
            <a:off x="4561349" y="92530"/>
            <a:ext cx="3069302" cy="461665"/>
          </a:xfrm>
          <a:prstGeom prst="rect">
            <a:avLst/>
          </a:prstGeom>
        </p:spPr>
        <p:txBody>
          <a:bodyPr wrap="none">
            <a:spAutoFit/>
          </a:bodyPr>
          <a:lstStyle/>
          <a:p>
            <a:r>
              <a:rPr lang="en-US" sz="2400" b="1" dirty="0" smtClean="0">
                <a:latin typeface="Times New Roman" panose="02020603050405020304" pitchFamily="18" charset="0"/>
                <a:cs typeface="Times New Roman" panose="02020603050405020304" pitchFamily="18" charset="0"/>
              </a:rPr>
              <a:t>Propagation </a:t>
            </a:r>
            <a:r>
              <a:rPr lang="en-US" sz="2400" b="1" dirty="0">
                <a:latin typeface="Times New Roman" panose="02020603050405020304" pitchFamily="18" charset="0"/>
                <a:cs typeface="Times New Roman" panose="02020603050405020304" pitchFamily="18" charset="0"/>
              </a:rPr>
              <a:t>methods </a:t>
            </a:r>
            <a:endParaRPr lang="en-IN"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9992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1832" y="230368"/>
            <a:ext cx="10131552" cy="6186309"/>
          </a:xfrm>
          <a:prstGeom prst="rect">
            <a:avLst/>
          </a:prstGeom>
        </p:spPr>
        <p:txBody>
          <a:bodyPr wrap="square">
            <a:spAutoFit/>
          </a:bodyPr>
          <a:lstStyle/>
          <a:p>
            <a:pPr algn="just" fontAlgn="base">
              <a:lnSpc>
                <a:spcPct val="150000"/>
              </a:lnSpc>
            </a:pPr>
            <a:r>
              <a:rPr lang="en-US" sz="2400" b="1" dirty="0">
                <a:solidFill>
                  <a:srgbClr val="1C1C1C"/>
                </a:solidFill>
                <a:latin typeface="Times New Roman" panose="02020603050405020304" pitchFamily="18" charset="0"/>
                <a:cs typeface="Times New Roman" panose="02020603050405020304" pitchFamily="18" charset="0"/>
              </a:rPr>
              <a:t>Stem Cuttings :</a:t>
            </a:r>
            <a:r>
              <a:rPr lang="en-US" sz="2400" dirty="0">
                <a:solidFill>
                  <a:srgbClr val="000000"/>
                </a:solidFill>
                <a:latin typeface="Times New Roman" panose="02020603050405020304" pitchFamily="18" charset="0"/>
                <a:cs typeface="Times New Roman" panose="02020603050405020304" pitchFamily="18" charset="0"/>
              </a:rPr>
              <a:t> Herbaceous stem cuttings of plants like Dahlia, Mint, </a:t>
            </a:r>
            <a:r>
              <a:rPr lang="en-US" sz="2400" dirty="0" err="1">
                <a:solidFill>
                  <a:srgbClr val="000000"/>
                </a:solidFill>
                <a:latin typeface="Times New Roman" panose="02020603050405020304" pitchFamily="18" charset="0"/>
                <a:cs typeface="Times New Roman" panose="02020603050405020304" pitchFamily="18" charset="0"/>
              </a:rPr>
              <a:t>Portulaca</a:t>
            </a:r>
            <a:r>
              <a:rPr lang="en-US" sz="2400" dirty="0">
                <a:solidFill>
                  <a:srgbClr val="000000"/>
                </a:solidFill>
                <a:latin typeface="Times New Roman" panose="02020603050405020304" pitchFamily="18" charset="0"/>
                <a:cs typeface="Times New Roman" panose="02020603050405020304" pitchFamily="18" charset="0"/>
              </a:rPr>
              <a:t> etc. easily root. They do not need any special treatment. In </a:t>
            </a:r>
            <a:r>
              <a:rPr lang="en-US" sz="2400" dirty="0" err="1">
                <a:solidFill>
                  <a:srgbClr val="000000"/>
                </a:solidFill>
                <a:latin typeface="Times New Roman" panose="02020603050405020304" pitchFamily="18" charset="0"/>
                <a:cs typeface="Times New Roman" panose="02020603050405020304" pitchFamily="18" charset="0"/>
              </a:rPr>
              <a:t>herbaeceous</a:t>
            </a:r>
            <a:r>
              <a:rPr lang="en-US" sz="2400" dirty="0">
                <a:solidFill>
                  <a:srgbClr val="000000"/>
                </a:solidFill>
                <a:latin typeface="Times New Roman" panose="02020603050405020304" pitchFamily="18" charset="0"/>
                <a:cs typeface="Times New Roman" panose="02020603050405020304" pitchFamily="18" charset="0"/>
              </a:rPr>
              <a:t> plants tender, growing and leafy sections make better plants. Semi-hard cuttings like </a:t>
            </a:r>
            <a:r>
              <a:rPr lang="en-US" sz="2400" dirty="0" err="1">
                <a:solidFill>
                  <a:srgbClr val="000000"/>
                </a:solidFill>
                <a:latin typeface="Times New Roman" panose="02020603050405020304" pitchFamily="18" charset="0"/>
                <a:cs typeface="Times New Roman" panose="02020603050405020304" pitchFamily="18" charset="0"/>
              </a:rPr>
              <a:t>Schefflera</a:t>
            </a:r>
            <a:r>
              <a:rPr lang="en-US" sz="2400" dirty="0">
                <a:solidFill>
                  <a:srgbClr val="000000"/>
                </a:solidFill>
                <a:latin typeface="Times New Roman" panose="02020603050405020304" pitchFamily="18" charset="0"/>
                <a:cs typeface="Times New Roman" panose="02020603050405020304" pitchFamily="18" charset="0"/>
              </a:rPr>
              <a:t>, Aralia, Philodendrons, Hibiscus can be easily rooted. Hardwood cuttings of Bougainvillea, </a:t>
            </a:r>
            <a:r>
              <a:rPr lang="en-US" sz="2400" dirty="0" err="1">
                <a:solidFill>
                  <a:srgbClr val="000000"/>
                </a:solidFill>
                <a:latin typeface="Times New Roman" panose="02020603050405020304" pitchFamily="18" charset="0"/>
                <a:cs typeface="Times New Roman" panose="02020603050405020304" pitchFamily="18" charset="0"/>
              </a:rPr>
              <a:t>Ixora</a:t>
            </a:r>
            <a:r>
              <a:rPr lang="en-US" sz="2400" dirty="0">
                <a:solidFill>
                  <a:srgbClr val="000000"/>
                </a:solidFill>
                <a:latin typeface="Times New Roman" panose="02020603050405020304" pitchFamily="18" charset="0"/>
                <a:cs typeface="Times New Roman" panose="02020603050405020304" pitchFamily="18" charset="0"/>
              </a:rPr>
              <a:t> etc. can be rooted with good amount of success if root promoting hormones are used. These hormones – normally available in powder form – are applied on the lower end of the cutting</a:t>
            </a:r>
            <a:r>
              <a:rPr lang="en-US" sz="2400" dirty="0" smtClean="0">
                <a:solidFill>
                  <a:srgbClr val="000000"/>
                </a:solidFill>
                <a:latin typeface="Times New Roman" panose="02020603050405020304" pitchFamily="18" charset="0"/>
                <a:cs typeface="Times New Roman" panose="02020603050405020304" pitchFamily="18" charset="0"/>
              </a:rPr>
              <a:t>.</a:t>
            </a:r>
          </a:p>
          <a:p>
            <a:pPr algn="just" fontAlgn="base">
              <a:lnSpc>
                <a:spcPct val="150000"/>
              </a:lnSpc>
            </a:pPr>
            <a:r>
              <a:rPr lang="en-US" sz="2400" dirty="0">
                <a:latin typeface="Times New Roman" panose="02020603050405020304" pitchFamily="18" charset="0"/>
                <a:cs typeface="Times New Roman" panose="02020603050405020304" pitchFamily="18" charset="0"/>
              </a:rPr>
              <a:t>Root Cuttings : Some plants like Breadfruit, Curry </a:t>
            </a:r>
            <a:r>
              <a:rPr lang="en-US" sz="2400" dirty="0" err="1">
                <a:latin typeface="Times New Roman" panose="02020603050405020304" pitchFamily="18" charset="0"/>
                <a:cs typeface="Times New Roman" panose="02020603050405020304" pitchFamily="18" charset="0"/>
              </a:rPr>
              <a:t>patta</a:t>
            </a:r>
            <a:r>
              <a:rPr lang="en-US" sz="2400" dirty="0">
                <a:latin typeface="Times New Roman" panose="02020603050405020304" pitchFamily="18" charset="0"/>
                <a:cs typeface="Times New Roman" panose="02020603050405020304" pitchFamily="18" charset="0"/>
              </a:rPr>
              <a:t>, White Poinsettia and some Jasmines and </a:t>
            </a:r>
            <a:r>
              <a:rPr lang="en-US" sz="2400" dirty="0" err="1">
                <a:latin typeface="Times New Roman" panose="02020603050405020304" pitchFamily="18" charset="0"/>
                <a:cs typeface="Times New Roman" panose="02020603050405020304" pitchFamily="18" charset="0"/>
              </a:rPr>
              <a:t>Ixora</a:t>
            </a:r>
            <a:r>
              <a:rPr lang="en-US" sz="2400" dirty="0">
                <a:latin typeface="Times New Roman" panose="02020603050405020304" pitchFamily="18" charset="0"/>
                <a:cs typeface="Times New Roman" panose="02020603050405020304" pitchFamily="18" charset="0"/>
              </a:rPr>
              <a:t> can be propagated with root </a:t>
            </a:r>
            <a:r>
              <a:rPr lang="en-US" sz="2400" dirty="0" smtClean="0">
                <a:latin typeface="Times New Roman" panose="02020603050405020304" pitchFamily="18" charset="0"/>
                <a:cs typeface="Times New Roman" panose="02020603050405020304" pitchFamily="18" charset="0"/>
              </a:rPr>
              <a:t>cuttings. Roots </a:t>
            </a:r>
            <a:r>
              <a:rPr lang="en-US" sz="2400" dirty="0">
                <a:latin typeface="Times New Roman" panose="02020603050405020304" pitchFamily="18" charset="0"/>
                <a:cs typeface="Times New Roman" panose="02020603050405020304" pitchFamily="18" charset="0"/>
              </a:rPr>
              <a:t>of such plants if cut at the plant end and the cut tip of the root if exposed to air will </a:t>
            </a:r>
            <a:r>
              <a:rPr lang="en-US" sz="2400" dirty="0" smtClean="0">
                <a:latin typeface="Times New Roman" panose="02020603050405020304" pitchFamily="18" charset="0"/>
                <a:cs typeface="Times New Roman" panose="02020603050405020304" pitchFamily="18" charset="0"/>
              </a:rPr>
              <a:t>start growing in </a:t>
            </a:r>
            <a:r>
              <a:rPr lang="en-US" sz="2400" dirty="0">
                <a:latin typeface="Times New Roman" panose="02020603050405020304" pitchFamily="18" charset="0"/>
                <a:cs typeface="Times New Roman" panose="02020603050405020304" pitchFamily="18" charset="0"/>
              </a:rPr>
              <a:t>to a new plant</a:t>
            </a:r>
            <a:r>
              <a:rPr lang="en-US" sz="2400" dirty="0" smtClean="0">
                <a:latin typeface="Times New Roman" panose="02020603050405020304" pitchFamily="18" charset="0"/>
                <a:cs typeface="Times New Roman" panose="02020603050405020304" pitchFamily="18" charset="0"/>
              </a:rPr>
              <a:t>.</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22607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3544" y="923025"/>
            <a:ext cx="5532120" cy="5632311"/>
          </a:xfrm>
          <a:prstGeom prst="rect">
            <a:avLst/>
          </a:prstGeom>
        </p:spPr>
        <p:txBody>
          <a:bodyPr wrap="square">
            <a:spAutoFit/>
          </a:bodyPr>
          <a:lstStyle/>
          <a:p>
            <a:pPr algn="just">
              <a:lnSpc>
                <a:spcPct val="150000"/>
              </a:lnSpc>
            </a:pPr>
            <a:r>
              <a:rPr lang="en-IN" sz="2400" b="1" dirty="0">
                <a:solidFill>
                  <a:srgbClr val="1C1C1C"/>
                </a:solidFill>
                <a:latin typeface="Times New Roman" panose="02020603050405020304" pitchFamily="18" charset="0"/>
                <a:cs typeface="Times New Roman" panose="02020603050405020304" pitchFamily="18" charset="0"/>
              </a:rPr>
              <a:t>Leaf Cuttings : </a:t>
            </a:r>
            <a:r>
              <a:rPr lang="en-IN" sz="2400" dirty="0">
                <a:solidFill>
                  <a:srgbClr val="000000"/>
                </a:solidFill>
                <a:latin typeface="Times New Roman" panose="02020603050405020304" pitchFamily="18" charset="0"/>
                <a:cs typeface="Times New Roman" panose="02020603050405020304" pitchFamily="18" charset="0"/>
              </a:rPr>
              <a:t>Entire leaves removed from many succulents and kept in moist sandy medium will sprout plantlets. </a:t>
            </a:r>
            <a:r>
              <a:rPr lang="en-IN" sz="2400" dirty="0" err="1">
                <a:solidFill>
                  <a:srgbClr val="000000"/>
                </a:solidFill>
                <a:latin typeface="Times New Roman" panose="02020603050405020304" pitchFamily="18" charset="0"/>
                <a:cs typeface="Times New Roman" panose="02020603050405020304" pitchFamily="18" charset="0"/>
              </a:rPr>
              <a:t>Echeveria</a:t>
            </a:r>
            <a:r>
              <a:rPr lang="en-IN" sz="2400" dirty="0">
                <a:solidFill>
                  <a:srgbClr val="000000"/>
                </a:solidFill>
                <a:latin typeface="Times New Roman" panose="02020603050405020304" pitchFamily="18" charset="0"/>
                <a:cs typeface="Times New Roman" panose="02020603050405020304" pitchFamily="18" charset="0"/>
              </a:rPr>
              <a:t>, </a:t>
            </a:r>
            <a:r>
              <a:rPr lang="en-IN" sz="2400" dirty="0" err="1">
                <a:solidFill>
                  <a:srgbClr val="000000"/>
                </a:solidFill>
                <a:latin typeface="Times New Roman" panose="02020603050405020304" pitchFamily="18" charset="0"/>
                <a:cs typeface="Times New Roman" panose="02020603050405020304" pitchFamily="18" charset="0"/>
              </a:rPr>
              <a:t>Kalanchoe</a:t>
            </a:r>
            <a:r>
              <a:rPr lang="en-IN" sz="2400" dirty="0">
                <a:solidFill>
                  <a:srgbClr val="000000"/>
                </a:solidFill>
                <a:latin typeface="Times New Roman" panose="02020603050405020304" pitchFamily="18" charset="0"/>
                <a:cs typeface="Times New Roman" panose="02020603050405020304" pitchFamily="18" charset="0"/>
              </a:rPr>
              <a:t>, and Sedum are such plants. Herbaceous plants like African violets, Begonia Rex, </a:t>
            </a:r>
            <a:r>
              <a:rPr lang="en-IN" sz="2400" dirty="0" err="1">
                <a:solidFill>
                  <a:srgbClr val="000000"/>
                </a:solidFill>
                <a:latin typeface="Times New Roman" panose="02020603050405020304" pitchFamily="18" charset="0"/>
                <a:cs typeface="Times New Roman" panose="02020603050405020304" pitchFamily="18" charset="0"/>
              </a:rPr>
              <a:t>Peperomia</a:t>
            </a:r>
            <a:r>
              <a:rPr lang="en-IN" sz="2400" dirty="0">
                <a:solidFill>
                  <a:srgbClr val="000000"/>
                </a:solidFill>
                <a:latin typeface="Times New Roman" panose="02020603050405020304" pitchFamily="18" charset="0"/>
                <a:cs typeface="Times New Roman" panose="02020603050405020304" pitchFamily="18" charset="0"/>
              </a:rPr>
              <a:t> also can be propagated through leaf cutting. </a:t>
            </a:r>
            <a:r>
              <a:rPr lang="en-IN" sz="2400" dirty="0" err="1">
                <a:solidFill>
                  <a:srgbClr val="000000"/>
                </a:solidFill>
                <a:latin typeface="Times New Roman" panose="02020603050405020304" pitchFamily="18" charset="0"/>
                <a:cs typeface="Times New Roman" panose="02020603050405020304" pitchFamily="18" charset="0"/>
              </a:rPr>
              <a:t>Sansevieria</a:t>
            </a:r>
            <a:r>
              <a:rPr lang="en-IN" sz="2400" dirty="0">
                <a:solidFill>
                  <a:srgbClr val="000000"/>
                </a:solidFill>
                <a:latin typeface="Times New Roman" panose="02020603050405020304" pitchFamily="18" charset="0"/>
                <a:cs typeface="Times New Roman" panose="02020603050405020304" pitchFamily="18" charset="0"/>
              </a:rPr>
              <a:t>, </a:t>
            </a:r>
            <a:r>
              <a:rPr lang="en-IN" sz="2400" dirty="0" err="1">
                <a:solidFill>
                  <a:srgbClr val="000000"/>
                </a:solidFill>
                <a:latin typeface="Times New Roman" panose="02020603050405020304" pitchFamily="18" charset="0"/>
                <a:cs typeface="Times New Roman" panose="02020603050405020304" pitchFamily="18" charset="0"/>
              </a:rPr>
              <a:t>Gasteria</a:t>
            </a:r>
            <a:r>
              <a:rPr lang="en-IN" sz="2400" dirty="0">
                <a:solidFill>
                  <a:srgbClr val="000000"/>
                </a:solidFill>
                <a:latin typeface="Times New Roman" panose="02020603050405020304" pitchFamily="18" charset="0"/>
                <a:cs typeface="Times New Roman" panose="02020603050405020304" pitchFamily="18" charset="0"/>
              </a:rPr>
              <a:t> and </a:t>
            </a:r>
            <a:r>
              <a:rPr lang="en-IN" sz="2400" dirty="0" err="1">
                <a:solidFill>
                  <a:srgbClr val="000000"/>
                </a:solidFill>
                <a:latin typeface="Times New Roman" panose="02020603050405020304" pitchFamily="18" charset="0"/>
                <a:cs typeface="Times New Roman" panose="02020603050405020304" pitchFamily="18" charset="0"/>
              </a:rPr>
              <a:t>Drimiopsis</a:t>
            </a:r>
            <a:r>
              <a:rPr lang="en-IN" sz="2400" dirty="0">
                <a:solidFill>
                  <a:srgbClr val="000000"/>
                </a:solidFill>
                <a:latin typeface="Times New Roman" panose="02020603050405020304" pitchFamily="18" charset="0"/>
                <a:cs typeface="Times New Roman" panose="02020603050405020304" pitchFamily="18" charset="0"/>
              </a:rPr>
              <a:t> also can be propagated through entire leaf or by planting leaf sections.</a:t>
            </a:r>
            <a:endParaRPr lang="en-IN" sz="2400" dirty="0">
              <a:latin typeface="Times New Roman" panose="02020603050405020304" pitchFamily="18" charset="0"/>
              <a:cs typeface="Times New Roman" panose="02020603050405020304" pitchFamily="18" charset="0"/>
            </a:endParaRPr>
          </a:p>
        </p:txBody>
      </p:sp>
      <p:pic>
        <p:nvPicPr>
          <p:cNvPr id="1026" name="Picture 2" descr="http://gardentia.net/files/2012/08/heel_cuttin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0423" y="1428623"/>
            <a:ext cx="3146044" cy="16478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gardentia.net/files/2012/08/heel_cutting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08443" y="3670045"/>
            <a:ext cx="3821800" cy="22552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23822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6112" y="274285"/>
            <a:ext cx="10671048" cy="6740307"/>
          </a:xfrm>
          <a:prstGeom prst="rect">
            <a:avLst/>
          </a:prstGeom>
        </p:spPr>
        <p:txBody>
          <a:bodyPr wrap="square">
            <a:spAutoFit/>
          </a:bodyPr>
          <a:lstStyle/>
          <a:p>
            <a:pPr algn="just">
              <a:lnSpc>
                <a:spcPct val="150000"/>
              </a:lnSpc>
            </a:pPr>
            <a:r>
              <a:rPr lang="en-US" sz="2400" b="1" dirty="0">
                <a:solidFill>
                  <a:srgbClr val="1C1C1C"/>
                </a:solidFill>
                <a:latin typeface="Times New Roman" panose="02020603050405020304" pitchFamily="18" charset="0"/>
                <a:cs typeface="Times New Roman" panose="02020603050405020304" pitchFamily="18" charset="0"/>
              </a:rPr>
              <a:t>Air Layering :</a:t>
            </a:r>
            <a:r>
              <a:rPr lang="en-US" sz="2400" dirty="0">
                <a:solidFill>
                  <a:srgbClr val="000000"/>
                </a:solidFill>
                <a:latin typeface="Times New Roman" panose="02020603050405020304" pitchFamily="18" charset="0"/>
                <a:cs typeface="Times New Roman" panose="02020603050405020304" pitchFamily="18" charset="0"/>
              </a:rPr>
              <a:t> Plants which can not be propagated with any of the above mentioned methods may respond to layering. Layering actually is a type of stem cutting only. But the difference between the two is that in normal stem cutting the stems are cut away from the mother plant and then they are forced to root. In layering, first the roots are formed on a stem of a mother plant and only after that the stem is cut off and is planted as a new plant. Plants grown from layering will fruit earlier than the ones grown from seeds. Mature or semi-mature branches are selected for layering, depending upon the species. A ring of bark, about 1 to 2 </a:t>
            </a:r>
            <a:r>
              <a:rPr lang="en-US" sz="2400" dirty="0" err="1">
                <a:solidFill>
                  <a:srgbClr val="000000"/>
                </a:solidFill>
                <a:latin typeface="Times New Roman" panose="02020603050405020304" pitchFamily="18" charset="0"/>
                <a:cs typeface="Times New Roman" panose="02020603050405020304" pitchFamily="18" charset="0"/>
              </a:rPr>
              <a:t>c.m</a:t>
            </a:r>
            <a:r>
              <a:rPr lang="en-US" sz="2400" dirty="0">
                <a:solidFill>
                  <a:srgbClr val="000000"/>
                </a:solidFill>
                <a:latin typeface="Times New Roman" panose="02020603050405020304" pitchFamily="18" charset="0"/>
                <a:cs typeface="Times New Roman" panose="02020603050405020304" pitchFamily="18" charset="0"/>
              </a:rPr>
              <a:t>. wide is taken out just below a node. For faster and profuse rooting to take place, rooting hormones may be applied on the place from where the bark has been removed. Wet sphagnum moss in a shape of a ball is applied all around the cut and its upper portion. The ball of moss is then is covered with a piece of transparent polythene sheet. </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2484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4064" y="512652"/>
            <a:ext cx="6580632" cy="6186309"/>
          </a:xfrm>
          <a:prstGeom prst="rect">
            <a:avLst/>
          </a:prstGeom>
        </p:spPr>
        <p:txBody>
          <a:bodyPr wrap="square">
            <a:spAutoFit/>
          </a:bodyPr>
          <a:lstStyle/>
          <a:p>
            <a:pPr algn="just">
              <a:lnSpc>
                <a:spcPct val="150000"/>
              </a:lnSpc>
            </a:pPr>
            <a:r>
              <a:rPr lang="en-US" sz="2400" dirty="0">
                <a:solidFill>
                  <a:srgbClr val="000000"/>
                </a:solidFill>
                <a:latin typeface="Times New Roman" panose="02020603050405020304" pitchFamily="18" charset="0"/>
                <a:cs typeface="Times New Roman" panose="02020603050405020304" pitchFamily="18" charset="0"/>
              </a:rPr>
              <a:t>Using a string, the poly-sheet is tied firmly on to the moss ball. Keep the strings a little loose on the upper end to facilitate occasional watering, to keep the moss wet all the time. When a large number of roots are formed, the rooted branch is cut away from the plant. After removal of the poly-sheet, the branch is planted in soil. Place such newly planted branches in semi-shaded place. If the rooted branch has fewer roots, then it is advisable to cut the branch gradually from the main plant to prevent the shock.</a:t>
            </a:r>
            <a:endParaRPr lang="en-IN" sz="2400" dirty="0">
              <a:latin typeface="Times New Roman" panose="02020603050405020304" pitchFamily="18" charset="0"/>
              <a:cs typeface="Times New Roman" panose="02020603050405020304" pitchFamily="18" charset="0"/>
            </a:endParaRPr>
          </a:p>
        </p:txBody>
      </p:sp>
      <p:pic>
        <p:nvPicPr>
          <p:cNvPr id="2050" name="Picture 2" descr="http://gardentia.net/files/2012/08/air_layerin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74279" y="786384"/>
            <a:ext cx="2989961" cy="53218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68104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247</TotalTime>
  <Words>2018</Words>
  <Application>Microsoft Office PowerPoint</Application>
  <PresentationFormat>Custom</PresentationFormat>
  <Paragraphs>126</Paragraphs>
  <Slides>26</Slides>
  <Notes>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BON SECOURS ARTS &amp; SCIENCE COLLEGE FOR WOMEN MANNARGUDI</dc:title>
  <dc:creator>kruba1991@hotmail.com</dc:creator>
  <cp:lastModifiedBy>Varunsaisaran</cp:lastModifiedBy>
  <cp:revision>84</cp:revision>
  <dcterms:created xsi:type="dcterms:W3CDTF">2020-05-16T01:35:47Z</dcterms:created>
  <dcterms:modified xsi:type="dcterms:W3CDTF">2020-05-22T14:29:12Z</dcterms:modified>
</cp:coreProperties>
</file>