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F8688B-8AB2-44B1-84D5-48B0F42CBA42}"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426355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F8688B-8AB2-44B1-84D5-48B0F42CBA42}"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276893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F8688B-8AB2-44B1-84D5-48B0F42CBA42}"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85562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F8688B-8AB2-44B1-84D5-48B0F42CBA42}"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902AD9-74B8-42A2-B70A-08F9A51EB4D8}"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83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F8688B-8AB2-44B1-84D5-48B0F42CBA42}"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143918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F8688B-8AB2-44B1-84D5-48B0F42CBA42}" type="datetimeFigureOut">
              <a:rPr lang="en-IN" smtClean="0"/>
              <a:t>20-05-2020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282933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F8688B-8AB2-44B1-84D5-48B0F42CBA42}" type="datetimeFigureOut">
              <a:rPr lang="en-IN" smtClean="0"/>
              <a:t>20-05-2020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89840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8688B-8AB2-44B1-84D5-48B0F42CBA42}"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2725284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8688B-8AB2-44B1-84D5-48B0F42CBA42}"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76195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8688B-8AB2-44B1-84D5-48B0F42CBA42}"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149124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688B-8AB2-44B1-84D5-48B0F42CBA42}"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41225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F8688B-8AB2-44B1-84D5-48B0F42CBA42}"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118933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F8688B-8AB2-44B1-84D5-48B0F42CBA42}" type="datetimeFigureOut">
              <a:rPr lang="en-IN" smtClean="0"/>
              <a:t>20-05-2020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386345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F8688B-8AB2-44B1-84D5-48B0F42CBA42}" type="datetimeFigureOut">
              <a:rPr lang="en-IN" smtClean="0"/>
              <a:t>20-05-2020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16493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688B-8AB2-44B1-84D5-48B0F42CBA42}" type="datetimeFigureOut">
              <a:rPr lang="en-IN" smtClean="0"/>
              <a:t>20-05-2020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134299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F8688B-8AB2-44B1-84D5-48B0F42CBA42}"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272925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F8688B-8AB2-44B1-84D5-48B0F42CBA42}"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902AD9-74B8-42A2-B70A-08F9A51EB4D8}" type="slidenum">
              <a:rPr lang="en-IN" smtClean="0"/>
              <a:t>‹#›</a:t>
            </a:fld>
            <a:endParaRPr lang="en-IN"/>
          </a:p>
        </p:txBody>
      </p:sp>
    </p:spTree>
    <p:extLst>
      <p:ext uri="{BB962C8B-B14F-4D97-AF65-F5344CB8AC3E}">
        <p14:creationId xmlns:p14="http://schemas.microsoft.com/office/powerpoint/2010/main" val="99018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AF8688B-8AB2-44B1-84D5-48B0F42CBA42}" type="datetimeFigureOut">
              <a:rPr lang="en-IN" smtClean="0"/>
              <a:t>20-05-2020</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E902AD9-74B8-42A2-B70A-08F9A51EB4D8}" type="slidenum">
              <a:rPr lang="en-IN" smtClean="0"/>
              <a:t>‹#›</a:t>
            </a:fld>
            <a:endParaRPr lang="en-IN"/>
          </a:p>
        </p:txBody>
      </p:sp>
    </p:spTree>
    <p:extLst>
      <p:ext uri="{BB962C8B-B14F-4D97-AF65-F5344CB8AC3E}">
        <p14:creationId xmlns:p14="http://schemas.microsoft.com/office/powerpoint/2010/main" val="41283611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ewvacdirect.com/sewing-machines-1/?utm_source=blog&amp;utm_campaign=articles&amp;utm_medium=text_link"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sewvacdirect.com/janome-sewing-machines/?utm_source=blog&amp;utm_campaign=articles&amp;utm_medium=text_link"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2F51-170A-4114-8608-099FC37D5C6B}"/>
              </a:ext>
            </a:extLst>
          </p:cNvPr>
          <p:cNvSpPr>
            <a:spLocks noGrp="1"/>
          </p:cNvSpPr>
          <p:nvPr>
            <p:ph type="ctrTitle"/>
          </p:nvPr>
        </p:nvSpPr>
        <p:spPr>
          <a:xfrm>
            <a:off x="1595269" y="1122363"/>
            <a:ext cx="7641496" cy="1832872"/>
          </a:xfrm>
        </p:spPr>
        <p:txBody>
          <a:bodyPr>
            <a:normAutofit fontScale="90000"/>
          </a:bodyPr>
          <a:lstStyle/>
          <a:p>
            <a:br>
              <a:rPr lang="en-IN" dirty="0"/>
            </a:br>
            <a:r>
              <a:rPr lang="en-IN" dirty="0"/>
              <a:t>SEWING TECHNIQUES UNIT-2-FULLNESS</a:t>
            </a:r>
            <a:br>
              <a:rPr lang="en-IN" dirty="0"/>
            </a:br>
            <a:endParaRPr lang="en-IN" dirty="0"/>
          </a:p>
        </p:txBody>
      </p:sp>
      <p:sp>
        <p:nvSpPr>
          <p:cNvPr id="3" name="Subtitle 2">
            <a:extLst>
              <a:ext uri="{FF2B5EF4-FFF2-40B4-BE49-F238E27FC236}">
                <a16:creationId xmlns:a16="http://schemas.microsoft.com/office/drawing/2014/main" id="{5ED907E5-5102-4E14-AC38-F83ACEA080D7}"/>
              </a:ext>
            </a:extLst>
          </p:cNvPr>
          <p:cNvSpPr>
            <a:spLocks noGrp="1"/>
          </p:cNvSpPr>
          <p:nvPr>
            <p:ph type="subTitle" idx="1"/>
          </p:nvPr>
        </p:nvSpPr>
        <p:spPr>
          <a:xfrm>
            <a:off x="3882887" y="3602037"/>
            <a:ext cx="7964556" cy="2440953"/>
          </a:xfrm>
        </p:spPr>
        <p:txBody>
          <a:bodyPr>
            <a:normAutofit fontScale="40000" lnSpcReduction="20000"/>
          </a:bodyPr>
          <a:lstStyle/>
          <a:p>
            <a:pPr algn="l"/>
            <a:r>
              <a:rPr lang="en-IN" sz="4400" dirty="0"/>
              <a:t>A.LAKSHIKA</a:t>
            </a:r>
          </a:p>
          <a:p>
            <a:pPr algn="l"/>
            <a:r>
              <a:rPr lang="en-IN" sz="4400" dirty="0"/>
              <a:t>ASSISTANT PROFFESSSOR </a:t>
            </a:r>
          </a:p>
          <a:p>
            <a:pPr algn="l"/>
            <a:r>
              <a:rPr lang="en-IN" sz="4400" dirty="0"/>
              <a:t>DEPARTMENT OF FASHION TECHNOLOGY AND COSTUME DESIGNING</a:t>
            </a:r>
          </a:p>
          <a:p>
            <a:pPr algn="l"/>
            <a:r>
              <a:rPr lang="en-IN" sz="4400" dirty="0"/>
              <a:t>BON SECOURS ARTS AND SCIENCE COLLEGE FOR WOMEN</a:t>
            </a:r>
          </a:p>
          <a:p>
            <a:pPr algn="l"/>
            <a:r>
              <a:rPr lang="en-IN" sz="4400" dirty="0"/>
              <a:t>MANNARGUDI</a:t>
            </a:r>
          </a:p>
          <a:p>
            <a:pPr algn="l"/>
            <a:endParaRPr lang="en-IN" sz="4400" dirty="0"/>
          </a:p>
        </p:txBody>
      </p:sp>
    </p:spTree>
    <p:extLst>
      <p:ext uri="{BB962C8B-B14F-4D97-AF65-F5344CB8AC3E}">
        <p14:creationId xmlns:p14="http://schemas.microsoft.com/office/powerpoint/2010/main" val="289340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50A1-A214-4E0D-882C-5889EAC503CE}"/>
              </a:ext>
            </a:extLst>
          </p:cNvPr>
          <p:cNvSpPr>
            <a:spLocks noGrp="1"/>
          </p:cNvSpPr>
          <p:nvPr>
            <p:ph type="title"/>
          </p:nvPr>
        </p:nvSpPr>
        <p:spPr/>
        <p:txBody>
          <a:bodyPr/>
          <a:lstStyle/>
          <a:p>
            <a:r>
              <a:rPr lang="en-IN" dirty="0"/>
              <a:t>SHIRRING</a:t>
            </a:r>
          </a:p>
        </p:txBody>
      </p:sp>
      <p:sp>
        <p:nvSpPr>
          <p:cNvPr id="3" name="Rectangle 2">
            <a:extLst>
              <a:ext uri="{FF2B5EF4-FFF2-40B4-BE49-F238E27FC236}">
                <a16:creationId xmlns:a16="http://schemas.microsoft.com/office/drawing/2014/main" id="{AD08E810-089D-4B5F-BFAD-6A66CB16B333}"/>
              </a:ext>
            </a:extLst>
          </p:cNvPr>
          <p:cNvSpPr/>
          <p:nvPr/>
        </p:nvSpPr>
        <p:spPr>
          <a:xfrm>
            <a:off x="3233530" y="4460415"/>
            <a:ext cx="6096000" cy="923330"/>
          </a:xfrm>
          <a:prstGeom prst="rect">
            <a:avLst/>
          </a:prstGeom>
        </p:spPr>
        <p:txBody>
          <a:bodyPr>
            <a:spAutoFit/>
          </a:bodyPr>
          <a:lstStyle/>
          <a:p>
            <a:r>
              <a:rPr lang="en-IN" dirty="0"/>
              <a:t>In sewing, shirring is two or more rows of gathers that are used to decorate parts of garments, usually the sleeves, bodice or yoke.</a:t>
            </a:r>
          </a:p>
        </p:txBody>
      </p:sp>
      <p:pic>
        <p:nvPicPr>
          <p:cNvPr id="4" name="Picture 3">
            <a:extLst>
              <a:ext uri="{FF2B5EF4-FFF2-40B4-BE49-F238E27FC236}">
                <a16:creationId xmlns:a16="http://schemas.microsoft.com/office/drawing/2014/main" id="{C2F17DE3-19BC-4050-9C04-2AF25A5CC1EB}"/>
              </a:ext>
            </a:extLst>
          </p:cNvPr>
          <p:cNvPicPr>
            <a:picLocks noChangeAspect="1"/>
          </p:cNvPicPr>
          <p:nvPr/>
        </p:nvPicPr>
        <p:blipFill>
          <a:blip r:embed="rId2"/>
          <a:stretch>
            <a:fillRect/>
          </a:stretch>
        </p:blipFill>
        <p:spPr>
          <a:xfrm>
            <a:off x="4313847" y="1830835"/>
            <a:ext cx="3332656" cy="2496275"/>
          </a:xfrm>
          <a:prstGeom prst="rect">
            <a:avLst/>
          </a:prstGeom>
        </p:spPr>
      </p:pic>
    </p:spTree>
    <p:extLst>
      <p:ext uri="{BB962C8B-B14F-4D97-AF65-F5344CB8AC3E}">
        <p14:creationId xmlns:p14="http://schemas.microsoft.com/office/powerpoint/2010/main" val="46045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F34D-C030-4594-85CC-4E79439D51B5}"/>
              </a:ext>
            </a:extLst>
          </p:cNvPr>
          <p:cNvSpPr>
            <a:spLocks noGrp="1"/>
          </p:cNvSpPr>
          <p:nvPr>
            <p:ph type="title"/>
          </p:nvPr>
        </p:nvSpPr>
        <p:spPr/>
        <p:txBody>
          <a:bodyPr/>
          <a:lstStyle/>
          <a:p>
            <a:r>
              <a:rPr lang="en-IN" dirty="0"/>
              <a:t>GATHERS </a:t>
            </a:r>
          </a:p>
        </p:txBody>
      </p:sp>
      <p:pic>
        <p:nvPicPr>
          <p:cNvPr id="3" name="Picture 2">
            <a:extLst>
              <a:ext uri="{FF2B5EF4-FFF2-40B4-BE49-F238E27FC236}">
                <a16:creationId xmlns:a16="http://schemas.microsoft.com/office/drawing/2014/main" id="{F0BA7A94-E5E1-4BFA-8808-942C33B1F2A7}"/>
              </a:ext>
            </a:extLst>
          </p:cNvPr>
          <p:cNvPicPr>
            <a:picLocks noChangeAspect="1"/>
          </p:cNvPicPr>
          <p:nvPr/>
        </p:nvPicPr>
        <p:blipFill>
          <a:blip r:embed="rId2"/>
          <a:stretch>
            <a:fillRect/>
          </a:stretch>
        </p:blipFill>
        <p:spPr>
          <a:xfrm>
            <a:off x="567773" y="2347912"/>
            <a:ext cx="6762750" cy="3381375"/>
          </a:xfrm>
          <a:prstGeom prst="rect">
            <a:avLst/>
          </a:prstGeom>
        </p:spPr>
      </p:pic>
      <p:sp>
        <p:nvSpPr>
          <p:cNvPr id="4" name="Rectangle 3">
            <a:extLst>
              <a:ext uri="{FF2B5EF4-FFF2-40B4-BE49-F238E27FC236}">
                <a16:creationId xmlns:a16="http://schemas.microsoft.com/office/drawing/2014/main" id="{1CB7CB89-D3E1-498C-A5D0-8A59C29F5E0A}"/>
              </a:ext>
            </a:extLst>
          </p:cNvPr>
          <p:cNvSpPr/>
          <p:nvPr/>
        </p:nvSpPr>
        <p:spPr>
          <a:xfrm>
            <a:off x="8123582" y="2613756"/>
            <a:ext cx="2769704" cy="2308324"/>
          </a:xfrm>
          <a:prstGeom prst="rect">
            <a:avLst/>
          </a:prstGeom>
        </p:spPr>
        <p:txBody>
          <a:bodyPr wrap="square">
            <a:spAutoFit/>
          </a:bodyPr>
          <a:lstStyle/>
          <a:p>
            <a:r>
              <a:rPr lang="en-IN" dirty="0"/>
              <a:t>Gathers are visible fullness that is a part of the garment design. They may be functional or decorative. Gathers are used on sleeve caps, sleeve cuffs, waistlines, yokes, and ruffles</a:t>
            </a:r>
          </a:p>
        </p:txBody>
      </p:sp>
    </p:spTree>
    <p:extLst>
      <p:ext uri="{BB962C8B-B14F-4D97-AF65-F5344CB8AC3E}">
        <p14:creationId xmlns:p14="http://schemas.microsoft.com/office/powerpoint/2010/main" val="231179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2DBF-ED1B-4E0F-ABDB-7E0623326B3D}"/>
              </a:ext>
            </a:extLst>
          </p:cNvPr>
          <p:cNvSpPr>
            <a:spLocks noGrp="1"/>
          </p:cNvSpPr>
          <p:nvPr>
            <p:ph type="title"/>
          </p:nvPr>
        </p:nvSpPr>
        <p:spPr/>
        <p:txBody>
          <a:bodyPr/>
          <a:lstStyle/>
          <a:p>
            <a:r>
              <a:rPr lang="en-IN" dirty="0"/>
              <a:t>GODETS</a:t>
            </a:r>
          </a:p>
        </p:txBody>
      </p:sp>
      <p:sp>
        <p:nvSpPr>
          <p:cNvPr id="3" name="Rectangle 2">
            <a:extLst>
              <a:ext uri="{FF2B5EF4-FFF2-40B4-BE49-F238E27FC236}">
                <a16:creationId xmlns:a16="http://schemas.microsoft.com/office/drawing/2014/main" id="{9ED3EDF7-9531-443A-A23D-677912ED054F}"/>
              </a:ext>
            </a:extLst>
          </p:cNvPr>
          <p:cNvSpPr/>
          <p:nvPr/>
        </p:nvSpPr>
        <p:spPr>
          <a:xfrm>
            <a:off x="1179444" y="5504479"/>
            <a:ext cx="6096000" cy="646331"/>
          </a:xfrm>
          <a:prstGeom prst="rect">
            <a:avLst/>
          </a:prstGeom>
        </p:spPr>
        <p:txBody>
          <a:bodyPr>
            <a:spAutoFit/>
          </a:bodyPr>
          <a:lstStyle/>
          <a:p>
            <a:r>
              <a:rPr lang="en-IN" dirty="0"/>
              <a:t>a triangular piece of material inserted in a dress, shirt, or glove to make it flared or for ornamentation.</a:t>
            </a:r>
          </a:p>
        </p:txBody>
      </p:sp>
      <p:pic>
        <p:nvPicPr>
          <p:cNvPr id="4" name="Picture 3">
            <a:extLst>
              <a:ext uri="{FF2B5EF4-FFF2-40B4-BE49-F238E27FC236}">
                <a16:creationId xmlns:a16="http://schemas.microsoft.com/office/drawing/2014/main" id="{C273A5BF-F86D-4373-B7FF-D5EBF3FE9A72}"/>
              </a:ext>
            </a:extLst>
          </p:cNvPr>
          <p:cNvPicPr>
            <a:picLocks noChangeAspect="1"/>
          </p:cNvPicPr>
          <p:nvPr/>
        </p:nvPicPr>
        <p:blipFill>
          <a:blip r:embed="rId2"/>
          <a:stretch>
            <a:fillRect/>
          </a:stretch>
        </p:blipFill>
        <p:spPr>
          <a:xfrm>
            <a:off x="3570220" y="2681495"/>
            <a:ext cx="1952625" cy="2343150"/>
          </a:xfrm>
          <a:prstGeom prst="rect">
            <a:avLst/>
          </a:prstGeom>
        </p:spPr>
      </p:pic>
      <p:pic>
        <p:nvPicPr>
          <p:cNvPr id="5" name="Picture 4">
            <a:extLst>
              <a:ext uri="{FF2B5EF4-FFF2-40B4-BE49-F238E27FC236}">
                <a16:creationId xmlns:a16="http://schemas.microsoft.com/office/drawing/2014/main" id="{FCD2280B-D993-4471-AF88-373038751FBF}"/>
              </a:ext>
            </a:extLst>
          </p:cNvPr>
          <p:cNvPicPr>
            <a:picLocks noChangeAspect="1"/>
          </p:cNvPicPr>
          <p:nvPr/>
        </p:nvPicPr>
        <p:blipFill>
          <a:blip r:embed="rId3"/>
          <a:stretch>
            <a:fillRect/>
          </a:stretch>
        </p:blipFill>
        <p:spPr>
          <a:xfrm>
            <a:off x="7645468" y="3283226"/>
            <a:ext cx="3817663" cy="2859562"/>
          </a:xfrm>
          <a:prstGeom prst="rect">
            <a:avLst/>
          </a:prstGeom>
        </p:spPr>
      </p:pic>
    </p:spTree>
    <p:extLst>
      <p:ext uri="{BB962C8B-B14F-4D97-AF65-F5344CB8AC3E}">
        <p14:creationId xmlns:p14="http://schemas.microsoft.com/office/powerpoint/2010/main" val="161094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32B9-6B69-473B-AB6D-B27BCB1E2C42}"/>
              </a:ext>
            </a:extLst>
          </p:cNvPr>
          <p:cNvSpPr>
            <a:spLocks noGrp="1"/>
          </p:cNvSpPr>
          <p:nvPr>
            <p:ph type="title"/>
          </p:nvPr>
        </p:nvSpPr>
        <p:spPr/>
        <p:txBody>
          <a:bodyPr/>
          <a:lstStyle/>
          <a:p>
            <a:r>
              <a:rPr lang="en-IN" dirty="0"/>
              <a:t>FRILL</a:t>
            </a:r>
          </a:p>
        </p:txBody>
      </p:sp>
      <p:sp>
        <p:nvSpPr>
          <p:cNvPr id="3" name="Rectangle 2">
            <a:extLst>
              <a:ext uri="{FF2B5EF4-FFF2-40B4-BE49-F238E27FC236}">
                <a16:creationId xmlns:a16="http://schemas.microsoft.com/office/drawing/2014/main" id="{65BC007B-5114-4D0A-B9F6-4AE800472725}"/>
              </a:ext>
            </a:extLst>
          </p:cNvPr>
          <p:cNvSpPr/>
          <p:nvPr/>
        </p:nvSpPr>
        <p:spPr>
          <a:xfrm>
            <a:off x="728264" y="3408019"/>
            <a:ext cx="6096000" cy="923330"/>
          </a:xfrm>
          <a:prstGeom prst="rect">
            <a:avLst/>
          </a:prstGeom>
        </p:spPr>
        <p:txBody>
          <a:bodyPr>
            <a:spAutoFit/>
          </a:bodyPr>
          <a:lstStyle/>
          <a:p>
            <a:r>
              <a:rPr lang="en-IN" dirty="0"/>
              <a:t>a strip of gathered or pleated material sewn on to a garment or larger piece of material as a decorative edging or ornament.</a:t>
            </a:r>
          </a:p>
        </p:txBody>
      </p:sp>
      <p:pic>
        <p:nvPicPr>
          <p:cNvPr id="4" name="Picture 3">
            <a:extLst>
              <a:ext uri="{FF2B5EF4-FFF2-40B4-BE49-F238E27FC236}">
                <a16:creationId xmlns:a16="http://schemas.microsoft.com/office/drawing/2014/main" id="{8034838F-5FF3-47AD-8D52-522CAC093842}"/>
              </a:ext>
            </a:extLst>
          </p:cNvPr>
          <p:cNvPicPr>
            <a:picLocks noChangeAspect="1"/>
          </p:cNvPicPr>
          <p:nvPr/>
        </p:nvPicPr>
        <p:blipFill>
          <a:blip r:embed="rId2"/>
          <a:stretch>
            <a:fillRect/>
          </a:stretch>
        </p:blipFill>
        <p:spPr>
          <a:xfrm>
            <a:off x="6946607" y="1679713"/>
            <a:ext cx="4331598" cy="4331598"/>
          </a:xfrm>
          <a:prstGeom prst="rect">
            <a:avLst/>
          </a:prstGeom>
        </p:spPr>
      </p:pic>
    </p:spTree>
    <p:extLst>
      <p:ext uri="{BB962C8B-B14F-4D97-AF65-F5344CB8AC3E}">
        <p14:creationId xmlns:p14="http://schemas.microsoft.com/office/powerpoint/2010/main" val="117693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A0D0-E38A-4B7A-B3E5-F2A0A02619EB}"/>
              </a:ext>
            </a:extLst>
          </p:cNvPr>
          <p:cNvSpPr>
            <a:spLocks noGrp="1"/>
          </p:cNvSpPr>
          <p:nvPr>
            <p:ph type="title"/>
          </p:nvPr>
        </p:nvSpPr>
        <p:spPr/>
        <p:txBody>
          <a:bodyPr/>
          <a:lstStyle/>
          <a:p>
            <a:r>
              <a:rPr lang="en-IN" dirty="0"/>
              <a:t>PLEATS</a:t>
            </a:r>
          </a:p>
        </p:txBody>
      </p:sp>
      <p:sp>
        <p:nvSpPr>
          <p:cNvPr id="3" name="Rectangle 2">
            <a:extLst>
              <a:ext uri="{FF2B5EF4-FFF2-40B4-BE49-F238E27FC236}">
                <a16:creationId xmlns:a16="http://schemas.microsoft.com/office/drawing/2014/main" id="{9690B227-B030-4CA5-97F7-C1B0BC653C79}"/>
              </a:ext>
            </a:extLst>
          </p:cNvPr>
          <p:cNvSpPr/>
          <p:nvPr/>
        </p:nvSpPr>
        <p:spPr>
          <a:xfrm>
            <a:off x="924444" y="1756707"/>
            <a:ext cx="8219556" cy="1477328"/>
          </a:xfrm>
          <a:prstGeom prst="rect">
            <a:avLst/>
          </a:prstGeom>
        </p:spPr>
        <p:txBody>
          <a:bodyPr wrap="square">
            <a:spAutoFit/>
          </a:bodyPr>
          <a:lstStyle/>
          <a:p>
            <a:r>
              <a:rPr lang="en-IN" dirty="0"/>
              <a:t>Pleats can also be used to control fullness in a garment design. They may be pressed or unpressed, soft or crisp. When selecting fabric for a pleated design, be sure it has good drape and is resilient. Care should be taken when cutting and marking to see that pleats are on grain to ensure proper hang of the garment. </a:t>
            </a:r>
          </a:p>
        </p:txBody>
      </p:sp>
      <p:sp>
        <p:nvSpPr>
          <p:cNvPr id="4" name="TextBox 3">
            <a:extLst>
              <a:ext uri="{FF2B5EF4-FFF2-40B4-BE49-F238E27FC236}">
                <a16:creationId xmlns:a16="http://schemas.microsoft.com/office/drawing/2014/main" id="{CBCDEEE4-974C-4D09-AF00-2A91972A6D6F}"/>
              </a:ext>
            </a:extLst>
          </p:cNvPr>
          <p:cNvSpPr txBox="1"/>
          <p:nvPr/>
        </p:nvSpPr>
        <p:spPr>
          <a:xfrm>
            <a:off x="6400800" y="3962400"/>
            <a:ext cx="5314122" cy="2308324"/>
          </a:xfrm>
          <a:prstGeom prst="rect">
            <a:avLst/>
          </a:prstGeom>
          <a:noFill/>
        </p:spPr>
        <p:txBody>
          <a:bodyPr wrap="square" rtlCol="0">
            <a:spAutoFit/>
          </a:bodyPr>
          <a:lstStyle/>
          <a:p>
            <a:r>
              <a:rPr lang="en-IN" dirty="0"/>
              <a:t>TYPES:</a:t>
            </a:r>
          </a:p>
          <a:p>
            <a:pPr marL="285750" indent="-285750">
              <a:buFont typeface="Arial" panose="020B0604020202020204" pitchFamily="34" charset="0"/>
              <a:buChar char="•"/>
            </a:pPr>
            <a:r>
              <a:rPr lang="en-IN" dirty="0"/>
              <a:t>KNIFE PLEAT</a:t>
            </a:r>
          </a:p>
          <a:p>
            <a:pPr marL="285750" indent="-285750">
              <a:buFont typeface="Arial" panose="020B0604020202020204" pitchFamily="34" charset="0"/>
              <a:buChar char="•"/>
            </a:pPr>
            <a:r>
              <a:rPr lang="en-IN" dirty="0"/>
              <a:t>BOX PLEAT</a:t>
            </a:r>
          </a:p>
          <a:p>
            <a:pPr marL="285750" indent="-285750">
              <a:buFont typeface="Arial" panose="020B0604020202020204" pitchFamily="34" charset="0"/>
              <a:buChar char="•"/>
            </a:pPr>
            <a:r>
              <a:rPr lang="en-IN" dirty="0"/>
              <a:t>INVERTED BOX PLEAT </a:t>
            </a:r>
          </a:p>
          <a:p>
            <a:pPr marL="285750" indent="-285750">
              <a:buFont typeface="Arial" panose="020B0604020202020204" pitchFamily="34" charset="0"/>
              <a:buChar char="•"/>
            </a:pPr>
            <a:r>
              <a:rPr lang="en-IN" dirty="0"/>
              <a:t>CARTRIDGE PLEAT</a:t>
            </a:r>
          </a:p>
          <a:p>
            <a:pPr marL="285750" indent="-285750">
              <a:buFont typeface="Arial" panose="020B0604020202020204" pitchFamily="34" charset="0"/>
              <a:buChar char="•"/>
            </a:pPr>
            <a:r>
              <a:rPr lang="en-IN" dirty="0"/>
              <a:t>PINCH PLEAT</a:t>
            </a:r>
          </a:p>
          <a:p>
            <a:pPr marL="285750" indent="-285750">
              <a:buFont typeface="Arial" panose="020B0604020202020204" pitchFamily="34" charset="0"/>
              <a:buChar char="•"/>
            </a:pPr>
            <a:r>
              <a:rPr lang="en-IN" dirty="0"/>
              <a:t>KICK PLEAT</a:t>
            </a:r>
          </a:p>
          <a:p>
            <a:endParaRPr lang="en-IN" dirty="0"/>
          </a:p>
        </p:txBody>
      </p:sp>
    </p:spTree>
    <p:extLst>
      <p:ext uri="{BB962C8B-B14F-4D97-AF65-F5344CB8AC3E}">
        <p14:creationId xmlns:p14="http://schemas.microsoft.com/office/powerpoint/2010/main" val="422869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4234-F69C-40D2-AC2D-F5123EBF3715}"/>
              </a:ext>
            </a:extLst>
          </p:cNvPr>
          <p:cNvSpPr>
            <a:spLocks noGrp="1"/>
          </p:cNvSpPr>
          <p:nvPr>
            <p:ph type="title"/>
          </p:nvPr>
        </p:nvSpPr>
        <p:spPr/>
        <p:txBody>
          <a:bodyPr/>
          <a:lstStyle/>
          <a:p>
            <a:r>
              <a:rPr lang="en-IN" dirty="0"/>
              <a:t>CARTRIDGE PLEAT</a:t>
            </a:r>
          </a:p>
        </p:txBody>
      </p:sp>
      <p:pic>
        <p:nvPicPr>
          <p:cNvPr id="3" name="Picture 2">
            <a:extLst>
              <a:ext uri="{FF2B5EF4-FFF2-40B4-BE49-F238E27FC236}">
                <a16:creationId xmlns:a16="http://schemas.microsoft.com/office/drawing/2014/main" id="{C980D2CD-3399-462B-AF14-602CF651D1EB}"/>
              </a:ext>
            </a:extLst>
          </p:cNvPr>
          <p:cNvPicPr>
            <a:picLocks noChangeAspect="1"/>
          </p:cNvPicPr>
          <p:nvPr/>
        </p:nvPicPr>
        <p:blipFill>
          <a:blip r:embed="rId2"/>
          <a:stretch>
            <a:fillRect/>
          </a:stretch>
        </p:blipFill>
        <p:spPr>
          <a:xfrm>
            <a:off x="5167743" y="4224130"/>
            <a:ext cx="2466975" cy="1847850"/>
          </a:xfrm>
          <a:prstGeom prst="rect">
            <a:avLst/>
          </a:prstGeom>
        </p:spPr>
      </p:pic>
      <p:pic>
        <p:nvPicPr>
          <p:cNvPr id="4" name="Picture 3">
            <a:extLst>
              <a:ext uri="{FF2B5EF4-FFF2-40B4-BE49-F238E27FC236}">
                <a16:creationId xmlns:a16="http://schemas.microsoft.com/office/drawing/2014/main" id="{24D59AE8-08DA-4EB9-8DA3-D9AAFEE865C2}"/>
              </a:ext>
            </a:extLst>
          </p:cNvPr>
          <p:cNvPicPr>
            <a:picLocks noChangeAspect="1"/>
          </p:cNvPicPr>
          <p:nvPr/>
        </p:nvPicPr>
        <p:blipFill>
          <a:blip r:embed="rId3"/>
          <a:stretch>
            <a:fillRect/>
          </a:stretch>
        </p:blipFill>
        <p:spPr>
          <a:xfrm>
            <a:off x="1337434" y="4224130"/>
            <a:ext cx="2466975" cy="1847850"/>
          </a:xfrm>
          <a:prstGeom prst="rect">
            <a:avLst/>
          </a:prstGeom>
        </p:spPr>
      </p:pic>
      <p:pic>
        <p:nvPicPr>
          <p:cNvPr id="5" name="Picture 4">
            <a:extLst>
              <a:ext uri="{FF2B5EF4-FFF2-40B4-BE49-F238E27FC236}">
                <a16:creationId xmlns:a16="http://schemas.microsoft.com/office/drawing/2014/main" id="{16789F1A-3B5A-41B7-9980-014F64E63B33}"/>
              </a:ext>
            </a:extLst>
          </p:cNvPr>
          <p:cNvPicPr>
            <a:picLocks noChangeAspect="1"/>
          </p:cNvPicPr>
          <p:nvPr/>
        </p:nvPicPr>
        <p:blipFill>
          <a:blip r:embed="rId4"/>
          <a:stretch>
            <a:fillRect/>
          </a:stretch>
        </p:blipFill>
        <p:spPr>
          <a:xfrm>
            <a:off x="8692391" y="4224130"/>
            <a:ext cx="2466975" cy="1847850"/>
          </a:xfrm>
          <a:prstGeom prst="rect">
            <a:avLst/>
          </a:prstGeom>
        </p:spPr>
      </p:pic>
      <p:sp>
        <p:nvSpPr>
          <p:cNvPr id="6" name="Rectangle 5">
            <a:extLst>
              <a:ext uri="{FF2B5EF4-FFF2-40B4-BE49-F238E27FC236}">
                <a16:creationId xmlns:a16="http://schemas.microsoft.com/office/drawing/2014/main" id="{46C8620F-F394-4B44-AA95-FBC5CF0AC9DC}"/>
              </a:ext>
            </a:extLst>
          </p:cNvPr>
          <p:cNvSpPr/>
          <p:nvPr/>
        </p:nvSpPr>
        <p:spPr>
          <a:xfrm>
            <a:off x="1828800" y="2505670"/>
            <a:ext cx="8839200" cy="923330"/>
          </a:xfrm>
          <a:prstGeom prst="rect">
            <a:avLst/>
          </a:prstGeom>
        </p:spPr>
        <p:txBody>
          <a:bodyPr wrap="square">
            <a:spAutoFit/>
          </a:bodyPr>
          <a:lstStyle/>
          <a:p>
            <a:r>
              <a:rPr lang="en-IN" dirty="0"/>
              <a:t>One of a series of small rounded standaway folds of cloth so stitched to a foundation cloth as to resemble the webbing for cartridges on a cartridge belt and used decoratively (as on clothes or curtains)</a:t>
            </a:r>
          </a:p>
        </p:txBody>
      </p:sp>
    </p:spTree>
    <p:extLst>
      <p:ext uri="{BB962C8B-B14F-4D97-AF65-F5344CB8AC3E}">
        <p14:creationId xmlns:p14="http://schemas.microsoft.com/office/powerpoint/2010/main" val="316949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250B-F4EA-4205-ADA8-6D6B745CB9BA}"/>
              </a:ext>
            </a:extLst>
          </p:cNvPr>
          <p:cNvSpPr>
            <a:spLocks noGrp="1"/>
          </p:cNvSpPr>
          <p:nvPr>
            <p:ph type="title"/>
          </p:nvPr>
        </p:nvSpPr>
        <p:spPr>
          <a:xfrm>
            <a:off x="826354" y="304800"/>
            <a:ext cx="10353761" cy="1326321"/>
          </a:xfrm>
        </p:spPr>
        <p:txBody>
          <a:bodyPr/>
          <a:lstStyle/>
          <a:p>
            <a:r>
              <a:rPr lang="en-IN" dirty="0"/>
              <a:t>BOX PLEAT</a:t>
            </a:r>
          </a:p>
        </p:txBody>
      </p:sp>
      <p:pic>
        <p:nvPicPr>
          <p:cNvPr id="3" name="Picture 2">
            <a:extLst>
              <a:ext uri="{FF2B5EF4-FFF2-40B4-BE49-F238E27FC236}">
                <a16:creationId xmlns:a16="http://schemas.microsoft.com/office/drawing/2014/main" id="{DF03FB5A-E6A7-4627-B96C-2D469F417303}"/>
              </a:ext>
            </a:extLst>
          </p:cNvPr>
          <p:cNvPicPr>
            <a:picLocks noChangeAspect="1"/>
          </p:cNvPicPr>
          <p:nvPr/>
        </p:nvPicPr>
        <p:blipFill>
          <a:blip r:embed="rId2"/>
          <a:stretch>
            <a:fillRect/>
          </a:stretch>
        </p:blipFill>
        <p:spPr>
          <a:xfrm>
            <a:off x="1089784" y="2100527"/>
            <a:ext cx="2872615" cy="4316771"/>
          </a:xfrm>
          <a:prstGeom prst="rect">
            <a:avLst/>
          </a:prstGeom>
        </p:spPr>
      </p:pic>
      <p:sp>
        <p:nvSpPr>
          <p:cNvPr id="4" name="Rectangle 3">
            <a:extLst>
              <a:ext uri="{FF2B5EF4-FFF2-40B4-BE49-F238E27FC236}">
                <a16:creationId xmlns:a16="http://schemas.microsoft.com/office/drawing/2014/main" id="{815607A5-CC2F-45BB-B7EE-CBA1F21BF3C2}"/>
              </a:ext>
            </a:extLst>
          </p:cNvPr>
          <p:cNvSpPr/>
          <p:nvPr/>
        </p:nvSpPr>
        <p:spPr>
          <a:xfrm>
            <a:off x="4784035" y="3105834"/>
            <a:ext cx="6096000" cy="646331"/>
          </a:xfrm>
          <a:prstGeom prst="rect">
            <a:avLst/>
          </a:prstGeom>
        </p:spPr>
        <p:txBody>
          <a:bodyPr>
            <a:spAutoFit/>
          </a:bodyPr>
          <a:lstStyle/>
          <a:p>
            <a:r>
              <a:rPr lang="en-IN" dirty="0"/>
              <a:t>a pleat made by forming two folded edges one facing right and the other left</a:t>
            </a:r>
          </a:p>
        </p:txBody>
      </p:sp>
    </p:spTree>
    <p:extLst>
      <p:ext uri="{BB962C8B-B14F-4D97-AF65-F5344CB8AC3E}">
        <p14:creationId xmlns:p14="http://schemas.microsoft.com/office/powerpoint/2010/main" val="18631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088B-66C4-49B0-BF6B-7A76E92D8088}"/>
              </a:ext>
            </a:extLst>
          </p:cNvPr>
          <p:cNvSpPr>
            <a:spLocks noGrp="1"/>
          </p:cNvSpPr>
          <p:nvPr>
            <p:ph type="title"/>
          </p:nvPr>
        </p:nvSpPr>
        <p:spPr/>
        <p:txBody>
          <a:bodyPr/>
          <a:lstStyle/>
          <a:p>
            <a:r>
              <a:rPr lang="en-IN" dirty="0"/>
              <a:t>INVERTED BOX PLEAT</a:t>
            </a:r>
          </a:p>
        </p:txBody>
      </p:sp>
      <p:sp>
        <p:nvSpPr>
          <p:cNvPr id="3" name="Rectangle 2">
            <a:extLst>
              <a:ext uri="{FF2B5EF4-FFF2-40B4-BE49-F238E27FC236}">
                <a16:creationId xmlns:a16="http://schemas.microsoft.com/office/drawing/2014/main" id="{DF80ECBE-B28D-4635-ABDF-055C63F8113A}"/>
              </a:ext>
            </a:extLst>
          </p:cNvPr>
          <p:cNvSpPr/>
          <p:nvPr/>
        </p:nvSpPr>
        <p:spPr>
          <a:xfrm>
            <a:off x="1245705" y="4637109"/>
            <a:ext cx="6096000" cy="923330"/>
          </a:xfrm>
          <a:prstGeom prst="rect">
            <a:avLst/>
          </a:prstGeom>
        </p:spPr>
        <p:txBody>
          <a:bodyPr>
            <a:spAutoFit/>
          </a:bodyPr>
          <a:lstStyle/>
          <a:p>
            <a:r>
              <a:rPr lang="en-IN" dirty="0"/>
              <a:t>a pleat formed by bringing two folded edges toward or to a center point on the outside of the material to form a box pleat on the inside.</a:t>
            </a:r>
          </a:p>
        </p:txBody>
      </p:sp>
      <p:pic>
        <p:nvPicPr>
          <p:cNvPr id="4" name="Picture 3">
            <a:extLst>
              <a:ext uri="{FF2B5EF4-FFF2-40B4-BE49-F238E27FC236}">
                <a16:creationId xmlns:a16="http://schemas.microsoft.com/office/drawing/2014/main" id="{8A94C30C-85F2-46D1-A843-08E55727B795}"/>
              </a:ext>
            </a:extLst>
          </p:cNvPr>
          <p:cNvPicPr>
            <a:picLocks noChangeAspect="1"/>
          </p:cNvPicPr>
          <p:nvPr/>
        </p:nvPicPr>
        <p:blipFill>
          <a:blip r:embed="rId2"/>
          <a:stretch>
            <a:fillRect/>
          </a:stretch>
        </p:blipFill>
        <p:spPr>
          <a:xfrm>
            <a:off x="8695289" y="1775791"/>
            <a:ext cx="2807598" cy="3806273"/>
          </a:xfrm>
          <a:prstGeom prst="rect">
            <a:avLst/>
          </a:prstGeom>
        </p:spPr>
      </p:pic>
      <p:pic>
        <p:nvPicPr>
          <p:cNvPr id="5" name="Picture 4">
            <a:extLst>
              <a:ext uri="{FF2B5EF4-FFF2-40B4-BE49-F238E27FC236}">
                <a16:creationId xmlns:a16="http://schemas.microsoft.com/office/drawing/2014/main" id="{3F9ABC83-C028-48B2-8003-4C7B675582E5}"/>
              </a:ext>
            </a:extLst>
          </p:cNvPr>
          <p:cNvPicPr>
            <a:picLocks noChangeAspect="1"/>
          </p:cNvPicPr>
          <p:nvPr/>
        </p:nvPicPr>
        <p:blipFill>
          <a:blip r:embed="rId3"/>
          <a:stretch>
            <a:fillRect/>
          </a:stretch>
        </p:blipFill>
        <p:spPr>
          <a:xfrm>
            <a:off x="5240405" y="1656522"/>
            <a:ext cx="2669279" cy="2669279"/>
          </a:xfrm>
          <a:prstGeom prst="rect">
            <a:avLst/>
          </a:prstGeom>
        </p:spPr>
      </p:pic>
    </p:spTree>
    <p:extLst>
      <p:ext uri="{BB962C8B-B14F-4D97-AF65-F5344CB8AC3E}">
        <p14:creationId xmlns:p14="http://schemas.microsoft.com/office/powerpoint/2010/main" val="738912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7923-A9BC-448D-B63D-9A3CC89EF525}"/>
              </a:ext>
            </a:extLst>
          </p:cNvPr>
          <p:cNvSpPr>
            <a:spLocks noGrp="1"/>
          </p:cNvSpPr>
          <p:nvPr>
            <p:ph type="title"/>
          </p:nvPr>
        </p:nvSpPr>
        <p:spPr/>
        <p:txBody>
          <a:bodyPr/>
          <a:lstStyle/>
          <a:p>
            <a:r>
              <a:rPr lang="en-IN" dirty="0"/>
              <a:t>PINCH PLEAT</a:t>
            </a:r>
          </a:p>
        </p:txBody>
      </p:sp>
      <p:pic>
        <p:nvPicPr>
          <p:cNvPr id="3" name="Picture 2">
            <a:extLst>
              <a:ext uri="{FF2B5EF4-FFF2-40B4-BE49-F238E27FC236}">
                <a16:creationId xmlns:a16="http://schemas.microsoft.com/office/drawing/2014/main" id="{604AD3D0-867C-4748-B255-D41625A959F5}"/>
              </a:ext>
            </a:extLst>
          </p:cNvPr>
          <p:cNvPicPr>
            <a:picLocks noChangeAspect="1"/>
          </p:cNvPicPr>
          <p:nvPr/>
        </p:nvPicPr>
        <p:blipFill>
          <a:blip r:embed="rId2"/>
          <a:stretch>
            <a:fillRect/>
          </a:stretch>
        </p:blipFill>
        <p:spPr>
          <a:xfrm>
            <a:off x="808383" y="1935921"/>
            <a:ext cx="4954035" cy="3869842"/>
          </a:xfrm>
          <a:prstGeom prst="rect">
            <a:avLst/>
          </a:prstGeom>
        </p:spPr>
      </p:pic>
      <p:sp>
        <p:nvSpPr>
          <p:cNvPr id="4" name="Rectangle 3">
            <a:extLst>
              <a:ext uri="{FF2B5EF4-FFF2-40B4-BE49-F238E27FC236}">
                <a16:creationId xmlns:a16="http://schemas.microsoft.com/office/drawing/2014/main" id="{B038A00F-4B89-431D-8992-0740191667E0}"/>
              </a:ext>
            </a:extLst>
          </p:cNvPr>
          <p:cNvSpPr/>
          <p:nvPr/>
        </p:nvSpPr>
        <p:spPr>
          <a:xfrm>
            <a:off x="6090675" y="2946809"/>
            <a:ext cx="6096000" cy="1200329"/>
          </a:xfrm>
          <a:prstGeom prst="rect">
            <a:avLst/>
          </a:prstGeom>
        </p:spPr>
        <p:txBody>
          <a:bodyPr>
            <a:spAutoFit/>
          </a:bodyPr>
          <a:lstStyle/>
          <a:p>
            <a:r>
              <a:rPr lang="en-IN" sz="2400" dirty="0"/>
              <a:t> a narrow short pleat usually used in groups in the heading of curtains for controlling fullness.</a:t>
            </a:r>
          </a:p>
        </p:txBody>
      </p:sp>
    </p:spTree>
    <p:extLst>
      <p:ext uri="{BB962C8B-B14F-4D97-AF65-F5344CB8AC3E}">
        <p14:creationId xmlns:p14="http://schemas.microsoft.com/office/powerpoint/2010/main" val="268319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39C6-21D0-4276-863A-E0782AF567B4}"/>
              </a:ext>
            </a:extLst>
          </p:cNvPr>
          <p:cNvSpPr>
            <a:spLocks noGrp="1"/>
          </p:cNvSpPr>
          <p:nvPr>
            <p:ph type="title"/>
          </p:nvPr>
        </p:nvSpPr>
        <p:spPr/>
        <p:txBody>
          <a:bodyPr/>
          <a:lstStyle/>
          <a:p>
            <a:r>
              <a:rPr lang="en-IN" dirty="0"/>
              <a:t>KNIFE PLEAT</a:t>
            </a:r>
          </a:p>
        </p:txBody>
      </p:sp>
      <p:pic>
        <p:nvPicPr>
          <p:cNvPr id="3" name="Picture 2">
            <a:extLst>
              <a:ext uri="{FF2B5EF4-FFF2-40B4-BE49-F238E27FC236}">
                <a16:creationId xmlns:a16="http://schemas.microsoft.com/office/drawing/2014/main" id="{5A2FC39F-E1AF-46F7-A8C2-D901A5D95940}"/>
              </a:ext>
            </a:extLst>
          </p:cNvPr>
          <p:cNvPicPr>
            <a:picLocks noChangeAspect="1"/>
          </p:cNvPicPr>
          <p:nvPr/>
        </p:nvPicPr>
        <p:blipFill>
          <a:blip r:embed="rId2"/>
          <a:stretch>
            <a:fillRect/>
          </a:stretch>
        </p:blipFill>
        <p:spPr>
          <a:xfrm>
            <a:off x="584959" y="1507435"/>
            <a:ext cx="4941198" cy="4941198"/>
          </a:xfrm>
          <a:prstGeom prst="rect">
            <a:avLst/>
          </a:prstGeom>
        </p:spPr>
      </p:pic>
      <p:sp>
        <p:nvSpPr>
          <p:cNvPr id="4" name="Rectangle 3">
            <a:extLst>
              <a:ext uri="{FF2B5EF4-FFF2-40B4-BE49-F238E27FC236}">
                <a16:creationId xmlns:a16="http://schemas.microsoft.com/office/drawing/2014/main" id="{B31728F4-BB1B-496D-90C6-6F55A73731C9}"/>
              </a:ext>
            </a:extLst>
          </p:cNvPr>
          <p:cNvSpPr/>
          <p:nvPr/>
        </p:nvSpPr>
        <p:spPr>
          <a:xfrm>
            <a:off x="5910470" y="2862614"/>
            <a:ext cx="6096000" cy="1200329"/>
          </a:xfrm>
          <a:prstGeom prst="rect">
            <a:avLst/>
          </a:prstGeom>
        </p:spPr>
        <p:txBody>
          <a:bodyPr>
            <a:spAutoFit/>
          </a:bodyPr>
          <a:lstStyle/>
          <a:p>
            <a:r>
              <a:rPr lang="en-IN" dirty="0"/>
              <a:t> a sharp, narrow pleat on a skirt, typically one of many folded in the same direction and overlapping each other.</a:t>
            </a:r>
          </a:p>
          <a:p>
            <a:endParaRPr lang="en-IN" dirty="0"/>
          </a:p>
        </p:txBody>
      </p:sp>
    </p:spTree>
    <p:extLst>
      <p:ext uri="{BB962C8B-B14F-4D97-AF65-F5344CB8AC3E}">
        <p14:creationId xmlns:p14="http://schemas.microsoft.com/office/powerpoint/2010/main" val="366302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6618-55BD-4670-8E02-CF48E731FB78}"/>
              </a:ext>
            </a:extLst>
          </p:cNvPr>
          <p:cNvSpPr>
            <a:spLocks noGrp="1"/>
          </p:cNvSpPr>
          <p:nvPr>
            <p:ph type="title"/>
          </p:nvPr>
        </p:nvSpPr>
        <p:spPr/>
        <p:txBody>
          <a:bodyPr/>
          <a:lstStyle/>
          <a:p>
            <a:r>
              <a:rPr lang="en-IN" dirty="0"/>
              <a:t>FULLNESS</a:t>
            </a:r>
          </a:p>
        </p:txBody>
      </p:sp>
      <p:sp>
        <p:nvSpPr>
          <p:cNvPr id="3" name="Content Placeholder 2">
            <a:extLst>
              <a:ext uri="{FF2B5EF4-FFF2-40B4-BE49-F238E27FC236}">
                <a16:creationId xmlns:a16="http://schemas.microsoft.com/office/drawing/2014/main" id="{D7C9C9D3-F75C-4D02-8959-D19394AF55E1}"/>
              </a:ext>
            </a:extLst>
          </p:cNvPr>
          <p:cNvSpPr>
            <a:spLocks noGrp="1"/>
          </p:cNvSpPr>
          <p:nvPr>
            <p:ph idx="1"/>
          </p:nvPr>
        </p:nvSpPr>
        <p:spPr>
          <a:xfrm>
            <a:off x="913795" y="1656522"/>
            <a:ext cx="10353762" cy="4929808"/>
          </a:xfrm>
        </p:spPr>
        <p:txBody>
          <a:bodyPr>
            <a:noAutofit/>
          </a:bodyPr>
          <a:lstStyle/>
          <a:p>
            <a:pPr algn="ctr"/>
            <a:r>
              <a:rPr lang="en-US" sz="2400" dirty="0">
                <a:effectLst/>
              </a:rPr>
              <a:t>Darts</a:t>
            </a:r>
          </a:p>
          <a:p>
            <a:pPr algn="ctr"/>
            <a:r>
              <a:rPr lang="en-US" sz="2400" dirty="0">
                <a:effectLst/>
              </a:rPr>
              <a:t>Tucks</a:t>
            </a:r>
          </a:p>
          <a:p>
            <a:pPr algn="ctr"/>
            <a:r>
              <a:rPr lang="en-US" sz="2400" dirty="0">
                <a:effectLst/>
              </a:rPr>
              <a:t>Pleats</a:t>
            </a:r>
          </a:p>
          <a:p>
            <a:pPr algn="ctr"/>
            <a:r>
              <a:rPr lang="en-US" sz="2400" dirty="0">
                <a:effectLst/>
              </a:rPr>
              <a:t>Flares</a:t>
            </a:r>
          </a:p>
          <a:p>
            <a:pPr algn="ctr"/>
            <a:r>
              <a:rPr lang="en-US" sz="2400" dirty="0">
                <a:effectLst/>
              </a:rPr>
              <a:t>Godets</a:t>
            </a:r>
          </a:p>
          <a:p>
            <a:pPr algn="ctr"/>
            <a:r>
              <a:rPr lang="en-US" sz="2400" dirty="0">
                <a:effectLst/>
              </a:rPr>
              <a:t>Gathers</a:t>
            </a:r>
          </a:p>
          <a:p>
            <a:pPr algn="ctr"/>
            <a:r>
              <a:rPr lang="en-US" sz="2400" dirty="0">
                <a:effectLst/>
              </a:rPr>
              <a:t> Shirrs </a:t>
            </a:r>
          </a:p>
          <a:p>
            <a:pPr algn="ctr"/>
            <a:r>
              <a:rPr lang="en-US" sz="2400" dirty="0">
                <a:effectLst/>
              </a:rPr>
              <a:t> Frills</a:t>
            </a:r>
            <a:endParaRPr lang="en-IN" sz="2400" dirty="0"/>
          </a:p>
        </p:txBody>
      </p:sp>
    </p:spTree>
    <p:extLst>
      <p:ext uri="{BB962C8B-B14F-4D97-AF65-F5344CB8AC3E}">
        <p14:creationId xmlns:p14="http://schemas.microsoft.com/office/powerpoint/2010/main" val="110760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528D-59D2-4EDE-BD08-F47596DDAA92}"/>
              </a:ext>
            </a:extLst>
          </p:cNvPr>
          <p:cNvSpPr>
            <a:spLocks noGrp="1"/>
          </p:cNvSpPr>
          <p:nvPr>
            <p:ph type="title"/>
          </p:nvPr>
        </p:nvSpPr>
        <p:spPr/>
        <p:txBody>
          <a:bodyPr/>
          <a:lstStyle/>
          <a:p>
            <a:r>
              <a:rPr lang="en-IN" dirty="0"/>
              <a:t>KICK PLEAT</a:t>
            </a:r>
          </a:p>
        </p:txBody>
      </p:sp>
      <p:pic>
        <p:nvPicPr>
          <p:cNvPr id="3" name="Picture 2">
            <a:extLst>
              <a:ext uri="{FF2B5EF4-FFF2-40B4-BE49-F238E27FC236}">
                <a16:creationId xmlns:a16="http://schemas.microsoft.com/office/drawing/2014/main" id="{04046EB5-1621-468C-A8FB-68A9071ABC5E}"/>
              </a:ext>
            </a:extLst>
          </p:cNvPr>
          <p:cNvPicPr>
            <a:picLocks noChangeAspect="1"/>
          </p:cNvPicPr>
          <p:nvPr/>
        </p:nvPicPr>
        <p:blipFill>
          <a:blip r:embed="rId2"/>
          <a:stretch>
            <a:fillRect/>
          </a:stretch>
        </p:blipFill>
        <p:spPr>
          <a:xfrm>
            <a:off x="1215059" y="1596823"/>
            <a:ext cx="3250924" cy="3936168"/>
          </a:xfrm>
          <a:prstGeom prst="rect">
            <a:avLst/>
          </a:prstGeom>
        </p:spPr>
      </p:pic>
      <p:sp>
        <p:nvSpPr>
          <p:cNvPr id="4" name="Rectangle 3">
            <a:extLst>
              <a:ext uri="{FF2B5EF4-FFF2-40B4-BE49-F238E27FC236}">
                <a16:creationId xmlns:a16="http://schemas.microsoft.com/office/drawing/2014/main" id="{5179E5B7-3228-49EA-8E9B-84296566CE1D}"/>
              </a:ext>
            </a:extLst>
          </p:cNvPr>
          <p:cNvSpPr/>
          <p:nvPr/>
        </p:nvSpPr>
        <p:spPr>
          <a:xfrm>
            <a:off x="5872318" y="2533855"/>
            <a:ext cx="3707402" cy="2062103"/>
          </a:xfrm>
          <a:prstGeom prst="rect">
            <a:avLst/>
          </a:prstGeom>
        </p:spPr>
        <p:txBody>
          <a:bodyPr wrap="square">
            <a:spAutoFit/>
          </a:bodyPr>
          <a:lstStyle/>
          <a:p>
            <a:r>
              <a:rPr lang="en-IN" sz="3200" dirty="0"/>
              <a:t>an inverted pleat in a narrow skirt to allow freedom of movement.</a:t>
            </a:r>
          </a:p>
        </p:txBody>
      </p:sp>
    </p:spTree>
    <p:extLst>
      <p:ext uri="{BB962C8B-B14F-4D97-AF65-F5344CB8AC3E}">
        <p14:creationId xmlns:p14="http://schemas.microsoft.com/office/powerpoint/2010/main" val="3871556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EF4DC-FD28-454C-99B7-1C6B8BF1C1A8}"/>
              </a:ext>
            </a:extLst>
          </p:cNvPr>
          <p:cNvSpPr txBox="1"/>
          <p:nvPr/>
        </p:nvSpPr>
        <p:spPr>
          <a:xfrm>
            <a:off x="3348741" y="2745073"/>
            <a:ext cx="5494517" cy="1107996"/>
          </a:xfrm>
          <a:prstGeom prst="rect">
            <a:avLst/>
          </a:prstGeom>
          <a:noFill/>
        </p:spPr>
        <p:txBody>
          <a:bodyPr wrap="none" rtlCol="0">
            <a:spAutoFit/>
          </a:bodyPr>
          <a:lstStyle/>
          <a:p>
            <a:r>
              <a:rPr lang="en-IN" sz="6600" dirty="0"/>
              <a:t>THANK    YOU</a:t>
            </a:r>
          </a:p>
        </p:txBody>
      </p:sp>
    </p:spTree>
    <p:extLst>
      <p:ext uri="{BB962C8B-B14F-4D97-AF65-F5344CB8AC3E}">
        <p14:creationId xmlns:p14="http://schemas.microsoft.com/office/powerpoint/2010/main" val="99518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4C0D-847B-4EC7-8B68-5DE51F346732}"/>
              </a:ext>
            </a:extLst>
          </p:cNvPr>
          <p:cNvSpPr>
            <a:spLocks noGrp="1"/>
          </p:cNvSpPr>
          <p:nvPr>
            <p:ph type="title"/>
          </p:nvPr>
        </p:nvSpPr>
        <p:spPr>
          <a:xfrm>
            <a:off x="808383" y="259562"/>
            <a:ext cx="10353761" cy="1326321"/>
          </a:xfrm>
        </p:spPr>
        <p:txBody>
          <a:bodyPr/>
          <a:lstStyle/>
          <a:p>
            <a:r>
              <a:rPr lang="en-IN" dirty="0"/>
              <a:t>DARTS</a:t>
            </a:r>
          </a:p>
        </p:txBody>
      </p:sp>
      <p:pic>
        <p:nvPicPr>
          <p:cNvPr id="4" name="Picture 3">
            <a:extLst>
              <a:ext uri="{FF2B5EF4-FFF2-40B4-BE49-F238E27FC236}">
                <a16:creationId xmlns:a16="http://schemas.microsoft.com/office/drawing/2014/main" id="{841B176D-7EAB-41A4-9A26-C91D03C265AE}"/>
              </a:ext>
            </a:extLst>
          </p:cNvPr>
          <p:cNvPicPr>
            <a:picLocks noChangeAspect="1"/>
          </p:cNvPicPr>
          <p:nvPr/>
        </p:nvPicPr>
        <p:blipFill>
          <a:blip r:embed="rId2"/>
          <a:stretch>
            <a:fillRect/>
          </a:stretch>
        </p:blipFill>
        <p:spPr>
          <a:xfrm>
            <a:off x="808383" y="663160"/>
            <a:ext cx="3576224" cy="3142215"/>
          </a:xfrm>
          <a:prstGeom prst="rect">
            <a:avLst/>
          </a:prstGeom>
        </p:spPr>
      </p:pic>
      <p:pic>
        <p:nvPicPr>
          <p:cNvPr id="6" name="Picture 5">
            <a:extLst>
              <a:ext uri="{FF2B5EF4-FFF2-40B4-BE49-F238E27FC236}">
                <a16:creationId xmlns:a16="http://schemas.microsoft.com/office/drawing/2014/main" id="{B5FA7F51-A03B-41CD-AF4D-179727FDC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053" y="1962622"/>
            <a:ext cx="5291344" cy="3972655"/>
          </a:xfrm>
          <a:prstGeom prst="rect">
            <a:avLst/>
          </a:prstGeom>
        </p:spPr>
      </p:pic>
      <p:sp>
        <p:nvSpPr>
          <p:cNvPr id="3" name="TextBox 2">
            <a:extLst>
              <a:ext uri="{FF2B5EF4-FFF2-40B4-BE49-F238E27FC236}">
                <a16:creationId xmlns:a16="http://schemas.microsoft.com/office/drawing/2014/main" id="{A66B9676-9D1F-4434-B9C9-937ACE42F91B}"/>
              </a:ext>
            </a:extLst>
          </p:cNvPr>
          <p:cNvSpPr txBox="1"/>
          <p:nvPr/>
        </p:nvSpPr>
        <p:spPr>
          <a:xfrm>
            <a:off x="808383" y="4081897"/>
            <a:ext cx="4752586" cy="2031325"/>
          </a:xfrm>
          <a:prstGeom prst="rect">
            <a:avLst/>
          </a:prstGeom>
          <a:noFill/>
        </p:spPr>
        <p:txBody>
          <a:bodyPr wrap="square" rtlCol="0">
            <a:spAutoFit/>
          </a:bodyPr>
          <a:lstStyle/>
          <a:p>
            <a:r>
              <a:rPr lang="en-IN" b="1" dirty="0"/>
              <a:t>Darts</a:t>
            </a:r>
            <a:r>
              <a:rPr lang="en-IN" dirty="0"/>
              <a:t> are folds (</a:t>
            </a:r>
            <a:r>
              <a:rPr lang="en-IN" b="1" dirty="0"/>
              <a:t>tucks</a:t>
            </a:r>
            <a:r>
              <a:rPr lang="en-IN" dirty="0"/>
              <a:t> coming to a point) and sewn into fabric to take in ease and provide shape to a </a:t>
            </a:r>
            <a:r>
              <a:rPr lang="en-IN" b="1" dirty="0"/>
              <a:t>garment</a:t>
            </a:r>
            <a:r>
              <a:rPr lang="en-IN" dirty="0"/>
              <a:t>, especially for a woman's bust. They are used frequently in all sorts of </a:t>
            </a:r>
            <a:r>
              <a:rPr lang="en-IN" b="1" dirty="0"/>
              <a:t>clothing</a:t>
            </a:r>
            <a:r>
              <a:rPr lang="en-IN" dirty="0"/>
              <a:t> to tailor the </a:t>
            </a:r>
            <a:r>
              <a:rPr lang="en-IN" b="1" dirty="0"/>
              <a:t>garment</a:t>
            </a:r>
            <a:r>
              <a:rPr lang="en-IN" dirty="0"/>
              <a:t> to the wearer's shape, or to make an innovative shape in the </a:t>
            </a:r>
            <a:r>
              <a:rPr lang="en-IN" b="1" dirty="0"/>
              <a:t>garment</a:t>
            </a:r>
            <a:r>
              <a:rPr lang="en-IN" dirty="0"/>
              <a:t>.</a:t>
            </a:r>
          </a:p>
        </p:txBody>
      </p:sp>
    </p:spTree>
    <p:extLst>
      <p:ext uri="{BB962C8B-B14F-4D97-AF65-F5344CB8AC3E}">
        <p14:creationId xmlns:p14="http://schemas.microsoft.com/office/powerpoint/2010/main" val="400318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9A0D-56AC-4C75-B07B-741CB9440A36}"/>
              </a:ext>
            </a:extLst>
          </p:cNvPr>
          <p:cNvSpPr>
            <a:spLocks noGrp="1"/>
          </p:cNvSpPr>
          <p:nvPr>
            <p:ph type="title"/>
          </p:nvPr>
        </p:nvSpPr>
        <p:spPr>
          <a:xfrm>
            <a:off x="1761935" y="1113183"/>
            <a:ext cx="8518024" cy="1065542"/>
          </a:xfrm>
        </p:spPr>
        <p:txBody>
          <a:bodyPr/>
          <a:lstStyle/>
          <a:p>
            <a:r>
              <a:rPr lang="en-IN" dirty="0"/>
              <a:t>TUCKS</a:t>
            </a:r>
            <a:br>
              <a:rPr lang="en-IN" dirty="0"/>
            </a:br>
            <a:endParaRPr lang="en-IN" dirty="0"/>
          </a:p>
        </p:txBody>
      </p:sp>
      <p:pic>
        <p:nvPicPr>
          <p:cNvPr id="2050" name="Picture 2" descr="What Are Fabric Tucks And How To Sew Them - Doina Alexei">
            <a:extLst>
              <a:ext uri="{FF2B5EF4-FFF2-40B4-BE49-F238E27FC236}">
                <a16:creationId xmlns:a16="http://schemas.microsoft.com/office/drawing/2014/main" id="{71B47F32-2CAC-4803-B07E-042535113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652" y="3990054"/>
            <a:ext cx="3003783" cy="19310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2D98A0-D223-42A9-831E-7065C05B3664}"/>
              </a:ext>
            </a:extLst>
          </p:cNvPr>
          <p:cNvSpPr txBox="1"/>
          <p:nvPr/>
        </p:nvSpPr>
        <p:spPr>
          <a:xfrm>
            <a:off x="2160104" y="1722783"/>
            <a:ext cx="7707227" cy="923330"/>
          </a:xfrm>
          <a:prstGeom prst="rect">
            <a:avLst/>
          </a:prstGeom>
          <a:noFill/>
        </p:spPr>
        <p:txBody>
          <a:bodyPr wrap="square" rtlCol="0">
            <a:spAutoFit/>
          </a:bodyPr>
          <a:lstStyle/>
          <a:p>
            <a:r>
              <a:rPr lang="en-IN" dirty="0"/>
              <a:t>a </a:t>
            </a:r>
            <a:r>
              <a:rPr lang="en-IN" i="1" dirty="0"/>
              <a:t>tuck</a:t>
            </a:r>
            <a:r>
              <a:rPr lang="en-IN" dirty="0"/>
              <a:t> is a fold or pleat in fabric that is sewn in place. Small </a:t>
            </a:r>
            <a:r>
              <a:rPr lang="en-IN" i="1" dirty="0"/>
              <a:t>tucks</a:t>
            </a:r>
            <a:r>
              <a:rPr lang="en-IN" dirty="0"/>
              <a:t>, especially multiple parallel </a:t>
            </a:r>
            <a:r>
              <a:rPr lang="en-IN" i="1" dirty="0"/>
              <a:t>tucks</a:t>
            </a:r>
            <a:r>
              <a:rPr lang="en-IN" dirty="0"/>
              <a:t>, may be used to decorate clothing or household linens.</a:t>
            </a:r>
          </a:p>
        </p:txBody>
      </p:sp>
      <p:sp>
        <p:nvSpPr>
          <p:cNvPr id="4" name="TextBox 3">
            <a:extLst>
              <a:ext uri="{FF2B5EF4-FFF2-40B4-BE49-F238E27FC236}">
                <a16:creationId xmlns:a16="http://schemas.microsoft.com/office/drawing/2014/main" id="{C2BC865C-6177-447E-B534-A3B053B5296D}"/>
              </a:ext>
            </a:extLst>
          </p:cNvPr>
          <p:cNvSpPr txBox="1"/>
          <p:nvPr/>
        </p:nvSpPr>
        <p:spPr>
          <a:xfrm>
            <a:off x="4651513" y="3180522"/>
            <a:ext cx="1781321" cy="523220"/>
          </a:xfrm>
          <a:prstGeom prst="rect">
            <a:avLst/>
          </a:prstGeom>
          <a:noFill/>
        </p:spPr>
        <p:txBody>
          <a:bodyPr wrap="none" rtlCol="0">
            <a:spAutoFit/>
          </a:bodyPr>
          <a:lstStyle/>
          <a:p>
            <a:r>
              <a:rPr lang="en-IN" sz="2800" dirty="0"/>
              <a:t>PIN TUCK</a:t>
            </a:r>
          </a:p>
        </p:txBody>
      </p:sp>
      <p:sp>
        <p:nvSpPr>
          <p:cNvPr id="5" name="TextBox 4">
            <a:extLst>
              <a:ext uri="{FF2B5EF4-FFF2-40B4-BE49-F238E27FC236}">
                <a16:creationId xmlns:a16="http://schemas.microsoft.com/office/drawing/2014/main" id="{45C281CF-5218-4EF0-B871-0314B1D63ACF}"/>
              </a:ext>
            </a:extLst>
          </p:cNvPr>
          <p:cNvSpPr txBox="1"/>
          <p:nvPr/>
        </p:nvSpPr>
        <p:spPr>
          <a:xfrm>
            <a:off x="4492488" y="4238151"/>
            <a:ext cx="6891130" cy="1200329"/>
          </a:xfrm>
          <a:prstGeom prst="rect">
            <a:avLst/>
          </a:prstGeom>
          <a:noFill/>
        </p:spPr>
        <p:txBody>
          <a:bodyPr wrap="square" rtlCol="0">
            <a:spAutoFit/>
          </a:bodyPr>
          <a:lstStyle/>
          <a:p>
            <a:r>
              <a:rPr lang="en-IN" dirty="0"/>
              <a:t>Pin tucks are parallel rows of raised fabric produced by stitching tight rows of stitches on </a:t>
            </a:r>
            <a:r>
              <a:rPr lang="en-IN" dirty="0">
                <a:hlinkClick r:id="rId3">
                  <a:extLst>
                    <a:ext uri="{A12FA001-AC4F-418D-AE19-62706E023703}">
                      <ahyp:hlinkClr xmlns:ahyp="http://schemas.microsoft.com/office/drawing/2018/hyperlinkcolor" val="tx"/>
                    </a:ext>
                  </a:extLst>
                </a:hlinkClick>
              </a:rPr>
              <a:t>sewing machines</a:t>
            </a:r>
            <a:r>
              <a:rPr lang="en-IN" dirty="0"/>
              <a:t> to push up the fabric between them. Pin tucks are common on formalwear and make a nice pattern along the front of a shirt or blouse.</a:t>
            </a:r>
          </a:p>
        </p:txBody>
      </p:sp>
    </p:spTree>
    <p:extLst>
      <p:ext uri="{BB962C8B-B14F-4D97-AF65-F5344CB8AC3E}">
        <p14:creationId xmlns:p14="http://schemas.microsoft.com/office/powerpoint/2010/main" val="292997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3FDC7-C9C4-47C6-9862-8F06732F1460}"/>
              </a:ext>
            </a:extLst>
          </p:cNvPr>
          <p:cNvSpPr>
            <a:spLocks noGrp="1"/>
          </p:cNvSpPr>
          <p:nvPr>
            <p:ph type="title"/>
          </p:nvPr>
        </p:nvSpPr>
        <p:spPr/>
        <p:txBody>
          <a:bodyPr/>
          <a:lstStyle/>
          <a:p>
            <a:r>
              <a:rPr lang="en-IN" dirty="0"/>
              <a:t>CROSS TUCK</a:t>
            </a:r>
          </a:p>
        </p:txBody>
      </p:sp>
      <p:pic>
        <p:nvPicPr>
          <p:cNvPr id="3" name="Picture 2">
            <a:extLst>
              <a:ext uri="{FF2B5EF4-FFF2-40B4-BE49-F238E27FC236}">
                <a16:creationId xmlns:a16="http://schemas.microsoft.com/office/drawing/2014/main" id="{6A9307F9-C70B-4DCC-ACA6-11CD837EDE7B}"/>
              </a:ext>
            </a:extLst>
          </p:cNvPr>
          <p:cNvPicPr>
            <a:picLocks noChangeAspect="1"/>
          </p:cNvPicPr>
          <p:nvPr/>
        </p:nvPicPr>
        <p:blipFill>
          <a:blip r:embed="rId2"/>
          <a:stretch>
            <a:fillRect/>
          </a:stretch>
        </p:blipFill>
        <p:spPr>
          <a:xfrm>
            <a:off x="913795" y="2046886"/>
            <a:ext cx="4141514" cy="3007716"/>
          </a:xfrm>
          <a:prstGeom prst="rect">
            <a:avLst/>
          </a:prstGeom>
        </p:spPr>
      </p:pic>
      <p:sp>
        <p:nvSpPr>
          <p:cNvPr id="4" name="TextBox 3">
            <a:extLst>
              <a:ext uri="{FF2B5EF4-FFF2-40B4-BE49-F238E27FC236}">
                <a16:creationId xmlns:a16="http://schemas.microsoft.com/office/drawing/2014/main" id="{6EB5AB53-49AA-4B65-9682-551D0ED90B4D}"/>
              </a:ext>
            </a:extLst>
          </p:cNvPr>
          <p:cNvSpPr txBox="1"/>
          <p:nvPr/>
        </p:nvSpPr>
        <p:spPr>
          <a:xfrm>
            <a:off x="5592418" y="2274838"/>
            <a:ext cx="5473147" cy="2308324"/>
          </a:xfrm>
          <a:prstGeom prst="rect">
            <a:avLst/>
          </a:prstGeom>
          <a:noFill/>
        </p:spPr>
        <p:txBody>
          <a:bodyPr wrap="square" rtlCol="0">
            <a:spAutoFit/>
          </a:bodyPr>
          <a:lstStyle/>
          <a:p>
            <a:r>
              <a:rPr lang="en-IN" dirty="0"/>
              <a:t>Cross tucks are basically pin tucks sewn in two directions. Once stitched, the multiple rows of raised fabric tucks create a boxed pattern. Cross tucks are popular both for embellishing clothing and making home decor like pillows, drapes, and upholstery. Lattice tucks are similar to cross tucks but pressed and stitched closer to make the fabric resemble the look of windows or lattice.</a:t>
            </a:r>
          </a:p>
        </p:txBody>
      </p:sp>
    </p:spTree>
    <p:extLst>
      <p:ext uri="{BB962C8B-B14F-4D97-AF65-F5344CB8AC3E}">
        <p14:creationId xmlns:p14="http://schemas.microsoft.com/office/powerpoint/2010/main" val="391493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9BEB-ABB1-4172-9CF8-87488D2007E3}"/>
              </a:ext>
            </a:extLst>
          </p:cNvPr>
          <p:cNvSpPr>
            <a:spLocks noGrp="1"/>
          </p:cNvSpPr>
          <p:nvPr>
            <p:ph type="title"/>
          </p:nvPr>
        </p:nvSpPr>
        <p:spPr/>
        <p:txBody>
          <a:bodyPr/>
          <a:lstStyle/>
          <a:p>
            <a:r>
              <a:rPr lang="en-IN" dirty="0"/>
              <a:t>CORDED TUCK</a:t>
            </a:r>
          </a:p>
        </p:txBody>
      </p:sp>
      <p:pic>
        <p:nvPicPr>
          <p:cNvPr id="3074" name="Picture 2" descr="The Laced Angel: Making a Corded Petticoat">
            <a:extLst>
              <a:ext uri="{FF2B5EF4-FFF2-40B4-BE49-F238E27FC236}">
                <a16:creationId xmlns:a16="http://schemas.microsoft.com/office/drawing/2014/main" id="{D1A63CA3-343A-466C-8F94-4AB54E859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163" y="2047496"/>
            <a:ext cx="2832238" cy="3781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BC378C-0932-423C-9FC5-E65B247DF239}"/>
              </a:ext>
            </a:extLst>
          </p:cNvPr>
          <p:cNvSpPr txBox="1"/>
          <p:nvPr/>
        </p:nvSpPr>
        <p:spPr>
          <a:xfrm>
            <a:off x="4246235" y="2340400"/>
            <a:ext cx="6815602" cy="2031325"/>
          </a:xfrm>
          <a:prstGeom prst="rect">
            <a:avLst/>
          </a:prstGeom>
          <a:noFill/>
        </p:spPr>
        <p:txBody>
          <a:bodyPr wrap="square" rtlCol="0">
            <a:spAutoFit/>
          </a:bodyPr>
          <a:lstStyle/>
          <a:p>
            <a:r>
              <a:rPr lang="en-IN" dirty="0"/>
              <a:t>Corded tucks are another version of regular pin tucks and made using </a:t>
            </a:r>
            <a:r>
              <a:rPr lang="en-IN" dirty="0">
                <a:hlinkClick r:id="rId3"/>
              </a:rPr>
              <a:t>sewing machines</a:t>
            </a:r>
            <a:r>
              <a:rPr lang="en-IN" u="sng" dirty="0">
                <a:hlinkClick r:id="rId3"/>
              </a:rPr>
              <a:t> </a:t>
            </a:r>
            <a:r>
              <a:rPr lang="en-IN" dirty="0"/>
              <a:t>by first stitching standard pin tucks, then adding cord, yarn, ribbon, or other trim to the raised edges. The trim is sewn on using a zigzag stitch. Lace tucks are done using a similar method only with lace trim. This is stitched onto the back side of the tuck so only the edge of the lace shows.</a:t>
            </a:r>
          </a:p>
        </p:txBody>
      </p:sp>
    </p:spTree>
    <p:extLst>
      <p:ext uri="{BB962C8B-B14F-4D97-AF65-F5344CB8AC3E}">
        <p14:creationId xmlns:p14="http://schemas.microsoft.com/office/powerpoint/2010/main" val="263056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193F-3D95-44AF-96CD-8BA122438812}"/>
              </a:ext>
            </a:extLst>
          </p:cNvPr>
          <p:cNvSpPr>
            <a:spLocks noGrp="1"/>
          </p:cNvSpPr>
          <p:nvPr>
            <p:ph type="title"/>
          </p:nvPr>
        </p:nvSpPr>
        <p:spPr>
          <a:xfrm>
            <a:off x="913795" y="609600"/>
            <a:ext cx="9593085" cy="1528152"/>
          </a:xfrm>
        </p:spPr>
        <p:txBody>
          <a:bodyPr/>
          <a:lstStyle/>
          <a:p>
            <a:r>
              <a:rPr lang="en-IN" dirty="0"/>
              <a:t>SHELL OR SCALLOPED TUCK</a:t>
            </a:r>
          </a:p>
        </p:txBody>
      </p:sp>
      <p:pic>
        <p:nvPicPr>
          <p:cNvPr id="4098" name="Picture 2" descr="Image result for shell tuck stitch | Tuck, Easter projects">
            <a:extLst>
              <a:ext uri="{FF2B5EF4-FFF2-40B4-BE49-F238E27FC236}">
                <a16:creationId xmlns:a16="http://schemas.microsoft.com/office/drawing/2014/main" id="{B80B326E-3867-4A81-8BE4-D449167BC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71" y="2305877"/>
            <a:ext cx="5266570" cy="3536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894956-C0CD-424A-9AE2-2F226C42C616}"/>
              </a:ext>
            </a:extLst>
          </p:cNvPr>
          <p:cNvSpPr txBox="1"/>
          <p:nvPr/>
        </p:nvSpPr>
        <p:spPr>
          <a:xfrm>
            <a:off x="6599583" y="3101008"/>
            <a:ext cx="4731025" cy="1200329"/>
          </a:xfrm>
          <a:prstGeom prst="rect">
            <a:avLst/>
          </a:prstGeom>
          <a:noFill/>
        </p:spPr>
        <p:txBody>
          <a:bodyPr wrap="square" rtlCol="0">
            <a:spAutoFit/>
          </a:bodyPr>
          <a:lstStyle/>
          <a:p>
            <a:r>
              <a:rPr lang="en-IN" dirty="0"/>
              <a:t>Shell tucks are wider pin tucks decorated with a wavy, contrasting colour thread stitch that resembles the look of a shell edge. </a:t>
            </a:r>
          </a:p>
        </p:txBody>
      </p:sp>
    </p:spTree>
    <p:extLst>
      <p:ext uri="{BB962C8B-B14F-4D97-AF65-F5344CB8AC3E}">
        <p14:creationId xmlns:p14="http://schemas.microsoft.com/office/powerpoint/2010/main" val="23257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6B0D5-C142-499E-BA80-561EF86354DD}"/>
              </a:ext>
            </a:extLst>
          </p:cNvPr>
          <p:cNvSpPr>
            <a:spLocks noGrp="1"/>
          </p:cNvSpPr>
          <p:nvPr>
            <p:ph type="title"/>
          </p:nvPr>
        </p:nvSpPr>
        <p:spPr/>
        <p:txBody>
          <a:bodyPr/>
          <a:lstStyle/>
          <a:p>
            <a:r>
              <a:rPr lang="en-IN" dirty="0"/>
              <a:t>Grouped  tuck with scalloped effect</a:t>
            </a:r>
            <a:br>
              <a:rPr lang="en-IN" dirty="0"/>
            </a:br>
            <a:endParaRPr lang="en-IN" dirty="0"/>
          </a:p>
        </p:txBody>
      </p:sp>
      <p:pic>
        <p:nvPicPr>
          <p:cNvPr id="4" name="Picture 3">
            <a:extLst>
              <a:ext uri="{FF2B5EF4-FFF2-40B4-BE49-F238E27FC236}">
                <a16:creationId xmlns:a16="http://schemas.microsoft.com/office/drawing/2014/main" id="{88AFFA33-CC9D-4085-9642-4E7A6859B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935921"/>
            <a:ext cx="5377070" cy="4459357"/>
          </a:xfrm>
          <a:prstGeom prst="rect">
            <a:avLst/>
          </a:prstGeom>
        </p:spPr>
      </p:pic>
      <p:sp>
        <p:nvSpPr>
          <p:cNvPr id="3" name="TextBox 2">
            <a:extLst>
              <a:ext uri="{FF2B5EF4-FFF2-40B4-BE49-F238E27FC236}">
                <a16:creationId xmlns:a16="http://schemas.microsoft.com/office/drawing/2014/main" id="{7BA93499-1216-4B76-AE36-11F255A4AFF6}"/>
              </a:ext>
            </a:extLst>
          </p:cNvPr>
          <p:cNvSpPr txBox="1"/>
          <p:nvPr/>
        </p:nvSpPr>
        <p:spPr>
          <a:xfrm>
            <a:off x="6627274" y="2858514"/>
            <a:ext cx="5027915" cy="1754326"/>
          </a:xfrm>
          <a:prstGeom prst="rect">
            <a:avLst/>
          </a:prstGeom>
          <a:noFill/>
        </p:spPr>
        <p:txBody>
          <a:bodyPr wrap="square" rtlCol="0">
            <a:spAutoFit/>
          </a:bodyPr>
          <a:lstStyle/>
          <a:p>
            <a:r>
              <a:rPr lang="en-IN" dirty="0"/>
              <a:t>Mark narrow tucks fairly close to each other stitch them and pressed to one side at right angles to the tucks ,mark lines at regular intervals for cross wise stitching on the first line stitch across the tucks in the direction they were pressed .</a:t>
            </a:r>
          </a:p>
        </p:txBody>
      </p:sp>
    </p:spTree>
    <p:extLst>
      <p:ext uri="{BB962C8B-B14F-4D97-AF65-F5344CB8AC3E}">
        <p14:creationId xmlns:p14="http://schemas.microsoft.com/office/powerpoint/2010/main" val="131824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6BE5-35D8-4BA1-8220-3251FB2C1C01}"/>
              </a:ext>
            </a:extLst>
          </p:cNvPr>
          <p:cNvSpPr>
            <a:spLocks noGrp="1"/>
          </p:cNvSpPr>
          <p:nvPr>
            <p:ph type="title"/>
          </p:nvPr>
        </p:nvSpPr>
        <p:spPr/>
        <p:txBody>
          <a:bodyPr/>
          <a:lstStyle/>
          <a:p>
            <a:r>
              <a:rPr lang="en-IN" dirty="0"/>
              <a:t>FLARES</a:t>
            </a:r>
          </a:p>
        </p:txBody>
      </p:sp>
      <p:sp>
        <p:nvSpPr>
          <p:cNvPr id="3" name="Rectangle 2">
            <a:extLst>
              <a:ext uri="{FF2B5EF4-FFF2-40B4-BE49-F238E27FC236}">
                <a16:creationId xmlns:a16="http://schemas.microsoft.com/office/drawing/2014/main" id="{8197F06F-4672-4948-BBAC-86CF18EA6253}"/>
              </a:ext>
            </a:extLst>
          </p:cNvPr>
          <p:cNvSpPr/>
          <p:nvPr/>
        </p:nvSpPr>
        <p:spPr>
          <a:xfrm>
            <a:off x="728870" y="3167754"/>
            <a:ext cx="6096000" cy="1754326"/>
          </a:xfrm>
          <a:prstGeom prst="rect">
            <a:avLst/>
          </a:prstGeom>
        </p:spPr>
        <p:txBody>
          <a:bodyPr>
            <a:spAutoFit/>
          </a:bodyPr>
          <a:lstStyle/>
          <a:p>
            <a:r>
              <a:rPr lang="en-IN" dirty="0"/>
              <a:t>Flares refers to a projection of volume in a silhouette, flares are also referred to as a type of trouser style. A flare can feature on dresses or tops, particularly seeing reference in peplum tops and skirts. The Flares trouser curves out between the calf and the ankle creating a flare.</a:t>
            </a:r>
          </a:p>
        </p:txBody>
      </p:sp>
      <p:pic>
        <p:nvPicPr>
          <p:cNvPr id="4" name="Picture 3">
            <a:extLst>
              <a:ext uri="{FF2B5EF4-FFF2-40B4-BE49-F238E27FC236}">
                <a16:creationId xmlns:a16="http://schemas.microsoft.com/office/drawing/2014/main" id="{3428838E-4345-4955-8118-C0E212F776F2}"/>
              </a:ext>
            </a:extLst>
          </p:cNvPr>
          <p:cNvPicPr>
            <a:picLocks noChangeAspect="1"/>
          </p:cNvPicPr>
          <p:nvPr/>
        </p:nvPicPr>
        <p:blipFill>
          <a:blip r:embed="rId2"/>
          <a:stretch>
            <a:fillRect/>
          </a:stretch>
        </p:blipFill>
        <p:spPr>
          <a:xfrm>
            <a:off x="8037175" y="1219200"/>
            <a:ext cx="3599953" cy="5020988"/>
          </a:xfrm>
          <a:prstGeom prst="rect">
            <a:avLst/>
          </a:prstGeom>
        </p:spPr>
      </p:pic>
    </p:spTree>
    <p:extLst>
      <p:ext uri="{BB962C8B-B14F-4D97-AF65-F5344CB8AC3E}">
        <p14:creationId xmlns:p14="http://schemas.microsoft.com/office/powerpoint/2010/main" val="2911403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112</TotalTime>
  <Words>817</Words>
  <Application>Microsoft Office PowerPoint</Application>
  <PresentationFormat>Widescreen</PresentationFormat>
  <Paragraphs>61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Bookman Old Style</vt:lpstr>
      <vt:lpstr>Rockwell</vt:lpstr>
      <vt:lpstr>Damask</vt:lpstr>
      <vt:lpstr> SEWING TECHNIQUES UNIT-2-FULLNESS </vt:lpstr>
      <vt:lpstr>FULLNESS</vt:lpstr>
      <vt:lpstr>DARTS</vt:lpstr>
      <vt:lpstr>TUCKS </vt:lpstr>
      <vt:lpstr>CROSS TUCK</vt:lpstr>
      <vt:lpstr>CORDED TUCK</vt:lpstr>
      <vt:lpstr>SHELL OR SCALLOPED TUCK</vt:lpstr>
      <vt:lpstr>Grouped  tuck with scalloped effect </vt:lpstr>
      <vt:lpstr>FLARES</vt:lpstr>
      <vt:lpstr>SHIRRING</vt:lpstr>
      <vt:lpstr>GATHERS </vt:lpstr>
      <vt:lpstr>GODETS</vt:lpstr>
      <vt:lpstr>FRILL</vt:lpstr>
      <vt:lpstr>PLEATS</vt:lpstr>
      <vt:lpstr>CARTRIDGE PLEAT</vt:lpstr>
      <vt:lpstr>BOX PLEAT</vt:lpstr>
      <vt:lpstr>INVERTED BOX PLEAT</vt:lpstr>
      <vt:lpstr>PINCH PLEAT</vt:lpstr>
      <vt:lpstr>KNIFE PLEAT</vt:lpstr>
      <vt:lpstr>KICK PLEAT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UNIT-2</dc:title>
  <dc:creator>ELCOT</dc:creator>
  <cp:lastModifiedBy> </cp:lastModifiedBy>
  <cp:revision>16</cp:revision>
  <dcterms:created xsi:type="dcterms:W3CDTF">2020-04-20T16:41:13Z</dcterms:created>
  <dcterms:modified xsi:type="dcterms:W3CDTF">2020-05-20T17:10:41Z</dcterms:modified>
</cp:coreProperties>
</file>