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9" r:id="rId4"/>
    <p:sldId id="266" r:id="rId5"/>
    <p:sldId id="265" r:id="rId6"/>
    <p:sldId id="264"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2" d="100"/>
          <a:sy n="62" d="100"/>
        </p:scale>
        <p:origin x="-1584" y="-22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FE0F49-CA69-481C-862C-3E54A48A7A3A}"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ABD23F-8C61-451C-8F43-D4139A678D0C}" type="slidenum">
              <a:rPr lang="en-US" smtClean="0"/>
              <a:t>‹#›</a:t>
            </a:fld>
            <a:endParaRPr lang="en-US"/>
          </a:p>
        </p:txBody>
      </p:sp>
    </p:spTree>
    <p:extLst>
      <p:ext uri="{BB962C8B-B14F-4D97-AF65-F5344CB8AC3E}">
        <p14:creationId xmlns:p14="http://schemas.microsoft.com/office/powerpoint/2010/main" val="1653246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FE0F49-CA69-481C-862C-3E54A48A7A3A}"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ABD23F-8C61-451C-8F43-D4139A678D0C}" type="slidenum">
              <a:rPr lang="en-US" smtClean="0"/>
              <a:t>‹#›</a:t>
            </a:fld>
            <a:endParaRPr lang="en-US"/>
          </a:p>
        </p:txBody>
      </p:sp>
    </p:spTree>
    <p:extLst>
      <p:ext uri="{BB962C8B-B14F-4D97-AF65-F5344CB8AC3E}">
        <p14:creationId xmlns:p14="http://schemas.microsoft.com/office/powerpoint/2010/main" val="426781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FE0F49-CA69-481C-862C-3E54A48A7A3A}"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ABD23F-8C61-451C-8F43-D4139A678D0C}" type="slidenum">
              <a:rPr lang="en-US" smtClean="0"/>
              <a:t>‹#›</a:t>
            </a:fld>
            <a:endParaRPr lang="en-US"/>
          </a:p>
        </p:txBody>
      </p:sp>
    </p:spTree>
    <p:extLst>
      <p:ext uri="{BB962C8B-B14F-4D97-AF65-F5344CB8AC3E}">
        <p14:creationId xmlns:p14="http://schemas.microsoft.com/office/powerpoint/2010/main" val="2730059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FE0F49-CA69-481C-862C-3E54A48A7A3A}"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ABD23F-8C61-451C-8F43-D4139A678D0C}" type="slidenum">
              <a:rPr lang="en-US" smtClean="0"/>
              <a:t>‹#›</a:t>
            </a:fld>
            <a:endParaRPr lang="en-US"/>
          </a:p>
        </p:txBody>
      </p:sp>
    </p:spTree>
    <p:extLst>
      <p:ext uri="{BB962C8B-B14F-4D97-AF65-F5344CB8AC3E}">
        <p14:creationId xmlns:p14="http://schemas.microsoft.com/office/powerpoint/2010/main" val="3803734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FE0F49-CA69-481C-862C-3E54A48A7A3A}"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ABD23F-8C61-451C-8F43-D4139A678D0C}" type="slidenum">
              <a:rPr lang="en-US" smtClean="0"/>
              <a:t>‹#›</a:t>
            </a:fld>
            <a:endParaRPr lang="en-US"/>
          </a:p>
        </p:txBody>
      </p:sp>
    </p:spTree>
    <p:extLst>
      <p:ext uri="{BB962C8B-B14F-4D97-AF65-F5344CB8AC3E}">
        <p14:creationId xmlns:p14="http://schemas.microsoft.com/office/powerpoint/2010/main" val="1516401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FE0F49-CA69-481C-862C-3E54A48A7A3A}" type="datetimeFigureOut">
              <a:rPr lang="en-US" smtClean="0"/>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ABD23F-8C61-451C-8F43-D4139A678D0C}" type="slidenum">
              <a:rPr lang="en-US" smtClean="0"/>
              <a:t>‹#›</a:t>
            </a:fld>
            <a:endParaRPr lang="en-US"/>
          </a:p>
        </p:txBody>
      </p:sp>
    </p:spTree>
    <p:extLst>
      <p:ext uri="{BB962C8B-B14F-4D97-AF65-F5344CB8AC3E}">
        <p14:creationId xmlns:p14="http://schemas.microsoft.com/office/powerpoint/2010/main" val="2759509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FE0F49-CA69-481C-862C-3E54A48A7A3A}" type="datetimeFigureOut">
              <a:rPr lang="en-US" smtClean="0"/>
              <a:t>4/9/2020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ABD23F-8C61-451C-8F43-D4139A678D0C}" type="slidenum">
              <a:rPr lang="en-US" smtClean="0"/>
              <a:t>‹#›</a:t>
            </a:fld>
            <a:endParaRPr lang="en-US"/>
          </a:p>
        </p:txBody>
      </p:sp>
    </p:spTree>
    <p:extLst>
      <p:ext uri="{BB962C8B-B14F-4D97-AF65-F5344CB8AC3E}">
        <p14:creationId xmlns:p14="http://schemas.microsoft.com/office/powerpoint/2010/main" val="1470212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FE0F49-CA69-481C-862C-3E54A48A7A3A}" type="datetimeFigureOut">
              <a:rPr lang="en-US" smtClean="0"/>
              <a:t>4/9/2020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ABD23F-8C61-451C-8F43-D4139A678D0C}" type="slidenum">
              <a:rPr lang="en-US" smtClean="0"/>
              <a:t>‹#›</a:t>
            </a:fld>
            <a:endParaRPr lang="en-US"/>
          </a:p>
        </p:txBody>
      </p:sp>
    </p:spTree>
    <p:extLst>
      <p:ext uri="{BB962C8B-B14F-4D97-AF65-F5344CB8AC3E}">
        <p14:creationId xmlns:p14="http://schemas.microsoft.com/office/powerpoint/2010/main" val="1123903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E0F49-CA69-481C-862C-3E54A48A7A3A}" type="datetimeFigureOut">
              <a:rPr lang="en-US" smtClean="0"/>
              <a:t>4/9/2020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ABD23F-8C61-451C-8F43-D4139A678D0C}" type="slidenum">
              <a:rPr lang="en-US" smtClean="0"/>
              <a:t>‹#›</a:t>
            </a:fld>
            <a:endParaRPr lang="en-US"/>
          </a:p>
        </p:txBody>
      </p:sp>
    </p:spTree>
    <p:extLst>
      <p:ext uri="{BB962C8B-B14F-4D97-AF65-F5344CB8AC3E}">
        <p14:creationId xmlns:p14="http://schemas.microsoft.com/office/powerpoint/2010/main" val="1131244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FE0F49-CA69-481C-862C-3E54A48A7A3A}" type="datetimeFigureOut">
              <a:rPr lang="en-US" smtClean="0"/>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ABD23F-8C61-451C-8F43-D4139A678D0C}" type="slidenum">
              <a:rPr lang="en-US" smtClean="0"/>
              <a:t>‹#›</a:t>
            </a:fld>
            <a:endParaRPr lang="en-US"/>
          </a:p>
        </p:txBody>
      </p:sp>
    </p:spTree>
    <p:extLst>
      <p:ext uri="{BB962C8B-B14F-4D97-AF65-F5344CB8AC3E}">
        <p14:creationId xmlns:p14="http://schemas.microsoft.com/office/powerpoint/2010/main" val="4137913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FE0F49-CA69-481C-862C-3E54A48A7A3A}" type="datetimeFigureOut">
              <a:rPr lang="en-US" smtClean="0"/>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ABD23F-8C61-451C-8F43-D4139A678D0C}" type="slidenum">
              <a:rPr lang="en-US" smtClean="0"/>
              <a:t>‹#›</a:t>
            </a:fld>
            <a:endParaRPr lang="en-US"/>
          </a:p>
        </p:txBody>
      </p:sp>
    </p:spTree>
    <p:extLst>
      <p:ext uri="{BB962C8B-B14F-4D97-AF65-F5344CB8AC3E}">
        <p14:creationId xmlns:p14="http://schemas.microsoft.com/office/powerpoint/2010/main" val="1740327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FE0F49-CA69-481C-862C-3E54A48A7A3A}" type="datetimeFigureOut">
              <a:rPr lang="en-US" smtClean="0"/>
              <a:t>4/9/2020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ABD23F-8C61-451C-8F43-D4139A678D0C}" type="slidenum">
              <a:rPr lang="en-US" smtClean="0"/>
              <a:t>‹#›</a:t>
            </a:fld>
            <a:endParaRPr lang="en-US"/>
          </a:p>
        </p:txBody>
      </p:sp>
    </p:spTree>
    <p:extLst>
      <p:ext uri="{BB962C8B-B14F-4D97-AF65-F5344CB8AC3E}">
        <p14:creationId xmlns:p14="http://schemas.microsoft.com/office/powerpoint/2010/main" val="40091447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hyperlink" Target="https://en.wikipedia.org/wiki/Uniform_distribution_(continuous)" TargetMode="External"/><Relationship Id="rId3" Type="http://schemas.openxmlformats.org/officeDocument/2006/relationships/hyperlink" Target="https://en.wikipedia.org/wiki/Square_matrix" TargetMode="External"/><Relationship Id="rId7" Type="http://schemas.openxmlformats.org/officeDocument/2006/relationships/hyperlink" Target="https://en.wikipedia.org/wiki/Determinant" TargetMode="External"/><Relationship Id="rId2" Type="http://schemas.openxmlformats.org/officeDocument/2006/relationships/hyperlink" Target="https://en.wikipedia.org/wiki/Linear_algebra" TargetMode="External"/><Relationship Id="rId1" Type="http://schemas.openxmlformats.org/officeDocument/2006/relationships/slideLayout" Target="../slideLayouts/slideLayout7.xml"/><Relationship Id="rId6" Type="http://schemas.openxmlformats.org/officeDocument/2006/relationships/hyperlink" Target="https://en.wikipedia.org/wiki/If_and_only_if" TargetMode="External"/><Relationship Id="rId5" Type="http://schemas.openxmlformats.org/officeDocument/2006/relationships/hyperlink" Target="https://en.wikipedia.org/wiki/Matrix_multiplication" TargetMode="External"/><Relationship Id="rId10" Type="http://schemas.openxmlformats.org/officeDocument/2006/relationships/image" Target="../media/image7.png"/><Relationship Id="rId4" Type="http://schemas.openxmlformats.org/officeDocument/2006/relationships/hyperlink" Target="https://en.wikipedia.org/wiki/Identity_matrix" TargetMode="External"/><Relationship Id="rId9" Type="http://schemas.openxmlformats.org/officeDocument/2006/relationships/hyperlink" Target="https://en.wikipedia.org/wiki/Almost_surely"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en.wikipedia.org/wiki/Unit_(ring_theory)" TargetMode="External"/><Relationship Id="rId13" Type="http://schemas.openxmlformats.org/officeDocument/2006/relationships/hyperlink" Target="https://en.wikipedia.org/wiki/Row_and_column_spaces" TargetMode="External"/><Relationship Id="rId18" Type="http://schemas.openxmlformats.org/officeDocument/2006/relationships/hyperlink" Target="https://en.wikipedia.org/wiki/Elementary_matrix" TargetMode="External"/><Relationship Id="rId3" Type="http://schemas.openxmlformats.org/officeDocument/2006/relationships/hyperlink" Target="https://en.wikipedia.org/wiki/Row_equivalence" TargetMode="External"/><Relationship Id="rId7" Type="http://schemas.openxmlformats.org/officeDocument/2006/relationships/hyperlink" Target="https://en.wikipedia.org/wiki/Commutative_ring" TargetMode="External"/><Relationship Id="rId12" Type="http://schemas.openxmlformats.org/officeDocument/2006/relationships/hyperlink" Target="https://en.wikipedia.org/wiki/Linear_span" TargetMode="External"/><Relationship Id="rId17" Type="http://schemas.openxmlformats.org/officeDocument/2006/relationships/hyperlink" Target="https://en.wikipedia.org/wiki/Eigenvalue" TargetMode="External"/><Relationship Id="rId2" Type="http://schemas.openxmlformats.org/officeDocument/2006/relationships/hyperlink" Target="https://en.wikipedia.org/wiki/Field_(mathematics)" TargetMode="External"/><Relationship Id="rId16" Type="http://schemas.openxmlformats.org/officeDocument/2006/relationships/hyperlink" Target="https://en.wikipedia.org/wiki/Transpose" TargetMode="External"/><Relationship Id="rId1" Type="http://schemas.openxmlformats.org/officeDocument/2006/relationships/slideLayout" Target="../slideLayouts/slideLayout7.xml"/><Relationship Id="rId6" Type="http://schemas.openxmlformats.org/officeDocument/2006/relationships/hyperlink" Target="https://en.wikipedia.org/wiki/Determinant" TargetMode="External"/><Relationship Id="rId11" Type="http://schemas.openxmlformats.org/officeDocument/2006/relationships/hyperlink" Target="https://en.wikipedia.org/wiki/Linear_independence" TargetMode="External"/><Relationship Id="rId5" Type="http://schemas.openxmlformats.org/officeDocument/2006/relationships/hyperlink" Target="https://en.wikipedia.org/wiki/Pivot_position" TargetMode="External"/><Relationship Id="rId15" Type="http://schemas.openxmlformats.org/officeDocument/2006/relationships/hyperlink" Target="https://en.wikipedia.org/wiki/Bijection" TargetMode="External"/><Relationship Id="rId10" Type="http://schemas.openxmlformats.org/officeDocument/2006/relationships/hyperlink" Target="https://en.wikipedia.org/wiki/Kernel_(linear_algebra)" TargetMode="External"/><Relationship Id="rId4" Type="http://schemas.openxmlformats.org/officeDocument/2006/relationships/hyperlink" Target="https://en.wikipedia.org/wiki/Identity_matrix" TargetMode="External"/><Relationship Id="rId9" Type="http://schemas.openxmlformats.org/officeDocument/2006/relationships/hyperlink" Target="https://en.wikipedia.org/wiki/Rank_(linear_algebra)" TargetMode="External"/><Relationship Id="rId14" Type="http://schemas.openxmlformats.org/officeDocument/2006/relationships/hyperlink" Target="https://en.wikipedia.org/wiki/Basis_of_a_vector_space"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Orthonormal" TargetMode="External"/><Relationship Id="rId7" Type="http://schemas.openxmlformats.org/officeDocument/2006/relationships/hyperlink" Target="https://en.wikipedia.org/wiki/Involutory_matrix" TargetMode="External"/><Relationship Id="rId2" Type="http://schemas.openxmlformats.org/officeDocument/2006/relationships/hyperlink" Target="https://en.wikipedia.org/wiki/Moore%E2%80%93Penrose_inverse" TargetMode="External"/><Relationship Id="rId1" Type="http://schemas.openxmlformats.org/officeDocument/2006/relationships/slideLayout" Target="../slideLayouts/slideLayout7.xml"/><Relationship Id="rId6" Type="http://schemas.openxmlformats.org/officeDocument/2006/relationships/hyperlink" Target="https://en.wikipedia.org/wiki/Gram%E2%80%93Schmidt_process" TargetMode="External"/><Relationship Id="rId5" Type="http://schemas.openxmlformats.org/officeDocument/2006/relationships/hyperlink" Target="https://en.wikipedia.org/wiki/Orthogonal" TargetMode="External"/><Relationship Id="rId4" Type="http://schemas.openxmlformats.org/officeDocument/2006/relationships/hyperlink" Target="https://en.wikipedia.org/wiki/Dot_product"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byjus.com/maths/circles-for-class-10/"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ALGEBRA ,ANALYTICAL GEOMETRY (3D)AND TRIGNOMETRY</a:t>
            </a:r>
            <a:endParaRPr lang="en-US" dirty="0"/>
          </a:p>
        </p:txBody>
      </p:sp>
      <p:sp>
        <p:nvSpPr>
          <p:cNvPr id="3" name="Content Placeholder 2"/>
          <p:cNvSpPr>
            <a:spLocks noGrp="1"/>
          </p:cNvSpPr>
          <p:nvPr>
            <p:ph idx="1"/>
          </p:nvPr>
        </p:nvSpPr>
        <p:spPr>
          <a:xfrm>
            <a:off x="3429000" y="2590801"/>
            <a:ext cx="2057400" cy="1752600"/>
          </a:xfrm>
        </p:spPr>
        <p:txBody>
          <a:bodyPr/>
          <a:lstStyle/>
          <a:p>
            <a:r>
              <a:rPr lang="en-US" dirty="0" smtClean="0"/>
              <a:t>UNIT –I</a:t>
            </a:r>
          </a:p>
          <a:p>
            <a:r>
              <a:rPr lang="en-US" dirty="0" smtClean="0"/>
              <a:t>UNIT –II</a:t>
            </a:r>
          </a:p>
          <a:p>
            <a:r>
              <a:rPr lang="en-US" dirty="0" smtClean="0"/>
              <a:t>UNIT -III</a:t>
            </a:r>
            <a:endParaRPr lang="en-US" dirty="0"/>
          </a:p>
        </p:txBody>
      </p:sp>
    </p:spTree>
    <p:extLst>
      <p:ext uri="{BB962C8B-B14F-4D97-AF65-F5344CB8AC3E}">
        <p14:creationId xmlns:p14="http://schemas.microsoft.com/office/powerpoint/2010/main" val="4216491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533400" y="420000"/>
            <a:ext cx="7696200" cy="61801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79331" rIns="91440" bIns="88872"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37455C"/>
                </a:solidFill>
                <a:effectLst/>
                <a:latin typeface="Whitney SSm A"/>
                <a:cs typeface="Arial" pitchFamily="34" charset="0"/>
              </a:rPr>
              <a:t>Example of Non-singular Matrix</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303030"/>
                </a:solidFill>
                <a:effectLst/>
                <a:latin typeface="Whitney SSm A"/>
                <a:cs typeface="Arial" pitchFamily="34" charset="0"/>
              </a:rPr>
              <a:t>The determinant of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a:solidFill>
                <a:srgbClr val="303030"/>
              </a:solidFill>
              <a:latin typeface="Whitney SSm A"/>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303030"/>
              </a:solidFill>
              <a:effectLst/>
              <a:latin typeface="Whitney SSm A"/>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a:solidFill>
                <a:srgbClr val="303030"/>
              </a:solidFill>
              <a:latin typeface="Whitney SSm A"/>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303030"/>
              </a:solidFill>
              <a:effectLst/>
              <a:latin typeface="Whitney SSm A"/>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a:solidFill>
                <a:srgbClr val="303030"/>
              </a:solidFill>
              <a:latin typeface="Whitney SSm A"/>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303030"/>
              </a:solidFill>
              <a:effectLst/>
              <a:latin typeface="Whitney SSm A"/>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303030"/>
                </a:solidFill>
                <a:effectLst/>
                <a:latin typeface="Whitney SSm A"/>
                <a:cs typeface="Arial" pitchFamily="34" charset="0"/>
              </a:rPr>
              <a:t> i.e.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a:solidFill>
                <a:srgbClr val="303030"/>
              </a:solidFill>
              <a:latin typeface="Whitney SSm A"/>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303030"/>
              </a:solidFill>
              <a:effectLst/>
              <a:latin typeface="Whitney SSm A"/>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a:solidFill>
                <a:srgbClr val="303030"/>
              </a:solidFill>
              <a:latin typeface="Whitney SSm A"/>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303030"/>
              </a:solidFill>
              <a:effectLst/>
              <a:latin typeface="Whitney SSm A"/>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a:solidFill>
                <a:srgbClr val="303030"/>
              </a:solidFill>
              <a:latin typeface="Whitney SSm A"/>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sz="2400" dirty="0">
                <a:solidFill>
                  <a:srgbClr val="303030"/>
                </a:solidFill>
                <a:latin typeface="Whitney SSm A"/>
                <a:cs typeface="Arial" pitchFamily="34" charset="0"/>
              </a:rPr>
              <a:t> </a:t>
            </a:r>
            <a:r>
              <a:rPr lang="en-US" sz="2400" dirty="0" smtClean="0">
                <a:solidFill>
                  <a:srgbClr val="303030"/>
                </a:solidFill>
                <a:latin typeface="Whitney SSm A"/>
                <a:cs typeface="Arial" pitchFamily="34" charset="0"/>
              </a:rPr>
              <a:t>        </a:t>
            </a:r>
            <a:r>
              <a:rPr kumimoji="0" lang="en-US" sz="2400" b="0" i="0" u="none" strike="noStrike" cap="none" normalizeH="0" baseline="0" dirty="0" smtClean="0">
                <a:ln>
                  <a:noFill/>
                </a:ln>
                <a:solidFill>
                  <a:srgbClr val="303030"/>
                </a:solidFill>
                <a:effectLst/>
                <a:latin typeface="Whitney SSm A"/>
                <a:cs typeface="Arial" pitchFamily="34" charset="0"/>
              </a:rPr>
              <a:t>= 6(3) – 5(2) = 18 - 10 = 8 ≠ 0, </a:t>
            </a:r>
          </a:p>
          <a:p>
            <a:pPr marL="0" marR="0" lvl="0" indent="0" algn="just" defTabSz="914400" rtl="0" eaLnBrk="0" fontAlgn="base" latinLnBrk="0" hangingPunct="0">
              <a:lnSpc>
                <a:spcPct val="100000"/>
              </a:lnSpc>
              <a:spcBef>
                <a:spcPct val="0"/>
              </a:spcBef>
              <a:spcAft>
                <a:spcPct val="0"/>
              </a:spcAft>
              <a:buClrTx/>
              <a:buSzTx/>
              <a:buFontTx/>
              <a:buNone/>
              <a:tabLst/>
            </a:pPr>
            <a:r>
              <a:rPr lang="en-US" sz="2400" dirty="0">
                <a:solidFill>
                  <a:srgbClr val="303030"/>
                </a:solidFill>
                <a:latin typeface="Whitney SSm A"/>
                <a:cs typeface="Arial" pitchFamily="34" charset="0"/>
              </a:rPr>
              <a:t> </a:t>
            </a:r>
            <a:r>
              <a:rPr lang="en-US" sz="2400" dirty="0" smtClean="0">
                <a:solidFill>
                  <a:srgbClr val="303030"/>
                </a:solidFill>
                <a:latin typeface="Whitney SSm A"/>
                <a:cs typeface="Arial" pitchFamily="34" charset="0"/>
              </a:rPr>
              <a:t>       </a:t>
            </a:r>
            <a:r>
              <a:rPr kumimoji="0" lang="en-US" sz="2400" b="0" i="0" u="none" strike="noStrike" cap="none" normalizeH="0" baseline="0" dirty="0" smtClean="0">
                <a:ln>
                  <a:noFill/>
                </a:ln>
                <a:solidFill>
                  <a:srgbClr val="303030"/>
                </a:solidFill>
                <a:effectLst/>
                <a:latin typeface="Whitney SSm A"/>
                <a:cs typeface="Arial" pitchFamily="34" charset="0"/>
              </a:rPr>
              <a:t>so it is a non-singular matrix.</a:t>
            </a:r>
          </a:p>
        </p:txBody>
      </p:sp>
      <p:pic>
        <p:nvPicPr>
          <p:cNvPr id="11266" name="Picture 2" descr="newton's metho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3352800"/>
            <a:ext cx="1785937" cy="178276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newton's metho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9768" y="1417854"/>
            <a:ext cx="1785937" cy="1782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078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2"/>
              <p:cNvSpPr>
                <a:spLocks noChangeArrowheads="1"/>
              </p:cNvSpPr>
              <p:nvPr/>
            </p:nvSpPr>
            <p:spPr bwMode="auto">
              <a:xfrm>
                <a:off x="441325" y="107325"/>
                <a:ext cx="8550275" cy="6326717"/>
              </a:xfrm>
              <a:prstGeom prst="rect">
                <a:avLst/>
              </a:prstGeom>
              <a:solidFill>
                <a:srgbClr val="FFFFFF"/>
              </a:solidFill>
              <a:ln>
                <a:noFill/>
              </a:ln>
              <a:effectLst/>
              <a:extLs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253920" tIns="31740" rIns="0" bIns="15870" numCol="1" anchor="ctr" anchorCtr="0" compatLnSpc="1">
                <a:prstTxWarp prst="textNoShape">
                  <a:avLst/>
                </a:prstTxWarp>
                <a:spAutoFit/>
              </a:bodyPr>
              <a:lstStyle/>
              <a:p>
                <a:pPr fontAlgn="base">
                  <a:spcBef>
                    <a:spcPct val="0"/>
                  </a:spcBef>
                  <a:spcAft>
                    <a:spcPct val="0"/>
                  </a:spcAft>
                </a:pPr>
                <a:r>
                  <a:rPr lang="en-US" sz="2400" dirty="0" smtClean="0"/>
                  <a:t>Invertible matrix</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22222"/>
                    </a:solidFill>
                    <a:effectLst/>
                    <a:latin typeface="Arial" pitchFamily="34" charset="0"/>
                    <a:cs typeface="Arial" pitchFamily="34" charset="0"/>
                  </a:rPr>
                  <a:t>  In </a:t>
                </a:r>
                <a:r>
                  <a:rPr kumimoji="0" lang="en-US" sz="2400" b="0" i="0" u="none" strike="noStrike" cap="none" normalizeH="0" baseline="0" dirty="0" smtClean="0">
                    <a:ln>
                      <a:noFill/>
                    </a:ln>
                    <a:solidFill>
                      <a:srgbClr val="0B0080"/>
                    </a:solidFill>
                    <a:effectLst/>
                    <a:latin typeface="Arial" pitchFamily="34" charset="0"/>
                    <a:cs typeface="Arial" pitchFamily="34" charset="0"/>
                    <a:hlinkClick r:id="rId2" tooltip="Linear algebra"/>
                  </a:rPr>
                  <a:t>linear algebra</a:t>
                </a:r>
                <a:r>
                  <a:rPr kumimoji="0" lang="en-US" sz="2400" b="0" i="0" u="none" strike="noStrike" cap="none" normalizeH="0" baseline="0" dirty="0" smtClean="0">
                    <a:ln>
                      <a:noFill/>
                    </a:ln>
                    <a:solidFill>
                      <a:srgbClr val="222222"/>
                    </a:solidFill>
                    <a:effectLst/>
                    <a:latin typeface="Arial" pitchFamily="34" charset="0"/>
                    <a:cs typeface="Arial" pitchFamily="34" charset="0"/>
                  </a:rPr>
                  <a:t>, an </a:t>
                </a:r>
                <a:r>
                  <a:rPr kumimoji="0" lang="en-US" sz="2400" b="0" i="1" u="none" strike="noStrike" cap="none" normalizeH="0" baseline="0" dirty="0" smtClean="0">
                    <a:ln>
                      <a:noFill/>
                    </a:ln>
                    <a:solidFill>
                      <a:srgbClr val="222222"/>
                    </a:solidFill>
                    <a:effectLst/>
                    <a:latin typeface="Arial" pitchFamily="34" charset="0"/>
                    <a:cs typeface="Arial" pitchFamily="34" charset="0"/>
                  </a:rPr>
                  <a:t>n</a:t>
                </a:r>
                <a:r>
                  <a:rPr kumimoji="0" lang="en-US" sz="2400" b="0" i="0" u="none" strike="noStrike" cap="none" normalizeH="0" baseline="0" dirty="0" smtClean="0">
                    <a:ln>
                      <a:noFill/>
                    </a:ln>
                    <a:solidFill>
                      <a:srgbClr val="222222"/>
                    </a:solidFill>
                    <a:effectLst/>
                    <a:latin typeface="Arial" pitchFamily="34" charset="0"/>
                    <a:cs typeface="Arial" pitchFamily="34" charset="0"/>
                  </a:rPr>
                  <a:t>-by-</a:t>
                </a:r>
                <a:r>
                  <a:rPr kumimoji="0" lang="en-US" sz="2400" b="0" i="1" u="none" strike="noStrike" cap="none" normalizeH="0" baseline="0" dirty="0" smtClean="0">
                    <a:ln>
                      <a:noFill/>
                    </a:ln>
                    <a:solidFill>
                      <a:srgbClr val="222222"/>
                    </a:solidFill>
                    <a:effectLst/>
                    <a:latin typeface="Arial" pitchFamily="34" charset="0"/>
                    <a:cs typeface="Arial" pitchFamily="34" charset="0"/>
                  </a:rPr>
                  <a:t>n</a:t>
                </a:r>
                <a:r>
                  <a:rPr kumimoji="0" lang="en-US" sz="2400" b="0" i="0" u="none" strike="noStrike" cap="none" normalizeH="0" baseline="0" dirty="0" smtClean="0">
                    <a:ln>
                      <a:noFill/>
                    </a:ln>
                    <a:solidFill>
                      <a:srgbClr val="222222"/>
                    </a:solidFill>
                    <a:effectLst/>
                    <a:latin typeface="Arial" pitchFamily="34" charset="0"/>
                    <a:cs typeface="Arial" pitchFamily="34" charset="0"/>
                  </a:rPr>
                  <a:t> </a:t>
                </a:r>
                <a:r>
                  <a:rPr kumimoji="0" lang="en-US" sz="2400" b="0" i="0" u="none" strike="noStrike" cap="none" normalizeH="0" baseline="0" dirty="0" smtClean="0">
                    <a:ln>
                      <a:noFill/>
                    </a:ln>
                    <a:solidFill>
                      <a:srgbClr val="0B0080"/>
                    </a:solidFill>
                    <a:effectLst/>
                    <a:latin typeface="Arial" pitchFamily="34" charset="0"/>
                    <a:cs typeface="Arial" pitchFamily="34" charset="0"/>
                    <a:hlinkClick r:id="rId3" tooltip="Square matrix"/>
                  </a:rPr>
                  <a:t>square matrix</a:t>
                </a:r>
                <a:r>
                  <a:rPr kumimoji="0" lang="en-US" sz="2400" b="0" i="0" u="none" strike="noStrike" cap="none" normalizeH="0" baseline="0" dirty="0" smtClean="0">
                    <a:ln>
                      <a:noFill/>
                    </a:ln>
                    <a:solidFill>
                      <a:srgbClr val="222222"/>
                    </a:solidFill>
                    <a:effectLst/>
                    <a:latin typeface="Arial" pitchFamily="34" charset="0"/>
                    <a:cs typeface="Arial" pitchFamily="34" charset="0"/>
                  </a:rPr>
                  <a:t> </a:t>
                </a:r>
                <a:r>
                  <a:rPr kumimoji="0" lang="en-US" sz="2400" b="1" i="0" u="none" strike="noStrike" cap="none" normalizeH="0" baseline="0" dirty="0" smtClean="0">
                    <a:ln>
                      <a:noFill/>
                    </a:ln>
                    <a:solidFill>
                      <a:srgbClr val="222222"/>
                    </a:solidFill>
                    <a:effectLst/>
                    <a:latin typeface="Nimbus Roman No9 L"/>
                    <a:cs typeface="Arial" pitchFamily="34" charset="0"/>
                  </a:rPr>
                  <a:t>A</a:t>
                </a:r>
                <a:r>
                  <a:rPr kumimoji="0" lang="en-US" sz="2400" b="0" i="0" u="none" strike="noStrike" cap="none" normalizeH="0" baseline="0" dirty="0" smtClean="0">
                    <a:ln>
                      <a:noFill/>
                    </a:ln>
                    <a:solidFill>
                      <a:srgbClr val="222222"/>
                    </a:solidFill>
                    <a:effectLst/>
                    <a:latin typeface="Arial" pitchFamily="34" charset="0"/>
                    <a:cs typeface="Arial" pitchFamily="34" charset="0"/>
                  </a:rPr>
                  <a:t> is called </a:t>
                </a:r>
                <a:r>
                  <a:rPr kumimoji="0" lang="en-US" sz="2400" b="1" i="0" u="none" strike="noStrike" cap="none" normalizeH="0" baseline="0" dirty="0" smtClean="0">
                    <a:ln>
                      <a:noFill/>
                    </a:ln>
                    <a:solidFill>
                      <a:srgbClr val="222222"/>
                    </a:solidFill>
                    <a:effectLst/>
                    <a:latin typeface="Arial" pitchFamily="34" charset="0"/>
                    <a:cs typeface="Arial" pitchFamily="34" charset="0"/>
                  </a:rPr>
                  <a:t>invertible</a:t>
                </a:r>
                <a:r>
                  <a:rPr kumimoji="0" lang="en-US" sz="2400" b="0" i="0" u="none" strike="noStrike" cap="none" normalizeH="0" baseline="0" dirty="0" smtClean="0">
                    <a:ln>
                      <a:noFill/>
                    </a:ln>
                    <a:solidFill>
                      <a:srgbClr val="222222"/>
                    </a:solidFill>
                    <a:effectLst/>
                    <a:latin typeface="Arial" pitchFamily="34" charset="0"/>
                    <a:cs typeface="Arial" pitchFamily="34" charset="0"/>
                  </a:rPr>
                  <a:t> (also </a:t>
                </a:r>
                <a:r>
                  <a:rPr kumimoji="0" lang="en-US" sz="2400" b="1" i="0" u="none" strike="noStrike" cap="none" normalizeH="0" baseline="0" dirty="0" smtClean="0">
                    <a:ln>
                      <a:noFill/>
                    </a:ln>
                    <a:solidFill>
                      <a:srgbClr val="222222"/>
                    </a:solidFill>
                    <a:effectLst/>
                    <a:latin typeface="Arial" pitchFamily="34" charset="0"/>
                    <a:cs typeface="Arial" pitchFamily="34" charset="0"/>
                  </a:rPr>
                  <a:t>nonsingular</a:t>
                </a:r>
                <a:r>
                  <a:rPr kumimoji="0" lang="en-US" sz="2400" b="0" i="0" u="none" strike="noStrike" cap="none" normalizeH="0" baseline="0" dirty="0" smtClean="0">
                    <a:ln>
                      <a:noFill/>
                    </a:ln>
                    <a:solidFill>
                      <a:srgbClr val="222222"/>
                    </a:solidFill>
                    <a:effectLst/>
                    <a:latin typeface="Arial" pitchFamily="34" charset="0"/>
                    <a:cs typeface="Arial" pitchFamily="34" charset="0"/>
                  </a:rPr>
                  <a:t> or </a:t>
                </a:r>
                <a:r>
                  <a:rPr kumimoji="0" lang="en-US" sz="2400" b="1" i="0" u="none" strike="noStrike" cap="none" normalizeH="0" baseline="0" dirty="0" err="1" smtClean="0">
                    <a:ln>
                      <a:noFill/>
                    </a:ln>
                    <a:solidFill>
                      <a:srgbClr val="222222"/>
                    </a:solidFill>
                    <a:effectLst/>
                    <a:latin typeface="Arial" pitchFamily="34" charset="0"/>
                    <a:cs typeface="Arial" pitchFamily="34" charset="0"/>
                  </a:rPr>
                  <a:t>nondegenerate</a:t>
                </a:r>
                <a:r>
                  <a:rPr kumimoji="0" lang="en-US" sz="2400" b="0" i="0" u="none" strike="noStrike" cap="none" normalizeH="0" baseline="0" dirty="0" smtClean="0">
                    <a:ln>
                      <a:noFill/>
                    </a:ln>
                    <a:solidFill>
                      <a:srgbClr val="222222"/>
                    </a:solidFill>
                    <a:effectLst/>
                    <a:latin typeface="Arial" pitchFamily="34" charset="0"/>
                    <a:cs typeface="Arial" pitchFamily="34" charset="0"/>
                  </a:rPr>
                  <a:t>) if there exists an </a:t>
                </a:r>
                <a:r>
                  <a:rPr kumimoji="0" lang="en-US" sz="2400" b="0" i="1" u="none" strike="noStrike" cap="none" normalizeH="0" baseline="0" dirty="0" smtClean="0">
                    <a:ln>
                      <a:noFill/>
                    </a:ln>
                    <a:solidFill>
                      <a:srgbClr val="222222"/>
                    </a:solidFill>
                    <a:effectLst/>
                    <a:latin typeface="Arial" pitchFamily="34" charset="0"/>
                    <a:cs typeface="Arial" pitchFamily="34" charset="0"/>
                  </a:rPr>
                  <a:t>n</a:t>
                </a:r>
                <a:r>
                  <a:rPr kumimoji="0" lang="en-US" sz="2400" b="0" i="0" u="none" strike="noStrike" cap="none" normalizeH="0" baseline="0" dirty="0" smtClean="0">
                    <a:ln>
                      <a:noFill/>
                    </a:ln>
                    <a:solidFill>
                      <a:srgbClr val="222222"/>
                    </a:solidFill>
                    <a:effectLst/>
                    <a:latin typeface="Arial" pitchFamily="34" charset="0"/>
                    <a:cs typeface="Arial" pitchFamily="34" charset="0"/>
                  </a:rPr>
                  <a:t>-by-</a:t>
                </a:r>
                <a:r>
                  <a:rPr kumimoji="0" lang="en-US" sz="2400" b="0" i="1" u="none" strike="noStrike" cap="none" normalizeH="0" baseline="0" dirty="0" smtClean="0">
                    <a:ln>
                      <a:noFill/>
                    </a:ln>
                    <a:solidFill>
                      <a:srgbClr val="222222"/>
                    </a:solidFill>
                    <a:effectLst/>
                    <a:latin typeface="Arial" pitchFamily="34" charset="0"/>
                    <a:cs typeface="Arial" pitchFamily="34" charset="0"/>
                  </a:rPr>
                  <a:t>n</a:t>
                </a:r>
                <a:r>
                  <a:rPr kumimoji="0" lang="en-US" sz="2400" b="0" i="0" u="none" strike="noStrike" cap="none" normalizeH="0" baseline="0" dirty="0" smtClean="0">
                    <a:ln>
                      <a:noFill/>
                    </a:ln>
                    <a:solidFill>
                      <a:srgbClr val="222222"/>
                    </a:solidFill>
                    <a:effectLst/>
                    <a:latin typeface="Arial" pitchFamily="34" charset="0"/>
                    <a:cs typeface="Arial" pitchFamily="34" charset="0"/>
                  </a:rPr>
                  <a:t> square matrix </a:t>
                </a:r>
                <a:r>
                  <a:rPr kumimoji="0" lang="en-US" sz="2400" b="1" i="0" u="none" strike="noStrike" cap="none" normalizeH="0" baseline="0" dirty="0" smtClean="0">
                    <a:ln>
                      <a:noFill/>
                    </a:ln>
                    <a:solidFill>
                      <a:srgbClr val="222222"/>
                    </a:solidFill>
                    <a:effectLst/>
                    <a:latin typeface="Nimbus Roman No9 L"/>
                    <a:cs typeface="Arial" pitchFamily="34" charset="0"/>
                  </a:rPr>
                  <a:t>B</a:t>
                </a:r>
                <a:r>
                  <a:rPr kumimoji="0" lang="en-US" sz="2400" b="0" i="0" u="none" strike="noStrike" cap="none" normalizeH="0" baseline="0" dirty="0" smtClean="0">
                    <a:ln>
                      <a:noFill/>
                    </a:ln>
                    <a:solidFill>
                      <a:srgbClr val="222222"/>
                    </a:solidFill>
                    <a:effectLst/>
                    <a:latin typeface="Arial" pitchFamily="34" charset="0"/>
                    <a:cs typeface="Arial" pitchFamily="34" charset="0"/>
                  </a:rPr>
                  <a:t> such that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22222"/>
                    </a:solidFill>
                    <a:effectLst/>
                    <a:latin typeface="Arial" pitchFamily="34" charset="0"/>
                    <a:cs typeface="Arial" pitchFamily="34" charset="0"/>
                  </a:rPr>
                  <a:t>                            AB =BA=</a:t>
                </a:r>
                <a14:m>
                  <m:oMath xmlns:m="http://schemas.openxmlformats.org/officeDocument/2006/math">
                    <m:sSub>
                      <m:sSubPr>
                        <m:ctrlPr>
                          <a:rPr kumimoji="0" lang="en-US" sz="2400" b="0" i="1" u="none" strike="noStrike" cap="none" normalizeH="0" baseline="0" smtClean="0">
                            <a:ln>
                              <a:noFill/>
                            </a:ln>
                            <a:solidFill>
                              <a:srgbClr val="222222"/>
                            </a:solidFill>
                            <a:effectLst/>
                            <a:latin typeface="Cambria Math"/>
                            <a:cs typeface="Arial" pitchFamily="34" charset="0"/>
                          </a:rPr>
                        </m:ctrlPr>
                      </m:sSubPr>
                      <m:e>
                        <m:r>
                          <a:rPr kumimoji="0" lang="en-US" sz="2400" b="0" i="1" u="none" strike="noStrike" cap="none" normalizeH="0" baseline="0" smtClean="0">
                            <a:ln>
                              <a:noFill/>
                            </a:ln>
                            <a:solidFill>
                              <a:srgbClr val="222222"/>
                            </a:solidFill>
                            <a:effectLst/>
                            <a:latin typeface="Cambria Math"/>
                            <a:cs typeface="Arial" pitchFamily="34" charset="0"/>
                          </a:rPr>
                          <m:t>𝐼</m:t>
                        </m:r>
                      </m:e>
                      <m:sub>
                        <m:r>
                          <a:rPr kumimoji="0" lang="en-US" sz="2400" b="0" i="1" u="none" strike="noStrike" cap="none" normalizeH="0" baseline="0" smtClean="0">
                            <a:ln>
                              <a:noFill/>
                            </a:ln>
                            <a:solidFill>
                              <a:srgbClr val="222222"/>
                            </a:solidFill>
                            <a:effectLst/>
                            <a:latin typeface="Cambria Math"/>
                            <a:cs typeface="Arial" pitchFamily="34" charset="0"/>
                          </a:rPr>
                          <m:t>𝑛</m:t>
                        </m:r>
                      </m:sub>
                    </m:sSub>
                  </m:oMath>
                </a14:m>
                <a:endParaRPr kumimoji="0" lang="en-US" sz="2400" b="0" i="0" u="none" strike="noStrike" cap="none" normalizeH="0" baseline="0" dirty="0" smtClean="0">
                  <a:ln>
                    <a:noFill/>
                  </a:ln>
                  <a:solidFill>
                    <a:srgbClr val="222222"/>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22222"/>
                    </a:solidFill>
                    <a:effectLst/>
                    <a:latin typeface="Arial" pitchFamily="34" charset="0"/>
                    <a:cs typeface="Arial" pitchFamily="34" charset="0"/>
                  </a:rPr>
                  <a:t>where </a:t>
                </a:r>
                <a:r>
                  <a:rPr kumimoji="0" lang="en-US" sz="2400" b="1" i="0" u="none" strike="noStrike" cap="none" normalizeH="0" baseline="0" dirty="0" smtClean="0">
                    <a:ln>
                      <a:noFill/>
                    </a:ln>
                    <a:solidFill>
                      <a:srgbClr val="222222"/>
                    </a:solidFill>
                    <a:effectLst/>
                    <a:latin typeface="Nimbus Roman No9 L"/>
                    <a:cs typeface="Arial" pitchFamily="34" charset="0"/>
                  </a:rPr>
                  <a:t>I</a:t>
                </a:r>
                <a:r>
                  <a:rPr kumimoji="0" lang="en-US" sz="2400" b="0" i="1" u="none" strike="noStrike" cap="none" normalizeH="0" baseline="-30000" dirty="0" smtClean="0">
                    <a:ln>
                      <a:noFill/>
                    </a:ln>
                    <a:solidFill>
                      <a:srgbClr val="222222"/>
                    </a:solidFill>
                    <a:effectLst/>
                    <a:latin typeface="Nimbus Roman No9 L"/>
                    <a:cs typeface="Arial" pitchFamily="34" charset="0"/>
                  </a:rPr>
                  <a:t>n</a:t>
                </a:r>
                <a:r>
                  <a:rPr kumimoji="0" lang="en-US" sz="2400" b="0" i="0" u="none" strike="noStrike" cap="none" normalizeH="0" baseline="0" dirty="0" smtClean="0">
                    <a:ln>
                      <a:noFill/>
                    </a:ln>
                    <a:solidFill>
                      <a:srgbClr val="222222"/>
                    </a:solidFill>
                    <a:effectLst/>
                    <a:latin typeface="Arial" pitchFamily="34" charset="0"/>
                    <a:cs typeface="Arial" pitchFamily="34" charset="0"/>
                  </a:rPr>
                  <a:t> denotes the </a:t>
                </a:r>
                <a:r>
                  <a:rPr kumimoji="0" lang="en-US" sz="2400" b="0" i="1" u="none" strike="noStrike" cap="none" normalizeH="0" baseline="0" dirty="0" smtClean="0">
                    <a:ln>
                      <a:noFill/>
                    </a:ln>
                    <a:solidFill>
                      <a:srgbClr val="222222"/>
                    </a:solidFill>
                    <a:effectLst/>
                    <a:latin typeface="Arial" pitchFamily="34" charset="0"/>
                    <a:cs typeface="Arial" pitchFamily="34" charset="0"/>
                  </a:rPr>
                  <a:t>n</a:t>
                </a:r>
                <a:r>
                  <a:rPr kumimoji="0" lang="en-US" sz="2400" b="0" i="0" u="none" strike="noStrike" cap="none" normalizeH="0" baseline="0" dirty="0" smtClean="0">
                    <a:ln>
                      <a:noFill/>
                    </a:ln>
                    <a:solidFill>
                      <a:srgbClr val="222222"/>
                    </a:solidFill>
                    <a:effectLst/>
                    <a:latin typeface="Arial" pitchFamily="34" charset="0"/>
                    <a:cs typeface="Arial" pitchFamily="34" charset="0"/>
                  </a:rPr>
                  <a:t>-by-</a:t>
                </a:r>
                <a:r>
                  <a:rPr kumimoji="0" lang="en-US" sz="2400" b="0" i="1" u="none" strike="noStrike" cap="none" normalizeH="0" baseline="0" dirty="0" smtClean="0">
                    <a:ln>
                      <a:noFill/>
                    </a:ln>
                    <a:solidFill>
                      <a:srgbClr val="222222"/>
                    </a:solidFill>
                    <a:effectLst/>
                    <a:latin typeface="Arial" pitchFamily="34" charset="0"/>
                    <a:cs typeface="Arial" pitchFamily="34" charset="0"/>
                  </a:rPr>
                  <a:t>n</a:t>
                </a:r>
                <a:r>
                  <a:rPr kumimoji="0" lang="en-US" sz="2400" b="0" i="0" u="none" strike="noStrike" cap="none" normalizeH="0" baseline="0" dirty="0" smtClean="0">
                    <a:ln>
                      <a:noFill/>
                    </a:ln>
                    <a:solidFill>
                      <a:srgbClr val="222222"/>
                    </a:solidFill>
                    <a:effectLst/>
                    <a:latin typeface="Arial" pitchFamily="34" charset="0"/>
                    <a:cs typeface="Arial" pitchFamily="34" charset="0"/>
                  </a:rPr>
                  <a:t> </a:t>
                </a:r>
                <a:r>
                  <a:rPr kumimoji="0" lang="en-US" sz="2400" b="0" i="0" u="none" strike="noStrike" cap="none" normalizeH="0" baseline="0" dirty="0" smtClean="0">
                    <a:ln>
                      <a:noFill/>
                    </a:ln>
                    <a:solidFill>
                      <a:srgbClr val="0B0080"/>
                    </a:solidFill>
                    <a:effectLst/>
                    <a:latin typeface="Arial" pitchFamily="34" charset="0"/>
                    <a:cs typeface="Arial" pitchFamily="34" charset="0"/>
                    <a:hlinkClick r:id="rId4" tooltip="Identity matrix"/>
                  </a:rPr>
                  <a:t>identity matrix</a:t>
                </a:r>
                <a:r>
                  <a:rPr kumimoji="0" lang="en-US" sz="2400" b="0" i="0" u="none" strike="noStrike" cap="none" normalizeH="0" baseline="0" dirty="0" smtClean="0">
                    <a:ln>
                      <a:noFill/>
                    </a:ln>
                    <a:solidFill>
                      <a:srgbClr val="222222"/>
                    </a:solidFill>
                    <a:effectLst/>
                    <a:latin typeface="Arial" pitchFamily="34" charset="0"/>
                    <a:cs typeface="Arial" pitchFamily="34" charset="0"/>
                  </a:rPr>
                  <a:t> and the multiplication used is ordinary </a:t>
                </a:r>
                <a:r>
                  <a:rPr kumimoji="0" lang="en-US" sz="2400" b="0" i="0" u="none" strike="noStrike" cap="none" normalizeH="0" baseline="0" dirty="0" smtClean="0">
                    <a:ln>
                      <a:noFill/>
                    </a:ln>
                    <a:solidFill>
                      <a:srgbClr val="0B0080"/>
                    </a:solidFill>
                    <a:effectLst/>
                    <a:latin typeface="Arial" pitchFamily="34" charset="0"/>
                    <a:cs typeface="Arial" pitchFamily="34" charset="0"/>
                    <a:hlinkClick r:id="rId5" tooltip="Matrix multiplication"/>
                  </a:rPr>
                  <a:t>matrix multiplication</a:t>
                </a:r>
                <a:r>
                  <a:rPr kumimoji="0" lang="en-US" sz="2400" b="0" i="0" u="none" strike="noStrike" cap="none" normalizeH="0" baseline="0" dirty="0" smtClean="0">
                    <a:ln>
                      <a:noFill/>
                    </a:ln>
                    <a:solidFill>
                      <a:srgbClr val="222222"/>
                    </a:solidFill>
                    <a:effectLst/>
                    <a:latin typeface="Arial" pitchFamily="34" charset="0"/>
                    <a:cs typeface="Arial" pitchFamily="34" charset="0"/>
                  </a:rPr>
                  <a:t>. If this is the case, then the matrix </a:t>
                </a:r>
                <a:r>
                  <a:rPr kumimoji="0" lang="en-US" sz="2400" b="1" i="0" u="none" strike="noStrike" cap="none" normalizeH="0" baseline="0" dirty="0" smtClean="0">
                    <a:ln>
                      <a:noFill/>
                    </a:ln>
                    <a:solidFill>
                      <a:srgbClr val="222222"/>
                    </a:solidFill>
                    <a:effectLst/>
                    <a:latin typeface="Nimbus Roman No9 L"/>
                    <a:cs typeface="Arial" pitchFamily="34" charset="0"/>
                  </a:rPr>
                  <a:t>B</a:t>
                </a:r>
                <a:r>
                  <a:rPr kumimoji="0" lang="en-US" sz="2400" b="0" i="0" u="none" strike="noStrike" cap="none" normalizeH="0" baseline="0" dirty="0" smtClean="0">
                    <a:ln>
                      <a:noFill/>
                    </a:ln>
                    <a:solidFill>
                      <a:srgbClr val="222222"/>
                    </a:solidFill>
                    <a:effectLst/>
                    <a:latin typeface="Arial" pitchFamily="34" charset="0"/>
                    <a:cs typeface="Arial" pitchFamily="34" charset="0"/>
                  </a:rPr>
                  <a:t> is uniquely determined by </a:t>
                </a:r>
                <a:r>
                  <a:rPr kumimoji="0" lang="en-US" sz="2400" b="1" i="0" u="none" strike="noStrike" cap="none" normalizeH="0" baseline="0" dirty="0" smtClean="0">
                    <a:ln>
                      <a:noFill/>
                    </a:ln>
                    <a:solidFill>
                      <a:srgbClr val="222222"/>
                    </a:solidFill>
                    <a:effectLst/>
                    <a:latin typeface="Nimbus Roman No9 L"/>
                    <a:cs typeface="Arial" pitchFamily="34" charset="0"/>
                  </a:rPr>
                  <a:t>A</a:t>
                </a:r>
                <a:r>
                  <a:rPr kumimoji="0" lang="en-US" sz="2400" b="0" i="0" u="none" strike="noStrike" cap="none" normalizeH="0" baseline="0" dirty="0" smtClean="0">
                    <a:ln>
                      <a:noFill/>
                    </a:ln>
                    <a:solidFill>
                      <a:srgbClr val="222222"/>
                    </a:solidFill>
                    <a:effectLst/>
                    <a:latin typeface="Arial" pitchFamily="34" charset="0"/>
                    <a:cs typeface="Arial" pitchFamily="34" charset="0"/>
                  </a:rPr>
                  <a:t> and is called the </a:t>
                </a:r>
                <a:r>
                  <a:rPr kumimoji="0" lang="en-US" sz="2400" b="1" i="1" u="none" strike="noStrike" cap="none" normalizeH="0" baseline="0" dirty="0" smtClean="0">
                    <a:ln>
                      <a:noFill/>
                    </a:ln>
                    <a:solidFill>
                      <a:srgbClr val="222222"/>
                    </a:solidFill>
                    <a:effectLst/>
                    <a:latin typeface="Arial" pitchFamily="34" charset="0"/>
                    <a:cs typeface="Arial" pitchFamily="34" charset="0"/>
                  </a:rPr>
                  <a:t>inverse</a:t>
                </a:r>
                <a:r>
                  <a:rPr kumimoji="0" lang="en-US" sz="2400" b="0" i="0" u="none" strike="noStrike" cap="none" normalizeH="0" baseline="0" dirty="0" smtClean="0">
                    <a:ln>
                      <a:noFill/>
                    </a:ln>
                    <a:solidFill>
                      <a:srgbClr val="222222"/>
                    </a:solidFill>
                    <a:effectLst/>
                    <a:latin typeface="Arial" pitchFamily="34" charset="0"/>
                    <a:cs typeface="Arial" pitchFamily="34" charset="0"/>
                  </a:rPr>
                  <a:t> of </a:t>
                </a:r>
                <a:r>
                  <a:rPr kumimoji="0" lang="en-US" sz="2400" b="1" i="0" u="none" strike="noStrike" cap="none" normalizeH="0" baseline="0" dirty="0" smtClean="0">
                    <a:ln>
                      <a:noFill/>
                    </a:ln>
                    <a:solidFill>
                      <a:srgbClr val="222222"/>
                    </a:solidFill>
                    <a:effectLst/>
                    <a:latin typeface="Nimbus Roman No9 L"/>
                    <a:cs typeface="Arial" pitchFamily="34" charset="0"/>
                  </a:rPr>
                  <a:t>A</a:t>
                </a:r>
                <a:r>
                  <a:rPr kumimoji="0" lang="en-US" sz="2400" b="0" i="0" u="none" strike="noStrike" cap="none" normalizeH="0" baseline="0" dirty="0" smtClean="0">
                    <a:ln>
                      <a:noFill/>
                    </a:ln>
                    <a:solidFill>
                      <a:srgbClr val="222222"/>
                    </a:solidFill>
                    <a:effectLst/>
                    <a:latin typeface="Arial" pitchFamily="34" charset="0"/>
                    <a:cs typeface="Arial" pitchFamily="34" charset="0"/>
                  </a:rPr>
                  <a:t>, denoted by </a:t>
                </a:r>
                <a:r>
                  <a:rPr kumimoji="0" lang="en-US" sz="2400" b="1" i="0" u="none" strike="noStrike" cap="none" normalizeH="0" baseline="0" dirty="0" smtClean="0">
                    <a:ln>
                      <a:noFill/>
                    </a:ln>
                    <a:solidFill>
                      <a:srgbClr val="222222"/>
                    </a:solidFill>
                    <a:effectLst/>
                    <a:latin typeface="Nimbus Roman No9 L"/>
                    <a:cs typeface="Arial" pitchFamily="34" charset="0"/>
                  </a:rPr>
                  <a:t>A</a:t>
                </a:r>
                <a:r>
                  <a:rPr kumimoji="0" lang="en-US" sz="2400" b="0" i="0" u="none" strike="noStrike" cap="none" normalizeH="0" baseline="30000" dirty="0" smtClean="0">
                    <a:ln>
                      <a:noFill/>
                    </a:ln>
                    <a:solidFill>
                      <a:srgbClr val="222222"/>
                    </a:solidFill>
                    <a:effectLst/>
                    <a:latin typeface="Nimbus Roman No9 L"/>
                    <a:cs typeface="Arial" pitchFamily="34" charset="0"/>
                  </a:rPr>
                  <a:t>−1</a:t>
                </a:r>
                <a:r>
                  <a:rPr kumimoji="0" lang="en-US" sz="2400" b="0" i="0" u="none" strike="noStrike" cap="none" normalizeH="0" baseline="0" dirty="0" smtClean="0">
                    <a:ln>
                      <a:noFill/>
                    </a:ln>
                    <a:solidFill>
                      <a:srgbClr val="222222"/>
                    </a:solidFill>
                    <a:effectLst/>
                    <a:latin typeface="Arial" pitchFamily="34" charset="0"/>
                    <a:cs typeface="Arial" pitchFamily="34"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22222"/>
                    </a:solidFill>
                    <a:effectLst/>
                    <a:latin typeface="Arial" pitchFamily="34" charset="0"/>
                    <a:cs typeface="Arial" pitchFamily="34" charset="0"/>
                  </a:rPr>
                  <a:t>A square matrix that is </a:t>
                </a:r>
                <a:r>
                  <a:rPr kumimoji="0" lang="en-US" sz="2400" b="0" i="1" u="none" strike="noStrike" cap="none" normalizeH="0" baseline="0" dirty="0" smtClean="0">
                    <a:ln>
                      <a:noFill/>
                    </a:ln>
                    <a:solidFill>
                      <a:srgbClr val="222222"/>
                    </a:solidFill>
                    <a:effectLst/>
                    <a:latin typeface="Arial" pitchFamily="34" charset="0"/>
                    <a:cs typeface="Arial" pitchFamily="34" charset="0"/>
                  </a:rPr>
                  <a:t>not</a:t>
                </a:r>
                <a:r>
                  <a:rPr kumimoji="0" lang="en-US" sz="2400" b="0" i="0" u="none" strike="noStrike" cap="none" normalizeH="0" baseline="0" dirty="0" smtClean="0">
                    <a:ln>
                      <a:noFill/>
                    </a:ln>
                    <a:solidFill>
                      <a:srgbClr val="222222"/>
                    </a:solidFill>
                    <a:effectLst/>
                    <a:latin typeface="Arial" pitchFamily="34" charset="0"/>
                    <a:cs typeface="Arial" pitchFamily="34" charset="0"/>
                  </a:rPr>
                  <a:t> invertible is called </a:t>
                </a:r>
                <a:r>
                  <a:rPr kumimoji="0" lang="en-US" sz="2400" b="1" i="0" u="none" strike="noStrike" cap="none" normalizeH="0" baseline="0" dirty="0" smtClean="0">
                    <a:ln>
                      <a:noFill/>
                    </a:ln>
                    <a:solidFill>
                      <a:srgbClr val="222222"/>
                    </a:solidFill>
                    <a:effectLst/>
                    <a:latin typeface="Arial" pitchFamily="34" charset="0"/>
                    <a:cs typeface="Arial" pitchFamily="34" charset="0"/>
                  </a:rPr>
                  <a:t>singular</a:t>
                </a:r>
                <a:r>
                  <a:rPr kumimoji="0" lang="en-US" sz="2400" b="0" i="0" u="none" strike="noStrike" cap="none" normalizeH="0" baseline="0" dirty="0" smtClean="0">
                    <a:ln>
                      <a:noFill/>
                    </a:ln>
                    <a:solidFill>
                      <a:srgbClr val="222222"/>
                    </a:solidFill>
                    <a:effectLst/>
                    <a:latin typeface="Arial" pitchFamily="34" charset="0"/>
                    <a:cs typeface="Arial" pitchFamily="34" charset="0"/>
                  </a:rPr>
                  <a:t> or </a:t>
                </a:r>
                <a:r>
                  <a:rPr kumimoji="0" lang="en-US" sz="2400" b="1" i="0" u="none" strike="noStrike" cap="none" normalizeH="0" baseline="0" dirty="0" smtClean="0">
                    <a:ln>
                      <a:noFill/>
                    </a:ln>
                    <a:solidFill>
                      <a:srgbClr val="222222"/>
                    </a:solidFill>
                    <a:effectLst/>
                    <a:latin typeface="Arial" pitchFamily="34" charset="0"/>
                    <a:cs typeface="Arial" pitchFamily="34" charset="0"/>
                  </a:rPr>
                  <a:t>degenerate</a:t>
                </a:r>
                <a:r>
                  <a:rPr kumimoji="0" lang="en-US" sz="2400" b="0" i="0" u="none" strike="noStrike" cap="none" normalizeH="0" baseline="0" dirty="0" smtClean="0">
                    <a:ln>
                      <a:noFill/>
                    </a:ln>
                    <a:solidFill>
                      <a:srgbClr val="222222"/>
                    </a:solidFill>
                    <a:effectLst/>
                    <a:latin typeface="Arial"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a:solidFill>
                      <a:srgbClr val="222222"/>
                    </a:solidFill>
                    <a:latin typeface="Arial" pitchFamily="34" charset="0"/>
                    <a:cs typeface="Arial" pitchFamily="34" charset="0"/>
                  </a:rPr>
                  <a:t> </a:t>
                </a:r>
                <a:r>
                  <a:rPr lang="en-US" sz="2400" dirty="0" smtClean="0">
                    <a:solidFill>
                      <a:srgbClr val="222222"/>
                    </a:solidFill>
                    <a:latin typeface="Arial" pitchFamily="34" charset="0"/>
                    <a:cs typeface="Arial" pitchFamily="34" charset="0"/>
                  </a:rPr>
                  <a:t>     </a:t>
                </a:r>
                <a:r>
                  <a:rPr kumimoji="0" lang="en-US" sz="2400" b="0" i="0" u="none" strike="noStrike" cap="none" normalizeH="0" baseline="0" dirty="0" smtClean="0">
                    <a:ln>
                      <a:noFill/>
                    </a:ln>
                    <a:solidFill>
                      <a:srgbClr val="222222"/>
                    </a:solidFill>
                    <a:effectLst/>
                    <a:latin typeface="Arial" pitchFamily="34" charset="0"/>
                    <a:cs typeface="Arial" pitchFamily="34" charset="0"/>
                  </a:rPr>
                  <a:t> A square matrix is singular </a:t>
                </a:r>
                <a:r>
                  <a:rPr kumimoji="0" lang="en-US" sz="2400" b="0" i="0" u="none" strike="noStrike" cap="none" normalizeH="0" baseline="0" dirty="0" smtClean="0">
                    <a:ln>
                      <a:noFill/>
                    </a:ln>
                    <a:solidFill>
                      <a:srgbClr val="0B0080"/>
                    </a:solidFill>
                    <a:effectLst/>
                    <a:latin typeface="Arial" pitchFamily="34" charset="0"/>
                    <a:cs typeface="Arial" pitchFamily="34" charset="0"/>
                    <a:hlinkClick r:id="rId6" tooltip="If and only if"/>
                  </a:rPr>
                  <a:t>if and only if</a:t>
                </a:r>
                <a:r>
                  <a:rPr kumimoji="0" lang="en-US" sz="2400" b="0" i="0" u="none" strike="noStrike" cap="none" normalizeH="0" baseline="0" dirty="0" smtClean="0">
                    <a:ln>
                      <a:noFill/>
                    </a:ln>
                    <a:solidFill>
                      <a:srgbClr val="222222"/>
                    </a:solidFill>
                    <a:effectLst/>
                    <a:latin typeface="Arial" pitchFamily="34" charset="0"/>
                    <a:cs typeface="Arial" pitchFamily="34" charset="0"/>
                  </a:rPr>
                  <a:t> its </a:t>
                </a:r>
                <a:r>
                  <a:rPr kumimoji="0" lang="en-US" sz="2400" b="0" i="0" u="none" strike="noStrike" cap="none" normalizeH="0" baseline="0" dirty="0" smtClean="0">
                    <a:ln>
                      <a:noFill/>
                    </a:ln>
                    <a:solidFill>
                      <a:srgbClr val="0B0080"/>
                    </a:solidFill>
                    <a:effectLst/>
                    <a:latin typeface="Arial" pitchFamily="34" charset="0"/>
                    <a:cs typeface="Arial" pitchFamily="34" charset="0"/>
                    <a:hlinkClick r:id="rId7" tooltip="Determinant"/>
                  </a:rPr>
                  <a:t>determinant</a:t>
                </a:r>
                <a:r>
                  <a:rPr kumimoji="0" lang="en-US" sz="2400" b="0" i="0" u="none" strike="noStrike" cap="none" normalizeH="0" baseline="0" dirty="0" smtClean="0">
                    <a:ln>
                      <a:noFill/>
                    </a:ln>
                    <a:solidFill>
                      <a:srgbClr val="222222"/>
                    </a:solidFill>
                    <a:effectLst/>
                    <a:latin typeface="Arial" pitchFamily="34" charset="0"/>
                    <a:cs typeface="Arial" pitchFamily="34" charset="0"/>
                  </a:rPr>
                  <a:t> is zero. Singular matrices are rare in the sense that the probability that a square matrix whose real or complex entries are </a:t>
                </a:r>
                <a:r>
                  <a:rPr kumimoji="0" lang="en-US" sz="2400" b="0" i="0" u="none" strike="noStrike" cap="none" normalizeH="0" baseline="0" dirty="0" smtClean="0">
                    <a:ln>
                      <a:noFill/>
                    </a:ln>
                    <a:solidFill>
                      <a:srgbClr val="0B0080"/>
                    </a:solidFill>
                    <a:effectLst/>
                    <a:latin typeface="Arial" pitchFamily="34" charset="0"/>
                    <a:cs typeface="Arial" pitchFamily="34" charset="0"/>
                    <a:hlinkClick r:id="rId8" tooltip="Uniform distribution (continuous)"/>
                  </a:rPr>
                  <a:t>randomly selected</a:t>
                </a:r>
                <a:r>
                  <a:rPr kumimoji="0" lang="en-US" sz="2400" b="0" i="0" u="none" strike="noStrike" cap="none" normalizeH="0" baseline="0" dirty="0" smtClean="0">
                    <a:ln>
                      <a:noFill/>
                    </a:ln>
                    <a:solidFill>
                      <a:srgbClr val="222222"/>
                    </a:solidFill>
                    <a:effectLst/>
                    <a:latin typeface="Arial" pitchFamily="34" charset="0"/>
                    <a:cs typeface="Arial" pitchFamily="34" charset="0"/>
                  </a:rPr>
                  <a:t> from any finite region in the number line or complex plane is singular is 0, that is, it will </a:t>
                </a:r>
                <a:r>
                  <a:rPr kumimoji="0" lang="en-US" sz="2400" b="0" i="0" u="none" strike="noStrike" cap="none" normalizeH="0" baseline="0" dirty="0" smtClean="0">
                    <a:ln>
                      <a:noFill/>
                    </a:ln>
                    <a:solidFill>
                      <a:srgbClr val="0B0080"/>
                    </a:solidFill>
                    <a:effectLst/>
                    <a:latin typeface="Arial" pitchFamily="34" charset="0"/>
                    <a:cs typeface="Arial" pitchFamily="34" charset="0"/>
                    <a:hlinkClick r:id="rId9" tooltip="Almost surely"/>
                  </a:rPr>
                  <a:t>"almost never"</a:t>
                </a:r>
                <a:r>
                  <a:rPr kumimoji="0" lang="en-US" sz="2400" b="0" i="0" u="none" strike="noStrike" cap="none" normalizeH="0" baseline="0" dirty="0" smtClean="0">
                    <a:ln>
                      <a:noFill/>
                    </a:ln>
                    <a:solidFill>
                      <a:srgbClr val="222222"/>
                    </a:solidFill>
                    <a:effectLst/>
                    <a:latin typeface="Arial" pitchFamily="34" charset="0"/>
                    <a:cs typeface="Arial" pitchFamily="34" charset="0"/>
                  </a:rPr>
                  <a:t> be singular.</a:t>
                </a:r>
              </a:p>
            </p:txBody>
          </p:sp>
        </mc:Choice>
        <mc:Fallback>
          <p:sp>
            <p:nvSpPr>
              <p:cNvPr id="2" name="Rectangle 2"/>
              <p:cNvSpPr>
                <a:spLocks noRot="1" noChangeAspect="1" noMove="1" noResize="1" noEditPoints="1" noAdjustHandles="1" noChangeArrowheads="1" noChangeShapeType="1" noTextEdit="1"/>
              </p:cNvSpPr>
              <p:nvPr/>
            </p:nvSpPr>
            <p:spPr bwMode="auto">
              <a:xfrm>
                <a:off x="441325" y="107325"/>
                <a:ext cx="8550275" cy="6326717"/>
              </a:xfrm>
              <a:prstGeom prst="rect">
                <a:avLst/>
              </a:prstGeom>
              <a:blipFill rotWithShape="1">
                <a:blip r:embed="rId10"/>
                <a:stretch>
                  <a:fillRect t="-579" r="-2637" b="-2314"/>
                </a:stretch>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3" name="AutoShape 3" descr="\mathbf {AB} =\mathbf {BA} =\mathbf {I} _{n}\ "/>
          <p:cNvSpPr>
            <a:spLocks noChangeAspect="1" noChangeArrowheads="1"/>
          </p:cNvSpPr>
          <p:nvPr/>
        </p:nvSpPr>
        <p:spPr bwMode="auto">
          <a:xfrm>
            <a:off x="288925" y="79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228293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auto">
          <a:xfrm>
            <a:off x="207818" y="6927"/>
            <a:ext cx="8555182" cy="694227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3920" tIns="31740" rIns="0" bIns="1587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pitchFamily="34" charset="0"/>
                <a:cs typeface="Arial" pitchFamily="34" charset="0"/>
              </a:rPr>
              <a:t>The invertible matrix theorem</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Let </a:t>
            </a:r>
            <a:r>
              <a:rPr kumimoji="0" lang="en-US" sz="1600" b="1" i="0" u="none" strike="noStrike" cap="none" normalizeH="0" baseline="0" dirty="0" smtClean="0">
                <a:ln>
                  <a:noFill/>
                </a:ln>
                <a:solidFill>
                  <a:srgbClr val="222222"/>
                </a:solidFill>
                <a:effectLst/>
                <a:latin typeface="Arial" pitchFamily="34" charset="0"/>
                <a:cs typeface="Arial" pitchFamily="34" charset="0"/>
              </a:rPr>
              <a:t>A</a:t>
            </a:r>
            <a:r>
              <a:rPr kumimoji="0" lang="en-US" sz="1600" b="0" i="0" u="none" strike="noStrike" cap="none" normalizeH="0" baseline="0" dirty="0" smtClean="0">
                <a:ln>
                  <a:noFill/>
                </a:ln>
                <a:solidFill>
                  <a:srgbClr val="222222"/>
                </a:solidFill>
                <a:effectLst/>
                <a:latin typeface="Arial" pitchFamily="34" charset="0"/>
                <a:cs typeface="Arial" pitchFamily="34" charset="0"/>
              </a:rPr>
              <a:t> be a square </a:t>
            </a:r>
            <a:r>
              <a:rPr kumimoji="0" lang="en-US" sz="1600" b="0" i="1" u="none" strike="noStrike" cap="none" normalizeH="0" baseline="0" dirty="0" smtClean="0">
                <a:ln>
                  <a:noFill/>
                </a:ln>
                <a:solidFill>
                  <a:srgbClr val="222222"/>
                </a:solidFill>
                <a:effectLst/>
                <a:latin typeface="Arial" pitchFamily="34" charset="0"/>
                <a:cs typeface="Arial" pitchFamily="34" charset="0"/>
              </a:rPr>
              <a:t>n</a:t>
            </a:r>
            <a:r>
              <a:rPr kumimoji="0" lang="en-US" sz="1600" b="0" i="0" u="none" strike="noStrike" cap="none" normalizeH="0" baseline="0" dirty="0" smtClean="0">
                <a:ln>
                  <a:noFill/>
                </a:ln>
                <a:solidFill>
                  <a:srgbClr val="222222"/>
                </a:solidFill>
                <a:effectLst/>
                <a:latin typeface="Arial" pitchFamily="34" charset="0"/>
                <a:cs typeface="Arial" pitchFamily="34" charset="0"/>
              </a:rPr>
              <a:t> by </a:t>
            </a:r>
            <a:r>
              <a:rPr kumimoji="0" lang="en-US" sz="1600" b="0" i="1" u="none" strike="noStrike" cap="none" normalizeH="0" baseline="0" dirty="0" smtClean="0">
                <a:ln>
                  <a:noFill/>
                </a:ln>
                <a:solidFill>
                  <a:srgbClr val="222222"/>
                </a:solidFill>
                <a:effectLst/>
                <a:latin typeface="Arial" pitchFamily="34" charset="0"/>
                <a:cs typeface="Arial" pitchFamily="34" charset="0"/>
              </a:rPr>
              <a:t>n</a:t>
            </a:r>
            <a:r>
              <a:rPr kumimoji="0" lang="en-US" sz="1600" b="0" i="0" u="none" strike="noStrike" cap="none" normalizeH="0" baseline="0" dirty="0" smtClean="0">
                <a:ln>
                  <a:noFill/>
                </a:ln>
                <a:solidFill>
                  <a:srgbClr val="222222"/>
                </a:solidFill>
                <a:effectLst/>
                <a:latin typeface="Arial" pitchFamily="34" charset="0"/>
                <a:cs typeface="Arial" pitchFamily="34" charset="0"/>
              </a:rPr>
              <a:t> matrix over a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2" tooltip="Field (mathematics)"/>
              </a:rPr>
              <a:t>field</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r>
              <a:rPr kumimoji="0" lang="en-US" sz="1600" b="0" i="1" u="none" strike="noStrike" cap="none" normalizeH="0" baseline="0" dirty="0" smtClean="0">
                <a:ln>
                  <a:noFill/>
                </a:ln>
                <a:solidFill>
                  <a:srgbClr val="222222"/>
                </a:solidFill>
                <a:effectLst/>
                <a:latin typeface="Arial" pitchFamily="34" charset="0"/>
                <a:cs typeface="Arial" pitchFamily="34" charset="0"/>
              </a:rPr>
              <a:t>K</a:t>
            </a:r>
            <a:r>
              <a:rPr kumimoji="0" lang="en-US" sz="1600" b="0" i="0" u="none" strike="noStrike" cap="none" normalizeH="0" baseline="0" dirty="0" smtClean="0">
                <a:ln>
                  <a:noFill/>
                </a:ln>
                <a:solidFill>
                  <a:srgbClr val="222222"/>
                </a:solidFill>
                <a:effectLst/>
                <a:latin typeface="Arial" pitchFamily="34" charset="0"/>
                <a:cs typeface="Arial" pitchFamily="34" charset="0"/>
              </a:rPr>
              <a:t> (for example the field </a:t>
            </a:r>
            <a:r>
              <a:rPr kumimoji="0" lang="en-US" sz="1600" b="1" i="0" u="none" strike="noStrike" cap="none" normalizeH="0" baseline="0" dirty="0" smtClean="0">
                <a:ln>
                  <a:noFill/>
                </a:ln>
                <a:solidFill>
                  <a:srgbClr val="222222"/>
                </a:solidFill>
                <a:effectLst/>
                <a:latin typeface="Arial" pitchFamily="34" charset="0"/>
                <a:cs typeface="Arial" pitchFamily="34" charset="0"/>
              </a:rPr>
              <a:t>R</a:t>
            </a:r>
            <a:r>
              <a:rPr kumimoji="0" lang="en-US" sz="1600" b="0" i="0" u="none" strike="noStrike" cap="none" normalizeH="0" baseline="0" dirty="0" smtClean="0">
                <a:ln>
                  <a:noFill/>
                </a:ln>
                <a:solidFill>
                  <a:srgbClr val="222222"/>
                </a:solidFill>
                <a:effectLst/>
                <a:latin typeface="Arial" pitchFamily="34" charset="0"/>
                <a:cs typeface="Arial" pitchFamily="34" charset="0"/>
              </a:rPr>
              <a:t> of real numbers). The following statements are equivalent, that is, for any given matrix they are either all true or all false: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222222"/>
                </a:solidFill>
                <a:effectLst/>
                <a:latin typeface="Arial" pitchFamily="34" charset="0"/>
                <a:cs typeface="Arial" pitchFamily="34" charset="0"/>
              </a:rPr>
              <a:t>A</a:t>
            </a:r>
            <a:r>
              <a:rPr kumimoji="0" lang="en-US" sz="1600" b="0" i="0" u="none" strike="noStrike" cap="none" normalizeH="0" baseline="0" dirty="0" smtClean="0">
                <a:ln>
                  <a:noFill/>
                </a:ln>
                <a:solidFill>
                  <a:srgbClr val="222222"/>
                </a:solidFill>
                <a:effectLst/>
                <a:latin typeface="Arial" pitchFamily="34" charset="0"/>
                <a:cs typeface="Arial" pitchFamily="34" charset="0"/>
              </a:rPr>
              <a:t> is invertible, that is, </a:t>
            </a:r>
            <a:r>
              <a:rPr kumimoji="0" lang="en-US" sz="1600" b="1" i="0" u="none" strike="noStrike" cap="none" normalizeH="0" baseline="0" dirty="0" smtClean="0">
                <a:ln>
                  <a:noFill/>
                </a:ln>
                <a:solidFill>
                  <a:srgbClr val="222222"/>
                </a:solidFill>
                <a:effectLst/>
                <a:latin typeface="Arial" pitchFamily="34" charset="0"/>
                <a:cs typeface="Arial" pitchFamily="34" charset="0"/>
              </a:rPr>
              <a:t>A</a:t>
            </a:r>
            <a:r>
              <a:rPr kumimoji="0" lang="en-US" sz="1600" b="0" i="0" u="none" strike="noStrike" cap="none" normalizeH="0" baseline="0" dirty="0" smtClean="0">
                <a:ln>
                  <a:noFill/>
                </a:ln>
                <a:solidFill>
                  <a:srgbClr val="222222"/>
                </a:solidFill>
                <a:effectLst/>
                <a:latin typeface="Arial" pitchFamily="34" charset="0"/>
                <a:cs typeface="Arial" pitchFamily="34" charset="0"/>
              </a:rPr>
              <a:t> has an inverse, is nonsingular, or is </a:t>
            </a:r>
            <a:r>
              <a:rPr kumimoji="0" lang="en-US" sz="1600" b="0" i="0" u="none" strike="noStrike" cap="none" normalizeH="0" baseline="0" dirty="0" err="1" smtClean="0">
                <a:ln>
                  <a:noFill/>
                </a:ln>
                <a:solidFill>
                  <a:srgbClr val="222222"/>
                </a:solidFill>
                <a:effectLst/>
                <a:latin typeface="Arial" pitchFamily="34" charset="0"/>
                <a:cs typeface="Arial" pitchFamily="34" charset="0"/>
              </a:rPr>
              <a:t>nondegenerate</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222222"/>
                </a:solidFill>
                <a:effectLst/>
                <a:latin typeface="Arial" pitchFamily="34" charset="0"/>
                <a:cs typeface="Arial" pitchFamily="34" charset="0"/>
              </a:rPr>
              <a:t>A</a:t>
            </a:r>
            <a:r>
              <a:rPr kumimoji="0" lang="en-US" sz="1600" b="0" i="0" u="none" strike="noStrike" cap="none" normalizeH="0" baseline="0" dirty="0" smtClean="0">
                <a:ln>
                  <a:noFill/>
                </a:ln>
                <a:solidFill>
                  <a:srgbClr val="222222"/>
                </a:solidFill>
                <a:effectLst/>
                <a:latin typeface="Arial" pitchFamily="34" charset="0"/>
                <a:cs typeface="Arial" pitchFamily="34" charset="0"/>
              </a:rPr>
              <a:t> is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3" tooltip="Row equivalence"/>
              </a:rPr>
              <a:t>row-equivalent</a:t>
            </a:r>
            <a:r>
              <a:rPr kumimoji="0" lang="en-US" sz="1600" b="0" i="0" u="none" strike="noStrike" cap="none" normalizeH="0" baseline="0" dirty="0" smtClean="0">
                <a:ln>
                  <a:noFill/>
                </a:ln>
                <a:solidFill>
                  <a:srgbClr val="222222"/>
                </a:solidFill>
                <a:effectLst/>
                <a:latin typeface="Arial" pitchFamily="34" charset="0"/>
                <a:cs typeface="Arial" pitchFamily="34" charset="0"/>
              </a:rPr>
              <a:t> to the </a:t>
            </a:r>
            <a:r>
              <a:rPr kumimoji="0" lang="en-US" sz="1600" b="0" i="1" u="none" strike="noStrike" cap="none" normalizeH="0" baseline="0" dirty="0" smtClean="0">
                <a:ln>
                  <a:noFill/>
                </a:ln>
                <a:solidFill>
                  <a:srgbClr val="222222"/>
                </a:solidFill>
                <a:effectLst/>
                <a:latin typeface="Arial" pitchFamily="34" charset="0"/>
                <a:cs typeface="Arial" pitchFamily="34" charset="0"/>
              </a:rPr>
              <a:t>n</a:t>
            </a:r>
            <a:r>
              <a:rPr kumimoji="0" lang="en-US" sz="1600" b="0" i="0" u="none" strike="noStrike" cap="none" normalizeH="0" baseline="0" dirty="0" smtClean="0">
                <a:ln>
                  <a:noFill/>
                </a:ln>
                <a:solidFill>
                  <a:srgbClr val="222222"/>
                </a:solidFill>
                <a:effectLst/>
                <a:latin typeface="Arial" pitchFamily="34" charset="0"/>
                <a:cs typeface="Arial" pitchFamily="34" charset="0"/>
              </a:rPr>
              <a:t>-by-</a:t>
            </a:r>
            <a:r>
              <a:rPr kumimoji="0" lang="en-US" sz="1600" b="0" i="1" u="none" strike="noStrike" cap="none" normalizeH="0" baseline="0" dirty="0" smtClean="0">
                <a:ln>
                  <a:noFill/>
                </a:ln>
                <a:solidFill>
                  <a:srgbClr val="222222"/>
                </a:solidFill>
                <a:effectLst/>
                <a:latin typeface="Arial" pitchFamily="34" charset="0"/>
                <a:cs typeface="Arial" pitchFamily="34" charset="0"/>
              </a:rPr>
              <a:t>n</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4" tooltip="Identity matrix"/>
              </a:rPr>
              <a:t>identity matrix</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r>
              <a:rPr kumimoji="0" lang="en-US" sz="1600" b="1" i="0" u="none" strike="noStrike" cap="none" normalizeH="0" baseline="0" dirty="0" smtClean="0">
                <a:ln>
                  <a:noFill/>
                </a:ln>
                <a:solidFill>
                  <a:srgbClr val="222222"/>
                </a:solidFill>
                <a:effectLst/>
                <a:latin typeface="Arial" pitchFamily="34" charset="0"/>
                <a:cs typeface="Arial" pitchFamily="34" charset="0"/>
              </a:rPr>
              <a:t>I</a:t>
            </a:r>
            <a:r>
              <a:rPr kumimoji="0" lang="en-US" sz="1600" b="0" i="1" u="none" strike="noStrike" cap="none" normalizeH="0" baseline="-30000" dirty="0" smtClean="0">
                <a:ln>
                  <a:noFill/>
                </a:ln>
                <a:solidFill>
                  <a:srgbClr val="222222"/>
                </a:solidFill>
                <a:effectLst/>
                <a:latin typeface="Arial" pitchFamily="34" charset="0"/>
                <a:cs typeface="Arial" pitchFamily="34" charset="0"/>
              </a:rPr>
              <a:t>n</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222222"/>
                </a:solidFill>
                <a:effectLst/>
                <a:latin typeface="Arial" pitchFamily="34" charset="0"/>
                <a:cs typeface="Arial" pitchFamily="34" charset="0"/>
              </a:rPr>
              <a:t>A</a:t>
            </a:r>
            <a:r>
              <a:rPr kumimoji="0" lang="en-US" sz="1600" b="0" i="0" u="none" strike="noStrike" cap="none" normalizeH="0" baseline="0" dirty="0" smtClean="0">
                <a:ln>
                  <a:noFill/>
                </a:ln>
                <a:solidFill>
                  <a:srgbClr val="222222"/>
                </a:solidFill>
                <a:effectLst/>
                <a:latin typeface="Arial" pitchFamily="34" charset="0"/>
                <a:cs typeface="Arial" pitchFamily="34" charset="0"/>
              </a:rPr>
              <a:t> is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3" tooltip="Row equivalence"/>
              </a:rPr>
              <a:t>column-equivalent</a:t>
            </a:r>
            <a:r>
              <a:rPr kumimoji="0" lang="en-US" sz="1600" b="0" i="0" u="none" strike="noStrike" cap="none" normalizeH="0" baseline="0" dirty="0" smtClean="0">
                <a:ln>
                  <a:noFill/>
                </a:ln>
                <a:solidFill>
                  <a:srgbClr val="222222"/>
                </a:solidFill>
                <a:effectLst/>
                <a:latin typeface="Arial" pitchFamily="34" charset="0"/>
                <a:cs typeface="Arial" pitchFamily="34" charset="0"/>
              </a:rPr>
              <a:t> to the </a:t>
            </a:r>
            <a:r>
              <a:rPr kumimoji="0" lang="en-US" sz="1600" b="0" i="1" u="none" strike="noStrike" cap="none" normalizeH="0" baseline="0" dirty="0" smtClean="0">
                <a:ln>
                  <a:noFill/>
                </a:ln>
                <a:solidFill>
                  <a:srgbClr val="222222"/>
                </a:solidFill>
                <a:effectLst/>
                <a:latin typeface="Arial" pitchFamily="34" charset="0"/>
                <a:cs typeface="Arial" pitchFamily="34" charset="0"/>
              </a:rPr>
              <a:t>n</a:t>
            </a:r>
            <a:r>
              <a:rPr kumimoji="0" lang="en-US" sz="1600" b="0" i="0" u="none" strike="noStrike" cap="none" normalizeH="0" baseline="0" dirty="0" smtClean="0">
                <a:ln>
                  <a:noFill/>
                </a:ln>
                <a:solidFill>
                  <a:srgbClr val="222222"/>
                </a:solidFill>
                <a:effectLst/>
                <a:latin typeface="Arial" pitchFamily="34" charset="0"/>
                <a:cs typeface="Arial" pitchFamily="34" charset="0"/>
              </a:rPr>
              <a:t>-by-</a:t>
            </a:r>
            <a:r>
              <a:rPr kumimoji="0" lang="en-US" sz="1600" b="0" i="1" u="none" strike="noStrike" cap="none" normalizeH="0" baseline="0" dirty="0" smtClean="0">
                <a:ln>
                  <a:noFill/>
                </a:ln>
                <a:solidFill>
                  <a:srgbClr val="222222"/>
                </a:solidFill>
                <a:effectLst/>
                <a:latin typeface="Arial" pitchFamily="34" charset="0"/>
                <a:cs typeface="Arial" pitchFamily="34" charset="0"/>
              </a:rPr>
              <a:t>n</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4" tooltip="Identity matrix"/>
              </a:rPr>
              <a:t>identity matrix</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r>
              <a:rPr kumimoji="0" lang="en-US" sz="1600" b="1" i="0" u="none" strike="noStrike" cap="none" normalizeH="0" baseline="0" dirty="0" smtClean="0">
                <a:ln>
                  <a:noFill/>
                </a:ln>
                <a:solidFill>
                  <a:srgbClr val="222222"/>
                </a:solidFill>
                <a:effectLst/>
                <a:latin typeface="Arial" pitchFamily="34" charset="0"/>
                <a:cs typeface="Arial" pitchFamily="34" charset="0"/>
              </a:rPr>
              <a:t>I</a:t>
            </a:r>
            <a:r>
              <a:rPr kumimoji="0" lang="en-US" sz="1600" b="0" i="1" u="none" strike="noStrike" cap="none" normalizeH="0" baseline="-30000" dirty="0" smtClean="0">
                <a:ln>
                  <a:noFill/>
                </a:ln>
                <a:solidFill>
                  <a:srgbClr val="222222"/>
                </a:solidFill>
                <a:effectLst/>
                <a:latin typeface="Arial" pitchFamily="34" charset="0"/>
                <a:cs typeface="Arial" pitchFamily="34" charset="0"/>
              </a:rPr>
              <a:t>n</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222222"/>
                </a:solidFill>
                <a:effectLst/>
                <a:latin typeface="Arial" pitchFamily="34" charset="0"/>
                <a:cs typeface="Arial" pitchFamily="34" charset="0"/>
              </a:rPr>
              <a:t>A</a:t>
            </a:r>
            <a:r>
              <a:rPr kumimoji="0" lang="en-US" sz="1600" b="0" i="0" u="none" strike="noStrike" cap="none" normalizeH="0" baseline="0" dirty="0" smtClean="0">
                <a:ln>
                  <a:noFill/>
                </a:ln>
                <a:solidFill>
                  <a:srgbClr val="222222"/>
                </a:solidFill>
                <a:effectLst/>
                <a:latin typeface="Arial" pitchFamily="34" charset="0"/>
                <a:cs typeface="Arial" pitchFamily="34" charset="0"/>
              </a:rPr>
              <a:t> has </a:t>
            </a:r>
            <a:r>
              <a:rPr kumimoji="0" lang="en-US" sz="1600" b="0" i="1" u="none" strike="noStrike" cap="none" normalizeH="0" baseline="0" dirty="0" smtClean="0">
                <a:ln>
                  <a:noFill/>
                </a:ln>
                <a:solidFill>
                  <a:srgbClr val="222222"/>
                </a:solidFill>
                <a:effectLst/>
                <a:latin typeface="Arial" pitchFamily="34" charset="0"/>
                <a:cs typeface="Arial" pitchFamily="34" charset="0"/>
              </a:rPr>
              <a:t>n</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5" tooltip="Pivot position"/>
              </a:rPr>
              <a:t>pivot positions</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rgbClr val="0B0080"/>
                </a:solidFill>
                <a:effectLst/>
                <a:latin typeface="Arial" pitchFamily="34" charset="0"/>
                <a:cs typeface="Arial" pitchFamily="34" charset="0"/>
                <a:hlinkClick r:id="rId6" tooltip="Determinant"/>
              </a:rPr>
              <a:t>det</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r>
              <a:rPr kumimoji="0" lang="en-US" sz="1600" b="1" i="0" u="none" strike="noStrike" cap="none" normalizeH="0" baseline="0" dirty="0" smtClean="0">
                <a:ln>
                  <a:noFill/>
                </a:ln>
                <a:solidFill>
                  <a:srgbClr val="222222"/>
                </a:solidFill>
                <a:effectLst/>
                <a:latin typeface="Arial" pitchFamily="34" charset="0"/>
                <a:cs typeface="Arial" pitchFamily="34" charset="0"/>
              </a:rPr>
              <a:t>A</a:t>
            </a:r>
            <a:r>
              <a:rPr kumimoji="0" lang="en-US" sz="1600" b="0" i="0" u="none" strike="noStrike" cap="none" normalizeH="0" baseline="0" dirty="0" smtClean="0">
                <a:ln>
                  <a:noFill/>
                </a:ln>
                <a:solidFill>
                  <a:srgbClr val="222222"/>
                </a:solidFill>
                <a:effectLst/>
                <a:latin typeface="Arial" pitchFamily="34" charset="0"/>
                <a:cs typeface="Arial" pitchFamily="34" charset="0"/>
              </a:rPr>
              <a:t> ≠ 0. In general, a square matrix over a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7" tooltip="Commutative ring"/>
              </a:rPr>
              <a:t>commutative ring</a:t>
            </a:r>
            <a:r>
              <a:rPr kumimoji="0" lang="en-US" sz="1600" b="0" i="0" u="none" strike="noStrike" cap="none" normalizeH="0" baseline="0" dirty="0" smtClean="0">
                <a:ln>
                  <a:noFill/>
                </a:ln>
                <a:solidFill>
                  <a:srgbClr val="222222"/>
                </a:solidFill>
                <a:effectLst/>
                <a:latin typeface="Arial" pitchFamily="34" charset="0"/>
                <a:cs typeface="Arial" pitchFamily="34" charset="0"/>
              </a:rPr>
              <a:t> is invertible if and only if its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6" tooltip="Determinant"/>
              </a:rPr>
              <a:t>determinant</a:t>
            </a:r>
            <a:r>
              <a:rPr kumimoji="0" lang="en-US" sz="1600" b="0" i="0" u="none" strike="noStrike" cap="none" normalizeH="0" baseline="0" dirty="0" smtClean="0">
                <a:ln>
                  <a:noFill/>
                </a:ln>
                <a:solidFill>
                  <a:srgbClr val="222222"/>
                </a:solidFill>
                <a:effectLst/>
                <a:latin typeface="Arial" pitchFamily="34" charset="0"/>
                <a:cs typeface="Arial" pitchFamily="34" charset="0"/>
              </a:rPr>
              <a:t> is a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8" tooltip="Unit (ring theory)"/>
              </a:rPr>
              <a:t>unit</a:t>
            </a:r>
            <a:r>
              <a:rPr kumimoji="0" lang="en-US" sz="1600" b="0" i="0" u="none" strike="noStrike" cap="none" normalizeH="0" baseline="0" dirty="0" smtClean="0">
                <a:ln>
                  <a:noFill/>
                </a:ln>
                <a:solidFill>
                  <a:srgbClr val="222222"/>
                </a:solidFill>
                <a:effectLst/>
                <a:latin typeface="Arial" pitchFamily="34" charset="0"/>
                <a:cs typeface="Arial" pitchFamily="34" charset="0"/>
              </a:rPr>
              <a:t> in that ring.</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222222"/>
                </a:solidFill>
                <a:effectLst/>
                <a:latin typeface="Arial" pitchFamily="34" charset="0"/>
                <a:cs typeface="Arial" pitchFamily="34" charset="0"/>
              </a:rPr>
              <a:t>A</a:t>
            </a:r>
            <a:r>
              <a:rPr kumimoji="0" lang="en-US" sz="1600" b="0" i="0" u="none" strike="noStrike" cap="none" normalizeH="0" baseline="0" dirty="0" smtClean="0">
                <a:ln>
                  <a:noFill/>
                </a:ln>
                <a:solidFill>
                  <a:srgbClr val="222222"/>
                </a:solidFill>
                <a:effectLst/>
                <a:latin typeface="Arial" pitchFamily="34" charset="0"/>
                <a:cs typeface="Arial" pitchFamily="34" charset="0"/>
              </a:rPr>
              <a:t> has full rank; that is,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9" tooltip="Rank (linear algebra)"/>
              </a:rPr>
              <a:t>rank</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r>
              <a:rPr kumimoji="0" lang="en-US" sz="1600" b="1" i="0" u="none" strike="noStrike" cap="none" normalizeH="0" baseline="0" dirty="0" smtClean="0">
                <a:ln>
                  <a:noFill/>
                </a:ln>
                <a:solidFill>
                  <a:srgbClr val="222222"/>
                </a:solidFill>
                <a:effectLst/>
                <a:latin typeface="Arial" pitchFamily="34" charset="0"/>
                <a:cs typeface="Arial" pitchFamily="34" charset="0"/>
              </a:rPr>
              <a:t>A</a:t>
            </a:r>
            <a:r>
              <a:rPr kumimoji="0" lang="en-US" sz="1600" b="0" i="0" u="none" strike="noStrike" cap="none" normalizeH="0" baseline="0" dirty="0" smtClean="0">
                <a:ln>
                  <a:noFill/>
                </a:ln>
                <a:solidFill>
                  <a:srgbClr val="222222"/>
                </a:solidFill>
                <a:effectLst/>
                <a:latin typeface="Arial" pitchFamily="34" charset="0"/>
                <a:cs typeface="Arial" pitchFamily="34" charset="0"/>
              </a:rPr>
              <a:t> = </a:t>
            </a:r>
            <a:r>
              <a:rPr kumimoji="0" lang="en-US" sz="1600" b="0" i="1" u="none" strike="noStrike" cap="none" normalizeH="0" baseline="0" dirty="0" smtClean="0">
                <a:ln>
                  <a:noFill/>
                </a:ln>
                <a:solidFill>
                  <a:srgbClr val="222222"/>
                </a:solidFill>
                <a:effectLst/>
                <a:latin typeface="Arial" pitchFamily="34" charset="0"/>
                <a:cs typeface="Arial" pitchFamily="34" charset="0"/>
              </a:rPr>
              <a:t>n</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The equation </a:t>
            </a:r>
            <a:r>
              <a:rPr kumimoji="0" lang="en-US" sz="1600" b="1" i="0" u="none" strike="noStrike" cap="none" normalizeH="0" baseline="0" dirty="0" smtClean="0">
                <a:ln>
                  <a:noFill/>
                </a:ln>
                <a:solidFill>
                  <a:srgbClr val="222222"/>
                </a:solidFill>
                <a:effectLst/>
                <a:latin typeface="Arial" pitchFamily="34" charset="0"/>
                <a:cs typeface="Arial" pitchFamily="34" charset="0"/>
              </a:rPr>
              <a:t>Ax</a:t>
            </a:r>
            <a:r>
              <a:rPr kumimoji="0" lang="en-US" sz="1600" b="0" i="0" u="none" strike="noStrike" cap="none" normalizeH="0" baseline="0" dirty="0" smtClean="0">
                <a:ln>
                  <a:noFill/>
                </a:ln>
                <a:solidFill>
                  <a:srgbClr val="222222"/>
                </a:solidFill>
                <a:effectLst/>
                <a:latin typeface="Arial" pitchFamily="34" charset="0"/>
                <a:cs typeface="Arial" pitchFamily="34" charset="0"/>
              </a:rPr>
              <a:t> = </a:t>
            </a:r>
            <a:r>
              <a:rPr kumimoji="0" lang="en-US" sz="1600" b="1" i="0" u="none" strike="noStrike" cap="none" normalizeH="0" baseline="0" dirty="0" smtClean="0">
                <a:ln>
                  <a:noFill/>
                </a:ln>
                <a:solidFill>
                  <a:srgbClr val="222222"/>
                </a:solidFill>
                <a:effectLst/>
                <a:latin typeface="Arial" pitchFamily="34" charset="0"/>
                <a:cs typeface="Arial" pitchFamily="34" charset="0"/>
              </a:rPr>
              <a:t>0</a:t>
            </a:r>
            <a:r>
              <a:rPr kumimoji="0" lang="en-US" sz="1600" b="0" i="0" u="none" strike="noStrike" cap="none" normalizeH="0" baseline="0" dirty="0" smtClean="0">
                <a:ln>
                  <a:noFill/>
                </a:ln>
                <a:solidFill>
                  <a:srgbClr val="222222"/>
                </a:solidFill>
                <a:effectLst/>
                <a:latin typeface="Arial" pitchFamily="34" charset="0"/>
                <a:cs typeface="Arial" pitchFamily="34" charset="0"/>
              </a:rPr>
              <a:t> has only the trivial solution </a:t>
            </a:r>
            <a:r>
              <a:rPr kumimoji="0" lang="en-US" sz="1600" b="1" i="0" u="none" strike="noStrike" cap="none" normalizeH="0" baseline="0" dirty="0" smtClean="0">
                <a:ln>
                  <a:noFill/>
                </a:ln>
                <a:solidFill>
                  <a:srgbClr val="222222"/>
                </a:solidFill>
                <a:effectLst/>
                <a:latin typeface="Arial" pitchFamily="34" charset="0"/>
                <a:cs typeface="Arial" pitchFamily="34" charset="0"/>
              </a:rPr>
              <a:t>x</a:t>
            </a:r>
            <a:r>
              <a:rPr kumimoji="0" lang="en-US" sz="1600" b="0" i="0" u="none" strike="noStrike" cap="none" normalizeH="0" baseline="0" dirty="0" smtClean="0">
                <a:ln>
                  <a:noFill/>
                </a:ln>
                <a:solidFill>
                  <a:srgbClr val="222222"/>
                </a:solidFill>
                <a:effectLst/>
                <a:latin typeface="Arial" pitchFamily="34" charset="0"/>
                <a:cs typeface="Arial" pitchFamily="34" charset="0"/>
              </a:rPr>
              <a:t> = </a:t>
            </a:r>
            <a:r>
              <a:rPr kumimoji="0" lang="en-US" sz="1600" b="1" i="0" u="none" strike="noStrike" cap="none" normalizeH="0" baseline="0" dirty="0" smtClean="0">
                <a:ln>
                  <a:noFill/>
                </a:ln>
                <a:solidFill>
                  <a:srgbClr val="222222"/>
                </a:solidFill>
                <a:effectLst/>
                <a:latin typeface="Arial" pitchFamily="34" charset="0"/>
                <a:cs typeface="Arial" pitchFamily="34" charset="0"/>
              </a:rPr>
              <a:t>0</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The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10" tooltip="Kernel (linear algebra)"/>
              </a:rPr>
              <a:t>kernel</a:t>
            </a:r>
            <a:r>
              <a:rPr kumimoji="0" lang="en-US" sz="1600" b="0" i="0" u="none" strike="noStrike" cap="none" normalizeH="0" baseline="0" dirty="0" smtClean="0">
                <a:ln>
                  <a:noFill/>
                </a:ln>
                <a:solidFill>
                  <a:srgbClr val="222222"/>
                </a:solidFill>
                <a:effectLst/>
                <a:latin typeface="Arial" pitchFamily="34" charset="0"/>
                <a:cs typeface="Arial" pitchFamily="34" charset="0"/>
              </a:rPr>
              <a:t> of </a:t>
            </a:r>
            <a:r>
              <a:rPr kumimoji="0" lang="en-US" sz="1600" b="1" i="0" u="none" strike="noStrike" cap="none" normalizeH="0" baseline="0" dirty="0" smtClean="0">
                <a:ln>
                  <a:noFill/>
                </a:ln>
                <a:solidFill>
                  <a:srgbClr val="222222"/>
                </a:solidFill>
                <a:effectLst/>
                <a:latin typeface="Arial" pitchFamily="34" charset="0"/>
                <a:cs typeface="Arial" pitchFamily="34" charset="0"/>
              </a:rPr>
              <a:t>A</a:t>
            </a:r>
            <a:r>
              <a:rPr kumimoji="0" lang="en-US" sz="1600" b="0" i="0" u="none" strike="noStrike" cap="none" normalizeH="0" baseline="0" dirty="0" smtClean="0">
                <a:ln>
                  <a:noFill/>
                </a:ln>
                <a:solidFill>
                  <a:srgbClr val="222222"/>
                </a:solidFill>
                <a:effectLst/>
                <a:latin typeface="Arial" pitchFamily="34" charset="0"/>
                <a:cs typeface="Arial" pitchFamily="34" charset="0"/>
              </a:rPr>
              <a:t> is trivial, that is, it contains only the null vector as an element, </a:t>
            </a:r>
            <a:r>
              <a:rPr kumimoji="0" lang="en-US" sz="1600" b="0" i="1" u="none" strike="noStrike" cap="none" normalizeH="0" baseline="0" dirty="0" err="1" smtClean="0">
                <a:ln>
                  <a:noFill/>
                </a:ln>
                <a:solidFill>
                  <a:srgbClr val="222222"/>
                </a:solidFill>
                <a:effectLst/>
                <a:latin typeface="Arial" pitchFamily="34" charset="0"/>
                <a:cs typeface="Arial" pitchFamily="34" charset="0"/>
              </a:rPr>
              <a:t>ker</a:t>
            </a:r>
            <a:r>
              <a:rPr kumimoji="0" lang="en-US" sz="1600" b="0" i="1" u="none" strike="noStrike" cap="none" normalizeH="0" baseline="0" dirty="0" smtClean="0">
                <a:ln>
                  <a:noFill/>
                </a:ln>
                <a:solidFill>
                  <a:srgbClr val="222222"/>
                </a:solidFill>
                <a:effectLst/>
                <a:latin typeface="Arial" pitchFamily="34" charset="0"/>
                <a:cs typeface="Arial" pitchFamily="34" charset="0"/>
              </a:rPr>
              <a:t>(</a:t>
            </a:r>
            <a:r>
              <a:rPr kumimoji="0" lang="en-US" sz="1600" b="1" i="0" u="none" strike="noStrike" cap="none" normalizeH="0" baseline="0" dirty="0" smtClean="0">
                <a:ln>
                  <a:noFill/>
                </a:ln>
                <a:solidFill>
                  <a:srgbClr val="222222"/>
                </a:solidFill>
                <a:effectLst/>
                <a:latin typeface="Arial" pitchFamily="34" charset="0"/>
                <a:cs typeface="Arial" pitchFamily="34" charset="0"/>
              </a:rPr>
              <a:t>A</a:t>
            </a:r>
            <a:r>
              <a:rPr kumimoji="0" lang="en-US" sz="1600" b="0" i="1" u="none" strike="noStrike" cap="none" normalizeH="0" baseline="0" dirty="0" smtClean="0">
                <a:ln>
                  <a:noFill/>
                </a:ln>
                <a:solidFill>
                  <a:srgbClr val="222222"/>
                </a:solidFill>
                <a:effectLst/>
                <a:latin typeface="Arial" pitchFamily="34" charset="0"/>
                <a:cs typeface="Arial" pitchFamily="34" charset="0"/>
              </a:rPr>
              <a:t>)</a:t>
            </a:r>
            <a:r>
              <a:rPr kumimoji="0" lang="en-US" sz="1600" b="0" i="0" u="none" strike="noStrike" cap="none" normalizeH="0" baseline="0" dirty="0" smtClean="0">
                <a:ln>
                  <a:noFill/>
                </a:ln>
                <a:solidFill>
                  <a:srgbClr val="222222"/>
                </a:solidFill>
                <a:effectLst/>
                <a:latin typeface="Arial" pitchFamily="34" charset="0"/>
                <a:cs typeface="Arial" pitchFamily="34" charset="0"/>
              </a:rPr>
              <a:t> = {</a:t>
            </a:r>
            <a:r>
              <a:rPr kumimoji="0" lang="en-US" sz="1600" b="1" i="0" u="none" strike="noStrike" cap="none" normalizeH="0" baseline="0" dirty="0" smtClean="0">
                <a:ln>
                  <a:noFill/>
                </a:ln>
                <a:solidFill>
                  <a:srgbClr val="222222"/>
                </a:solidFill>
                <a:effectLst/>
                <a:latin typeface="Arial" pitchFamily="34" charset="0"/>
                <a:cs typeface="Arial" pitchFamily="34" charset="0"/>
              </a:rPr>
              <a:t>0</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The equation </a:t>
            </a:r>
            <a:r>
              <a:rPr kumimoji="0" lang="en-US" sz="1600" b="1" i="0" u="none" strike="noStrike" cap="none" normalizeH="0" baseline="0" dirty="0" smtClean="0">
                <a:ln>
                  <a:noFill/>
                </a:ln>
                <a:solidFill>
                  <a:srgbClr val="222222"/>
                </a:solidFill>
                <a:effectLst/>
                <a:latin typeface="Arial" pitchFamily="34" charset="0"/>
                <a:cs typeface="Arial" pitchFamily="34" charset="0"/>
              </a:rPr>
              <a:t>Ax</a:t>
            </a:r>
            <a:r>
              <a:rPr kumimoji="0" lang="en-US" sz="1600" b="0" i="0" u="none" strike="noStrike" cap="none" normalizeH="0" baseline="0" dirty="0" smtClean="0">
                <a:ln>
                  <a:noFill/>
                </a:ln>
                <a:solidFill>
                  <a:srgbClr val="222222"/>
                </a:solidFill>
                <a:effectLst/>
                <a:latin typeface="Arial" pitchFamily="34" charset="0"/>
                <a:cs typeface="Arial" pitchFamily="34" charset="0"/>
              </a:rPr>
              <a:t> = </a:t>
            </a:r>
            <a:r>
              <a:rPr kumimoji="0" lang="en-US" sz="1600" b="1" i="0" u="none" strike="noStrike" cap="none" normalizeH="0" baseline="0" dirty="0" smtClean="0">
                <a:ln>
                  <a:noFill/>
                </a:ln>
                <a:solidFill>
                  <a:srgbClr val="222222"/>
                </a:solidFill>
                <a:effectLst/>
                <a:latin typeface="Arial" pitchFamily="34" charset="0"/>
                <a:cs typeface="Arial" pitchFamily="34" charset="0"/>
              </a:rPr>
              <a:t>b</a:t>
            </a:r>
            <a:r>
              <a:rPr kumimoji="0" lang="en-US" sz="1600" b="0" i="0" u="none" strike="noStrike" cap="none" normalizeH="0" baseline="0" dirty="0" smtClean="0">
                <a:ln>
                  <a:noFill/>
                </a:ln>
                <a:solidFill>
                  <a:srgbClr val="222222"/>
                </a:solidFill>
                <a:effectLst/>
                <a:latin typeface="Arial" pitchFamily="34" charset="0"/>
                <a:cs typeface="Arial" pitchFamily="34" charset="0"/>
              </a:rPr>
              <a:t> has exactly one solution for each </a:t>
            </a:r>
            <a:r>
              <a:rPr kumimoji="0" lang="en-US" sz="1600" b="1" i="0" u="none" strike="noStrike" cap="none" normalizeH="0" baseline="0" dirty="0" smtClean="0">
                <a:ln>
                  <a:noFill/>
                </a:ln>
                <a:solidFill>
                  <a:srgbClr val="222222"/>
                </a:solidFill>
                <a:effectLst/>
                <a:latin typeface="Arial" pitchFamily="34" charset="0"/>
                <a:cs typeface="Arial" pitchFamily="34" charset="0"/>
              </a:rPr>
              <a:t>b</a:t>
            </a:r>
            <a:r>
              <a:rPr kumimoji="0" lang="en-US" sz="1600" b="0" i="0" u="none" strike="noStrike" cap="none" normalizeH="0" baseline="0" dirty="0" smtClean="0">
                <a:ln>
                  <a:noFill/>
                </a:ln>
                <a:solidFill>
                  <a:srgbClr val="222222"/>
                </a:solidFill>
                <a:effectLst/>
                <a:latin typeface="Arial" pitchFamily="34" charset="0"/>
                <a:cs typeface="Arial" pitchFamily="34" charset="0"/>
              </a:rPr>
              <a:t> in </a:t>
            </a:r>
            <a:r>
              <a:rPr kumimoji="0" lang="en-US" sz="1600" b="0" i="1" u="none" strike="noStrike" cap="none" normalizeH="0" baseline="0" dirty="0" smtClean="0">
                <a:ln>
                  <a:noFill/>
                </a:ln>
                <a:solidFill>
                  <a:srgbClr val="222222"/>
                </a:solidFill>
                <a:effectLst/>
                <a:latin typeface="Arial" pitchFamily="34" charset="0"/>
                <a:cs typeface="Arial" pitchFamily="34" charset="0"/>
              </a:rPr>
              <a:t>K</a:t>
            </a:r>
            <a:r>
              <a:rPr kumimoji="0" lang="en-US" sz="1600" b="0" i="1" u="none" strike="noStrike" cap="none" normalizeH="0" baseline="30000" dirty="0" smtClean="0">
                <a:ln>
                  <a:noFill/>
                </a:ln>
                <a:solidFill>
                  <a:srgbClr val="222222"/>
                </a:solidFill>
                <a:effectLst/>
                <a:latin typeface="Arial" pitchFamily="34" charset="0"/>
                <a:cs typeface="Arial" pitchFamily="34" charset="0"/>
              </a:rPr>
              <a:t>n</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The columns of </a:t>
            </a:r>
            <a:r>
              <a:rPr kumimoji="0" lang="en-US" sz="1600" b="1" i="0" u="none" strike="noStrike" cap="none" normalizeH="0" baseline="0" dirty="0" smtClean="0">
                <a:ln>
                  <a:noFill/>
                </a:ln>
                <a:solidFill>
                  <a:srgbClr val="222222"/>
                </a:solidFill>
                <a:effectLst/>
                <a:latin typeface="Arial" pitchFamily="34" charset="0"/>
                <a:cs typeface="Arial" pitchFamily="34" charset="0"/>
              </a:rPr>
              <a:t>A</a:t>
            </a:r>
            <a:r>
              <a:rPr kumimoji="0" lang="en-US" sz="1600" b="0" i="0" u="none" strike="noStrike" cap="none" normalizeH="0" baseline="0" dirty="0" smtClean="0">
                <a:ln>
                  <a:noFill/>
                </a:ln>
                <a:solidFill>
                  <a:srgbClr val="222222"/>
                </a:solidFill>
                <a:effectLst/>
                <a:latin typeface="Arial" pitchFamily="34" charset="0"/>
                <a:cs typeface="Arial" pitchFamily="34" charset="0"/>
              </a:rPr>
              <a:t> are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11" tooltip="Linear independence"/>
              </a:rPr>
              <a:t>linearly independent</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The columns of </a:t>
            </a:r>
            <a:r>
              <a:rPr kumimoji="0" lang="en-US" sz="1600" b="1" i="0" u="none" strike="noStrike" cap="none" normalizeH="0" baseline="0" dirty="0" smtClean="0">
                <a:ln>
                  <a:noFill/>
                </a:ln>
                <a:solidFill>
                  <a:srgbClr val="222222"/>
                </a:solidFill>
                <a:effectLst/>
                <a:latin typeface="Arial" pitchFamily="34" charset="0"/>
                <a:cs typeface="Arial" pitchFamily="34" charset="0"/>
              </a:rPr>
              <a:t>A</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12" tooltip="Linear span"/>
              </a:rPr>
              <a:t>span</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r>
              <a:rPr kumimoji="0" lang="en-US" sz="1600" b="0" i="1" u="none" strike="noStrike" cap="none" normalizeH="0" baseline="0" dirty="0" smtClean="0">
                <a:ln>
                  <a:noFill/>
                </a:ln>
                <a:solidFill>
                  <a:srgbClr val="222222"/>
                </a:solidFill>
                <a:effectLst/>
                <a:latin typeface="Arial" pitchFamily="34" charset="0"/>
                <a:cs typeface="Arial" pitchFamily="34" charset="0"/>
              </a:rPr>
              <a:t>K</a:t>
            </a:r>
            <a:r>
              <a:rPr kumimoji="0" lang="en-US" sz="1600" b="0" i="1" u="none" strike="noStrike" cap="none" normalizeH="0" baseline="30000" dirty="0" smtClean="0">
                <a:ln>
                  <a:noFill/>
                </a:ln>
                <a:solidFill>
                  <a:srgbClr val="222222"/>
                </a:solidFill>
                <a:effectLst/>
                <a:latin typeface="Arial" pitchFamily="34" charset="0"/>
                <a:cs typeface="Arial" pitchFamily="34" charset="0"/>
              </a:rPr>
              <a:t>n</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13" tooltip="Row and column spaces"/>
              </a:rPr>
              <a:t>Col</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r>
              <a:rPr kumimoji="0" lang="en-US" sz="1600" b="1" i="0" u="none" strike="noStrike" cap="none" normalizeH="0" baseline="0" dirty="0" smtClean="0">
                <a:ln>
                  <a:noFill/>
                </a:ln>
                <a:solidFill>
                  <a:srgbClr val="222222"/>
                </a:solidFill>
                <a:effectLst/>
                <a:latin typeface="Arial" pitchFamily="34" charset="0"/>
                <a:cs typeface="Arial" pitchFamily="34" charset="0"/>
              </a:rPr>
              <a:t>A</a:t>
            </a:r>
            <a:r>
              <a:rPr kumimoji="0" lang="en-US" sz="1600" b="0" i="0" u="none" strike="noStrike" cap="none" normalizeH="0" baseline="0" dirty="0" smtClean="0">
                <a:ln>
                  <a:noFill/>
                </a:ln>
                <a:solidFill>
                  <a:srgbClr val="222222"/>
                </a:solidFill>
                <a:effectLst/>
                <a:latin typeface="Arial" pitchFamily="34" charset="0"/>
                <a:cs typeface="Arial" pitchFamily="34" charset="0"/>
              </a:rPr>
              <a:t> = </a:t>
            </a:r>
            <a:r>
              <a:rPr kumimoji="0" lang="en-US" sz="1600" b="0" i="1" u="none" strike="noStrike" cap="none" normalizeH="0" baseline="0" dirty="0" smtClean="0">
                <a:ln>
                  <a:noFill/>
                </a:ln>
                <a:solidFill>
                  <a:srgbClr val="222222"/>
                </a:solidFill>
                <a:effectLst/>
                <a:latin typeface="Arial" pitchFamily="34" charset="0"/>
                <a:cs typeface="Arial" pitchFamily="34" charset="0"/>
              </a:rPr>
              <a:t>K</a:t>
            </a:r>
            <a:r>
              <a:rPr kumimoji="0" lang="en-US" sz="1600" b="0" i="1" u="none" strike="noStrike" cap="none" normalizeH="0" baseline="30000" dirty="0" smtClean="0">
                <a:ln>
                  <a:noFill/>
                </a:ln>
                <a:solidFill>
                  <a:srgbClr val="222222"/>
                </a:solidFill>
                <a:effectLst/>
                <a:latin typeface="Arial" pitchFamily="34" charset="0"/>
                <a:cs typeface="Arial" pitchFamily="34" charset="0"/>
              </a:rPr>
              <a:t>n</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The columns of </a:t>
            </a:r>
            <a:r>
              <a:rPr kumimoji="0" lang="en-US" sz="1600" b="1" i="0" u="none" strike="noStrike" cap="none" normalizeH="0" baseline="0" dirty="0" smtClean="0">
                <a:ln>
                  <a:noFill/>
                </a:ln>
                <a:solidFill>
                  <a:srgbClr val="222222"/>
                </a:solidFill>
                <a:effectLst/>
                <a:latin typeface="Arial" pitchFamily="34" charset="0"/>
                <a:cs typeface="Arial" pitchFamily="34" charset="0"/>
              </a:rPr>
              <a:t>A</a:t>
            </a:r>
            <a:r>
              <a:rPr kumimoji="0" lang="en-US" sz="1600" b="0" i="0" u="none" strike="noStrike" cap="none" normalizeH="0" baseline="0" dirty="0" smtClean="0">
                <a:ln>
                  <a:noFill/>
                </a:ln>
                <a:solidFill>
                  <a:srgbClr val="222222"/>
                </a:solidFill>
                <a:effectLst/>
                <a:latin typeface="Arial" pitchFamily="34" charset="0"/>
                <a:cs typeface="Arial" pitchFamily="34" charset="0"/>
              </a:rPr>
              <a:t> form a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14" tooltip="Basis of a vector space"/>
              </a:rPr>
              <a:t>basis</a:t>
            </a:r>
            <a:r>
              <a:rPr kumimoji="0" lang="en-US" sz="1600" b="0" i="0" u="none" strike="noStrike" cap="none" normalizeH="0" baseline="0" dirty="0" smtClean="0">
                <a:ln>
                  <a:noFill/>
                </a:ln>
                <a:solidFill>
                  <a:srgbClr val="222222"/>
                </a:solidFill>
                <a:effectLst/>
                <a:latin typeface="Arial" pitchFamily="34" charset="0"/>
                <a:cs typeface="Arial" pitchFamily="34" charset="0"/>
              </a:rPr>
              <a:t> of </a:t>
            </a:r>
            <a:r>
              <a:rPr kumimoji="0" lang="en-US" sz="1600" b="0" i="1" u="none" strike="noStrike" cap="none" normalizeH="0" baseline="0" dirty="0" smtClean="0">
                <a:ln>
                  <a:noFill/>
                </a:ln>
                <a:solidFill>
                  <a:srgbClr val="222222"/>
                </a:solidFill>
                <a:effectLst/>
                <a:latin typeface="Arial" pitchFamily="34" charset="0"/>
                <a:cs typeface="Arial" pitchFamily="34" charset="0"/>
              </a:rPr>
              <a:t>K</a:t>
            </a:r>
            <a:r>
              <a:rPr kumimoji="0" lang="en-US" sz="1600" b="0" i="1" u="none" strike="noStrike" cap="none" normalizeH="0" baseline="30000" dirty="0" smtClean="0">
                <a:ln>
                  <a:noFill/>
                </a:ln>
                <a:solidFill>
                  <a:srgbClr val="222222"/>
                </a:solidFill>
                <a:effectLst/>
                <a:latin typeface="Arial" pitchFamily="34" charset="0"/>
                <a:cs typeface="Arial" pitchFamily="34" charset="0"/>
              </a:rPr>
              <a:t>n</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The linear transformation mapping </a:t>
            </a:r>
            <a:r>
              <a:rPr kumimoji="0" lang="en-US" sz="1600" b="1" i="0" u="none" strike="noStrike" cap="none" normalizeH="0" baseline="0" dirty="0" smtClean="0">
                <a:ln>
                  <a:noFill/>
                </a:ln>
                <a:solidFill>
                  <a:srgbClr val="222222"/>
                </a:solidFill>
                <a:effectLst/>
                <a:latin typeface="Arial" pitchFamily="34" charset="0"/>
                <a:cs typeface="Arial" pitchFamily="34" charset="0"/>
              </a:rPr>
              <a:t>x</a:t>
            </a:r>
            <a:r>
              <a:rPr kumimoji="0" lang="en-US" sz="1600" b="0" i="0" u="none" strike="noStrike" cap="none" normalizeH="0" baseline="0" dirty="0" smtClean="0">
                <a:ln>
                  <a:noFill/>
                </a:ln>
                <a:solidFill>
                  <a:srgbClr val="222222"/>
                </a:solidFill>
                <a:effectLst/>
                <a:latin typeface="Arial" pitchFamily="34" charset="0"/>
                <a:cs typeface="Arial" pitchFamily="34" charset="0"/>
              </a:rPr>
              <a:t> to </a:t>
            </a:r>
            <a:r>
              <a:rPr kumimoji="0" lang="en-US" sz="1600" b="1" i="0" u="none" strike="noStrike" cap="none" normalizeH="0" baseline="0" dirty="0" smtClean="0">
                <a:ln>
                  <a:noFill/>
                </a:ln>
                <a:solidFill>
                  <a:srgbClr val="222222"/>
                </a:solidFill>
                <a:effectLst/>
                <a:latin typeface="Arial" pitchFamily="34" charset="0"/>
                <a:cs typeface="Arial" pitchFamily="34" charset="0"/>
              </a:rPr>
              <a:t>Ax</a:t>
            </a:r>
            <a:r>
              <a:rPr kumimoji="0" lang="en-US" sz="1600" b="0" i="0" u="none" strike="noStrike" cap="none" normalizeH="0" baseline="0" dirty="0" smtClean="0">
                <a:ln>
                  <a:noFill/>
                </a:ln>
                <a:solidFill>
                  <a:srgbClr val="222222"/>
                </a:solidFill>
                <a:effectLst/>
                <a:latin typeface="Arial" pitchFamily="34" charset="0"/>
                <a:cs typeface="Arial" pitchFamily="34" charset="0"/>
              </a:rPr>
              <a:t> is a </a:t>
            </a:r>
            <a:r>
              <a:rPr kumimoji="0" lang="en-US" sz="1600" b="0" i="0" u="none" strike="noStrike" cap="none" normalizeH="0" baseline="0" dirty="0" err="1" smtClean="0">
                <a:ln>
                  <a:noFill/>
                </a:ln>
                <a:solidFill>
                  <a:srgbClr val="0B0080"/>
                </a:solidFill>
                <a:effectLst/>
                <a:latin typeface="Arial" pitchFamily="34" charset="0"/>
                <a:cs typeface="Arial" pitchFamily="34" charset="0"/>
                <a:hlinkClick r:id="rId15" tooltip="Bijection"/>
              </a:rPr>
              <a:t>bijection</a:t>
            </a:r>
            <a:r>
              <a:rPr kumimoji="0" lang="en-US" sz="1600" b="0" i="0" u="none" strike="noStrike" cap="none" normalizeH="0" baseline="0" dirty="0" smtClean="0">
                <a:ln>
                  <a:noFill/>
                </a:ln>
                <a:solidFill>
                  <a:srgbClr val="222222"/>
                </a:solidFill>
                <a:effectLst/>
                <a:latin typeface="Arial" pitchFamily="34" charset="0"/>
                <a:cs typeface="Arial" pitchFamily="34" charset="0"/>
              </a:rPr>
              <a:t> from </a:t>
            </a:r>
            <a:r>
              <a:rPr kumimoji="0" lang="en-US" sz="1600" b="0" i="1" u="none" strike="noStrike" cap="none" normalizeH="0" baseline="0" dirty="0" err="1" smtClean="0">
                <a:ln>
                  <a:noFill/>
                </a:ln>
                <a:solidFill>
                  <a:srgbClr val="222222"/>
                </a:solidFill>
                <a:effectLst/>
                <a:latin typeface="Arial" pitchFamily="34" charset="0"/>
                <a:cs typeface="Arial" pitchFamily="34" charset="0"/>
              </a:rPr>
              <a:t>K</a:t>
            </a:r>
            <a:r>
              <a:rPr kumimoji="0" lang="en-US" sz="1600" b="0" i="1" u="none" strike="noStrike" cap="none" normalizeH="0" baseline="30000" dirty="0" err="1" smtClean="0">
                <a:ln>
                  <a:noFill/>
                </a:ln>
                <a:solidFill>
                  <a:srgbClr val="222222"/>
                </a:solidFill>
                <a:effectLst/>
                <a:latin typeface="Arial" pitchFamily="34" charset="0"/>
                <a:cs typeface="Arial" pitchFamily="34" charset="0"/>
              </a:rPr>
              <a:t>n</a:t>
            </a:r>
            <a:r>
              <a:rPr kumimoji="0" lang="en-US" sz="1600" b="0" i="0" u="none" strike="noStrike" cap="none" normalizeH="0" baseline="0" dirty="0" smtClean="0">
                <a:ln>
                  <a:noFill/>
                </a:ln>
                <a:solidFill>
                  <a:srgbClr val="222222"/>
                </a:solidFill>
                <a:effectLst/>
                <a:latin typeface="Arial" pitchFamily="34" charset="0"/>
                <a:cs typeface="Arial" pitchFamily="34" charset="0"/>
              </a:rPr>
              <a:t> to </a:t>
            </a:r>
            <a:r>
              <a:rPr kumimoji="0" lang="en-US" sz="1600" b="0" i="1" u="none" strike="noStrike" cap="none" normalizeH="0" baseline="0" dirty="0" smtClean="0">
                <a:ln>
                  <a:noFill/>
                </a:ln>
                <a:solidFill>
                  <a:srgbClr val="222222"/>
                </a:solidFill>
                <a:effectLst/>
                <a:latin typeface="Arial" pitchFamily="34" charset="0"/>
                <a:cs typeface="Arial" pitchFamily="34" charset="0"/>
              </a:rPr>
              <a:t>K</a:t>
            </a:r>
            <a:r>
              <a:rPr kumimoji="0" lang="en-US" sz="1600" b="0" i="1" u="none" strike="noStrike" cap="none" normalizeH="0" baseline="30000" dirty="0" smtClean="0">
                <a:ln>
                  <a:noFill/>
                </a:ln>
                <a:solidFill>
                  <a:srgbClr val="222222"/>
                </a:solidFill>
                <a:effectLst/>
                <a:latin typeface="Arial" pitchFamily="34" charset="0"/>
                <a:cs typeface="Arial" pitchFamily="34" charset="0"/>
              </a:rPr>
              <a:t>n</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There is an </a:t>
            </a:r>
            <a:r>
              <a:rPr kumimoji="0" lang="en-US" sz="1600" b="0" i="1" u="none" strike="noStrike" cap="none" normalizeH="0" baseline="0" dirty="0" smtClean="0">
                <a:ln>
                  <a:noFill/>
                </a:ln>
                <a:solidFill>
                  <a:srgbClr val="222222"/>
                </a:solidFill>
                <a:effectLst/>
                <a:latin typeface="Arial" pitchFamily="34" charset="0"/>
                <a:cs typeface="Arial" pitchFamily="34" charset="0"/>
              </a:rPr>
              <a:t>n</a:t>
            </a:r>
            <a:r>
              <a:rPr kumimoji="0" lang="en-US" sz="1600" b="0" i="0" u="none" strike="noStrike" cap="none" normalizeH="0" baseline="0" dirty="0" smtClean="0">
                <a:ln>
                  <a:noFill/>
                </a:ln>
                <a:solidFill>
                  <a:srgbClr val="222222"/>
                </a:solidFill>
                <a:effectLst/>
                <a:latin typeface="Arial" pitchFamily="34" charset="0"/>
                <a:cs typeface="Arial" pitchFamily="34" charset="0"/>
              </a:rPr>
              <a:t>-by-</a:t>
            </a:r>
            <a:r>
              <a:rPr kumimoji="0" lang="en-US" sz="1600" b="0" i="1" u="none" strike="noStrike" cap="none" normalizeH="0" baseline="0" dirty="0" smtClean="0">
                <a:ln>
                  <a:noFill/>
                </a:ln>
                <a:solidFill>
                  <a:srgbClr val="222222"/>
                </a:solidFill>
                <a:effectLst/>
                <a:latin typeface="Arial" pitchFamily="34" charset="0"/>
                <a:cs typeface="Arial" pitchFamily="34" charset="0"/>
              </a:rPr>
              <a:t>n</a:t>
            </a:r>
            <a:r>
              <a:rPr kumimoji="0" lang="en-US" sz="1600" b="0" i="0" u="none" strike="noStrike" cap="none" normalizeH="0" baseline="0" dirty="0" smtClean="0">
                <a:ln>
                  <a:noFill/>
                </a:ln>
                <a:solidFill>
                  <a:srgbClr val="222222"/>
                </a:solidFill>
                <a:effectLst/>
                <a:latin typeface="Arial" pitchFamily="34" charset="0"/>
                <a:cs typeface="Arial" pitchFamily="34" charset="0"/>
              </a:rPr>
              <a:t> matrix </a:t>
            </a:r>
            <a:r>
              <a:rPr kumimoji="0" lang="en-US" sz="1600" b="1" i="0" u="none" strike="noStrike" cap="none" normalizeH="0" baseline="0" dirty="0" smtClean="0">
                <a:ln>
                  <a:noFill/>
                </a:ln>
                <a:solidFill>
                  <a:srgbClr val="222222"/>
                </a:solidFill>
                <a:effectLst/>
                <a:latin typeface="Arial" pitchFamily="34" charset="0"/>
                <a:cs typeface="Arial" pitchFamily="34" charset="0"/>
              </a:rPr>
              <a:t>B</a:t>
            </a:r>
            <a:r>
              <a:rPr kumimoji="0" lang="en-US" sz="1600" b="0" i="0" u="none" strike="noStrike" cap="none" normalizeH="0" baseline="0" dirty="0" smtClean="0">
                <a:ln>
                  <a:noFill/>
                </a:ln>
                <a:solidFill>
                  <a:srgbClr val="222222"/>
                </a:solidFill>
                <a:effectLst/>
                <a:latin typeface="Arial" pitchFamily="34" charset="0"/>
                <a:cs typeface="Arial" pitchFamily="34" charset="0"/>
              </a:rPr>
              <a:t> such that </a:t>
            </a:r>
            <a:r>
              <a:rPr kumimoji="0" lang="en-US" sz="1600" b="1" i="0" u="none" strike="noStrike" cap="none" normalizeH="0" baseline="0" dirty="0" smtClean="0">
                <a:ln>
                  <a:noFill/>
                </a:ln>
                <a:solidFill>
                  <a:srgbClr val="222222"/>
                </a:solidFill>
                <a:effectLst/>
                <a:latin typeface="Arial" pitchFamily="34" charset="0"/>
                <a:cs typeface="Arial" pitchFamily="34" charset="0"/>
              </a:rPr>
              <a:t>AB</a:t>
            </a:r>
            <a:r>
              <a:rPr kumimoji="0" lang="en-US" sz="1600" b="0" i="0" u="none" strike="noStrike" cap="none" normalizeH="0" baseline="0" dirty="0" smtClean="0">
                <a:ln>
                  <a:noFill/>
                </a:ln>
                <a:solidFill>
                  <a:srgbClr val="222222"/>
                </a:solidFill>
                <a:effectLst/>
                <a:latin typeface="Arial" pitchFamily="34" charset="0"/>
                <a:cs typeface="Arial" pitchFamily="34" charset="0"/>
              </a:rPr>
              <a:t> = </a:t>
            </a:r>
            <a:r>
              <a:rPr kumimoji="0" lang="en-US" sz="1600" b="1" i="0" u="none" strike="noStrike" cap="none" normalizeH="0" baseline="0" dirty="0" smtClean="0">
                <a:ln>
                  <a:noFill/>
                </a:ln>
                <a:solidFill>
                  <a:srgbClr val="222222"/>
                </a:solidFill>
                <a:effectLst/>
                <a:latin typeface="Arial" pitchFamily="34" charset="0"/>
                <a:cs typeface="Arial" pitchFamily="34" charset="0"/>
              </a:rPr>
              <a:t>I</a:t>
            </a:r>
            <a:r>
              <a:rPr kumimoji="0" lang="en-US" sz="1600" b="0" i="1" u="none" strike="noStrike" cap="none" normalizeH="0" baseline="-30000" dirty="0" smtClean="0">
                <a:ln>
                  <a:noFill/>
                </a:ln>
                <a:solidFill>
                  <a:srgbClr val="222222"/>
                </a:solidFill>
                <a:effectLst/>
                <a:latin typeface="Arial" pitchFamily="34" charset="0"/>
                <a:cs typeface="Arial" pitchFamily="34" charset="0"/>
              </a:rPr>
              <a:t>n</a:t>
            </a:r>
            <a:r>
              <a:rPr kumimoji="0" lang="en-US" sz="1600" b="0" i="0" u="none" strike="noStrike" cap="none" normalizeH="0" baseline="0" dirty="0" smtClean="0">
                <a:ln>
                  <a:noFill/>
                </a:ln>
                <a:solidFill>
                  <a:srgbClr val="222222"/>
                </a:solidFill>
                <a:effectLst/>
                <a:latin typeface="Arial" pitchFamily="34" charset="0"/>
                <a:cs typeface="Arial" pitchFamily="34" charset="0"/>
              </a:rPr>
              <a:t> = </a:t>
            </a:r>
            <a:r>
              <a:rPr kumimoji="0" lang="en-US" sz="1600" b="1" i="0" u="none" strike="noStrike" cap="none" normalizeH="0" baseline="0" dirty="0" smtClean="0">
                <a:ln>
                  <a:noFill/>
                </a:ln>
                <a:solidFill>
                  <a:srgbClr val="222222"/>
                </a:solidFill>
                <a:effectLst/>
                <a:latin typeface="Arial" pitchFamily="34" charset="0"/>
                <a:cs typeface="Arial" pitchFamily="34" charset="0"/>
              </a:rPr>
              <a:t>BA</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The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16" tooltip="Transpose"/>
              </a:rPr>
              <a:t>transpose</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r>
              <a:rPr kumimoji="0" lang="en-US" sz="1600" b="1" i="0" u="none" strike="noStrike" cap="none" normalizeH="0" baseline="0" dirty="0" smtClean="0">
                <a:ln>
                  <a:noFill/>
                </a:ln>
                <a:solidFill>
                  <a:srgbClr val="222222"/>
                </a:solidFill>
                <a:effectLst/>
                <a:latin typeface="Arial" pitchFamily="34" charset="0"/>
                <a:cs typeface="Arial" pitchFamily="34" charset="0"/>
              </a:rPr>
              <a:t>A</a:t>
            </a:r>
            <a:r>
              <a:rPr kumimoji="0" lang="en-US" sz="1600" b="0" i="0" u="none" strike="noStrike" cap="none" normalizeH="0" baseline="30000" dirty="0" smtClean="0">
                <a:ln>
                  <a:noFill/>
                </a:ln>
                <a:solidFill>
                  <a:srgbClr val="222222"/>
                </a:solidFill>
                <a:effectLst/>
                <a:latin typeface="Arial" pitchFamily="34" charset="0"/>
                <a:cs typeface="Arial" pitchFamily="34" charset="0"/>
              </a:rPr>
              <a:t>T</a:t>
            </a:r>
            <a:r>
              <a:rPr kumimoji="0" lang="en-US" sz="1600" b="0" i="0" u="none" strike="noStrike" cap="none" normalizeH="0" baseline="0" dirty="0" smtClean="0">
                <a:ln>
                  <a:noFill/>
                </a:ln>
                <a:solidFill>
                  <a:srgbClr val="222222"/>
                </a:solidFill>
                <a:effectLst/>
                <a:latin typeface="Arial" pitchFamily="34" charset="0"/>
                <a:cs typeface="Arial" pitchFamily="34" charset="0"/>
              </a:rPr>
              <a:t> is an invertible matrix (hence rows of </a:t>
            </a:r>
            <a:r>
              <a:rPr kumimoji="0" lang="en-US" sz="1600" b="1" i="0" u="none" strike="noStrike" cap="none" normalizeH="0" baseline="0" dirty="0" smtClean="0">
                <a:ln>
                  <a:noFill/>
                </a:ln>
                <a:solidFill>
                  <a:srgbClr val="222222"/>
                </a:solidFill>
                <a:effectLst/>
                <a:latin typeface="Arial" pitchFamily="34" charset="0"/>
                <a:cs typeface="Arial" pitchFamily="34" charset="0"/>
              </a:rPr>
              <a:t>A</a:t>
            </a:r>
            <a:r>
              <a:rPr kumimoji="0" lang="en-US" sz="1600" b="0" i="0" u="none" strike="noStrike" cap="none" normalizeH="0" baseline="0" dirty="0" smtClean="0">
                <a:ln>
                  <a:noFill/>
                </a:ln>
                <a:solidFill>
                  <a:srgbClr val="222222"/>
                </a:solidFill>
                <a:effectLst/>
                <a:latin typeface="Arial" pitchFamily="34" charset="0"/>
                <a:cs typeface="Arial" pitchFamily="34" charset="0"/>
              </a:rPr>
              <a:t> are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11" tooltip="Linear independence"/>
              </a:rPr>
              <a:t>linearly independent</a:t>
            </a:r>
            <a:r>
              <a:rPr kumimoji="0" lang="en-US" sz="1600" b="0" i="0" u="none" strike="noStrike" cap="none" normalizeH="0" baseline="0" dirty="0" smtClean="0">
                <a:ln>
                  <a:noFill/>
                </a:ln>
                <a:solidFill>
                  <a:srgbClr val="222222"/>
                </a:solidFill>
                <a:effectLst/>
                <a:latin typeface="Arial" pitchFamily="34" charset="0"/>
                <a:cs typeface="Arial" pitchFamily="34" charset="0"/>
              </a:rPr>
              <a:t>, span </a:t>
            </a:r>
            <a:r>
              <a:rPr kumimoji="0" lang="en-US" sz="1600" b="0" i="1" u="none" strike="noStrike" cap="none" normalizeH="0" baseline="0" dirty="0" err="1" smtClean="0">
                <a:ln>
                  <a:noFill/>
                </a:ln>
                <a:solidFill>
                  <a:srgbClr val="222222"/>
                </a:solidFill>
                <a:effectLst/>
                <a:latin typeface="Arial" pitchFamily="34" charset="0"/>
                <a:cs typeface="Arial" pitchFamily="34" charset="0"/>
              </a:rPr>
              <a:t>K</a:t>
            </a:r>
            <a:r>
              <a:rPr kumimoji="0" lang="en-US" sz="1600" b="0" i="1" u="none" strike="noStrike" cap="none" normalizeH="0" baseline="30000" dirty="0" err="1" smtClean="0">
                <a:ln>
                  <a:noFill/>
                </a:ln>
                <a:solidFill>
                  <a:srgbClr val="222222"/>
                </a:solidFill>
                <a:effectLst/>
                <a:latin typeface="Arial" pitchFamily="34" charset="0"/>
                <a:cs typeface="Arial" pitchFamily="34" charset="0"/>
              </a:rPr>
              <a:t>n</a:t>
            </a:r>
            <a:r>
              <a:rPr kumimoji="0" lang="en-US" sz="1600" b="0" i="0" u="none" strike="noStrike" cap="none" normalizeH="0" baseline="0" dirty="0" smtClean="0">
                <a:ln>
                  <a:noFill/>
                </a:ln>
                <a:solidFill>
                  <a:srgbClr val="222222"/>
                </a:solidFill>
                <a:effectLst/>
                <a:latin typeface="Arial" pitchFamily="34" charset="0"/>
                <a:cs typeface="Arial" pitchFamily="34" charset="0"/>
              </a:rPr>
              <a:t>, and form a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14" tooltip="Basis of a vector space"/>
              </a:rPr>
              <a:t>basis</a:t>
            </a:r>
            <a:r>
              <a:rPr kumimoji="0" lang="en-US" sz="1600" b="0" i="0" u="none" strike="noStrike" cap="none" normalizeH="0" baseline="0" dirty="0" smtClean="0">
                <a:ln>
                  <a:noFill/>
                </a:ln>
                <a:solidFill>
                  <a:srgbClr val="222222"/>
                </a:solidFill>
                <a:effectLst/>
                <a:latin typeface="Arial" pitchFamily="34" charset="0"/>
                <a:cs typeface="Arial" pitchFamily="34" charset="0"/>
              </a:rPr>
              <a:t> of </a:t>
            </a:r>
            <a:r>
              <a:rPr kumimoji="0" lang="en-US" sz="1600" b="0" i="1" u="none" strike="noStrike" cap="none" normalizeH="0" baseline="0" dirty="0" err="1" smtClean="0">
                <a:ln>
                  <a:noFill/>
                </a:ln>
                <a:solidFill>
                  <a:srgbClr val="222222"/>
                </a:solidFill>
                <a:effectLst/>
                <a:latin typeface="Arial" pitchFamily="34" charset="0"/>
                <a:cs typeface="Arial" pitchFamily="34" charset="0"/>
              </a:rPr>
              <a:t>K</a:t>
            </a:r>
            <a:r>
              <a:rPr kumimoji="0" lang="en-US" sz="1600" b="0" i="1" u="none" strike="noStrike" cap="none" normalizeH="0" baseline="30000" dirty="0" err="1" smtClean="0">
                <a:ln>
                  <a:noFill/>
                </a:ln>
                <a:solidFill>
                  <a:srgbClr val="222222"/>
                </a:solidFill>
                <a:effectLst/>
                <a:latin typeface="Arial" pitchFamily="34" charset="0"/>
                <a:cs typeface="Arial" pitchFamily="34" charset="0"/>
              </a:rPr>
              <a:t>n</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The number 0 is not an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17" tooltip="Eigenvalue"/>
              </a:rPr>
              <a:t>eigenvalue</a:t>
            </a:r>
            <a:r>
              <a:rPr kumimoji="0" lang="en-US" sz="1600" b="0" i="0" u="none" strike="noStrike" cap="none" normalizeH="0" baseline="0" dirty="0" smtClean="0">
                <a:ln>
                  <a:noFill/>
                </a:ln>
                <a:solidFill>
                  <a:srgbClr val="222222"/>
                </a:solidFill>
                <a:effectLst/>
                <a:latin typeface="Arial" pitchFamily="34" charset="0"/>
                <a:cs typeface="Arial" pitchFamily="34" charset="0"/>
              </a:rPr>
              <a:t> of </a:t>
            </a:r>
            <a:r>
              <a:rPr kumimoji="0" lang="en-US" sz="1600" b="1" i="0" u="none" strike="noStrike" cap="none" normalizeH="0" baseline="0" dirty="0" smtClean="0">
                <a:ln>
                  <a:noFill/>
                </a:ln>
                <a:solidFill>
                  <a:srgbClr val="222222"/>
                </a:solidFill>
                <a:effectLst/>
                <a:latin typeface="Arial" pitchFamily="34" charset="0"/>
                <a:cs typeface="Arial" pitchFamily="34" charset="0"/>
              </a:rPr>
              <a:t>A</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The matrix </a:t>
            </a:r>
            <a:r>
              <a:rPr kumimoji="0" lang="en-US" sz="1600" b="1" i="0" u="none" strike="noStrike" cap="none" normalizeH="0" baseline="0" dirty="0" smtClean="0">
                <a:ln>
                  <a:noFill/>
                </a:ln>
                <a:solidFill>
                  <a:srgbClr val="222222"/>
                </a:solidFill>
                <a:effectLst/>
                <a:latin typeface="Arial" pitchFamily="34" charset="0"/>
                <a:cs typeface="Arial" pitchFamily="34" charset="0"/>
              </a:rPr>
              <a:t>A</a:t>
            </a:r>
            <a:r>
              <a:rPr kumimoji="0" lang="en-US" sz="1600" b="0" i="0" u="none" strike="noStrike" cap="none" normalizeH="0" baseline="0" dirty="0" smtClean="0">
                <a:ln>
                  <a:noFill/>
                </a:ln>
                <a:solidFill>
                  <a:srgbClr val="222222"/>
                </a:solidFill>
                <a:effectLst/>
                <a:latin typeface="Arial" pitchFamily="34" charset="0"/>
                <a:cs typeface="Arial" pitchFamily="34" charset="0"/>
              </a:rPr>
              <a:t> can be expressed as a finite product of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18" tooltip="Elementary matrix"/>
              </a:rPr>
              <a:t>elementary matrices</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The matrix </a:t>
            </a:r>
            <a:r>
              <a:rPr kumimoji="0" lang="en-US" sz="1600" b="1" i="0" u="none" strike="noStrike" cap="none" normalizeH="0" baseline="0" dirty="0" smtClean="0">
                <a:ln>
                  <a:noFill/>
                </a:ln>
                <a:solidFill>
                  <a:srgbClr val="222222"/>
                </a:solidFill>
                <a:effectLst/>
                <a:latin typeface="Arial" pitchFamily="34" charset="0"/>
                <a:cs typeface="Arial" pitchFamily="34" charset="0"/>
              </a:rPr>
              <a:t>A</a:t>
            </a:r>
            <a:r>
              <a:rPr kumimoji="0" lang="en-US" sz="1600" b="0" i="0" u="none" strike="noStrike" cap="none" normalizeH="0" baseline="0" dirty="0" smtClean="0">
                <a:ln>
                  <a:noFill/>
                </a:ln>
                <a:solidFill>
                  <a:srgbClr val="222222"/>
                </a:solidFill>
                <a:effectLst/>
                <a:latin typeface="Arial" pitchFamily="34" charset="0"/>
                <a:cs typeface="Arial" pitchFamily="34" charset="0"/>
              </a:rPr>
              <a:t> has a left inverse (that is, there exists a </a:t>
            </a:r>
            <a:r>
              <a:rPr kumimoji="0" lang="en-US" sz="1600" b="1" i="0" u="none" strike="noStrike" cap="none" normalizeH="0" baseline="0" dirty="0" smtClean="0">
                <a:ln>
                  <a:noFill/>
                </a:ln>
                <a:solidFill>
                  <a:srgbClr val="222222"/>
                </a:solidFill>
                <a:effectLst/>
                <a:latin typeface="Arial" pitchFamily="34" charset="0"/>
                <a:cs typeface="Arial" pitchFamily="34" charset="0"/>
              </a:rPr>
              <a:t>B</a:t>
            </a:r>
            <a:r>
              <a:rPr kumimoji="0" lang="en-US" sz="1600" b="0" i="0" u="none" strike="noStrike" cap="none" normalizeH="0" baseline="0" dirty="0" smtClean="0">
                <a:ln>
                  <a:noFill/>
                </a:ln>
                <a:solidFill>
                  <a:srgbClr val="222222"/>
                </a:solidFill>
                <a:effectLst/>
                <a:latin typeface="Arial" pitchFamily="34" charset="0"/>
                <a:cs typeface="Arial" pitchFamily="34" charset="0"/>
              </a:rPr>
              <a:t> such that </a:t>
            </a:r>
            <a:r>
              <a:rPr kumimoji="0" lang="en-US" sz="1600" b="1" i="0" u="none" strike="noStrike" cap="none" normalizeH="0" baseline="0" dirty="0" smtClean="0">
                <a:ln>
                  <a:noFill/>
                </a:ln>
                <a:solidFill>
                  <a:srgbClr val="222222"/>
                </a:solidFill>
                <a:effectLst/>
                <a:latin typeface="Arial" pitchFamily="34" charset="0"/>
                <a:cs typeface="Arial" pitchFamily="34" charset="0"/>
              </a:rPr>
              <a:t>BA</a:t>
            </a:r>
            <a:r>
              <a:rPr kumimoji="0" lang="en-US" sz="1600" b="0" i="0" u="none" strike="noStrike" cap="none" normalizeH="0" baseline="0" dirty="0" smtClean="0">
                <a:ln>
                  <a:noFill/>
                </a:ln>
                <a:solidFill>
                  <a:srgbClr val="222222"/>
                </a:solidFill>
                <a:effectLst/>
                <a:latin typeface="Arial" pitchFamily="34" charset="0"/>
                <a:cs typeface="Arial" pitchFamily="34" charset="0"/>
              </a:rPr>
              <a:t> = </a:t>
            </a:r>
            <a:r>
              <a:rPr kumimoji="0" lang="en-US" sz="1600" b="1" i="0" u="none" strike="noStrike" cap="none" normalizeH="0" baseline="0" dirty="0" smtClean="0">
                <a:ln>
                  <a:noFill/>
                </a:ln>
                <a:solidFill>
                  <a:srgbClr val="222222"/>
                </a:solidFill>
                <a:effectLst/>
                <a:latin typeface="Arial" pitchFamily="34" charset="0"/>
                <a:cs typeface="Arial" pitchFamily="34" charset="0"/>
              </a:rPr>
              <a:t>I</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r>
              <a:rPr kumimoji="0" lang="en-US" sz="1600" b="0" i="1" u="none" strike="noStrike" cap="none" normalizeH="0" baseline="0" dirty="0" smtClean="0">
                <a:ln>
                  <a:noFill/>
                </a:ln>
                <a:solidFill>
                  <a:srgbClr val="222222"/>
                </a:solidFill>
                <a:effectLst/>
                <a:latin typeface="Arial" pitchFamily="34" charset="0"/>
                <a:cs typeface="Arial" pitchFamily="34" charset="0"/>
              </a:rPr>
              <a:t>or</a:t>
            </a:r>
            <a:r>
              <a:rPr kumimoji="0" lang="en-US" sz="1600" b="0" i="0" u="none" strike="noStrike" cap="none" normalizeH="0" baseline="0" dirty="0" smtClean="0">
                <a:ln>
                  <a:noFill/>
                </a:ln>
                <a:solidFill>
                  <a:srgbClr val="222222"/>
                </a:solidFill>
                <a:effectLst/>
                <a:latin typeface="Arial" pitchFamily="34" charset="0"/>
                <a:cs typeface="Arial" pitchFamily="34" charset="0"/>
              </a:rPr>
              <a:t> a right inverse (that is, there exists a </a:t>
            </a:r>
            <a:r>
              <a:rPr kumimoji="0" lang="en-US" sz="1600" b="1" i="0" u="none" strike="noStrike" cap="none" normalizeH="0" baseline="0" dirty="0" smtClean="0">
                <a:ln>
                  <a:noFill/>
                </a:ln>
                <a:solidFill>
                  <a:srgbClr val="222222"/>
                </a:solidFill>
                <a:effectLst/>
                <a:latin typeface="Arial" pitchFamily="34" charset="0"/>
                <a:cs typeface="Arial" pitchFamily="34" charset="0"/>
              </a:rPr>
              <a:t>C</a:t>
            </a:r>
            <a:r>
              <a:rPr kumimoji="0" lang="en-US" sz="1600" b="0" i="0" u="none" strike="noStrike" cap="none" normalizeH="0" baseline="0" dirty="0" smtClean="0">
                <a:ln>
                  <a:noFill/>
                </a:ln>
                <a:solidFill>
                  <a:srgbClr val="222222"/>
                </a:solidFill>
                <a:effectLst/>
                <a:latin typeface="Arial" pitchFamily="34" charset="0"/>
                <a:cs typeface="Arial" pitchFamily="34" charset="0"/>
              </a:rPr>
              <a:t> such that </a:t>
            </a:r>
            <a:r>
              <a:rPr kumimoji="0" lang="en-US" sz="1600" b="1" i="0" u="none" strike="noStrike" cap="none" normalizeH="0" baseline="0" dirty="0" smtClean="0">
                <a:ln>
                  <a:noFill/>
                </a:ln>
                <a:solidFill>
                  <a:srgbClr val="222222"/>
                </a:solidFill>
                <a:effectLst/>
                <a:latin typeface="Arial" pitchFamily="34" charset="0"/>
                <a:cs typeface="Arial" pitchFamily="34" charset="0"/>
              </a:rPr>
              <a:t>AC</a:t>
            </a:r>
            <a:r>
              <a:rPr kumimoji="0" lang="en-US" sz="1600" b="0" i="0" u="none" strike="noStrike" cap="none" normalizeH="0" baseline="0" dirty="0" smtClean="0">
                <a:ln>
                  <a:noFill/>
                </a:ln>
                <a:solidFill>
                  <a:srgbClr val="222222"/>
                </a:solidFill>
                <a:effectLst/>
                <a:latin typeface="Arial" pitchFamily="34" charset="0"/>
                <a:cs typeface="Arial" pitchFamily="34" charset="0"/>
              </a:rPr>
              <a:t> = </a:t>
            </a:r>
            <a:r>
              <a:rPr kumimoji="0" lang="en-US" sz="1600" b="1" i="0" u="none" strike="noStrike" cap="none" normalizeH="0" baseline="0" dirty="0" smtClean="0">
                <a:ln>
                  <a:noFill/>
                </a:ln>
                <a:solidFill>
                  <a:srgbClr val="222222"/>
                </a:solidFill>
                <a:effectLst/>
                <a:latin typeface="Arial" pitchFamily="34" charset="0"/>
                <a:cs typeface="Arial" pitchFamily="34" charset="0"/>
              </a:rPr>
              <a:t>I</a:t>
            </a:r>
            <a:r>
              <a:rPr kumimoji="0" lang="en-US" sz="1600" b="0" i="0" u="none" strike="noStrike" cap="none" normalizeH="0" baseline="0" dirty="0" smtClean="0">
                <a:ln>
                  <a:noFill/>
                </a:ln>
                <a:solidFill>
                  <a:srgbClr val="222222"/>
                </a:solidFill>
                <a:effectLst/>
                <a:latin typeface="Arial" pitchFamily="34" charset="0"/>
                <a:cs typeface="Arial" pitchFamily="34" charset="0"/>
              </a:rPr>
              <a:t>), in which case both left and right inverses exist and </a:t>
            </a:r>
            <a:r>
              <a:rPr kumimoji="0" lang="en-US" sz="1600" b="1" i="0" u="none" strike="noStrike" cap="none" normalizeH="0" baseline="0" dirty="0" smtClean="0">
                <a:ln>
                  <a:noFill/>
                </a:ln>
                <a:solidFill>
                  <a:srgbClr val="222222"/>
                </a:solidFill>
                <a:effectLst/>
                <a:latin typeface="Arial" pitchFamily="34" charset="0"/>
                <a:cs typeface="Arial" pitchFamily="34" charset="0"/>
              </a:rPr>
              <a:t>B</a:t>
            </a:r>
            <a:r>
              <a:rPr kumimoji="0" lang="en-US" sz="1600" b="0" i="0" u="none" strike="noStrike" cap="none" normalizeH="0" baseline="0" dirty="0" smtClean="0">
                <a:ln>
                  <a:noFill/>
                </a:ln>
                <a:solidFill>
                  <a:srgbClr val="222222"/>
                </a:solidFill>
                <a:effectLst/>
                <a:latin typeface="Arial" pitchFamily="34" charset="0"/>
                <a:cs typeface="Arial" pitchFamily="34" charset="0"/>
              </a:rPr>
              <a:t> = </a:t>
            </a:r>
            <a:r>
              <a:rPr kumimoji="0" lang="en-US" sz="1600" b="1" i="0" u="none" strike="noStrike" cap="none" normalizeH="0" baseline="0" dirty="0" smtClean="0">
                <a:ln>
                  <a:noFill/>
                </a:ln>
                <a:solidFill>
                  <a:srgbClr val="222222"/>
                </a:solidFill>
                <a:effectLst/>
                <a:latin typeface="Arial" pitchFamily="34" charset="0"/>
                <a:cs typeface="Arial" pitchFamily="34" charset="0"/>
              </a:rPr>
              <a:t>C</a:t>
            </a:r>
            <a:r>
              <a:rPr kumimoji="0" lang="en-US" sz="1600" b="0" i="0" u="none" strike="noStrike" cap="none" normalizeH="0" baseline="0" dirty="0" smtClean="0">
                <a:ln>
                  <a:noFill/>
                </a:ln>
                <a:solidFill>
                  <a:srgbClr val="222222"/>
                </a:solidFill>
                <a:effectLst/>
                <a:latin typeface="Arial" pitchFamily="34" charset="0"/>
                <a:cs typeface="Arial" pitchFamily="34" charset="0"/>
              </a:rPr>
              <a:t> = </a:t>
            </a:r>
            <a:r>
              <a:rPr kumimoji="0" lang="en-US" sz="1600" b="1" i="0" u="none" strike="noStrike" cap="none" normalizeH="0" baseline="0" dirty="0" smtClean="0">
                <a:ln>
                  <a:noFill/>
                </a:ln>
                <a:solidFill>
                  <a:srgbClr val="222222"/>
                </a:solidFill>
                <a:effectLst/>
                <a:latin typeface="Arial" pitchFamily="34" charset="0"/>
                <a:cs typeface="Arial" pitchFamily="34" charset="0"/>
              </a:rPr>
              <a:t>A</a:t>
            </a:r>
            <a:r>
              <a:rPr kumimoji="0" lang="en-US" sz="1600" b="0" i="0" u="none" strike="noStrike" cap="none" normalizeH="0" baseline="30000" dirty="0" smtClean="0">
                <a:ln>
                  <a:noFill/>
                </a:ln>
                <a:solidFill>
                  <a:srgbClr val="222222"/>
                </a:solidFill>
                <a:effectLst/>
                <a:latin typeface="Arial" pitchFamily="34" charset="0"/>
                <a:cs typeface="Arial" pitchFamily="34" charset="0"/>
              </a:rPr>
              <a:t>−1</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83198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auto">
          <a:xfrm>
            <a:off x="152400" y="16874"/>
            <a:ext cx="8763000" cy="672682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3920" tIns="4761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Arial" pitchFamily="34" charset="0"/>
                <a:cs typeface="Arial" pitchFamily="34" charset="0"/>
              </a:rPr>
              <a:t> properties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222222"/>
                </a:solidFill>
                <a:effectLst/>
                <a:latin typeface="Arial" pitchFamily="34" charset="0"/>
                <a:cs typeface="Arial" pitchFamily="34" charset="0"/>
              </a:rPr>
              <a:t>Furthermore, the following properties hold for an invertible matrix </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0" dirty="0" smtClean="0">
                <a:ln>
                  <a:noFill/>
                </a:ln>
                <a:solidFill>
                  <a:srgbClr val="222222"/>
                </a:solidFill>
                <a:effectLst/>
                <a:latin typeface="Arial" pitchFamily="34" charset="0"/>
                <a:cs typeface="Arial" pitchFamily="34"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0" i="0" u="none" strike="noStrike" cap="none" normalizeH="0" baseline="0" dirty="0" smtClean="0">
                <a:ln>
                  <a:noFill/>
                </a:ln>
                <a:solidFill>
                  <a:srgbClr val="222222"/>
                </a:solidFill>
                <a:effectLst/>
                <a:latin typeface="Arial" pitchFamily="34" charset="0"/>
                <a:cs typeface="Arial" pitchFamily="34" charset="0"/>
              </a:rPr>
              <a:t>(</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0" i="0" u="none" strike="noStrike" cap="none" normalizeH="0" baseline="0" dirty="0" smtClean="0">
                <a:ln>
                  <a:noFill/>
                </a:ln>
                <a:solidFill>
                  <a:srgbClr val="222222"/>
                </a:solidFill>
                <a:effectLst/>
                <a:latin typeface="Arial" pitchFamily="34" charset="0"/>
                <a:cs typeface="Arial" pitchFamily="34" charset="0"/>
              </a:rPr>
              <a:t>)</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0" i="0" u="none" strike="noStrike" cap="none" normalizeH="0" baseline="0" dirty="0" smtClean="0">
                <a:ln>
                  <a:noFill/>
                </a:ln>
                <a:solidFill>
                  <a:srgbClr val="222222"/>
                </a:solidFill>
                <a:effectLst/>
                <a:latin typeface="Arial" pitchFamily="34" charset="0"/>
                <a:cs typeface="Arial" pitchFamily="34" charset="0"/>
              </a:rPr>
              <a:t> = </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0" dirty="0" smtClean="0">
                <a:ln>
                  <a:noFill/>
                </a:ln>
                <a:solidFill>
                  <a:srgbClr val="222222"/>
                </a:solidFill>
                <a:effectLst/>
                <a:latin typeface="Arial"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0" i="0" u="none" strike="noStrike" cap="none" normalizeH="0" baseline="0" dirty="0" smtClean="0">
                <a:ln>
                  <a:noFill/>
                </a:ln>
                <a:solidFill>
                  <a:srgbClr val="222222"/>
                </a:solidFill>
                <a:effectLst/>
                <a:latin typeface="Arial" pitchFamily="34" charset="0"/>
                <a:cs typeface="Arial" pitchFamily="34" charset="0"/>
              </a:rPr>
              <a:t>(</a:t>
            </a:r>
            <a:r>
              <a:rPr kumimoji="0" lang="en-US" b="0" i="1" u="none" strike="noStrike" cap="none" normalizeH="0" baseline="0" dirty="0" smtClean="0">
                <a:ln>
                  <a:noFill/>
                </a:ln>
                <a:solidFill>
                  <a:srgbClr val="222222"/>
                </a:solidFill>
                <a:effectLst/>
                <a:latin typeface="Arial" pitchFamily="34" charset="0"/>
                <a:cs typeface="Arial" pitchFamily="34" charset="0"/>
              </a:rPr>
              <a:t>k</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0" dirty="0" smtClean="0">
                <a:ln>
                  <a:noFill/>
                </a:ln>
                <a:solidFill>
                  <a:srgbClr val="222222"/>
                </a:solidFill>
                <a:effectLst/>
                <a:latin typeface="Arial" pitchFamily="34" charset="0"/>
                <a:cs typeface="Arial" pitchFamily="34" charset="0"/>
              </a:rPr>
              <a:t>)</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0" i="0" u="none" strike="noStrike" cap="none" normalizeH="0" baseline="0" dirty="0" smtClean="0">
                <a:ln>
                  <a:noFill/>
                </a:ln>
                <a:solidFill>
                  <a:srgbClr val="222222"/>
                </a:solidFill>
                <a:effectLst/>
                <a:latin typeface="Arial" pitchFamily="34" charset="0"/>
                <a:cs typeface="Arial" pitchFamily="34" charset="0"/>
              </a:rPr>
              <a:t> = </a:t>
            </a:r>
            <a:r>
              <a:rPr kumimoji="0" lang="en-US" b="0" i="1" u="none" strike="noStrike" cap="none" normalizeH="0" baseline="0" dirty="0" smtClean="0">
                <a:ln>
                  <a:noFill/>
                </a:ln>
                <a:solidFill>
                  <a:srgbClr val="222222"/>
                </a:solidFill>
                <a:effectLst/>
                <a:latin typeface="Arial" pitchFamily="34" charset="0"/>
                <a:cs typeface="Arial" pitchFamily="34" charset="0"/>
              </a:rPr>
              <a:t>k</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0" i="0" u="none" strike="noStrike" cap="none" normalizeH="0" baseline="0" dirty="0" smtClean="0">
                <a:ln>
                  <a:noFill/>
                </a:ln>
                <a:solidFill>
                  <a:srgbClr val="222222"/>
                </a:solidFill>
                <a:effectLst/>
                <a:latin typeface="Arial" pitchFamily="34" charset="0"/>
                <a:cs typeface="Arial" pitchFamily="34" charset="0"/>
              </a:rPr>
              <a:t> for nonzero scalar </a:t>
            </a:r>
            <a:r>
              <a:rPr kumimoji="0" lang="en-US" b="0" i="1" u="none" strike="noStrike" cap="none" normalizeH="0" baseline="0" dirty="0" smtClean="0">
                <a:ln>
                  <a:noFill/>
                </a:ln>
                <a:solidFill>
                  <a:srgbClr val="222222"/>
                </a:solidFill>
                <a:effectLst/>
                <a:latin typeface="Arial" pitchFamily="34" charset="0"/>
                <a:cs typeface="Arial" pitchFamily="34" charset="0"/>
              </a:rPr>
              <a:t>k</a:t>
            </a:r>
            <a:r>
              <a:rPr kumimoji="0" lang="en-US" b="0" i="0" u="none" strike="noStrike" cap="none" normalizeH="0" baseline="0" dirty="0" smtClean="0">
                <a:ln>
                  <a:noFill/>
                </a:ln>
                <a:solidFill>
                  <a:srgbClr val="222222"/>
                </a:solidFill>
                <a:effectLst/>
                <a:latin typeface="Arial"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0" i="0" u="none" strike="noStrike" cap="none" normalizeH="0" baseline="0" dirty="0" smtClean="0">
                <a:ln>
                  <a:noFill/>
                </a:ln>
                <a:solidFill>
                  <a:srgbClr val="222222"/>
                </a:solidFill>
                <a:effectLst/>
                <a:latin typeface="Arial" pitchFamily="34" charset="0"/>
                <a:cs typeface="Arial" pitchFamily="34" charset="0"/>
              </a:rPr>
              <a:t>(</a:t>
            </a:r>
            <a:r>
              <a:rPr kumimoji="0" lang="en-US" b="1" i="0" u="none" strike="noStrike" cap="none" normalizeH="0" baseline="0" dirty="0" smtClean="0">
                <a:ln>
                  <a:noFill/>
                </a:ln>
                <a:solidFill>
                  <a:srgbClr val="222222"/>
                </a:solidFill>
                <a:effectLst/>
                <a:latin typeface="Arial" pitchFamily="34" charset="0"/>
                <a:cs typeface="Arial" pitchFamily="34" charset="0"/>
              </a:rPr>
              <a:t>Ax</a:t>
            </a:r>
            <a:r>
              <a:rPr kumimoji="0" lang="en-US" b="0" i="0" u="none" strike="noStrike" cap="none" normalizeH="0" baseline="0" dirty="0" smtClean="0">
                <a:ln>
                  <a:noFill/>
                </a:ln>
                <a:solidFill>
                  <a:srgbClr val="222222"/>
                </a:solidFill>
                <a:effectLst/>
                <a:latin typeface="Arial" pitchFamily="34" charset="0"/>
                <a:cs typeface="Arial" pitchFamily="34" charset="0"/>
              </a:rPr>
              <a:t>)</a:t>
            </a:r>
            <a:r>
              <a:rPr kumimoji="0" lang="en-US" b="0" i="0" u="none" strike="noStrike" cap="none" normalizeH="0" baseline="30000" dirty="0" smtClean="0">
                <a:ln>
                  <a:noFill/>
                </a:ln>
                <a:solidFill>
                  <a:srgbClr val="222222"/>
                </a:solidFill>
                <a:effectLst/>
                <a:latin typeface="Arial" pitchFamily="34" charset="0"/>
                <a:cs typeface="Arial" pitchFamily="34" charset="0"/>
              </a:rPr>
              <a:t>+</a:t>
            </a:r>
            <a:r>
              <a:rPr kumimoji="0" lang="en-US" b="0" i="0" u="none" strike="noStrike" cap="none" normalizeH="0" baseline="0" dirty="0" smtClean="0">
                <a:ln>
                  <a:noFill/>
                </a:ln>
                <a:solidFill>
                  <a:srgbClr val="222222"/>
                </a:solidFill>
                <a:effectLst/>
                <a:latin typeface="Arial" pitchFamily="34" charset="0"/>
                <a:cs typeface="Arial" pitchFamily="34" charset="0"/>
              </a:rPr>
              <a:t> = </a:t>
            </a:r>
            <a:r>
              <a:rPr kumimoji="0" lang="en-US" b="1" i="0" u="none" strike="noStrike" cap="none" normalizeH="0" baseline="0" dirty="0" smtClean="0">
                <a:ln>
                  <a:noFill/>
                </a:ln>
                <a:solidFill>
                  <a:srgbClr val="222222"/>
                </a:solidFill>
                <a:effectLst/>
                <a:latin typeface="Arial" pitchFamily="34" charset="0"/>
                <a:cs typeface="Arial" pitchFamily="34" charset="0"/>
              </a:rPr>
              <a:t>x</a:t>
            </a:r>
            <a:r>
              <a:rPr kumimoji="0" lang="en-US" b="0" i="0" u="none" strike="noStrike" cap="none" normalizeH="0" baseline="30000" dirty="0" smtClean="0">
                <a:ln>
                  <a:noFill/>
                </a:ln>
                <a:solidFill>
                  <a:srgbClr val="222222"/>
                </a:solidFill>
                <a:effectLst/>
                <a:latin typeface="Arial" pitchFamily="34" charset="0"/>
                <a:cs typeface="Arial" pitchFamily="34" charset="0"/>
              </a:rPr>
              <a:t>+</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0" i="0" u="none" strike="noStrike" cap="none" normalizeH="0" baseline="0" dirty="0" smtClean="0">
                <a:ln>
                  <a:noFill/>
                </a:ln>
                <a:solidFill>
                  <a:srgbClr val="222222"/>
                </a:solidFill>
                <a:effectLst/>
                <a:latin typeface="Arial" pitchFamily="34" charset="0"/>
                <a:cs typeface="Arial" pitchFamily="34" charset="0"/>
              </a:rPr>
              <a:t> if </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0" dirty="0" smtClean="0">
                <a:ln>
                  <a:noFill/>
                </a:ln>
                <a:solidFill>
                  <a:srgbClr val="222222"/>
                </a:solidFill>
                <a:effectLst/>
                <a:latin typeface="Arial" pitchFamily="34" charset="0"/>
                <a:cs typeface="Arial" pitchFamily="34" charset="0"/>
              </a:rPr>
              <a:t> has orthonormal columns, where </a:t>
            </a:r>
            <a:r>
              <a:rPr kumimoji="0" lang="en-US" b="0" i="0" u="none" strike="noStrike" cap="none" normalizeH="0" baseline="30000" dirty="0" smtClean="0">
                <a:ln>
                  <a:noFill/>
                </a:ln>
                <a:solidFill>
                  <a:srgbClr val="222222"/>
                </a:solidFill>
                <a:effectLst/>
                <a:latin typeface="Arial" pitchFamily="34" charset="0"/>
                <a:cs typeface="Arial" pitchFamily="34" charset="0"/>
              </a:rPr>
              <a:t>+</a:t>
            </a:r>
            <a:r>
              <a:rPr kumimoji="0" lang="en-US" b="0" i="0" u="none" strike="noStrike" cap="none" normalizeH="0" baseline="0" dirty="0" smtClean="0">
                <a:ln>
                  <a:noFill/>
                </a:ln>
                <a:solidFill>
                  <a:srgbClr val="222222"/>
                </a:solidFill>
                <a:effectLst/>
                <a:latin typeface="Arial" pitchFamily="34" charset="0"/>
                <a:cs typeface="Arial" pitchFamily="34" charset="0"/>
              </a:rPr>
              <a:t> denotes the </a:t>
            </a:r>
            <a:r>
              <a:rPr kumimoji="0" lang="en-US" b="0" i="0" u="none" strike="noStrike" cap="none" normalizeH="0" baseline="0" dirty="0" smtClean="0">
                <a:ln>
                  <a:noFill/>
                </a:ln>
                <a:solidFill>
                  <a:srgbClr val="0B0080"/>
                </a:solidFill>
                <a:effectLst/>
                <a:latin typeface="Arial" pitchFamily="34" charset="0"/>
                <a:cs typeface="Arial" pitchFamily="34" charset="0"/>
                <a:hlinkClick r:id="rId2" tooltip="Moore–Penrose inverse"/>
              </a:rPr>
              <a:t>Moore–Penrose inverse</a:t>
            </a:r>
            <a:r>
              <a:rPr kumimoji="0" lang="en-US" b="0" i="0" u="none" strike="noStrike" cap="none" normalizeH="0" baseline="0" dirty="0" smtClean="0">
                <a:ln>
                  <a:noFill/>
                </a:ln>
                <a:solidFill>
                  <a:srgbClr val="222222"/>
                </a:solidFill>
                <a:effectLst/>
                <a:latin typeface="Arial" pitchFamily="34" charset="0"/>
                <a:cs typeface="Arial" pitchFamily="34" charset="0"/>
              </a:rPr>
              <a:t> and </a:t>
            </a:r>
            <a:r>
              <a:rPr kumimoji="0" lang="en-US" b="1" i="0" u="none" strike="noStrike" cap="none" normalizeH="0" baseline="0" dirty="0" smtClean="0">
                <a:ln>
                  <a:noFill/>
                </a:ln>
                <a:solidFill>
                  <a:srgbClr val="222222"/>
                </a:solidFill>
                <a:effectLst/>
                <a:latin typeface="Arial" pitchFamily="34" charset="0"/>
                <a:cs typeface="Arial" pitchFamily="34" charset="0"/>
              </a:rPr>
              <a:t>x</a:t>
            </a:r>
            <a:r>
              <a:rPr kumimoji="0" lang="en-US" b="0" i="0" u="none" strike="noStrike" cap="none" normalizeH="0" baseline="0" dirty="0" smtClean="0">
                <a:ln>
                  <a:noFill/>
                </a:ln>
                <a:solidFill>
                  <a:srgbClr val="222222"/>
                </a:solidFill>
                <a:effectLst/>
                <a:latin typeface="Arial" pitchFamily="34" charset="0"/>
                <a:cs typeface="Arial" pitchFamily="34" charset="0"/>
              </a:rPr>
              <a:t> is a vector;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0" i="0" u="none" strike="noStrike" cap="none" normalizeH="0" baseline="0" dirty="0" smtClean="0">
                <a:ln>
                  <a:noFill/>
                </a:ln>
                <a:solidFill>
                  <a:srgbClr val="222222"/>
                </a:solidFill>
                <a:effectLst/>
                <a:latin typeface="Arial" pitchFamily="34" charset="0"/>
                <a:cs typeface="Arial" pitchFamily="34" charset="0"/>
              </a:rPr>
              <a:t>(</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30000" dirty="0" smtClean="0">
                <a:ln>
                  <a:noFill/>
                </a:ln>
                <a:solidFill>
                  <a:srgbClr val="222222"/>
                </a:solidFill>
                <a:effectLst/>
                <a:latin typeface="Arial" pitchFamily="34" charset="0"/>
                <a:cs typeface="Arial" pitchFamily="34" charset="0"/>
              </a:rPr>
              <a:t>T</a:t>
            </a:r>
            <a:r>
              <a:rPr kumimoji="0" lang="en-US" b="0" i="0" u="none" strike="noStrike" cap="none" normalizeH="0" baseline="0" dirty="0" smtClean="0">
                <a:ln>
                  <a:noFill/>
                </a:ln>
                <a:solidFill>
                  <a:srgbClr val="222222"/>
                </a:solidFill>
                <a:effectLst/>
                <a:latin typeface="Arial" pitchFamily="34" charset="0"/>
                <a:cs typeface="Arial" pitchFamily="34" charset="0"/>
              </a:rPr>
              <a:t>)</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0" i="0" u="none" strike="noStrike" cap="none" normalizeH="0" baseline="0" dirty="0" smtClean="0">
                <a:ln>
                  <a:noFill/>
                </a:ln>
                <a:solidFill>
                  <a:srgbClr val="222222"/>
                </a:solidFill>
                <a:effectLst/>
                <a:latin typeface="Arial" pitchFamily="34" charset="0"/>
                <a:cs typeface="Arial" pitchFamily="34" charset="0"/>
              </a:rPr>
              <a:t> = (</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0" i="0" u="none" strike="noStrike" cap="none" normalizeH="0" baseline="0" dirty="0" smtClean="0">
                <a:ln>
                  <a:noFill/>
                </a:ln>
                <a:solidFill>
                  <a:srgbClr val="222222"/>
                </a:solidFill>
                <a:effectLst/>
                <a:latin typeface="Arial" pitchFamily="34" charset="0"/>
                <a:cs typeface="Arial" pitchFamily="34" charset="0"/>
              </a:rPr>
              <a:t>)</a:t>
            </a:r>
            <a:r>
              <a:rPr kumimoji="0" lang="en-US" b="0" i="0" u="none" strike="noStrike" cap="none" normalizeH="0" baseline="30000" dirty="0" smtClean="0">
                <a:ln>
                  <a:noFill/>
                </a:ln>
                <a:solidFill>
                  <a:srgbClr val="222222"/>
                </a:solidFill>
                <a:effectLst/>
                <a:latin typeface="Arial" pitchFamily="34" charset="0"/>
                <a:cs typeface="Arial" pitchFamily="34" charset="0"/>
              </a:rPr>
              <a:t>T</a:t>
            </a:r>
            <a:r>
              <a:rPr kumimoji="0" lang="en-US" b="0" i="0" u="none" strike="noStrike" cap="none" normalizeH="0" baseline="0" dirty="0" smtClean="0">
                <a:ln>
                  <a:noFill/>
                </a:ln>
                <a:solidFill>
                  <a:srgbClr val="222222"/>
                </a:solidFill>
                <a:effectLst/>
                <a:latin typeface="Arial"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0" i="0" u="none" strike="noStrike" cap="none" normalizeH="0" baseline="0" dirty="0" smtClean="0">
                <a:ln>
                  <a:noFill/>
                </a:ln>
                <a:solidFill>
                  <a:srgbClr val="222222"/>
                </a:solidFill>
                <a:effectLst/>
                <a:latin typeface="Arial" pitchFamily="34" charset="0"/>
                <a:cs typeface="Arial" pitchFamily="34" charset="0"/>
              </a:rPr>
              <a:t>For any invertible </a:t>
            </a:r>
            <a:r>
              <a:rPr kumimoji="0" lang="en-US" b="0" i="1" u="none" strike="noStrike" cap="none" normalizeH="0" baseline="0" dirty="0" smtClean="0">
                <a:ln>
                  <a:noFill/>
                </a:ln>
                <a:solidFill>
                  <a:srgbClr val="222222"/>
                </a:solidFill>
                <a:effectLst/>
                <a:latin typeface="Arial" pitchFamily="34" charset="0"/>
                <a:cs typeface="Arial" pitchFamily="34" charset="0"/>
              </a:rPr>
              <a:t>n</a:t>
            </a:r>
            <a:r>
              <a:rPr kumimoji="0" lang="en-US" b="0" i="0" u="none" strike="noStrike" cap="none" normalizeH="0" baseline="0" dirty="0" smtClean="0">
                <a:ln>
                  <a:noFill/>
                </a:ln>
                <a:solidFill>
                  <a:srgbClr val="222222"/>
                </a:solidFill>
                <a:effectLst/>
                <a:latin typeface="Arial" pitchFamily="34" charset="0"/>
                <a:cs typeface="Arial" pitchFamily="34" charset="0"/>
              </a:rPr>
              <a:t>-by-</a:t>
            </a:r>
            <a:r>
              <a:rPr kumimoji="0" lang="en-US" b="0" i="1" u="none" strike="noStrike" cap="none" normalizeH="0" baseline="0" dirty="0" smtClean="0">
                <a:ln>
                  <a:noFill/>
                </a:ln>
                <a:solidFill>
                  <a:srgbClr val="222222"/>
                </a:solidFill>
                <a:effectLst/>
                <a:latin typeface="Arial" pitchFamily="34" charset="0"/>
                <a:cs typeface="Arial" pitchFamily="34" charset="0"/>
              </a:rPr>
              <a:t>n</a:t>
            </a:r>
            <a:r>
              <a:rPr kumimoji="0" lang="en-US" b="0" i="0" u="none" strike="noStrike" cap="none" normalizeH="0" baseline="0" dirty="0" smtClean="0">
                <a:ln>
                  <a:noFill/>
                </a:ln>
                <a:solidFill>
                  <a:srgbClr val="222222"/>
                </a:solidFill>
                <a:effectLst/>
                <a:latin typeface="Arial" pitchFamily="34" charset="0"/>
                <a:cs typeface="Arial" pitchFamily="34" charset="0"/>
              </a:rPr>
              <a:t> matrices </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0" dirty="0" smtClean="0">
                <a:ln>
                  <a:noFill/>
                </a:ln>
                <a:solidFill>
                  <a:srgbClr val="222222"/>
                </a:solidFill>
                <a:effectLst/>
                <a:latin typeface="Arial" pitchFamily="34" charset="0"/>
                <a:cs typeface="Arial" pitchFamily="34" charset="0"/>
              </a:rPr>
              <a:t> and </a:t>
            </a:r>
            <a:r>
              <a:rPr kumimoji="0" lang="en-US" b="1" i="0" u="none" strike="noStrike" cap="none" normalizeH="0" baseline="0" dirty="0" smtClean="0">
                <a:ln>
                  <a:noFill/>
                </a:ln>
                <a:solidFill>
                  <a:srgbClr val="222222"/>
                </a:solidFill>
                <a:effectLst/>
                <a:latin typeface="Arial" pitchFamily="34" charset="0"/>
                <a:cs typeface="Arial" pitchFamily="34" charset="0"/>
              </a:rPr>
              <a:t>B</a:t>
            </a:r>
            <a:r>
              <a:rPr kumimoji="0" lang="en-US" b="0" i="0" u="none" strike="noStrike" cap="none" normalizeH="0" baseline="0" dirty="0" smtClean="0">
                <a:ln>
                  <a:noFill/>
                </a:ln>
                <a:solidFill>
                  <a:srgbClr val="222222"/>
                </a:solidFill>
                <a:effectLst/>
                <a:latin typeface="Arial" pitchFamily="34" charset="0"/>
                <a:cs typeface="Arial" pitchFamily="34" charset="0"/>
              </a:rPr>
              <a:t>, (</a:t>
            </a:r>
            <a:r>
              <a:rPr kumimoji="0" lang="en-US" b="1" i="0" u="none" strike="noStrike" cap="none" normalizeH="0" baseline="0" dirty="0" smtClean="0">
                <a:ln>
                  <a:noFill/>
                </a:ln>
                <a:solidFill>
                  <a:srgbClr val="222222"/>
                </a:solidFill>
                <a:effectLst/>
                <a:latin typeface="Arial" pitchFamily="34" charset="0"/>
                <a:cs typeface="Arial" pitchFamily="34" charset="0"/>
              </a:rPr>
              <a:t>AB</a:t>
            </a:r>
            <a:r>
              <a:rPr kumimoji="0" lang="en-US" b="0" i="0" u="none" strike="noStrike" cap="none" normalizeH="0" baseline="0" dirty="0" smtClean="0">
                <a:ln>
                  <a:noFill/>
                </a:ln>
                <a:solidFill>
                  <a:srgbClr val="222222"/>
                </a:solidFill>
                <a:effectLst/>
                <a:latin typeface="Arial" pitchFamily="34" charset="0"/>
                <a:cs typeface="Arial" pitchFamily="34" charset="0"/>
              </a:rPr>
              <a:t>)</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0" i="0" u="none" strike="noStrike" cap="none" normalizeH="0" baseline="0" dirty="0" smtClean="0">
                <a:ln>
                  <a:noFill/>
                </a:ln>
                <a:solidFill>
                  <a:srgbClr val="222222"/>
                </a:solidFill>
                <a:effectLst/>
                <a:latin typeface="Arial" pitchFamily="34" charset="0"/>
                <a:cs typeface="Arial" pitchFamily="34" charset="0"/>
              </a:rPr>
              <a:t> = </a:t>
            </a:r>
            <a:r>
              <a:rPr kumimoji="0" lang="en-US" b="1" i="0" u="none" strike="noStrike" cap="none" normalizeH="0" baseline="0" dirty="0" smtClean="0">
                <a:ln>
                  <a:noFill/>
                </a:ln>
                <a:solidFill>
                  <a:srgbClr val="222222"/>
                </a:solidFill>
                <a:effectLst/>
                <a:latin typeface="Arial" pitchFamily="34" charset="0"/>
                <a:cs typeface="Arial" pitchFamily="34" charset="0"/>
              </a:rPr>
              <a:t>B</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0" i="0" u="none" strike="noStrike" cap="none" normalizeH="0" baseline="0" dirty="0" smtClean="0">
                <a:ln>
                  <a:noFill/>
                </a:ln>
                <a:solidFill>
                  <a:srgbClr val="222222"/>
                </a:solidFill>
                <a:effectLst/>
                <a:latin typeface="Arial" pitchFamily="34" charset="0"/>
                <a:cs typeface="Arial" pitchFamily="34" charset="0"/>
              </a:rPr>
              <a:t>. More generally, if </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0" i="0" u="none" strike="noStrike" cap="none" normalizeH="0" baseline="0" dirty="0" smtClean="0">
                <a:ln>
                  <a:noFill/>
                </a:ln>
                <a:solidFill>
                  <a:srgbClr val="222222"/>
                </a:solidFill>
                <a:effectLst/>
                <a:latin typeface="Arial" pitchFamily="34" charset="0"/>
                <a:cs typeface="Arial" pitchFamily="34" charset="0"/>
              </a:rPr>
              <a:t>, ..., </a:t>
            </a:r>
            <a:r>
              <a:rPr kumimoji="0" lang="en-US" b="1" i="0" u="none" strike="noStrike" cap="none" normalizeH="0" baseline="0" dirty="0" err="1" smtClean="0">
                <a:ln>
                  <a:noFill/>
                </a:ln>
                <a:solidFill>
                  <a:srgbClr val="222222"/>
                </a:solidFill>
                <a:effectLst/>
                <a:latin typeface="Arial" pitchFamily="34" charset="0"/>
                <a:cs typeface="Arial" pitchFamily="34" charset="0"/>
              </a:rPr>
              <a:t>A</a:t>
            </a:r>
            <a:r>
              <a:rPr kumimoji="0" lang="en-US" b="0" i="1" u="none" strike="noStrike" cap="none" normalizeH="0" baseline="-30000" dirty="0" err="1" smtClean="0">
                <a:ln>
                  <a:noFill/>
                </a:ln>
                <a:solidFill>
                  <a:srgbClr val="222222"/>
                </a:solidFill>
                <a:effectLst/>
                <a:latin typeface="Arial" pitchFamily="34" charset="0"/>
                <a:cs typeface="Arial" pitchFamily="34" charset="0"/>
              </a:rPr>
              <a:t>k</a:t>
            </a:r>
            <a:r>
              <a:rPr kumimoji="0" lang="en-US" b="0" i="0" u="none" strike="noStrike" cap="none" normalizeH="0" baseline="0" dirty="0" smtClean="0">
                <a:ln>
                  <a:noFill/>
                </a:ln>
                <a:solidFill>
                  <a:srgbClr val="222222"/>
                </a:solidFill>
                <a:effectLst/>
                <a:latin typeface="Arial" pitchFamily="34" charset="0"/>
                <a:cs typeface="Arial" pitchFamily="34" charset="0"/>
              </a:rPr>
              <a:t> are invertible </a:t>
            </a:r>
            <a:r>
              <a:rPr kumimoji="0" lang="en-US" b="0" i="1" u="none" strike="noStrike" cap="none" normalizeH="0" baseline="0" dirty="0" smtClean="0">
                <a:ln>
                  <a:noFill/>
                </a:ln>
                <a:solidFill>
                  <a:srgbClr val="222222"/>
                </a:solidFill>
                <a:effectLst/>
                <a:latin typeface="Arial" pitchFamily="34" charset="0"/>
                <a:cs typeface="Arial" pitchFamily="34" charset="0"/>
              </a:rPr>
              <a:t>n</a:t>
            </a:r>
            <a:r>
              <a:rPr kumimoji="0" lang="en-US" b="0" i="0" u="none" strike="noStrike" cap="none" normalizeH="0" baseline="0" dirty="0" smtClean="0">
                <a:ln>
                  <a:noFill/>
                </a:ln>
                <a:solidFill>
                  <a:srgbClr val="222222"/>
                </a:solidFill>
                <a:effectLst/>
                <a:latin typeface="Arial" pitchFamily="34" charset="0"/>
                <a:cs typeface="Arial" pitchFamily="34" charset="0"/>
              </a:rPr>
              <a:t>-by-</a:t>
            </a:r>
            <a:r>
              <a:rPr kumimoji="0" lang="en-US" b="0" i="1" u="none" strike="noStrike" cap="none" normalizeH="0" baseline="0" dirty="0" smtClean="0">
                <a:ln>
                  <a:noFill/>
                </a:ln>
                <a:solidFill>
                  <a:srgbClr val="222222"/>
                </a:solidFill>
                <a:effectLst/>
                <a:latin typeface="Arial" pitchFamily="34" charset="0"/>
                <a:cs typeface="Arial" pitchFamily="34" charset="0"/>
              </a:rPr>
              <a:t>n</a:t>
            </a:r>
            <a:r>
              <a:rPr kumimoji="0" lang="en-US" b="0" i="0" u="none" strike="noStrike" cap="none" normalizeH="0" baseline="0" dirty="0" smtClean="0">
                <a:ln>
                  <a:noFill/>
                </a:ln>
                <a:solidFill>
                  <a:srgbClr val="222222"/>
                </a:solidFill>
                <a:effectLst/>
                <a:latin typeface="Arial" pitchFamily="34" charset="0"/>
                <a:cs typeface="Arial" pitchFamily="34" charset="0"/>
              </a:rPr>
              <a:t> matrices, then (</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30000" dirty="0" smtClean="0">
                <a:ln>
                  <a:noFill/>
                </a:ln>
                <a:solidFill>
                  <a:srgbClr val="222222"/>
                </a:solidFill>
                <a:effectLst/>
                <a:latin typeface="Arial" pitchFamily="34" charset="0"/>
                <a:cs typeface="Arial" pitchFamily="34" charset="0"/>
              </a:rPr>
              <a:t>2</a:t>
            </a:r>
            <a:r>
              <a:rPr kumimoji="0" lang="en-US" b="0" i="0" u="none" strike="noStrike" cap="none" normalizeH="0" baseline="0" dirty="0" smtClean="0">
                <a:ln>
                  <a:noFill/>
                </a:ln>
                <a:solidFill>
                  <a:srgbClr val="222222"/>
                </a:solidFill>
                <a:effectLst/>
                <a:latin typeface="Arial" pitchFamily="34" charset="0"/>
                <a:cs typeface="Arial" pitchFamily="34" charset="0"/>
              </a:rPr>
              <a:t>⋅⋅⋅</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1" u="none" strike="noStrike" cap="none" normalizeH="0" baseline="-30000" dirty="0" smtClean="0">
                <a:ln>
                  <a:noFill/>
                </a:ln>
                <a:solidFill>
                  <a:srgbClr val="222222"/>
                </a:solidFill>
                <a:effectLst/>
                <a:latin typeface="Arial" pitchFamily="34" charset="0"/>
                <a:cs typeface="Arial" pitchFamily="34" charset="0"/>
              </a:rPr>
              <a:t>k</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1" u="none" strike="noStrike" cap="none" normalizeH="0" baseline="-30000" dirty="0" smtClean="0">
                <a:ln>
                  <a:noFill/>
                </a:ln>
                <a:solidFill>
                  <a:srgbClr val="222222"/>
                </a:solidFill>
                <a:effectLst/>
                <a:latin typeface="Arial" pitchFamily="34" charset="0"/>
                <a:cs typeface="Arial" pitchFamily="34" charset="0"/>
              </a:rPr>
              <a:t>k</a:t>
            </a:r>
            <a:r>
              <a:rPr kumimoji="0" lang="en-US" b="0" i="0" u="none" strike="noStrike" cap="none" normalizeH="0" baseline="0" dirty="0" smtClean="0">
                <a:ln>
                  <a:noFill/>
                </a:ln>
                <a:solidFill>
                  <a:srgbClr val="222222"/>
                </a:solidFill>
                <a:effectLst/>
                <a:latin typeface="Arial" pitchFamily="34" charset="0"/>
                <a:cs typeface="Arial" pitchFamily="34" charset="0"/>
              </a:rPr>
              <a:t>)</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0" i="0" u="none" strike="noStrike" cap="none" normalizeH="0" baseline="0" dirty="0" smtClean="0">
                <a:ln>
                  <a:noFill/>
                </a:ln>
                <a:solidFill>
                  <a:srgbClr val="222222"/>
                </a:solidFill>
                <a:effectLst/>
                <a:latin typeface="Arial" pitchFamily="34" charset="0"/>
                <a:cs typeface="Arial" pitchFamily="34" charset="0"/>
              </a:rPr>
              <a:t> = </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0" i="0" u="none" strike="noStrike" cap="none" normalizeH="0" baseline="0" dirty="0" smtClean="0">
                <a:ln>
                  <a:noFill/>
                </a:ln>
                <a:solidFill>
                  <a:srgbClr val="222222"/>
                </a:solidFill>
                <a:effectLst/>
                <a:latin typeface="Arial" pitchFamily="34" charset="0"/>
                <a:cs typeface="Arial" pitchFamily="34" charset="0"/>
              </a:rPr>
              <a:t/>
            </a:r>
            <a:br>
              <a:rPr kumimoji="0" lang="en-US" b="0" i="0" u="none" strike="noStrike" cap="none" normalizeH="0" baseline="0" dirty="0" smtClean="0">
                <a:ln>
                  <a:noFill/>
                </a:ln>
                <a:solidFill>
                  <a:srgbClr val="222222"/>
                </a:solidFill>
                <a:effectLst/>
                <a:latin typeface="Arial" pitchFamily="34" charset="0"/>
                <a:cs typeface="Arial" pitchFamily="34" charset="0"/>
              </a:rPr>
            </a:br>
            <a:r>
              <a:rPr kumimoji="0" lang="en-US" b="0" i="1" u="none" strike="noStrike" cap="none" normalizeH="0" baseline="-30000" dirty="0" smtClean="0">
                <a:ln>
                  <a:noFill/>
                </a:ln>
                <a:solidFill>
                  <a:srgbClr val="222222"/>
                </a:solidFill>
                <a:effectLst/>
                <a:latin typeface="Arial" pitchFamily="34" charset="0"/>
                <a:cs typeface="Arial" pitchFamily="34" charset="0"/>
              </a:rPr>
              <a:t>k</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0" i="0" u="none" strike="noStrike" cap="none" normalizeH="0" baseline="0" dirty="0" smtClean="0">
                <a:ln>
                  <a:noFill/>
                </a:ln>
                <a:solidFill>
                  <a:srgbClr val="222222"/>
                </a:solidFill>
                <a:effectLst/>
                <a:latin typeface="Arial" pitchFamily="34" charset="0"/>
                <a:cs typeface="Arial" pitchFamily="34" charset="0"/>
              </a:rPr>
              <a:t/>
            </a:r>
            <a:br>
              <a:rPr kumimoji="0" lang="en-US" b="0" i="0" u="none" strike="noStrike" cap="none" normalizeH="0" baseline="0" dirty="0" smtClean="0">
                <a:ln>
                  <a:noFill/>
                </a:ln>
                <a:solidFill>
                  <a:srgbClr val="222222"/>
                </a:solidFill>
                <a:effectLst/>
                <a:latin typeface="Arial" pitchFamily="34" charset="0"/>
                <a:cs typeface="Arial" pitchFamily="34" charset="0"/>
              </a:rPr>
            </a:br>
            <a:r>
              <a:rPr kumimoji="0" lang="en-US" b="0" i="1" u="none" strike="noStrike" cap="none" normalizeH="0" baseline="-30000" dirty="0" smtClean="0">
                <a:ln>
                  <a:noFill/>
                </a:ln>
                <a:solidFill>
                  <a:srgbClr val="222222"/>
                </a:solidFill>
                <a:effectLst/>
                <a:latin typeface="Arial" pitchFamily="34" charset="0"/>
                <a:cs typeface="Arial" pitchFamily="34" charset="0"/>
              </a:rPr>
              <a:t>k</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0" i="0" u="none" strike="noStrike" cap="none" normalizeH="0" baseline="0" dirty="0" smtClean="0">
                <a:ln>
                  <a:noFill/>
                </a:ln>
                <a:solidFill>
                  <a:srgbClr val="222222"/>
                </a:solidFill>
                <a:effectLst/>
                <a:latin typeface="Arial" pitchFamily="34" charset="0"/>
                <a:cs typeface="Arial" pitchFamily="34" charset="0"/>
              </a:rPr>
              <a:t>⋯</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0" i="0" u="none" strike="noStrike" cap="none" normalizeH="0" baseline="0" dirty="0" smtClean="0">
                <a:ln>
                  <a:noFill/>
                </a:ln>
                <a:solidFill>
                  <a:srgbClr val="222222"/>
                </a:solidFill>
                <a:effectLst/>
                <a:latin typeface="Arial" pitchFamily="34" charset="0"/>
                <a:cs typeface="Arial" pitchFamily="34" charset="0"/>
              </a:rPr>
              <a:t/>
            </a:r>
            <a:br>
              <a:rPr kumimoji="0" lang="en-US" b="0" i="0" u="none" strike="noStrike" cap="none" normalizeH="0" baseline="0" dirty="0" smtClean="0">
                <a:ln>
                  <a:noFill/>
                </a:ln>
                <a:solidFill>
                  <a:srgbClr val="222222"/>
                </a:solidFill>
                <a:effectLst/>
                <a:latin typeface="Arial" pitchFamily="34" charset="0"/>
                <a:cs typeface="Arial" pitchFamily="34" charset="0"/>
              </a:rPr>
            </a:br>
            <a:r>
              <a:rPr kumimoji="0" lang="en-US" b="0" i="0" u="none" strike="noStrike" cap="none" normalizeH="0" baseline="-30000" dirty="0" smtClean="0">
                <a:ln>
                  <a:noFill/>
                </a:ln>
                <a:solidFill>
                  <a:srgbClr val="222222"/>
                </a:solidFill>
                <a:effectLst/>
                <a:latin typeface="Arial" pitchFamily="34" charset="0"/>
                <a:cs typeface="Arial" pitchFamily="34" charset="0"/>
              </a:rPr>
              <a:t>2</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0" i="0" u="none" strike="noStrike" cap="none" normalizeH="0" baseline="0" dirty="0" smtClean="0">
                <a:ln>
                  <a:noFill/>
                </a:ln>
                <a:solidFill>
                  <a:srgbClr val="222222"/>
                </a:solidFill>
                <a:effectLst/>
                <a:latin typeface="Arial" pitchFamily="34" charset="0"/>
                <a:cs typeface="Arial" pitchFamily="34" charset="0"/>
              </a:rPr>
              <a:t/>
            </a:r>
            <a:br>
              <a:rPr kumimoji="0" lang="en-US" b="0" i="0" u="none" strike="noStrike" cap="none" normalizeH="0" baseline="0" dirty="0" smtClean="0">
                <a:ln>
                  <a:noFill/>
                </a:ln>
                <a:solidFill>
                  <a:srgbClr val="222222"/>
                </a:solidFill>
                <a:effectLst/>
                <a:latin typeface="Arial" pitchFamily="34" charset="0"/>
                <a:cs typeface="Arial" pitchFamily="34" charset="0"/>
              </a:rPr>
            </a:b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0" i="0" u="none" strike="noStrike" cap="none" normalizeH="0" baseline="0" dirty="0" smtClean="0">
                <a:ln>
                  <a:noFill/>
                </a:ln>
                <a:solidFill>
                  <a:srgbClr val="222222"/>
                </a:solidFill>
                <a:effectLst/>
                <a:latin typeface="Arial"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0" i="0" u="none" strike="noStrike" cap="none" normalizeH="0" baseline="0" dirty="0" err="1" smtClean="0">
                <a:ln>
                  <a:noFill/>
                </a:ln>
                <a:solidFill>
                  <a:srgbClr val="222222"/>
                </a:solidFill>
                <a:effectLst/>
                <a:latin typeface="Arial" pitchFamily="34" charset="0"/>
                <a:cs typeface="Arial" pitchFamily="34" charset="0"/>
              </a:rPr>
              <a:t>det</a:t>
            </a:r>
            <a:r>
              <a:rPr kumimoji="0" lang="en-US" b="0" i="0" u="none" strike="noStrike" cap="none" normalizeH="0" baseline="0" dirty="0" smtClean="0">
                <a:ln>
                  <a:noFill/>
                </a:ln>
                <a:solidFill>
                  <a:srgbClr val="222222"/>
                </a:solidFill>
                <a:effectLst/>
                <a:latin typeface="Arial" pitchFamily="34" charset="0"/>
                <a:cs typeface="Arial" pitchFamily="34" charset="0"/>
              </a:rPr>
              <a:t> </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0" i="0" u="none" strike="noStrike" cap="none" normalizeH="0" baseline="0" dirty="0" smtClean="0">
                <a:ln>
                  <a:noFill/>
                </a:ln>
                <a:solidFill>
                  <a:srgbClr val="222222"/>
                </a:solidFill>
                <a:effectLst/>
                <a:latin typeface="Arial" pitchFamily="34" charset="0"/>
                <a:cs typeface="Arial" pitchFamily="34" charset="0"/>
              </a:rPr>
              <a:t> = (</a:t>
            </a:r>
            <a:r>
              <a:rPr kumimoji="0" lang="en-US" b="0" i="0" u="none" strike="noStrike" cap="none" normalizeH="0" baseline="0" dirty="0" err="1" smtClean="0">
                <a:ln>
                  <a:noFill/>
                </a:ln>
                <a:solidFill>
                  <a:srgbClr val="222222"/>
                </a:solidFill>
                <a:effectLst/>
                <a:latin typeface="Arial" pitchFamily="34" charset="0"/>
                <a:cs typeface="Arial" pitchFamily="34" charset="0"/>
              </a:rPr>
              <a:t>det</a:t>
            </a:r>
            <a:r>
              <a:rPr kumimoji="0" lang="en-US" b="0" i="0" u="none" strike="noStrike" cap="none" normalizeH="0" baseline="0" dirty="0" smtClean="0">
                <a:ln>
                  <a:noFill/>
                </a:ln>
                <a:solidFill>
                  <a:srgbClr val="222222"/>
                </a:solidFill>
                <a:effectLst/>
                <a:latin typeface="Arial" pitchFamily="34" charset="0"/>
                <a:cs typeface="Arial" pitchFamily="34" charset="0"/>
              </a:rPr>
              <a:t> </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0" dirty="0" smtClean="0">
                <a:ln>
                  <a:noFill/>
                </a:ln>
                <a:solidFill>
                  <a:srgbClr val="222222"/>
                </a:solidFill>
                <a:effectLst/>
                <a:latin typeface="Arial" pitchFamily="34" charset="0"/>
                <a:cs typeface="Arial" pitchFamily="34" charset="0"/>
              </a:rPr>
              <a:t>)</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0" i="0" u="none" strike="noStrike" cap="none" normalizeH="0" baseline="0" dirty="0" smtClean="0">
                <a:ln>
                  <a:noFill/>
                </a:ln>
                <a:solidFill>
                  <a:srgbClr val="222222"/>
                </a:solidFill>
                <a:effectLst/>
                <a:latin typeface="Arial"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222222"/>
                </a:solidFill>
                <a:effectLst/>
                <a:latin typeface="Arial" pitchFamily="34" charset="0"/>
                <a:cs typeface="Arial" pitchFamily="34" charset="0"/>
              </a:rPr>
              <a:t>The rows of the inverse matrix </a:t>
            </a:r>
            <a:r>
              <a:rPr kumimoji="0" lang="en-US" b="1" i="0" u="none" strike="noStrike" cap="none" normalizeH="0" baseline="0" dirty="0" smtClean="0">
                <a:ln>
                  <a:noFill/>
                </a:ln>
                <a:solidFill>
                  <a:srgbClr val="222222"/>
                </a:solidFill>
                <a:effectLst/>
                <a:latin typeface="Arial" pitchFamily="34" charset="0"/>
                <a:cs typeface="Arial" pitchFamily="34" charset="0"/>
              </a:rPr>
              <a:t>V</a:t>
            </a:r>
            <a:r>
              <a:rPr kumimoji="0" lang="en-US" b="0" i="0" u="none" strike="noStrike" cap="none" normalizeH="0" baseline="0" dirty="0" smtClean="0">
                <a:ln>
                  <a:noFill/>
                </a:ln>
                <a:solidFill>
                  <a:srgbClr val="222222"/>
                </a:solidFill>
                <a:effectLst/>
                <a:latin typeface="Arial" pitchFamily="34" charset="0"/>
                <a:cs typeface="Arial" pitchFamily="34" charset="0"/>
              </a:rPr>
              <a:t> of a matrix </a:t>
            </a:r>
            <a:r>
              <a:rPr kumimoji="0" lang="en-US" b="1" i="0" u="none" strike="noStrike" cap="none" normalizeH="0" baseline="0" dirty="0" smtClean="0">
                <a:ln>
                  <a:noFill/>
                </a:ln>
                <a:solidFill>
                  <a:srgbClr val="222222"/>
                </a:solidFill>
                <a:effectLst/>
                <a:latin typeface="Arial" pitchFamily="34" charset="0"/>
                <a:cs typeface="Arial" pitchFamily="34" charset="0"/>
              </a:rPr>
              <a:t>U</a:t>
            </a:r>
            <a:r>
              <a:rPr kumimoji="0" lang="en-US" b="0" i="0" u="none" strike="noStrike" cap="none" normalizeH="0" baseline="0" dirty="0" smtClean="0">
                <a:ln>
                  <a:noFill/>
                </a:ln>
                <a:solidFill>
                  <a:srgbClr val="222222"/>
                </a:solidFill>
                <a:effectLst/>
                <a:latin typeface="Arial" pitchFamily="34" charset="0"/>
                <a:cs typeface="Arial" pitchFamily="34" charset="0"/>
              </a:rPr>
              <a:t> are </a:t>
            </a:r>
            <a:r>
              <a:rPr kumimoji="0" lang="en-US" b="0" i="0" u="none" strike="noStrike" cap="none" normalizeH="0" baseline="0" dirty="0" smtClean="0">
                <a:ln>
                  <a:noFill/>
                </a:ln>
                <a:solidFill>
                  <a:srgbClr val="0B0080"/>
                </a:solidFill>
                <a:effectLst/>
                <a:latin typeface="Arial" pitchFamily="34" charset="0"/>
                <a:cs typeface="Arial" pitchFamily="34" charset="0"/>
                <a:hlinkClick r:id="rId3" tooltip="Orthonormal"/>
              </a:rPr>
              <a:t>orthonormal</a:t>
            </a:r>
            <a:r>
              <a:rPr kumimoji="0" lang="en-US" b="0" i="0" u="none" strike="noStrike" cap="none" normalizeH="0" baseline="0" dirty="0" smtClean="0">
                <a:ln>
                  <a:noFill/>
                </a:ln>
                <a:solidFill>
                  <a:srgbClr val="222222"/>
                </a:solidFill>
                <a:effectLst/>
                <a:latin typeface="Arial" pitchFamily="34" charset="0"/>
                <a:cs typeface="Arial" pitchFamily="34" charset="0"/>
              </a:rPr>
              <a:t> to the columns of </a:t>
            </a:r>
            <a:r>
              <a:rPr kumimoji="0" lang="en-US" b="1" i="0" u="none" strike="noStrike" cap="none" normalizeH="0" baseline="0" dirty="0" smtClean="0">
                <a:ln>
                  <a:noFill/>
                </a:ln>
                <a:solidFill>
                  <a:srgbClr val="222222"/>
                </a:solidFill>
                <a:effectLst/>
                <a:latin typeface="Arial" pitchFamily="34" charset="0"/>
                <a:cs typeface="Arial" pitchFamily="34" charset="0"/>
              </a:rPr>
              <a:t>U</a:t>
            </a:r>
            <a:r>
              <a:rPr kumimoji="0" lang="en-US" b="0" i="0" u="none" strike="noStrike" cap="none" normalizeH="0" baseline="0" dirty="0" smtClean="0">
                <a:ln>
                  <a:noFill/>
                </a:ln>
                <a:solidFill>
                  <a:srgbClr val="222222"/>
                </a:solidFill>
                <a:effectLst/>
                <a:latin typeface="Arial" pitchFamily="34" charset="0"/>
                <a:cs typeface="Arial" pitchFamily="34" charset="0"/>
              </a:rPr>
              <a:t> (and vice versa interchanging rows for columns). To see this, suppose that </a:t>
            </a:r>
            <a:r>
              <a:rPr kumimoji="0" lang="en-US" b="1" i="0" u="none" strike="noStrike" cap="none" normalizeH="0" baseline="0" dirty="0" smtClean="0">
                <a:ln>
                  <a:noFill/>
                </a:ln>
                <a:solidFill>
                  <a:srgbClr val="222222"/>
                </a:solidFill>
                <a:effectLst/>
                <a:latin typeface="Arial" pitchFamily="34" charset="0"/>
                <a:cs typeface="Arial" pitchFamily="34" charset="0"/>
              </a:rPr>
              <a:t>UV = VU = I</a:t>
            </a:r>
            <a:r>
              <a:rPr kumimoji="0" lang="en-US" b="0" i="0" u="none" strike="noStrike" cap="none" normalizeH="0" baseline="0" dirty="0" smtClean="0">
                <a:ln>
                  <a:noFill/>
                </a:ln>
                <a:solidFill>
                  <a:srgbClr val="222222"/>
                </a:solidFill>
                <a:effectLst/>
                <a:latin typeface="Arial" pitchFamily="34" charset="0"/>
                <a:cs typeface="Arial" pitchFamily="34" charset="0"/>
              </a:rPr>
              <a:t> where we write the rows of </a:t>
            </a:r>
            <a:r>
              <a:rPr kumimoji="0" lang="en-US" b="1" i="0" u="none" strike="noStrike" cap="none" normalizeH="0" baseline="0" dirty="0" smtClean="0">
                <a:ln>
                  <a:noFill/>
                </a:ln>
                <a:solidFill>
                  <a:srgbClr val="222222"/>
                </a:solidFill>
                <a:effectLst/>
                <a:latin typeface="Arial" pitchFamily="34" charset="0"/>
                <a:cs typeface="Arial" pitchFamily="34" charset="0"/>
              </a:rPr>
              <a:t>V</a:t>
            </a:r>
            <a:r>
              <a:rPr kumimoji="0" lang="en-US" b="0" i="0" u="none" strike="noStrike" cap="none" normalizeH="0" baseline="0" dirty="0" smtClean="0">
                <a:ln>
                  <a:noFill/>
                </a:ln>
                <a:solidFill>
                  <a:srgbClr val="222222"/>
                </a:solidFill>
                <a:effectLst/>
                <a:latin typeface="Arial" pitchFamily="34" charset="0"/>
                <a:cs typeface="Arial" pitchFamily="34" charset="0"/>
              </a:rPr>
              <a:t> as    and the columns of </a:t>
            </a:r>
            <a:r>
              <a:rPr kumimoji="0" lang="en-US" b="1" i="0" u="none" strike="noStrike" cap="none" normalizeH="0" baseline="0" dirty="0" smtClean="0">
                <a:ln>
                  <a:noFill/>
                </a:ln>
                <a:solidFill>
                  <a:srgbClr val="222222"/>
                </a:solidFill>
                <a:effectLst/>
                <a:latin typeface="Arial" pitchFamily="34" charset="0"/>
                <a:cs typeface="Arial" pitchFamily="34" charset="0"/>
              </a:rPr>
              <a:t>U</a:t>
            </a:r>
            <a:r>
              <a:rPr kumimoji="0" lang="en-US" b="0" i="0" u="none" strike="noStrike" cap="none" normalizeH="0" baseline="0" dirty="0" smtClean="0">
                <a:ln>
                  <a:noFill/>
                </a:ln>
                <a:solidFill>
                  <a:srgbClr val="222222"/>
                </a:solidFill>
                <a:effectLst/>
                <a:latin typeface="Arial" pitchFamily="34" charset="0"/>
                <a:cs typeface="Arial" pitchFamily="34" charset="0"/>
              </a:rPr>
              <a:t> as    for   . Then clearly, the </a:t>
            </a:r>
            <a:r>
              <a:rPr kumimoji="0" lang="en-US" b="0" i="0" u="none" strike="noStrike" cap="none" normalizeH="0" baseline="0" dirty="0" smtClean="0">
                <a:ln>
                  <a:noFill/>
                </a:ln>
                <a:solidFill>
                  <a:srgbClr val="0B0080"/>
                </a:solidFill>
                <a:effectLst/>
                <a:latin typeface="Arial" pitchFamily="34" charset="0"/>
                <a:cs typeface="Arial" pitchFamily="34" charset="0"/>
                <a:hlinkClick r:id="rId4" tooltip="Dot product"/>
              </a:rPr>
              <a:t>Euclidean inner product</a:t>
            </a:r>
            <a:r>
              <a:rPr kumimoji="0" lang="en-US" b="0" i="0" u="none" strike="noStrike" cap="none" normalizeH="0" baseline="0" dirty="0" smtClean="0">
                <a:ln>
                  <a:noFill/>
                </a:ln>
                <a:solidFill>
                  <a:srgbClr val="222222"/>
                </a:solidFill>
                <a:effectLst/>
                <a:latin typeface="Arial" pitchFamily="34" charset="0"/>
                <a:cs typeface="Arial" pitchFamily="34" charset="0"/>
              </a:rPr>
              <a:t> of any two   . This property can also be useful in constructing the inverse of a square matrix in some instances where a set of </a:t>
            </a:r>
            <a:r>
              <a:rPr kumimoji="0" lang="en-US" b="0" i="0" u="sng" strike="noStrike" cap="none" normalizeH="0" baseline="0" dirty="0" smtClean="0">
                <a:ln>
                  <a:noFill/>
                </a:ln>
                <a:solidFill>
                  <a:srgbClr val="0B0080"/>
                </a:solidFill>
                <a:effectLst/>
                <a:latin typeface="Arial" pitchFamily="34" charset="0"/>
                <a:cs typeface="Arial" pitchFamily="34" charset="0"/>
                <a:hlinkClick r:id="rId5"/>
              </a:rPr>
              <a:t>orthogonal</a:t>
            </a:r>
            <a:r>
              <a:rPr kumimoji="0" lang="en-US" b="0" i="0" u="none" strike="noStrike" cap="none" normalizeH="0" baseline="0" dirty="0" smtClean="0">
                <a:ln>
                  <a:noFill/>
                </a:ln>
                <a:solidFill>
                  <a:srgbClr val="222222"/>
                </a:solidFill>
                <a:effectLst/>
                <a:latin typeface="Arial" pitchFamily="34" charset="0"/>
                <a:cs typeface="Arial" pitchFamily="34" charset="0"/>
              </a:rPr>
              <a:t> vectors (but not necessarily orthonormal vectors) to the columns of </a:t>
            </a:r>
            <a:r>
              <a:rPr kumimoji="0" lang="en-US" b="1" i="0" u="none" strike="noStrike" cap="none" normalizeH="0" baseline="0" dirty="0" smtClean="0">
                <a:ln>
                  <a:noFill/>
                </a:ln>
                <a:solidFill>
                  <a:srgbClr val="222222"/>
                </a:solidFill>
                <a:effectLst/>
                <a:latin typeface="Arial" pitchFamily="34" charset="0"/>
                <a:cs typeface="Arial" pitchFamily="34" charset="0"/>
              </a:rPr>
              <a:t>U</a:t>
            </a:r>
            <a:r>
              <a:rPr kumimoji="0" lang="en-US" b="0" i="0" u="none" strike="noStrike" cap="none" normalizeH="0" baseline="0" dirty="0" smtClean="0">
                <a:ln>
                  <a:noFill/>
                </a:ln>
                <a:solidFill>
                  <a:srgbClr val="222222"/>
                </a:solidFill>
                <a:effectLst/>
                <a:latin typeface="Arial" pitchFamily="34" charset="0"/>
                <a:cs typeface="Arial" pitchFamily="34" charset="0"/>
              </a:rPr>
              <a:t> are known and then applying the iterative </a:t>
            </a:r>
            <a:r>
              <a:rPr kumimoji="0" lang="en-US" b="0" i="0" u="none" strike="noStrike" cap="none" normalizeH="0" baseline="0" dirty="0" smtClean="0">
                <a:ln>
                  <a:noFill/>
                </a:ln>
                <a:solidFill>
                  <a:srgbClr val="0B0080"/>
                </a:solidFill>
                <a:effectLst/>
                <a:latin typeface="Arial" pitchFamily="34" charset="0"/>
                <a:cs typeface="Arial" pitchFamily="34" charset="0"/>
                <a:hlinkClick r:id="rId6" tooltip="Gram–Schmidt process"/>
              </a:rPr>
              <a:t>Gram–Schmidt process</a:t>
            </a:r>
            <a:r>
              <a:rPr kumimoji="0" lang="en-US" b="0" i="0" u="none" strike="noStrike" cap="none" normalizeH="0" baseline="0" dirty="0" smtClean="0">
                <a:ln>
                  <a:noFill/>
                </a:ln>
                <a:solidFill>
                  <a:srgbClr val="222222"/>
                </a:solidFill>
                <a:effectLst/>
                <a:latin typeface="Arial" pitchFamily="34" charset="0"/>
                <a:cs typeface="Arial" pitchFamily="34" charset="0"/>
              </a:rPr>
              <a:t> to this initial set to determine the rows of the inverse </a:t>
            </a:r>
            <a:r>
              <a:rPr kumimoji="0" lang="en-US" b="1" i="0" u="none" strike="noStrike" cap="none" normalizeH="0" baseline="0" dirty="0" smtClean="0">
                <a:ln>
                  <a:noFill/>
                </a:ln>
                <a:solidFill>
                  <a:srgbClr val="222222"/>
                </a:solidFill>
                <a:effectLst/>
                <a:latin typeface="Arial" pitchFamily="34" charset="0"/>
                <a:cs typeface="Arial" pitchFamily="34" charset="0"/>
              </a:rPr>
              <a:t>V</a:t>
            </a:r>
            <a:r>
              <a:rPr kumimoji="0" lang="en-US" b="0" i="0" u="none" strike="noStrike" cap="none" normalizeH="0" baseline="0" dirty="0" smtClean="0">
                <a:ln>
                  <a:noFill/>
                </a:ln>
                <a:solidFill>
                  <a:srgbClr val="222222"/>
                </a:solidFill>
                <a:effectLst/>
                <a:latin typeface="Arial" pitchFamily="34" charset="0"/>
                <a:cs typeface="Arial" pitchFamily="34"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222222"/>
                </a:solidFill>
                <a:effectLst/>
                <a:latin typeface="Arial" pitchFamily="34" charset="0"/>
                <a:cs typeface="Arial" pitchFamily="34" charset="0"/>
              </a:rPr>
              <a:t>A matrix that is its own inverse, that is, such that </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0" dirty="0" smtClean="0">
                <a:ln>
                  <a:noFill/>
                </a:ln>
                <a:solidFill>
                  <a:srgbClr val="222222"/>
                </a:solidFill>
                <a:effectLst/>
                <a:latin typeface="Arial" pitchFamily="34" charset="0"/>
                <a:cs typeface="Arial" pitchFamily="34" charset="0"/>
              </a:rPr>
              <a:t> = </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30000" dirty="0" smtClean="0">
                <a:ln>
                  <a:noFill/>
                </a:ln>
                <a:solidFill>
                  <a:srgbClr val="222222"/>
                </a:solidFill>
                <a:effectLst/>
                <a:latin typeface="Arial" pitchFamily="34" charset="0"/>
                <a:cs typeface="Arial" pitchFamily="34" charset="0"/>
              </a:rPr>
              <a:t>−1</a:t>
            </a:r>
            <a:r>
              <a:rPr kumimoji="0" lang="en-US" b="0" i="0" u="none" strike="noStrike" cap="none" normalizeH="0" baseline="0" dirty="0" smtClean="0">
                <a:ln>
                  <a:noFill/>
                </a:ln>
                <a:solidFill>
                  <a:srgbClr val="222222"/>
                </a:solidFill>
                <a:effectLst/>
                <a:latin typeface="Arial" pitchFamily="34" charset="0"/>
                <a:cs typeface="Arial" pitchFamily="34" charset="0"/>
              </a:rPr>
              <a:t> and </a:t>
            </a:r>
            <a:r>
              <a:rPr kumimoji="0" lang="en-US" b="1" i="0" u="none" strike="noStrike" cap="none" normalizeH="0" baseline="0" dirty="0" smtClean="0">
                <a:ln>
                  <a:noFill/>
                </a:ln>
                <a:solidFill>
                  <a:srgbClr val="222222"/>
                </a:solidFill>
                <a:effectLst/>
                <a:latin typeface="Arial" pitchFamily="34" charset="0"/>
                <a:cs typeface="Arial" pitchFamily="34" charset="0"/>
              </a:rPr>
              <a:t>A</a:t>
            </a:r>
            <a:r>
              <a:rPr kumimoji="0" lang="en-US" b="0" i="0" u="none" strike="noStrike" cap="none" normalizeH="0" baseline="30000" dirty="0" smtClean="0">
                <a:ln>
                  <a:noFill/>
                </a:ln>
                <a:solidFill>
                  <a:srgbClr val="222222"/>
                </a:solidFill>
                <a:effectLst/>
                <a:latin typeface="Arial" pitchFamily="34" charset="0"/>
                <a:cs typeface="Arial" pitchFamily="34" charset="0"/>
              </a:rPr>
              <a:t>2</a:t>
            </a:r>
            <a:r>
              <a:rPr kumimoji="0" lang="en-US" b="0" i="0" u="none" strike="noStrike" cap="none" normalizeH="0" baseline="0" dirty="0" smtClean="0">
                <a:ln>
                  <a:noFill/>
                </a:ln>
                <a:solidFill>
                  <a:srgbClr val="222222"/>
                </a:solidFill>
                <a:effectLst/>
                <a:latin typeface="Arial" pitchFamily="34" charset="0"/>
                <a:cs typeface="Arial" pitchFamily="34" charset="0"/>
              </a:rPr>
              <a:t> = </a:t>
            </a:r>
            <a:r>
              <a:rPr kumimoji="0" lang="en-US" b="1" i="0" u="none" strike="noStrike" cap="none" normalizeH="0" baseline="0" dirty="0" smtClean="0">
                <a:ln>
                  <a:noFill/>
                </a:ln>
                <a:solidFill>
                  <a:srgbClr val="222222"/>
                </a:solidFill>
                <a:effectLst/>
                <a:latin typeface="Arial" pitchFamily="34" charset="0"/>
                <a:cs typeface="Arial" pitchFamily="34" charset="0"/>
              </a:rPr>
              <a:t>I</a:t>
            </a:r>
            <a:r>
              <a:rPr kumimoji="0" lang="en-US" b="0" i="0" u="none" strike="noStrike" cap="none" normalizeH="0" baseline="0" dirty="0" smtClean="0">
                <a:ln>
                  <a:noFill/>
                </a:ln>
                <a:solidFill>
                  <a:srgbClr val="222222"/>
                </a:solidFill>
                <a:effectLst/>
                <a:latin typeface="Arial" pitchFamily="34" charset="0"/>
                <a:cs typeface="Arial" pitchFamily="34" charset="0"/>
              </a:rPr>
              <a:t>, is called an </a:t>
            </a:r>
            <a:r>
              <a:rPr kumimoji="0" lang="en-US" b="0" i="0" u="none" strike="noStrike" cap="none" normalizeH="0" baseline="0" dirty="0" err="1" smtClean="0">
                <a:ln>
                  <a:noFill/>
                </a:ln>
                <a:solidFill>
                  <a:srgbClr val="0B0080"/>
                </a:solidFill>
                <a:effectLst/>
                <a:latin typeface="Arial" pitchFamily="34" charset="0"/>
                <a:cs typeface="Arial" pitchFamily="34" charset="0"/>
                <a:hlinkClick r:id="rId7" tooltip="Involutory matrix"/>
              </a:rPr>
              <a:t>involutory</a:t>
            </a:r>
            <a:r>
              <a:rPr kumimoji="0" lang="en-US" b="0" i="0" u="none" strike="noStrike" cap="none" normalizeH="0" baseline="0" dirty="0" smtClean="0">
                <a:ln>
                  <a:noFill/>
                </a:ln>
                <a:solidFill>
                  <a:srgbClr val="0B0080"/>
                </a:solidFill>
                <a:effectLst/>
                <a:latin typeface="Arial" pitchFamily="34" charset="0"/>
                <a:cs typeface="Arial" pitchFamily="34" charset="0"/>
                <a:hlinkClick r:id="rId7" tooltip="Involutory matrix"/>
              </a:rPr>
              <a:t> matrix</a:t>
            </a:r>
            <a:r>
              <a:rPr kumimoji="0" lang="en-US" b="0" i="0" u="none" strike="noStrike" cap="none" normalizeH="0" baseline="0" dirty="0" smtClean="0">
                <a:ln>
                  <a:noFill/>
                </a:ln>
                <a:solidFill>
                  <a:srgbClr val="222222"/>
                </a:solidFill>
                <a:effectLst/>
                <a:latin typeface="Arial" pitchFamily="34" charset="0"/>
                <a:cs typeface="Arial" pitchFamily="34" charset="0"/>
              </a:rPr>
              <a:t>.</a:t>
            </a:r>
          </a:p>
        </p:txBody>
      </p:sp>
      <p:sp>
        <p:nvSpPr>
          <p:cNvPr id="3" name="AutoShape 3" descr="{\displaystyle v_{i}^{T}}"/>
          <p:cNvSpPr>
            <a:spLocks noChangeAspect="1" noChangeArrowheads="1"/>
          </p:cNvSpPr>
          <p:nvPr/>
        </p:nvSpPr>
        <p:spPr bwMode="auto">
          <a:xfrm>
            <a:off x="11666538" y="13652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u_{j}"/>
          <p:cNvSpPr>
            <a:spLocks noChangeAspect="1" noChangeArrowheads="1"/>
          </p:cNvSpPr>
          <p:nvPr/>
        </p:nvSpPr>
        <p:spPr bwMode="auto">
          <a:xfrm>
            <a:off x="13198475" y="13652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5" descr="1\leq i,j\leq n"/>
          <p:cNvSpPr>
            <a:spLocks noChangeAspect="1" noChangeArrowheads="1"/>
          </p:cNvSpPr>
          <p:nvPr/>
        </p:nvSpPr>
        <p:spPr bwMode="auto">
          <a:xfrm>
            <a:off x="13517563" y="13652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displaystyle v_{i}^{T}u_{j}=\delta _{i,j}}"/>
          <p:cNvSpPr>
            <a:spLocks noChangeAspect="1" noChangeArrowheads="1"/>
          </p:cNvSpPr>
          <p:nvPr/>
        </p:nvSpPr>
        <p:spPr bwMode="auto">
          <a:xfrm>
            <a:off x="16627475" y="13652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837135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10" name="Rectangle 10"/>
              <p:cNvSpPr>
                <a:spLocks noChangeArrowheads="1"/>
              </p:cNvSpPr>
              <p:nvPr/>
            </p:nvSpPr>
            <p:spPr bwMode="auto">
              <a:xfrm>
                <a:off x="762000" y="376536"/>
                <a:ext cx="7391400" cy="4925194"/>
              </a:xfrm>
              <a:prstGeom prst="rect">
                <a:avLst/>
              </a:prstGeom>
              <a:solidFill>
                <a:srgbClr val="FFFFFF"/>
              </a:solidFill>
              <a:ln>
                <a:noFill/>
              </a:ln>
              <a:effectLst/>
              <a:extLs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17202A"/>
                    </a:solidFill>
                    <a:effectLst/>
                    <a:latin typeface="PT Serif"/>
                    <a:cs typeface="Arial" pitchFamily="34" charset="0"/>
                  </a:rPr>
                  <a:t>The </a:t>
                </a:r>
                <a:r>
                  <a:rPr kumimoji="0" lang="en-US" sz="2000" b="1" i="0" u="none" strike="noStrike" cap="none" normalizeH="0" baseline="0" dirty="0" err="1" smtClean="0">
                    <a:ln>
                      <a:noFill/>
                    </a:ln>
                    <a:solidFill>
                      <a:srgbClr val="17202A"/>
                    </a:solidFill>
                    <a:effectLst/>
                    <a:latin typeface="PT Serif"/>
                    <a:cs typeface="Arial" pitchFamily="34" charset="0"/>
                  </a:rPr>
                  <a:t>Cayley</a:t>
                </a:r>
                <a:r>
                  <a:rPr kumimoji="0" lang="en-US" sz="2000" b="1" i="0" u="none" strike="noStrike" cap="none" normalizeH="0" baseline="0" dirty="0" smtClean="0">
                    <a:ln>
                      <a:noFill/>
                    </a:ln>
                    <a:solidFill>
                      <a:srgbClr val="17202A"/>
                    </a:solidFill>
                    <a:effectLst/>
                    <a:latin typeface="PT Serif"/>
                    <a:cs typeface="Arial" pitchFamily="34" charset="0"/>
                  </a:rPr>
                  <a:t>-Hamilton Theorem</a:t>
                </a:r>
                <a:r>
                  <a:rPr kumimoji="0" lang="en-US" sz="2000" b="0" i="0" u="none" strike="noStrike" cap="none" normalizeH="0" baseline="0" dirty="0" smtClean="0">
                    <a:ln>
                      <a:noFill/>
                    </a:ln>
                    <a:solidFill>
                      <a:srgbClr val="17202A"/>
                    </a:solidFill>
                    <a:effectLst/>
                    <a:latin typeface="PT Serif"/>
                    <a:cs typeface="Arial" pitchFamily="34" charset="0"/>
                  </a:rPr>
                  <a:t>) If </a:t>
                </a:r>
                <a:r>
                  <a:rPr kumimoji="0" lang="en-US" sz="2000" b="0" i="0" u="none" strike="noStrike" cap="none" normalizeH="0" baseline="0" dirty="0" smtClean="0">
                    <a:ln>
                      <a:noFill/>
                    </a:ln>
                    <a:solidFill>
                      <a:srgbClr val="17202A"/>
                    </a:solidFill>
                    <a:effectLst/>
                    <a:latin typeface="MathJax_Math-italic"/>
                    <a:cs typeface="Arial" pitchFamily="34" charset="0"/>
                  </a:rPr>
                  <a:t>p</a:t>
                </a:r>
                <a:r>
                  <a:rPr kumimoji="0" lang="en-US" sz="2000" b="0" i="0" u="none" strike="noStrike" cap="none" normalizeH="0" baseline="0" dirty="0" smtClean="0">
                    <a:ln>
                      <a:noFill/>
                    </a:ln>
                    <a:solidFill>
                      <a:srgbClr val="17202A"/>
                    </a:solidFill>
                    <a:effectLst/>
                    <a:latin typeface="MathJax_Main"/>
                    <a:cs typeface="Arial" pitchFamily="34" charset="0"/>
                  </a:rPr>
                  <a:t>(</a:t>
                </a:r>
                <a:r>
                  <a:rPr kumimoji="0" lang="en-US" sz="2000" b="0" i="0" u="none" strike="noStrike" cap="none" normalizeH="0" baseline="0" dirty="0" smtClean="0">
                    <a:ln>
                      <a:noFill/>
                    </a:ln>
                    <a:solidFill>
                      <a:srgbClr val="17202A"/>
                    </a:solidFill>
                    <a:effectLst/>
                    <a:latin typeface="MathJax_Math-italic"/>
                    <a:cs typeface="Arial" pitchFamily="34" charset="0"/>
                  </a:rPr>
                  <a:t>t</a:t>
                </a:r>
                <a:r>
                  <a:rPr kumimoji="0" lang="en-US" sz="2000" b="0" i="0" u="none" strike="noStrike" cap="none" normalizeH="0" baseline="0" dirty="0" smtClean="0">
                    <a:ln>
                      <a:noFill/>
                    </a:ln>
                    <a:solidFill>
                      <a:srgbClr val="17202A"/>
                    </a:solidFill>
                    <a:effectLst/>
                    <a:latin typeface="MathJax_Main"/>
                    <a:cs typeface="Arial" pitchFamily="34" charset="0"/>
                  </a:rPr>
                  <a:t>)</a:t>
                </a:r>
                <a:r>
                  <a:rPr kumimoji="0" lang="en-US" sz="2000" b="0" i="0" u="none" strike="noStrike" cap="none" normalizeH="0" baseline="0" dirty="0" smtClean="0">
                    <a:ln>
                      <a:noFill/>
                    </a:ln>
                    <a:solidFill>
                      <a:srgbClr val="17202A"/>
                    </a:solidFill>
                    <a:effectLst/>
                    <a:latin typeface="inherit"/>
                    <a:cs typeface="Arial" pitchFamily="34" charset="0"/>
                  </a:rPr>
                  <a:t>p(t)</a:t>
                </a:r>
                <a:r>
                  <a:rPr kumimoji="0" lang="en-US" sz="2000" b="0" i="0" u="none" strike="noStrike" cap="none" normalizeH="0" baseline="0" dirty="0" smtClean="0">
                    <a:ln>
                      <a:noFill/>
                    </a:ln>
                    <a:solidFill>
                      <a:srgbClr val="17202A"/>
                    </a:solidFill>
                    <a:effectLst/>
                    <a:latin typeface="PT Serif"/>
                    <a:cs typeface="Arial" pitchFamily="34" charset="0"/>
                  </a:rPr>
                  <a:t> is the characteristic polynomial for an </a:t>
                </a:r>
                <a:r>
                  <a:rPr kumimoji="0" lang="en-US" sz="2000" b="0" i="0" u="none" strike="noStrike" cap="none" normalizeH="0" baseline="0" dirty="0" err="1" smtClean="0">
                    <a:ln>
                      <a:noFill/>
                    </a:ln>
                    <a:solidFill>
                      <a:srgbClr val="17202A"/>
                    </a:solidFill>
                    <a:effectLst/>
                    <a:latin typeface="MathJax_Math-italic"/>
                    <a:cs typeface="Arial" pitchFamily="34" charset="0"/>
                  </a:rPr>
                  <a:t>n</a:t>
                </a:r>
                <a:r>
                  <a:rPr kumimoji="0" lang="en-US" sz="2000" b="0" i="0" u="none" strike="noStrike" cap="none" normalizeH="0" baseline="0" dirty="0" err="1" smtClean="0">
                    <a:ln>
                      <a:noFill/>
                    </a:ln>
                    <a:solidFill>
                      <a:srgbClr val="17202A"/>
                    </a:solidFill>
                    <a:effectLst/>
                    <a:latin typeface="MathJax_Main"/>
                    <a:cs typeface="Arial" pitchFamily="34" charset="0"/>
                  </a:rPr>
                  <a:t>×</a:t>
                </a:r>
                <a:r>
                  <a:rPr kumimoji="0" lang="en-US" sz="2000" b="0" i="0" u="none" strike="noStrike" cap="none" normalizeH="0" baseline="0" dirty="0" err="1" smtClean="0">
                    <a:ln>
                      <a:noFill/>
                    </a:ln>
                    <a:solidFill>
                      <a:srgbClr val="17202A"/>
                    </a:solidFill>
                    <a:effectLst/>
                    <a:latin typeface="MathJax_Math-italic"/>
                    <a:cs typeface="Arial" pitchFamily="34" charset="0"/>
                  </a:rPr>
                  <a:t>n</a:t>
                </a:r>
                <a:r>
                  <a:rPr kumimoji="0" lang="en-US" sz="2000" b="0" i="0" u="none" strike="noStrike" cap="none" normalizeH="0" baseline="0" dirty="0" smtClean="0">
                    <a:ln>
                      <a:noFill/>
                    </a:ln>
                    <a:solidFill>
                      <a:srgbClr val="17202A"/>
                    </a:solidFill>
                    <a:effectLst/>
                    <a:latin typeface="PT Serif"/>
                    <a:cs typeface="Arial" pitchFamily="34" charset="0"/>
                  </a:rPr>
                  <a:t> matrix </a:t>
                </a:r>
                <a:r>
                  <a:rPr kumimoji="0" lang="en-US" sz="2000" b="0" i="0" u="none" strike="noStrike" cap="none" normalizeH="0" baseline="0" dirty="0" smtClean="0">
                    <a:ln>
                      <a:noFill/>
                    </a:ln>
                    <a:solidFill>
                      <a:srgbClr val="17202A"/>
                    </a:solidFill>
                    <a:effectLst/>
                    <a:latin typeface="MathJax_Math-italic"/>
                    <a:cs typeface="Arial" pitchFamily="34" charset="0"/>
                  </a:rPr>
                  <a:t>A</a:t>
                </a:r>
                <a:r>
                  <a:rPr kumimoji="0" lang="en-US" sz="2000" b="0" i="0" u="none" strike="noStrike" cap="none" normalizeH="0" baseline="0" dirty="0" smtClean="0">
                    <a:ln>
                      <a:noFill/>
                    </a:ln>
                    <a:solidFill>
                      <a:srgbClr val="17202A"/>
                    </a:solidFill>
                    <a:effectLst/>
                    <a:latin typeface="PT Serif"/>
                    <a:cs typeface="Arial" pitchFamily="34" charset="0"/>
                  </a:rPr>
                  <a:t>,</a:t>
                </a:r>
              </a:p>
              <a:p>
                <a:pPr fontAlgn="base"/>
                <a:r>
                  <a:rPr kumimoji="0" lang="en-US" sz="2000" b="0" i="0" u="none" strike="noStrike" cap="none" normalizeH="0" baseline="0" dirty="0" smtClean="0">
                    <a:ln>
                      <a:noFill/>
                    </a:ln>
                    <a:solidFill>
                      <a:srgbClr val="17202A"/>
                    </a:solidFill>
                    <a:effectLst/>
                    <a:latin typeface="PT Serif"/>
                    <a:cs typeface="Arial" pitchFamily="34" charset="0"/>
                  </a:rPr>
                  <a:t> then the matrix </a:t>
                </a:r>
                <a:r>
                  <a:rPr kumimoji="0" lang="en-US" sz="2000" b="0" i="0" u="none" strike="noStrike" cap="none" normalizeH="0" baseline="0" dirty="0" smtClean="0">
                    <a:ln>
                      <a:noFill/>
                    </a:ln>
                    <a:solidFill>
                      <a:srgbClr val="17202A"/>
                    </a:solidFill>
                    <a:effectLst/>
                    <a:latin typeface="MathJax_Math-italic"/>
                    <a:cs typeface="Arial" pitchFamily="34" charset="0"/>
                  </a:rPr>
                  <a:t>p</a:t>
                </a:r>
                <a:r>
                  <a:rPr kumimoji="0" lang="en-US" sz="2000" b="0" i="0" u="none" strike="noStrike" cap="none" normalizeH="0" baseline="0" dirty="0" smtClean="0">
                    <a:ln>
                      <a:noFill/>
                    </a:ln>
                    <a:solidFill>
                      <a:srgbClr val="17202A"/>
                    </a:solidFill>
                    <a:effectLst/>
                    <a:latin typeface="MathJax_Main"/>
                    <a:cs typeface="Arial" pitchFamily="34" charset="0"/>
                  </a:rPr>
                  <a:t>(</a:t>
                </a:r>
                <a:r>
                  <a:rPr kumimoji="0" lang="en-US" sz="2000" b="0" i="0" u="none" strike="noStrike" cap="none" normalizeH="0" baseline="0" dirty="0" smtClean="0">
                    <a:ln>
                      <a:noFill/>
                    </a:ln>
                    <a:solidFill>
                      <a:srgbClr val="17202A"/>
                    </a:solidFill>
                    <a:effectLst/>
                    <a:latin typeface="MathJax_Math-italic"/>
                    <a:cs typeface="Arial" pitchFamily="34" charset="0"/>
                  </a:rPr>
                  <a:t>A</a:t>
                </a:r>
                <a:r>
                  <a:rPr kumimoji="0" lang="en-US" sz="2000" b="0" i="0" u="none" strike="noStrike" cap="none" normalizeH="0" baseline="0" dirty="0" smtClean="0">
                    <a:ln>
                      <a:noFill/>
                    </a:ln>
                    <a:solidFill>
                      <a:srgbClr val="17202A"/>
                    </a:solidFill>
                    <a:effectLst/>
                    <a:latin typeface="MathJax_Main"/>
                    <a:cs typeface="Arial" pitchFamily="34" charset="0"/>
                  </a:rPr>
                  <a:t>)</a:t>
                </a:r>
                <a:r>
                  <a:rPr kumimoji="0" lang="en-US" sz="2000" b="0" i="0" u="none" strike="noStrike" cap="none" normalizeH="0" baseline="0" dirty="0" smtClean="0">
                    <a:ln>
                      <a:noFill/>
                    </a:ln>
                    <a:solidFill>
                      <a:srgbClr val="17202A"/>
                    </a:solidFill>
                    <a:effectLst/>
                    <a:latin typeface="PT Serif"/>
                    <a:cs typeface="Arial" pitchFamily="34" charset="0"/>
                  </a:rPr>
                  <a:t> is the </a:t>
                </a:r>
                <a:r>
                  <a:rPr kumimoji="0" lang="en-US" sz="2000" b="0" i="0" u="none" strike="noStrike" cap="none" normalizeH="0" baseline="0" dirty="0" err="1" smtClean="0">
                    <a:ln>
                      <a:noFill/>
                    </a:ln>
                    <a:solidFill>
                      <a:srgbClr val="17202A"/>
                    </a:solidFill>
                    <a:effectLst/>
                    <a:latin typeface="MathJax_Math-italic"/>
                    <a:cs typeface="Arial" pitchFamily="34" charset="0"/>
                  </a:rPr>
                  <a:t>n</a:t>
                </a:r>
                <a:r>
                  <a:rPr kumimoji="0" lang="en-US" sz="2000" b="0" i="0" u="none" strike="noStrike" cap="none" normalizeH="0" baseline="0" dirty="0" err="1" smtClean="0">
                    <a:ln>
                      <a:noFill/>
                    </a:ln>
                    <a:solidFill>
                      <a:srgbClr val="17202A"/>
                    </a:solidFill>
                    <a:effectLst/>
                    <a:latin typeface="MathJax_Main"/>
                    <a:cs typeface="Arial" pitchFamily="34" charset="0"/>
                  </a:rPr>
                  <a:t>×</a:t>
                </a:r>
                <a:r>
                  <a:rPr kumimoji="0" lang="en-US" sz="2000" b="0" i="0" u="none" strike="noStrike" cap="none" normalizeH="0" baseline="0" dirty="0" err="1" smtClean="0">
                    <a:ln>
                      <a:noFill/>
                    </a:ln>
                    <a:solidFill>
                      <a:srgbClr val="17202A"/>
                    </a:solidFill>
                    <a:effectLst/>
                    <a:latin typeface="MathJax_Math-italic"/>
                    <a:cs typeface="Arial" pitchFamily="34" charset="0"/>
                  </a:rPr>
                  <a:t>n</a:t>
                </a:r>
                <a:r>
                  <a:rPr kumimoji="0" lang="en-US" sz="2000" b="0" i="0" u="none" strike="noStrike" cap="none" normalizeH="0" baseline="0" dirty="0" smtClean="0">
                    <a:ln>
                      <a:noFill/>
                    </a:ln>
                    <a:solidFill>
                      <a:srgbClr val="17202A"/>
                    </a:solidFill>
                    <a:effectLst/>
                    <a:latin typeface="PT Serif"/>
                    <a:cs typeface="Arial" pitchFamily="34" charset="0"/>
                  </a:rPr>
                  <a:t> zero matrix.</a:t>
                </a:r>
              </a:p>
              <a:p>
                <a:pPr fontAlgn="base"/>
                <a:r>
                  <a:rPr kumimoji="0" lang="en-US" sz="2000" b="0" i="0" u="none" strike="noStrike" cap="none" normalizeH="0" baseline="0" dirty="0" smtClean="0">
                    <a:ln>
                      <a:noFill/>
                    </a:ln>
                    <a:solidFill>
                      <a:schemeClr val="tx1"/>
                    </a:solidFill>
                    <a:effectLst/>
                    <a:latin typeface="Arial" pitchFamily="34" charset="0"/>
                    <a:cs typeface="Arial" pitchFamily="34" charset="0"/>
                  </a:rPr>
                  <a:t> </a:t>
                </a:r>
                <a:r>
                  <a:rPr lang="en-US" sz="2000" b="1" dirty="0"/>
                  <a:t>Example</a:t>
                </a:r>
              </a:p>
              <a:p>
                <a:pPr fontAlgn="base"/>
                <a:r>
                  <a:rPr lang="en-US" sz="2000" dirty="0"/>
                  <a:t> </a:t>
                </a:r>
                <a:r>
                  <a:rPr lang="en-US" sz="2000" dirty="0" smtClean="0"/>
                  <a:t>             Let</a:t>
                </a:r>
                <a:r>
                  <a:rPr lang="en-US" sz="2000" dirty="0"/>
                  <a:t> A=</a:t>
                </a:r>
                <a14:m>
                  <m:oMath xmlns:m="http://schemas.openxmlformats.org/officeDocument/2006/math">
                    <m:d>
                      <m:dPr>
                        <m:ctrlPr>
                          <a:rPr lang="en-US" sz="2000" i="1"/>
                        </m:ctrlPr>
                      </m:dPr>
                      <m:e>
                        <m:m>
                          <m:mPr>
                            <m:mcs>
                              <m:mc>
                                <m:mcPr>
                                  <m:count m:val="2"/>
                                  <m:mcJc m:val="center"/>
                                </m:mcPr>
                              </m:mc>
                            </m:mcs>
                            <m:ctrlPr>
                              <a:rPr lang="en-US" sz="2000" i="1"/>
                            </m:ctrlPr>
                          </m:mPr>
                          <m:mr>
                            <m:e>
                              <m:r>
                                <a:rPr lang="en-US" sz="2000" i="1"/>
                                <m:t>1</m:t>
                              </m:r>
                            </m:e>
                            <m:e>
                              <m:r>
                                <a:rPr lang="en-US" sz="2000" i="1"/>
                                <m:t>1</m:t>
                              </m:r>
                            </m:e>
                          </m:mr>
                          <m:mr>
                            <m:e>
                              <m:r>
                                <a:rPr lang="en-US" sz="2000" i="1"/>
                                <m:t>1</m:t>
                              </m:r>
                            </m:e>
                            <m:e>
                              <m:r>
                                <a:rPr lang="en-US" sz="2000" i="1"/>
                                <m:t>3</m:t>
                              </m:r>
                            </m:e>
                          </m:mr>
                        </m:m>
                      </m:e>
                    </m:d>
                  </m:oMath>
                </a14:m>
                <a:endParaRPr lang="en-US" sz="2000" dirty="0"/>
              </a:p>
              <a:p>
                <a:pPr fontAlgn="base"/>
                <a:r>
                  <a:rPr lang="en-US" sz="2000" b="1" dirty="0" smtClean="0"/>
                  <a:t>Solution</a:t>
                </a:r>
                <a:r>
                  <a:rPr lang="en-US" sz="2000" b="1" dirty="0"/>
                  <a:t>:</a:t>
                </a:r>
              </a:p>
              <a:p>
                <a:pPr fontAlgn="base"/>
                <a:r>
                  <a:rPr lang="en-US" sz="2000" dirty="0" smtClean="0"/>
                  <a:t>               A</a:t>
                </a:r>
                <a:r>
                  <a:rPr lang="en-US" sz="2000" dirty="0"/>
                  <a:t>=</a:t>
                </a:r>
                <a14:m>
                  <m:oMath xmlns:m="http://schemas.openxmlformats.org/officeDocument/2006/math">
                    <m:d>
                      <m:dPr>
                        <m:ctrlPr>
                          <a:rPr lang="en-US" sz="2000" i="1"/>
                        </m:ctrlPr>
                      </m:dPr>
                      <m:e>
                        <m:m>
                          <m:mPr>
                            <m:mcs>
                              <m:mc>
                                <m:mcPr>
                                  <m:count m:val="2"/>
                                  <m:mcJc m:val="center"/>
                                </m:mcPr>
                              </m:mc>
                            </m:mcs>
                            <m:ctrlPr>
                              <a:rPr lang="en-US" sz="2000" i="1"/>
                            </m:ctrlPr>
                          </m:mPr>
                          <m:mr>
                            <m:e>
                              <m:r>
                                <a:rPr lang="en-US" sz="2000" i="1"/>
                                <m:t>1</m:t>
                              </m:r>
                            </m:e>
                            <m:e>
                              <m:r>
                                <a:rPr lang="en-US" sz="2000" i="1"/>
                                <m:t>1</m:t>
                              </m:r>
                            </m:e>
                          </m:mr>
                          <m:mr>
                            <m:e>
                              <m:r>
                                <a:rPr lang="en-US" sz="2000" i="1"/>
                                <m:t>1</m:t>
                              </m:r>
                            </m:e>
                            <m:e>
                              <m:r>
                                <a:rPr lang="en-US" sz="2000" i="1"/>
                                <m:t>3</m:t>
                              </m:r>
                            </m:e>
                          </m:mr>
                        </m:m>
                      </m:e>
                    </m:d>
                  </m:oMath>
                </a14:m>
                <a:r>
                  <a:rPr lang="en-US" sz="2000" dirty="0"/>
                  <a:t> . The characteristic polynomial p(t) of A is</a:t>
                </a:r>
              </a:p>
              <a:p>
                <a:pPr fontAlgn="base"/>
                <a:r>
                  <a:rPr lang="en-US" sz="2000" dirty="0"/>
                  <a:t>p(t)=</a:t>
                </a:r>
                <a:r>
                  <a:rPr lang="en-US" sz="2000" dirty="0" err="1"/>
                  <a:t>det</a:t>
                </a:r>
                <a:r>
                  <a:rPr lang="en-US" sz="2000" dirty="0"/>
                  <a:t>(A−</a:t>
                </a:r>
                <a:r>
                  <a:rPr lang="en-US" sz="2000" dirty="0" err="1"/>
                  <a:t>tI</a:t>
                </a:r>
                <a:r>
                  <a:rPr lang="en-US" sz="2000" dirty="0"/>
                  <a:t>)</a:t>
                </a:r>
                <a:endParaRPr lang="en-US" sz="2000" dirty="0" smtClean="0"/>
              </a:p>
              <a:p>
                <a:pPr fontAlgn="base"/>
                <a:r>
                  <a:rPr lang="en-US" sz="2000" dirty="0"/>
                  <a:t> </a:t>
                </a:r>
                <a:r>
                  <a:rPr lang="en-US" sz="2000" dirty="0" smtClean="0"/>
                  <a:t>                             </a:t>
                </a:r>
                <a:r>
                  <a:rPr lang="en-US" sz="2000" dirty="0"/>
                  <a:t>=</a:t>
                </a:r>
                <a14:m>
                  <m:oMath xmlns:m="http://schemas.openxmlformats.org/officeDocument/2006/math">
                    <m:r>
                      <a:rPr lang="en-US" sz="2000" i="1"/>
                      <m:t> </m:t>
                    </m:r>
                    <m:d>
                      <m:dPr>
                        <m:ctrlPr>
                          <a:rPr lang="en-US" sz="2000" i="1"/>
                        </m:ctrlPr>
                      </m:dPr>
                      <m:e>
                        <m:m>
                          <m:mPr>
                            <m:mcs>
                              <m:mc>
                                <m:mcPr>
                                  <m:count m:val="2"/>
                                  <m:mcJc m:val="center"/>
                                </m:mcPr>
                              </m:mc>
                            </m:mcs>
                            <m:ctrlPr>
                              <a:rPr lang="en-US" sz="2000" i="1"/>
                            </m:ctrlPr>
                          </m:mPr>
                          <m:mr>
                            <m:e>
                              <m:r>
                                <a:rPr lang="en-US" sz="2000" i="1"/>
                                <m:t>1−</m:t>
                              </m:r>
                              <m:r>
                                <a:rPr lang="en-US" sz="2000" i="1"/>
                                <m:t>𝑡</m:t>
                              </m:r>
                            </m:e>
                            <m:e>
                              <m:r>
                                <a:rPr lang="en-US" sz="2000" i="1"/>
                                <m:t>1</m:t>
                              </m:r>
                            </m:e>
                          </m:mr>
                          <m:mr>
                            <m:e>
                              <m:r>
                                <a:rPr lang="en-US" sz="2000" i="1"/>
                                <m:t>1</m:t>
                              </m:r>
                            </m:e>
                            <m:e>
                              <m:r>
                                <a:rPr lang="en-US" sz="2000" i="1"/>
                                <m:t>3−</m:t>
                              </m:r>
                              <m:r>
                                <a:rPr lang="en-US" sz="2000" i="1"/>
                                <m:t>𝑡</m:t>
                              </m:r>
                            </m:e>
                          </m:mr>
                        </m:m>
                      </m:e>
                    </m:d>
                  </m:oMath>
                </a14:m>
                <a:r>
                  <a:rPr lang="en-US" sz="2000" dirty="0"/>
                  <a:t> </a:t>
                </a:r>
                <a:endParaRPr lang="en-US" sz="2000" dirty="0" smtClean="0"/>
              </a:p>
              <a:p>
                <a:pPr fontAlgn="base"/>
                <a:r>
                  <a:rPr lang="en-US" sz="2000" dirty="0"/>
                  <a:t> </a:t>
                </a:r>
                <a:r>
                  <a:rPr lang="en-US" sz="2000" dirty="0" smtClean="0"/>
                  <a:t>                                =</a:t>
                </a:r>
                <a:r>
                  <a:rPr lang="en-US" sz="2000" dirty="0"/>
                  <a:t>t</a:t>
                </a:r>
                <a:r>
                  <a:rPr lang="en-US" sz="2000" baseline="30000" dirty="0"/>
                  <a:t>2</a:t>
                </a:r>
                <a:r>
                  <a:rPr lang="en-US" sz="2000" dirty="0"/>
                  <a:t>−4t+2</a:t>
                </a:r>
              </a:p>
              <a:p>
                <a:r>
                  <a:rPr lang="en-US" sz="2000" dirty="0"/>
                  <a:t>Then the </a:t>
                </a:r>
                <a:r>
                  <a:rPr lang="en-US" sz="2000" dirty="0" err="1"/>
                  <a:t>Cayley</a:t>
                </a:r>
                <a:r>
                  <a:rPr lang="en-US" sz="2000" dirty="0"/>
                  <a:t>-Hamilton theorem says that the matrix </a:t>
                </a:r>
              </a:p>
              <a:p>
                <a:r>
                  <a:rPr lang="en-US" sz="2000" dirty="0"/>
                  <a:t>  </a:t>
                </a:r>
                <a:r>
                  <a:rPr lang="en-US" sz="2000" dirty="0" smtClean="0"/>
                  <a:t>                           p(A</a:t>
                </a:r>
                <a:r>
                  <a:rPr lang="en-US" sz="2000" dirty="0"/>
                  <a:t>)=A</a:t>
                </a:r>
                <a:r>
                  <a:rPr lang="en-US" sz="2000" baseline="30000" dirty="0"/>
                  <a:t>2</a:t>
                </a:r>
                <a:r>
                  <a:rPr lang="en-US" sz="2000" dirty="0"/>
                  <a:t>−4A+2I is the 2×2 zero matrix.</a:t>
                </a:r>
              </a:p>
              <a:p>
                <a:r>
                  <a:rPr lang="en-US" sz="2000" dirty="0" smtClean="0"/>
                  <a:t>In </a:t>
                </a:r>
                <a:r>
                  <a:rPr lang="en-US" sz="2000" dirty="0"/>
                  <a:t>fact, we can directly check this:</a:t>
                </a:r>
              </a:p>
              <a:p>
                <a:r>
                  <a:rPr lang="en-US" sz="2000" dirty="0" smtClean="0"/>
                  <a:t>                                  p(A</a:t>
                </a:r>
                <a:r>
                  <a:rPr lang="en-US" sz="2000" dirty="0"/>
                  <a:t>)=A</a:t>
                </a:r>
                <a:r>
                  <a:rPr lang="en-US" sz="2000" baseline="30000" dirty="0"/>
                  <a:t>2</a:t>
                </a:r>
                <a:r>
                  <a:rPr lang="en-US" sz="2000" dirty="0"/>
                  <a:t>−</a:t>
                </a:r>
                <a:r>
                  <a:rPr lang="en-US" sz="2000" dirty="0" smtClean="0"/>
                  <a:t>4A+2I</a:t>
                </a:r>
                <a:endParaRPr lang="en-US" sz="2000" dirty="0"/>
              </a:p>
            </p:txBody>
          </p:sp>
        </mc:Choice>
        <mc:Fallback>
          <p:sp>
            <p:nvSpPr>
              <p:cNvPr id="10" name="Rectangle 10"/>
              <p:cNvSpPr>
                <a:spLocks noRot="1" noChangeAspect="1" noMove="1" noResize="1" noEditPoints="1" noAdjustHandles="1" noChangeArrowheads="1" noChangeShapeType="1" noTextEdit="1"/>
              </p:cNvSpPr>
              <p:nvPr/>
            </p:nvSpPr>
            <p:spPr bwMode="auto">
              <a:xfrm>
                <a:off x="762000" y="376536"/>
                <a:ext cx="7391400" cy="4925194"/>
              </a:xfrm>
              <a:prstGeom prst="rect">
                <a:avLst/>
              </a:prstGeom>
              <a:blipFill rotWithShape="1">
                <a:blip r:embed="rId2"/>
                <a:stretch>
                  <a:fillRect l="-2061" t="-990" b="-2599"/>
                </a:stretch>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Tree>
    <p:extLst>
      <p:ext uri="{BB962C8B-B14F-4D97-AF65-F5344CB8AC3E}">
        <p14:creationId xmlns:p14="http://schemas.microsoft.com/office/powerpoint/2010/main" val="22708204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8200" y="685801"/>
            <a:ext cx="7467600" cy="5262979"/>
          </a:xfrm>
          <a:prstGeom prst="rect">
            <a:avLst/>
          </a:prstGeom>
        </p:spPr>
        <p:txBody>
          <a:bodyPr wrap="square">
            <a:spAutoFit/>
          </a:bodyPr>
          <a:lstStyle/>
          <a:p>
            <a:r>
              <a:rPr lang="en-US" sz="2800" b="1" dirty="0"/>
              <a:t>Circle Definition</a:t>
            </a:r>
          </a:p>
          <a:p>
            <a:r>
              <a:rPr lang="en-US" sz="2800" dirty="0"/>
              <a:t>A circle is a closed two-dimensional figure in which the set of all the points in the plane is equidistant from a given point called “</a:t>
            </a:r>
            <a:r>
              <a:rPr lang="en-US" sz="2800" dirty="0" err="1"/>
              <a:t>centre</a:t>
            </a:r>
            <a:r>
              <a:rPr lang="en-US" sz="2800" dirty="0"/>
              <a:t>”. Every line that passes through the circle forms the line of reflection symmetry. Also, it has rotational symmetry around the </a:t>
            </a:r>
            <a:r>
              <a:rPr lang="en-US" sz="2800" dirty="0" err="1"/>
              <a:t>centre</a:t>
            </a:r>
            <a:r>
              <a:rPr lang="en-US" sz="2800" dirty="0"/>
              <a:t> for every angle</a:t>
            </a:r>
            <a:r>
              <a:rPr lang="en-US" sz="2800" dirty="0" smtClean="0"/>
              <a:t>.</a:t>
            </a:r>
          </a:p>
          <a:p>
            <a:r>
              <a:rPr lang="en-US" sz="2800" dirty="0" smtClean="0"/>
              <a:t> </a:t>
            </a:r>
            <a:r>
              <a:rPr lang="en-US" sz="2800" b="1" dirty="0"/>
              <a:t>The circle formula in the plane is given as:</a:t>
            </a:r>
          </a:p>
          <a:p>
            <a:r>
              <a:rPr lang="en-US" sz="2800" b="1" dirty="0" smtClean="0"/>
              <a:t>                        (</a:t>
            </a:r>
            <a:r>
              <a:rPr lang="en-US" sz="2800" b="1" dirty="0"/>
              <a:t>x-h)</a:t>
            </a:r>
            <a:r>
              <a:rPr lang="en-US" sz="2800" b="1" baseline="30000" dirty="0"/>
              <a:t>2</a:t>
            </a:r>
            <a:r>
              <a:rPr lang="en-US" sz="2800" b="1" dirty="0"/>
              <a:t> + (y-k)</a:t>
            </a:r>
            <a:r>
              <a:rPr lang="en-US" sz="2800" b="1" baseline="30000" dirty="0"/>
              <a:t>2</a:t>
            </a:r>
            <a:r>
              <a:rPr lang="en-US" sz="2800" b="1" dirty="0"/>
              <a:t> = r</a:t>
            </a:r>
            <a:r>
              <a:rPr lang="en-US" sz="2800" b="1" baseline="30000" dirty="0"/>
              <a:t>2</a:t>
            </a:r>
            <a:endParaRPr lang="en-US" sz="2800" dirty="0"/>
          </a:p>
          <a:p>
            <a:r>
              <a:rPr lang="en-US" sz="2800" dirty="0"/>
              <a:t>where (</a:t>
            </a:r>
            <a:r>
              <a:rPr lang="en-US" sz="2800" dirty="0" err="1"/>
              <a:t>x,y</a:t>
            </a:r>
            <a:r>
              <a:rPr lang="en-US" sz="2800" dirty="0"/>
              <a:t>) are the coordinate points</a:t>
            </a:r>
            <a:br>
              <a:rPr lang="en-US" sz="2800" dirty="0"/>
            </a:br>
            <a:r>
              <a:rPr lang="en-US" sz="2800" dirty="0"/>
              <a:t>(</a:t>
            </a:r>
            <a:r>
              <a:rPr lang="en-US" sz="2800" dirty="0" err="1"/>
              <a:t>h,k</a:t>
            </a:r>
            <a:r>
              <a:rPr lang="en-US" sz="2800" dirty="0"/>
              <a:t>) is the coordinate of the </a:t>
            </a:r>
            <a:r>
              <a:rPr lang="en-US" sz="2800" dirty="0" err="1"/>
              <a:t>centre</a:t>
            </a:r>
            <a:r>
              <a:rPr lang="en-US" sz="2800" dirty="0"/>
              <a:t> of a circle</a:t>
            </a:r>
            <a:br>
              <a:rPr lang="en-US" sz="2800" dirty="0"/>
            </a:br>
            <a:r>
              <a:rPr lang="en-US" sz="2800" dirty="0"/>
              <a:t>and r is the radius of a circle</a:t>
            </a:r>
            <a:r>
              <a:rPr lang="en-US" dirty="0"/>
              <a:t>.</a:t>
            </a:r>
          </a:p>
        </p:txBody>
      </p:sp>
    </p:spTree>
    <p:extLst>
      <p:ext uri="{BB962C8B-B14F-4D97-AF65-F5344CB8AC3E}">
        <p14:creationId xmlns:p14="http://schemas.microsoft.com/office/powerpoint/2010/main" val="22046750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45732" y="152400"/>
            <a:ext cx="8839200" cy="655304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88872"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813588"/>
                </a:solidFill>
                <a:effectLst/>
                <a:latin typeface="Roboto"/>
                <a:cs typeface="Arial" pitchFamily="34" charset="0"/>
              </a:rPr>
              <a:t>How to draw a circle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333333"/>
                </a:solidFill>
                <a:effectLst/>
                <a:latin typeface="Roboto"/>
                <a:cs typeface="Arial" pitchFamily="34" charset="0"/>
              </a:rPr>
              <a:t>In </a:t>
            </a:r>
            <a:r>
              <a:rPr kumimoji="0" lang="en-US" sz="2000" b="0" i="0" u="none" strike="noStrike" cap="none" normalizeH="0" baseline="0" dirty="0" err="1" smtClean="0">
                <a:ln>
                  <a:noFill/>
                </a:ln>
                <a:solidFill>
                  <a:srgbClr val="333333"/>
                </a:solidFill>
                <a:effectLst/>
                <a:latin typeface="Roboto"/>
                <a:cs typeface="Arial" pitchFamily="34" charset="0"/>
              </a:rPr>
              <a:t>maths</a:t>
            </a:r>
            <a:r>
              <a:rPr kumimoji="0" lang="en-US" sz="2000" b="0" i="0" u="none" strike="noStrike" cap="none" normalizeH="0" baseline="0" dirty="0" smtClean="0">
                <a:ln>
                  <a:noFill/>
                </a:ln>
                <a:solidFill>
                  <a:srgbClr val="333333"/>
                </a:solidFill>
                <a:effectLst/>
                <a:latin typeface="Roboto"/>
                <a:cs typeface="Arial" pitchFamily="34" charset="0"/>
              </a:rPr>
              <a:t> projects for class 10 on circles, the construction of a circle and all the properties and terminologies are explained in detail. To understand what circles are in simple terms, go through </a:t>
            </a:r>
            <a:r>
              <a:rPr kumimoji="0" lang="en-US" sz="2000" b="0" i="0" u="none" strike="noStrike" cap="none" normalizeH="0" baseline="0" dirty="0" smtClean="0">
                <a:ln>
                  <a:noFill/>
                </a:ln>
                <a:solidFill>
                  <a:srgbClr val="73AD21"/>
                </a:solidFill>
                <a:effectLst/>
                <a:latin typeface="Roboto"/>
                <a:cs typeface="Arial" pitchFamily="34" charset="0"/>
                <a:hlinkClick r:id="rId2"/>
              </a:rPr>
              <a:t>circles for class 10</a:t>
            </a:r>
            <a:r>
              <a:rPr kumimoji="0" lang="en-US" sz="2000" b="0" i="0" u="none" strike="noStrike" cap="none" normalizeH="0" baseline="0" dirty="0" smtClean="0">
                <a:ln>
                  <a:noFill/>
                </a:ln>
                <a:solidFill>
                  <a:srgbClr val="333333"/>
                </a:solidFill>
                <a:effectLst/>
                <a:latin typeface="Roboto"/>
                <a:cs typeface="Arial" pitchFamily="34" charset="0"/>
              </a:rPr>
              <a:t>, and also try the following exercise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333333"/>
                </a:solidFill>
                <a:effectLst/>
                <a:latin typeface="Roboto"/>
                <a:cs typeface="Arial" pitchFamily="34"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2000" b="0" i="0" u="none" strike="noStrike" cap="none" normalizeH="0" baseline="0" dirty="0" smtClean="0">
              <a:ln>
                <a:noFill/>
              </a:ln>
              <a:solidFill>
                <a:srgbClr val="333333"/>
              </a:solidFill>
              <a:effectLst/>
              <a:latin typeface="Rob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lang="en-US" sz="2000" dirty="0">
              <a:solidFill>
                <a:srgbClr val="333333"/>
              </a:solidFill>
              <a:latin typeface="Roboto"/>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2000" b="0" i="0" u="none" strike="noStrike" cap="none" normalizeH="0" baseline="0" dirty="0" smtClean="0">
              <a:ln>
                <a:noFill/>
              </a:ln>
              <a:solidFill>
                <a:srgbClr val="333333"/>
              </a:solidFill>
              <a:effectLst/>
              <a:latin typeface="Rob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lang="en-US" sz="2000" dirty="0">
              <a:solidFill>
                <a:srgbClr val="333333"/>
              </a:solidFill>
              <a:latin typeface="Rob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2000" b="0" i="0" u="none" strike="noStrike" cap="none" normalizeH="0" baseline="0" dirty="0" smtClean="0">
              <a:ln>
                <a:noFill/>
              </a:ln>
              <a:solidFill>
                <a:srgbClr val="333333"/>
              </a:solidFill>
              <a:effectLst/>
              <a:latin typeface="Rob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lang="en-US" sz="2000" dirty="0">
              <a:solidFill>
                <a:srgbClr val="333333"/>
              </a:solidFill>
              <a:latin typeface="Rob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2000" b="0" i="0" u="none" strike="noStrike" cap="none" normalizeH="0" baseline="0" dirty="0" smtClean="0">
              <a:ln>
                <a:noFill/>
              </a:ln>
              <a:solidFill>
                <a:srgbClr val="333333"/>
              </a:solidFill>
              <a:effectLst/>
              <a:latin typeface="Rob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000" b="0" i="0" u="none" strike="noStrike" cap="none" normalizeH="0" baseline="0" dirty="0" smtClean="0">
                <a:ln>
                  <a:noFill/>
                </a:ln>
                <a:solidFill>
                  <a:srgbClr val="333333"/>
                </a:solidFill>
                <a:effectLst/>
                <a:latin typeface="Roboto"/>
                <a:cs typeface="Arial" pitchFamily="34" charset="0"/>
              </a:rPr>
              <a:t>Take an empty sheet of paper and just mark a single point on the sheet, somewhere in the middle of the sheet, and name it to point O.</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sz="2000" b="0" i="0" u="none" strike="noStrike" cap="none" normalizeH="0" baseline="0" dirty="0" smtClean="0">
                <a:ln>
                  <a:noFill/>
                </a:ln>
                <a:solidFill>
                  <a:srgbClr val="333333"/>
                </a:solidFill>
                <a:effectLst/>
                <a:latin typeface="Roboto"/>
                <a:cs typeface="Arial" pitchFamily="34" charset="0"/>
              </a:rPr>
              <a:t>Select a random length for radius, for example, 3 cm.</a:t>
            </a: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en-US" sz="2000" b="0" i="0" u="none" strike="noStrike" cap="none" normalizeH="0" baseline="0" dirty="0" smtClean="0">
                <a:ln>
                  <a:noFill/>
                </a:ln>
                <a:solidFill>
                  <a:srgbClr val="333333"/>
                </a:solidFill>
                <a:effectLst/>
                <a:latin typeface="Roboto"/>
                <a:cs typeface="Arial" pitchFamily="34" charset="0"/>
              </a:rPr>
              <a:t>Using a ruler, keep the reference zero mark on point O and randomly mark 3cm away from point O in all the direction.</a:t>
            </a: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en-US" sz="2000" b="0" i="0" u="none" strike="noStrike" cap="none" normalizeH="0" baseline="0" dirty="0" smtClean="0">
                <a:ln>
                  <a:noFill/>
                </a:ln>
                <a:solidFill>
                  <a:srgbClr val="333333"/>
                </a:solidFill>
                <a:effectLst/>
                <a:latin typeface="Roboto"/>
                <a:cs typeface="Arial" pitchFamily="34" charset="0"/>
              </a:rPr>
              <a:t>Mark as many points as u want away from point O, but all of them should be exactly 3 cm away from point 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333333"/>
              </a:solidFill>
              <a:effectLst/>
              <a:latin typeface="Roboto"/>
              <a:cs typeface="Arial" pitchFamily="34" charset="0"/>
            </a:endParaRPr>
          </a:p>
        </p:txBody>
      </p:sp>
      <p:pic>
        <p:nvPicPr>
          <p:cNvPr id="17410" name="Picture 2" descr="Circl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1981200"/>
            <a:ext cx="2181225" cy="1724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7230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98144" y="76200"/>
            <a:ext cx="8458200" cy="655304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88872"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813588"/>
                </a:solidFill>
                <a:effectLst/>
                <a:latin typeface="Roboto"/>
                <a:cs typeface="Arial" pitchFamily="34" charset="0"/>
              </a:rPr>
              <a:t>Circles Terminologies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1" i="0" u="none" strike="noStrike" cap="none" normalizeH="0" baseline="0" dirty="0" smtClean="0">
                <a:ln>
                  <a:noFill/>
                </a:ln>
                <a:solidFill>
                  <a:srgbClr val="333333"/>
                </a:solidFill>
                <a:effectLst/>
                <a:latin typeface="Roboto"/>
                <a:cs typeface="Arial" pitchFamily="34" charset="0"/>
              </a:rPr>
              <a:t>Annulus-</a:t>
            </a:r>
            <a:r>
              <a:rPr kumimoji="0" lang="en-US" sz="2800" b="0" i="0" u="none" strike="noStrike" cap="none" normalizeH="0" baseline="0" dirty="0" smtClean="0">
                <a:ln>
                  <a:noFill/>
                </a:ln>
                <a:solidFill>
                  <a:srgbClr val="333333"/>
                </a:solidFill>
                <a:effectLst/>
                <a:latin typeface="Roboto"/>
                <a:cs typeface="Arial" pitchFamily="34" charset="0"/>
              </a:rPr>
              <a:t>The region bounded by two concentric circles. It is basically a ring-shaped object. See the figure below.</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333333"/>
                </a:solidFill>
                <a:effectLst/>
                <a:latin typeface="Roboto"/>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800" b="1" i="0" u="none" strike="noStrike" cap="none" normalizeH="0" baseline="0" dirty="0" smtClean="0">
              <a:ln>
                <a:noFill/>
              </a:ln>
              <a:solidFill>
                <a:srgbClr val="333333"/>
              </a:solidFill>
              <a:effectLst/>
              <a:latin typeface="Rob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lang="en-US" sz="2800" b="1" dirty="0">
              <a:solidFill>
                <a:srgbClr val="333333"/>
              </a:solidFill>
              <a:latin typeface="Rob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800" b="1" i="0" u="none" strike="noStrike" cap="none" normalizeH="0" baseline="0" dirty="0" smtClean="0">
              <a:ln>
                <a:noFill/>
              </a:ln>
              <a:solidFill>
                <a:srgbClr val="333333"/>
              </a:solidFill>
              <a:effectLst/>
              <a:latin typeface="Rob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lang="en-US" sz="2800" b="1" dirty="0">
              <a:solidFill>
                <a:srgbClr val="333333"/>
              </a:solidFill>
              <a:latin typeface="Roboto"/>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lang="en-US" sz="2800" b="1" dirty="0" smtClean="0">
                <a:solidFill>
                  <a:srgbClr val="333333"/>
                </a:solidFill>
                <a:latin typeface="Roboto"/>
                <a:cs typeface="Arial" pitchFamily="34" charset="0"/>
              </a:rPr>
              <a:t>. A</a:t>
            </a:r>
            <a:r>
              <a:rPr kumimoji="0" lang="en-US" sz="2800" b="1" i="0" u="none" strike="noStrike" cap="none" normalizeH="0" baseline="0" dirty="0" smtClean="0">
                <a:ln>
                  <a:noFill/>
                </a:ln>
                <a:solidFill>
                  <a:srgbClr val="333333"/>
                </a:solidFill>
                <a:effectLst/>
                <a:latin typeface="Roboto"/>
                <a:cs typeface="Arial" pitchFamily="34" charset="0"/>
              </a:rPr>
              <a:t>rc –</a:t>
            </a:r>
            <a:r>
              <a:rPr kumimoji="0" lang="en-US" sz="2800" b="0" i="0" u="none" strike="noStrike" cap="none" normalizeH="0" baseline="0" dirty="0" smtClean="0">
                <a:ln>
                  <a:noFill/>
                </a:ln>
                <a:solidFill>
                  <a:srgbClr val="333333"/>
                </a:solidFill>
                <a:effectLst/>
                <a:latin typeface="Roboto"/>
                <a:cs typeface="Arial" pitchFamily="34" charset="0"/>
              </a:rPr>
              <a:t> It is basically the connected curve of a circle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1" i="0" u="none" strike="noStrike" cap="none" normalizeH="0" baseline="0" dirty="0" smtClean="0">
                <a:ln>
                  <a:noFill/>
                </a:ln>
                <a:solidFill>
                  <a:srgbClr val="333333"/>
                </a:solidFill>
                <a:effectLst/>
                <a:latin typeface="Roboto"/>
                <a:cs typeface="Arial" pitchFamily="34" charset="0"/>
              </a:rPr>
              <a:t>Sector –</a:t>
            </a:r>
            <a:r>
              <a:rPr kumimoji="0" lang="en-US" sz="2800" b="0" i="0" u="none" strike="noStrike" cap="none" normalizeH="0" baseline="0" dirty="0" smtClean="0">
                <a:ln>
                  <a:noFill/>
                </a:ln>
                <a:solidFill>
                  <a:srgbClr val="333333"/>
                </a:solidFill>
                <a:effectLst/>
                <a:latin typeface="Roboto"/>
                <a:cs typeface="Arial" pitchFamily="34" charset="0"/>
              </a:rPr>
              <a:t> A region bounded by two radii and an arc.</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1" i="0" u="none" strike="noStrike" cap="none" normalizeH="0" baseline="0" dirty="0" smtClean="0">
                <a:ln>
                  <a:noFill/>
                </a:ln>
                <a:solidFill>
                  <a:srgbClr val="333333"/>
                </a:solidFill>
                <a:effectLst/>
                <a:latin typeface="Roboto"/>
                <a:cs typeface="Arial" pitchFamily="34" charset="0"/>
              </a:rPr>
              <a:t>Segment-</a:t>
            </a:r>
            <a:r>
              <a:rPr kumimoji="0" lang="en-US" sz="2800" b="0" i="0" u="none" strike="noStrike" cap="none" normalizeH="0" baseline="0" dirty="0" smtClean="0">
                <a:ln>
                  <a:noFill/>
                </a:ln>
                <a:solidFill>
                  <a:srgbClr val="333333"/>
                </a:solidFill>
                <a:effectLst/>
                <a:latin typeface="Roboto"/>
                <a:cs typeface="Arial" pitchFamily="34" charset="0"/>
              </a:rPr>
              <a:t> A region bounded by a chord and an arc lying between the chord’s endpoints. It is to be noted that segments do not contain the </a:t>
            </a:r>
            <a:r>
              <a:rPr kumimoji="0" lang="en-US" sz="2800" b="0" i="0" u="none" strike="noStrike" cap="none" normalizeH="0" baseline="0" dirty="0" err="1" smtClean="0">
                <a:ln>
                  <a:noFill/>
                </a:ln>
                <a:solidFill>
                  <a:srgbClr val="333333"/>
                </a:solidFill>
                <a:effectLst/>
                <a:latin typeface="Roboto"/>
                <a:cs typeface="Arial" pitchFamily="34" charset="0"/>
              </a:rPr>
              <a:t>centre</a:t>
            </a:r>
            <a:r>
              <a:rPr kumimoji="0" lang="en-US" sz="2800" b="0" i="0" u="none" strike="noStrike" cap="none" normalizeH="0" baseline="0" dirty="0" smtClean="0">
                <a:ln>
                  <a:noFill/>
                </a:ln>
                <a:solidFill>
                  <a:srgbClr val="333333"/>
                </a:solidFill>
                <a:effectLst/>
                <a:latin typeface="Roboto"/>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333333"/>
              </a:solidFill>
              <a:effectLst/>
              <a:latin typeface="Roboto"/>
              <a:cs typeface="Arial" pitchFamily="34" charset="0"/>
            </a:endParaRPr>
          </a:p>
        </p:txBody>
      </p:sp>
      <p:pic>
        <p:nvPicPr>
          <p:cNvPr id="18434" name="Picture 2" descr="Annulus of a circl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7959" y="2092718"/>
            <a:ext cx="1914525" cy="1514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1228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81000" y="444117"/>
            <a:ext cx="8077200" cy="387180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79331" rIns="91440" bIns="88872"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1" i="0" u="none" strike="noStrike" cap="none" normalizeH="0" baseline="0" dirty="0" smtClean="0">
                <a:ln>
                  <a:noFill/>
                </a:ln>
                <a:solidFill>
                  <a:srgbClr val="333333"/>
                </a:solidFill>
                <a:effectLst/>
                <a:latin typeface="Roboto"/>
                <a:cs typeface="Arial" pitchFamily="34" charset="0"/>
              </a:rPr>
              <a:t>Centre –</a:t>
            </a:r>
            <a:r>
              <a:rPr kumimoji="0" lang="en-US" b="0" i="0" u="none" strike="noStrike" cap="none" normalizeH="0" baseline="0" dirty="0" smtClean="0">
                <a:ln>
                  <a:noFill/>
                </a:ln>
                <a:solidFill>
                  <a:srgbClr val="333333"/>
                </a:solidFill>
                <a:effectLst/>
                <a:latin typeface="Roboto"/>
                <a:cs typeface="Arial" pitchFamily="34" charset="0"/>
              </a:rPr>
              <a:t> It is the midpoint of a circle.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1" i="0" u="none" strike="noStrike" cap="none" normalizeH="0" baseline="0" dirty="0" smtClean="0">
                <a:ln>
                  <a:noFill/>
                </a:ln>
                <a:solidFill>
                  <a:srgbClr val="333333"/>
                </a:solidFill>
                <a:effectLst/>
                <a:latin typeface="Roboto"/>
                <a:cs typeface="Arial" pitchFamily="34" charset="0"/>
              </a:rPr>
              <a:t>Chord-</a:t>
            </a:r>
            <a:r>
              <a:rPr kumimoji="0" lang="en-US" b="0" i="0" u="none" strike="noStrike" cap="none" normalizeH="0" baseline="0" dirty="0" smtClean="0">
                <a:ln>
                  <a:noFill/>
                </a:ln>
                <a:solidFill>
                  <a:srgbClr val="333333"/>
                </a:solidFill>
                <a:effectLst/>
                <a:latin typeface="Roboto"/>
                <a:cs typeface="Arial" pitchFamily="34" charset="0"/>
              </a:rPr>
              <a:t> A line segment whose endpoints lie on the circle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1" i="0" u="none" strike="noStrike" cap="none" normalizeH="0" baseline="0" dirty="0" smtClean="0">
                <a:ln>
                  <a:noFill/>
                </a:ln>
                <a:solidFill>
                  <a:srgbClr val="333333"/>
                </a:solidFill>
                <a:effectLst/>
                <a:latin typeface="Roboto"/>
                <a:cs typeface="Arial" pitchFamily="34" charset="0"/>
              </a:rPr>
              <a:t>Diameter-</a:t>
            </a:r>
            <a:r>
              <a:rPr kumimoji="0" lang="en-US" b="0" i="0" u="none" strike="noStrike" cap="none" normalizeH="0" baseline="0" dirty="0" smtClean="0">
                <a:ln>
                  <a:noFill/>
                </a:ln>
                <a:solidFill>
                  <a:srgbClr val="333333"/>
                </a:solidFill>
                <a:effectLst/>
                <a:latin typeface="Roboto"/>
                <a:cs typeface="Arial" pitchFamily="34" charset="0"/>
              </a:rPr>
              <a:t> A line segment having both the endpoints on the circle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1" i="0" u="none" strike="noStrike" cap="none" normalizeH="0" baseline="0" dirty="0" smtClean="0">
                <a:ln>
                  <a:noFill/>
                </a:ln>
                <a:solidFill>
                  <a:srgbClr val="333333"/>
                </a:solidFill>
                <a:effectLst/>
                <a:latin typeface="Roboto"/>
                <a:cs typeface="Arial" pitchFamily="34" charset="0"/>
              </a:rPr>
              <a:t>Radius-</a:t>
            </a:r>
            <a:r>
              <a:rPr kumimoji="0" lang="en-US" b="0" i="0" u="none" strike="noStrike" cap="none" normalizeH="0" baseline="0" dirty="0" smtClean="0">
                <a:ln>
                  <a:noFill/>
                </a:ln>
                <a:solidFill>
                  <a:srgbClr val="333333"/>
                </a:solidFill>
                <a:effectLst/>
                <a:latin typeface="Roboto"/>
                <a:cs typeface="Arial" pitchFamily="34" charset="0"/>
              </a:rPr>
              <a:t> A line segment connecting the </a:t>
            </a:r>
            <a:r>
              <a:rPr kumimoji="0" lang="en-US" b="0" i="0" u="none" strike="noStrike" cap="none" normalizeH="0" baseline="0" dirty="0" err="1" smtClean="0">
                <a:ln>
                  <a:noFill/>
                </a:ln>
                <a:solidFill>
                  <a:srgbClr val="333333"/>
                </a:solidFill>
                <a:effectLst/>
                <a:latin typeface="Roboto"/>
                <a:cs typeface="Arial" pitchFamily="34" charset="0"/>
              </a:rPr>
              <a:t>centre</a:t>
            </a:r>
            <a:r>
              <a:rPr kumimoji="0" lang="en-US" b="0" i="0" u="none" strike="noStrike" cap="none" normalizeH="0" baseline="0" dirty="0" smtClean="0">
                <a:ln>
                  <a:noFill/>
                </a:ln>
                <a:solidFill>
                  <a:srgbClr val="333333"/>
                </a:solidFill>
                <a:effectLst/>
                <a:latin typeface="Roboto"/>
                <a:cs typeface="Arial" pitchFamily="34" charset="0"/>
              </a:rPr>
              <a:t> of a circle to any point on the circle itself.</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1" i="0" u="none" strike="noStrike" cap="none" normalizeH="0" baseline="0" dirty="0" smtClean="0">
                <a:ln>
                  <a:noFill/>
                </a:ln>
                <a:solidFill>
                  <a:srgbClr val="333333"/>
                </a:solidFill>
                <a:effectLst/>
                <a:latin typeface="Roboto"/>
                <a:cs typeface="Arial" pitchFamily="34" charset="0"/>
              </a:rPr>
              <a:t>Secant-</a:t>
            </a:r>
            <a:r>
              <a:rPr kumimoji="0" lang="en-US" b="0" i="0" u="none" strike="noStrike" cap="none" normalizeH="0" baseline="0" dirty="0" smtClean="0">
                <a:ln>
                  <a:noFill/>
                </a:ln>
                <a:solidFill>
                  <a:srgbClr val="333333"/>
                </a:solidFill>
                <a:effectLst/>
                <a:latin typeface="Roboto"/>
                <a:cs typeface="Arial" pitchFamily="34" charset="0"/>
              </a:rPr>
              <a:t> A straight line cutting the circle at two points. It is also called as an extended chord.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1" i="0" u="none" strike="noStrike" cap="none" normalizeH="0" baseline="0" dirty="0" smtClean="0">
                <a:ln>
                  <a:noFill/>
                </a:ln>
                <a:solidFill>
                  <a:srgbClr val="333333"/>
                </a:solidFill>
                <a:effectLst/>
                <a:latin typeface="Roboto"/>
                <a:cs typeface="Arial" pitchFamily="34" charset="0"/>
              </a:rPr>
              <a:t>Tangent-</a:t>
            </a:r>
            <a:r>
              <a:rPr kumimoji="0" lang="en-US" b="0" i="0" u="none" strike="noStrike" cap="none" normalizeH="0" baseline="0" dirty="0" smtClean="0">
                <a:ln>
                  <a:noFill/>
                </a:ln>
                <a:solidFill>
                  <a:srgbClr val="333333"/>
                </a:solidFill>
                <a:effectLst/>
                <a:latin typeface="Roboto"/>
                <a:cs typeface="Arial" pitchFamily="34" charset="0"/>
              </a:rPr>
              <a:t> A coplanar straight line touching the circle at a single point.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333333"/>
                </a:solidFill>
                <a:effectLst/>
                <a:latin typeface="Roboto"/>
                <a:cs typeface="Arial" pitchFamily="34" charset="0"/>
              </a:rPr>
              <a:t>See the figure below-representing the </a:t>
            </a:r>
            <a:r>
              <a:rPr kumimoji="0" lang="en-US" b="0" i="0" u="none" strike="noStrike" cap="none" normalizeH="0" baseline="0" dirty="0" err="1" smtClean="0">
                <a:ln>
                  <a:noFill/>
                </a:ln>
                <a:solidFill>
                  <a:srgbClr val="333333"/>
                </a:solidFill>
                <a:effectLst/>
                <a:latin typeface="Roboto"/>
                <a:cs typeface="Arial" pitchFamily="34" charset="0"/>
              </a:rPr>
              <a:t>centre</a:t>
            </a:r>
            <a:r>
              <a:rPr kumimoji="0" lang="en-US" b="0" i="0" u="none" strike="noStrike" cap="none" normalizeH="0" baseline="0" dirty="0" smtClean="0">
                <a:ln>
                  <a:noFill/>
                </a:ln>
                <a:solidFill>
                  <a:srgbClr val="333333"/>
                </a:solidFill>
                <a:effectLst/>
                <a:latin typeface="Roboto"/>
                <a:cs typeface="Arial" pitchFamily="34" charset="0"/>
              </a:rPr>
              <a:t>, chord, diameter, radius, secant and tangent of a circle.</a:t>
            </a:r>
            <a:endParaRPr kumimoji="0" lang="en-US" b="0" i="0" u="none" strike="noStrike" cap="none" normalizeH="0" baseline="0" dirty="0" smtClean="0">
              <a:ln>
                <a:noFill/>
              </a:ln>
              <a:solidFill>
                <a:srgbClr val="813588"/>
              </a:solidFill>
              <a:effectLst/>
              <a:latin typeface="Rob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813588"/>
                </a:solidFill>
                <a:effectLst/>
                <a:latin typeface="Roboto"/>
                <a:cs typeface="Arial" pitchFamily="34" charset="0"/>
              </a:rPr>
              <a:t>  </a:t>
            </a:r>
            <a:endParaRPr kumimoji="0" lang="en-US" sz="11100" b="0" i="0" u="none" strike="noStrike" cap="none" normalizeH="0" baseline="0" dirty="0" smtClean="0">
              <a:ln>
                <a:noFill/>
              </a:ln>
              <a:solidFill>
                <a:srgbClr val="813588"/>
              </a:solidFill>
              <a:effectLst/>
              <a:latin typeface="Rob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cs typeface="Arial" pitchFamily="34" charset="0"/>
              </a:rPr>
              <a:t/>
            </a:r>
            <a:br>
              <a:rPr kumimoji="0" lang="en-US" sz="800" b="0" i="0" u="none" strike="noStrike" cap="none" normalizeH="0" baseline="0" dirty="0" smtClean="0">
                <a:ln>
                  <a:noFill/>
                </a:ln>
                <a:solidFill>
                  <a:schemeClr val="tx1"/>
                </a:solidFill>
                <a:effectLst/>
                <a:latin typeface="Arial" pitchFamily="34" charset="0"/>
                <a:cs typeface="Arial" pitchFamily="34" charset="0"/>
              </a:rPr>
            </a:br>
            <a:endParaRPr kumimoji="0" lang="en-US" sz="1400" b="0" i="0" u="none" strike="noStrike" cap="none" normalizeH="0" baseline="0" dirty="0" smtClean="0">
              <a:ln>
                <a:noFill/>
              </a:ln>
              <a:solidFill>
                <a:srgbClr val="813588"/>
              </a:solidFill>
              <a:effectLst/>
              <a:latin typeface="Roboto"/>
              <a:cs typeface="Arial" pitchFamily="34" charset="0"/>
            </a:endParaRPr>
          </a:p>
        </p:txBody>
      </p:sp>
      <p:pic>
        <p:nvPicPr>
          <p:cNvPr id="19458" name="Picture 2" descr="Circles perime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3733800"/>
            <a:ext cx="297180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5005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rot="10800000" flipV="1">
            <a:off x="152400" y="759024"/>
            <a:ext cx="8173561" cy="5509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1" i="1" u="none" strike="noStrike" cap="none" normalizeH="0" baseline="0" dirty="0" smtClean="0">
              <a:ln>
                <a:noFill/>
              </a:ln>
              <a:solidFill>
                <a:srgbClr val="000000"/>
              </a:solidFill>
              <a:effectLst/>
              <a:latin typeface="Cambria"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err="1" smtClean="0">
                <a:ln>
                  <a:noFill/>
                </a:ln>
                <a:solidFill>
                  <a:srgbClr val="000000"/>
                </a:solidFill>
                <a:effectLst/>
                <a:latin typeface="Cambria" pitchFamily="18" charset="0"/>
                <a:cs typeface="Arial" pitchFamily="34" charset="0"/>
              </a:rPr>
              <a:t>Spher</a:t>
            </a:r>
            <a:r>
              <a:rPr kumimoji="0" lang="en-US" sz="2000" b="1" i="1" u="none" strike="noStrike" cap="none" normalizeH="0" baseline="0" dirty="0" smtClean="0">
                <a:ln>
                  <a:noFill/>
                </a:ln>
                <a:solidFill>
                  <a:srgbClr val="000000"/>
                </a:solidFill>
                <a:effectLst/>
                <a:latin typeface="Cambria" pitchFamily="18" charset="0"/>
                <a:cs typeface="Arial" pitchFamily="34" charset="0"/>
              </a:rPr>
              <a:t> and plane intersection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rgbClr val="000000"/>
                </a:solidFill>
                <a:effectLst/>
                <a:latin typeface="Cambria" pitchFamily="18" charset="0"/>
                <a:cs typeface="Arial" pitchFamily="34"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1" u="none" strike="noStrike" cap="none" normalizeH="0" baseline="0" dirty="0" smtClean="0">
              <a:ln>
                <a:noFill/>
              </a:ln>
              <a:solidFill>
                <a:srgbClr val="000000"/>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000" i="1" dirty="0">
              <a:solidFill>
                <a:srgbClr val="000000"/>
              </a:solidFill>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1" u="none" strike="noStrike" cap="none" normalizeH="0" baseline="0" dirty="0" smtClean="0">
              <a:ln>
                <a:noFill/>
              </a:ln>
              <a:solidFill>
                <a:srgbClr val="000000"/>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000" i="1" dirty="0">
              <a:solidFill>
                <a:srgbClr val="000000"/>
              </a:solidFill>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1" u="none" strike="noStrike" cap="none" normalizeH="0" baseline="0" dirty="0" smtClean="0">
              <a:ln>
                <a:noFill/>
              </a:ln>
              <a:solidFill>
                <a:srgbClr val="000000"/>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000" i="1" dirty="0">
              <a:solidFill>
                <a:srgbClr val="000000"/>
              </a:solidFill>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1" u="none" strike="noStrike" cap="none" normalizeH="0" baseline="0" dirty="0" smtClean="0">
              <a:ln>
                <a:noFill/>
              </a:ln>
              <a:solidFill>
                <a:srgbClr val="000000"/>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000" i="1" dirty="0">
              <a:solidFill>
                <a:srgbClr val="000000"/>
              </a:solidFill>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rgbClr val="000000"/>
                </a:solidFill>
                <a:effectLst/>
                <a:latin typeface="Cambria" pitchFamily="18" charset="0"/>
                <a:cs typeface="Arial" pitchFamily="34" charset="0"/>
              </a:rPr>
              <a:t>Plane: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1" u="none" strike="noStrike" cap="none" normalizeH="0" baseline="0" dirty="0" smtClean="0">
                <a:ln>
                  <a:noFill/>
                </a:ln>
                <a:solidFill>
                  <a:srgbClr val="000000"/>
                </a:solidFill>
                <a:effectLst/>
                <a:latin typeface="Cambria" pitchFamily="18" charset="0"/>
                <a:cs typeface="Arial" pitchFamily="34" charset="0"/>
              </a:rPr>
              <a:t>Ax + By + </a:t>
            </a:r>
            <a:r>
              <a:rPr kumimoji="0" lang="en-US" sz="2000" b="1" i="1" u="none" strike="noStrike" cap="none" normalizeH="0" baseline="0" dirty="0" err="1" smtClean="0">
                <a:ln>
                  <a:noFill/>
                </a:ln>
                <a:solidFill>
                  <a:srgbClr val="000000"/>
                </a:solidFill>
                <a:effectLst/>
                <a:latin typeface="Cambria" pitchFamily="18" charset="0"/>
                <a:cs typeface="Arial" pitchFamily="34" charset="0"/>
              </a:rPr>
              <a:t>Cz</a:t>
            </a:r>
            <a:r>
              <a:rPr kumimoji="0" lang="en-US" sz="2000" b="1" i="1" u="none" strike="noStrike" cap="none" normalizeH="0" baseline="0" dirty="0" smtClean="0">
                <a:ln>
                  <a:noFill/>
                </a:ln>
                <a:solidFill>
                  <a:srgbClr val="000000"/>
                </a:solidFill>
                <a:effectLst/>
                <a:latin typeface="Cambria" pitchFamily="18" charset="0"/>
                <a:cs typeface="Arial" pitchFamily="34" charset="0"/>
              </a:rPr>
              <a:t> + D = 0</a:t>
            </a:r>
            <a:endParaRPr kumimoji="0" lang="en-US" sz="2000" b="0" i="1" u="none" strike="noStrike" cap="none" normalizeH="0" baseline="0" dirty="0" smtClean="0">
              <a:ln>
                <a:noFill/>
              </a:ln>
              <a:solidFill>
                <a:srgbClr val="000000"/>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err="1" smtClean="0">
                <a:ln>
                  <a:noFill/>
                </a:ln>
                <a:solidFill>
                  <a:srgbClr val="000000"/>
                </a:solidFill>
                <a:effectLst/>
                <a:latin typeface="Cambria" pitchFamily="18" charset="0"/>
                <a:cs typeface="Arial" pitchFamily="34" charset="0"/>
              </a:rPr>
              <a:t>Spher</a:t>
            </a:r>
            <a:r>
              <a:rPr kumimoji="0" lang="en-US" sz="2000" b="0" i="1" u="none" strike="noStrike" cap="none" normalizeH="0" baseline="0" dirty="0" smtClean="0">
                <a:ln>
                  <a:noFill/>
                </a:ln>
                <a:solidFill>
                  <a:srgbClr val="000000"/>
                </a:solidFill>
                <a:effectLst/>
                <a:latin typeface="Cambria" pitchFamily="18"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1" u="none" strike="noStrike" cap="none" normalizeH="0" baseline="0" dirty="0" smtClean="0">
                <a:ln>
                  <a:noFill/>
                </a:ln>
                <a:solidFill>
                  <a:srgbClr val="000000"/>
                </a:solidFill>
                <a:effectLst/>
                <a:latin typeface="Cambria" pitchFamily="18" charset="0"/>
                <a:cs typeface="Arial" pitchFamily="34" charset="0"/>
              </a:rPr>
              <a:t>(x - </a:t>
            </a:r>
            <a:r>
              <a:rPr kumimoji="0" lang="en-US" sz="2000" b="1" i="1" u="none" strike="noStrike" cap="none" normalizeH="0" baseline="0" dirty="0" err="1" smtClean="0">
                <a:ln>
                  <a:noFill/>
                </a:ln>
                <a:solidFill>
                  <a:srgbClr val="000000"/>
                </a:solidFill>
                <a:effectLst/>
                <a:latin typeface="Cambria" pitchFamily="18" charset="0"/>
                <a:cs typeface="Arial" pitchFamily="34" charset="0"/>
              </a:rPr>
              <a:t>x</a:t>
            </a:r>
            <a:r>
              <a:rPr kumimoji="0" lang="en-US" sz="2000" b="1" i="1" u="none" strike="noStrike" cap="none" normalizeH="0" baseline="-30000" dirty="0" err="1" smtClean="0">
                <a:ln>
                  <a:noFill/>
                </a:ln>
                <a:solidFill>
                  <a:srgbClr val="000000"/>
                </a:solidFill>
                <a:effectLst/>
                <a:latin typeface="Cambria Math" pitchFamily="18" charset="0"/>
                <a:cs typeface="Arial" pitchFamily="34" charset="0"/>
              </a:rPr>
              <a:t>s</a:t>
            </a:r>
            <a:r>
              <a:rPr kumimoji="0" lang="en-US" sz="2000" b="1" i="1" u="none" strike="noStrike" cap="none" normalizeH="0" baseline="0" dirty="0" smtClean="0">
                <a:ln>
                  <a:noFill/>
                </a:ln>
                <a:solidFill>
                  <a:srgbClr val="000000"/>
                </a:solidFill>
                <a:effectLst/>
                <a:latin typeface="Cambria" pitchFamily="18" charset="0"/>
                <a:cs typeface="Arial" pitchFamily="34" charset="0"/>
              </a:rPr>
              <a:t>)</a:t>
            </a:r>
            <a:r>
              <a:rPr kumimoji="0" lang="en-US" sz="2000" b="1" i="1" u="none" strike="noStrike" cap="none" normalizeH="0" baseline="30000" dirty="0" smtClean="0">
                <a:ln>
                  <a:noFill/>
                </a:ln>
                <a:solidFill>
                  <a:srgbClr val="000000"/>
                </a:solidFill>
                <a:effectLst/>
                <a:latin typeface="Cambria Math" pitchFamily="18" charset="0"/>
                <a:cs typeface="Arial" pitchFamily="34" charset="0"/>
              </a:rPr>
              <a:t>2</a:t>
            </a:r>
            <a:r>
              <a:rPr kumimoji="0" lang="en-US" sz="2000" b="1" i="1" u="none" strike="noStrike" cap="none" normalizeH="0" baseline="0" dirty="0" smtClean="0">
                <a:ln>
                  <a:noFill/>
                </a:ln>
                <a:solidFill>
                  <a:srgbClr val="000000"/>
                </a:solidFill>
                <a:effectLst/>
                <a:latin typeface="Cambria" pitchFamily="18" charset="0"/>
                <a:cs typeface="Arial" pitchFamily="34" charset="0"/>
              </a:rPr>
              <a:t> + (y - </a:t>
            </a:r>
            <a:r>
              <a:rPr kumimoji="0" lang="en-US" sz="2000" b="1" i="1" u="none" strike="noStrike" cap="none" normalizeH="0" baseline="0" dirty="0" err="1" smtClean="0">
                <a:ln>
                  <a:noFill/>
                </a:ln>
                <a:solidFill>
                  <a:srgbClr val="000000"/>
                </a:solidFill>
                <a:effectLst/>
                <a:latin typeface="Cambria" pitchFamily="18" charset="0"/>
                <a:cs typeface="Arial" pitchFamily="34" charset="0"/>
              </a:rPr>
              <a:t>y</a:t>
            </a:r>
            <a:r>
              <a:rPr kumimoji="0" lang="en-US" sz="2000" b="1" i="1" u="none" strike="noStrike" cap="none" normalizeH="0" baseline="-30000" dirty="0" err="1" smtClean="0">
                <a:ln>
                  <a:noFill/>
                </a:ln>
                <a:solidFill>
                  <a:srgbClr val="000000"/>
                </a:solidFill>
                <a:effectLst/>
                <a:latin typeface="Cambria Math" pitchFamily="18" charset="0"/>
                <a:cs typeface="Arial" pitchFamily="34" charset="0"/>
              </a:rPr>
              <a:t>s</a:t>
            </a:r>
            <a:r>
              <a:rPr kumimoji="0" lang="en-US" sz="2000" b="1" i="1" u="none" strike="noStrike" cap="none" normalizeH="0" baseline="0" dirty="0" smtClean="0">
                <a:ln>
                  <a:noFill/>
                </a:ln>
                <a:solidFill>
                  <a:srgbClr val="000000"/>
                </a:solidFill>
                <a:effectLst/>
                <a:latin typeface="Cambria" pitchFamily="18" charset="0"/>
                <a:cs typeface="Arial" pitchFamily="34" charset="0"/>
              </a:rPr>
              <a:t>)</a:t>
            </a:r>
            <a:r>
              <a:rPr kumimoji="0" lang="en-US" sz="2000" b="1" i="1" u="none" strike="noStrike" cap="none" normalizeH="0" baseline="30000" dirty="0" smtClean="0">
                <a:ln>
                  <a:noFill/>
                </a:ln>
                <a:solidFill>
                  <a:srgbClr val="000000"/>
                </a:solidFill>
                <a:effectLst/>
                <a:latin typeface="Cambria Math" pitchFamily="18" charset="0"/>
                <a:cs typeface="Arial" pitchFamily="34" charset="0"/>
              </a:rPr>
              <a:t>2</a:t>
            </a:r>
            <a:r>
              <a:rPr kumimoji="0" lang="en-US" sz="2000" b="1" i="1" u="none" strike="noStrike" cap="none" normalizeH="0" baseline="0" dirty="0" smtClean="0">
                <a:ln>
                  <a:noFill/>
                </a:ln>
                <a:solidFill>
                  <a:srgbClr val="000000"/>
                </a:solidFill>
                <a:effectLst/>
                <a:latin typeface="Cambria" pitchFamily="18" charset="0"/>
                <a:cs typeface="Arial" pitchFamily="34" charset="0"/>
              </a:rPr>
              <a:t> + (z - </a:t>
            </a:r>
            <a:r>
              <a:rPr kumimoji="0" lang="en-US" sz="2000" b="1" i="1" u="none" strike="noStrike" cap="none" normalizeH="0" baseline="0" dirty="0" err="1" smtClean="0">
                <a:ln>
                  <a:noFill/>
                </a:ln>
                <a:solidFill>
                  <a:srgbClr val="000000"/>
                </a:solidFill>
                <a:effectLst/>
                <a:latin typeface="Cambria" pitchFamily="18" charset="0"/>
                <a:cs typeface="Arial" pitchFamily="34" charset="0"/>
              </a:rPr>
              <a:t>z</a:t>
            </a:r>
            <a:r>
              <a:rPr kumimoji="0" lang="en-US" sz="2000" b="1" i="1" u="none" strike="noStrike" cap="none" normalizeH="0" baseline="-30000" dirty="0" err="1" smtClean="0">
                <a:ln>
                  <a:noFill/>
                </a:ln>
                <a:solidFill>
                  <a:srgbClr val="000000"/>
                </a:solidFill>
                <a:effectLst/>
                <a:latin typeface="Cambria Math" pitchFamily="18" charset="0"/>
                <a:cs typeface="Arial" pitchFamily="34" charset="0"/>
              </a:rPr>
              <a:t>s</a:t>
            </a:r>
            <a:r>
              <a:rPr kumimoji="0" lang="en-US" sz="2000" b="1" i="1" u="none" strike="noStrike" cap="none" normalizeH="0" baseline="0" dirty="0" smtClean="0">
                <a:ln>
                  <a:noFill/>
                </a:ln>
                <a:solidFill>
                  <a:srgbClr val="000000"/>
                </a:solidFill>
                <a:effectLst/>
                <a:latin typeface="Cambria" pitchFamily="18" charset="0"/>
                <a:cs typeface="Arial" pitchFamily="34" charset="0"/>
              </a:rPr>
              <a:t>)</a:t>
            </a:r>
            <a:r>
              <a:rPr kumimoji="0" lang="en-US" sz="2000" b="1" i="1" u="none" strike="noStrike" cap="none" normalizeH="0" baseline="30000" dirty="0" smtClean="0">
                <a:ln>
                  <a:noFill/>
                </a:ln>
                <a:solidFill>
                  <a:srgbClr val="000000"/>
                </a:solidFill>
                <a:effectLst/>
                <a:latin typeface="Cambria Math" pitchFamily="18" charset="0"/>
                <a:cs typeface="Arial" pitchFamily="34" charset="0"/>
              </a:rPr>
              <a:t>2</a:t>
            </a:r>
            <a:r>
              <a:rPr kumimoji="0" lang="en-US" sz="2000" b="1" i="1" u="none" strike="noStrike" cap="none" normalizeH="0" baseline="0" dirty="0" smtClean="0">
                <a:ln>
                  <a:noFill/>
                </a:ln>
                <a:solidFill>
                  <a:srgbClr val="000000"/>
                </a:solidFill>
                <a:effectLst/>
                <a:latin typeface="Cambria" pitchFamily="18" charset="0"/>
                <a:cs typeface="Arial" pitchFamily="34" charset="0"/>
              </a:rPr>
              <a:t> = R</a:t>
            </a:r>
            <a:r>
              <a:rPr kumimoji="0" lang="en-US" sz="2000" b="1" i="1" u="none" strike="noStrike" cap="none" normalizeH="0" baseline="30000" dirty="0" smtClean="0">
                <a:ln>
                  <a:noFill/>
                </a:ln>
                <a:solidFill>
                  <a:srgbClr val="000000"/>
                </a:solidFill>
                <a:effectLst/>
                <a:latin typeface="Cambria Math" pitchFamily="18" charset="0"/>
                <a:cs typeface="Arial" pitchFamily="34" charset="0"/>
              </a:rPr>
              <a:t>2</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1" u="none" strike="noStrike" cap="none" normalizeH="0" baseline="0" dirty="0" smtClean="0">
                <a:ln>
                  <a:noFill/>
                </a:ln>
                <a:solidFill>
                  <a:srgbClr val="000000"/>
                </a:solidFill>
                <a:effectLst/>
                <a:latin typeface="Cambria" pitchFamily="18" charset="0"/>
                <a:cs typeface="Arial" pitchFamily="34" charset="0"/>
              </a:rPr>
              <a:t>Note</a:t>
            </a:r>
            <a:r>
              <a:rPr kumimoji="0" lang="en-US" sz="2000" b="0" i="1" u="none" strike="noStrike" cap="none" normalizeH="0" baseline="0" dirty="0" smtClean="0">
                <a:ln>
                  <a:noFill/>
                </a:ln>
                <a:solidFill>
                  <a:srgbClr val="000000"/>
                </a:solidFill>
                <a:effectLst/>
                <a:latin typeface="Cambria" pitchFamily="18" charset="0"/>
                <a:cs typeface="Arial" pitchFamily="34" charset="0"/>
              </a:rPr>
              <a:t>: the intersection of a plane and a sphere always forms a circle in the direction of the normal vector to the plane, and an ellipses on the projections on the x, y, z axes</a:t>
            </a:r>
            <a:r>
              <a:rPr kumimoji="0" lang="en-US" sz="1200" b="0" i="1" u="none" strike="noStrike" cap="none" normalizeH="0" baseline="0" dirty="0" smtClean="0">
                <a:ln>
                  <a:noFill/>
                </a:ln>
                <a:solidFill>
                  <a:srgbClr val="000000"/>
                </a:solidFill>
                <a:effectLst/>
                <a:latin typeface="Cambria" pitchFamily="18" charset="0"/>
                <a:cs typeface="Arial" pitchFamily="34" charset="0"/>
              </a:rPr>
              <a:t>.</a:t>
            </a:r>
            <a:endParaRPr kumimoji="0" lang="en-US" sz="10800" b="0" i="1" u="none" strike="noStrike" cap="none" normalizeH="0" baseline="0" dirty="0" smtClean="0">
              <a:ln>
                <a:noFill/>
              </a:ln>
              <a:solidFill>
                <a:srgbClr val="000000"/>
              </a:solidFill>
              <a:effectLst/>
              <a:latin typeface="Cambria" pitchFamily="18" charset="0"/>
              <a:cs typeface="Arial" pitchFamily="34" charset="0"/>
            </a:endParaRPr>
          </a:p>
        </p:txBody>
      </p:sp>
      <p:pic>
        <p:nvPicPr>
          <p:cNvPr id="20482" name="Picture 2" descr="Sphere plane dra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2057400"/>
            <a:ext cx="1762125" cy="1724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0516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BINOMIAL ,EXPONETIAL AND LOGARTHIMIC SERIES</a:t>
            </a:r>
            <a:endParaRPr lang="en-US" dirty="0"/>
          </a:p>
        </p:txBody>
      </p:sp>
      <p:sp>
        <p:nvSpPr>
          <p:cNvPr id="5" name="Subtitle 4"/>
          <p:cNvSpPr>
            <a:spLocks noGrp="1"/>
          </p:cNvSpPr>
          <p:nvPr>
            <p:ph type="subTitle" idx="1"/>
          </p:nvPr>
        </p:nvSpPr>
        <p:spPr/>
        <p:txBody>
          <a:bodyPr/>
          <a:lstStyle/>
          <a:p>
            <a:pPr marL="457200" indent="-457200">
              <a:buFont typeface="Wingdings" pitchFamily="2" charset="2"/>
              <a:buChar char="Ø"/>
            </a:pPr>
            <a:r>
              <a:rPr lang="en-US" dirty="0" smtClean="0"/>
              <a:t>BASIC FORMULA</a:t>
            </a:r>
          </a:p>
          <a:p>
            <a:pPr marL="457200" indent="-457200">
              <a:buFont typeface="Wingdings" pitchFamily="2" charset="2"/>
              <a:buChar char="Ø"/>
            </a:pPr>
            <a:r>
              <a:rPr lang="en-US" dirty="0" smtClean="0"/>
              <a:t>DEFINITION</a:t>
            </a:r>
          </a:p>
          <a:p>
            <a:pPr marL="457200" indent="-457200">
              <a:buFont typeface="Wingdings" pitchFamily="2" charset="2"/>
              <a:buChar char="Ø"/>
            </a:pPr>
            <a:r>
              <a:rPr lang="en-US" dirty="0" smtClean="0"/>
              <a:t>EXAMBLES</a:t>
            </a:r>
            <a:endParaRPr lang="en-US" dirty="0"/>
          </a:p>
        </p:txBody>
      </p:sp>
    </p:spTree>
    <p:extLst>
      <p:ext uri="{BB962C8B-B14F-4D97-AF65-F5344CB8AC3E}">
        <p14:creationId xmlns:p14="http://schemas.microsoft.com/office/powerpoint/2010/main" val="295749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200" y="3497421"/>
          <a:ext cx="8229600" cy="731520"/>
        </p:xfrm>
        <a:graphic>
          <a:graphicData uri="http://schemas.openxmlformats.org/drawingml/2006/table">
            <a:tbl>
              <a:tblPr/>
              <a:tblGrid>
                <a:gridCol w="5423666"/>
                <a:gridCol w="2805934"/>
              </a:tblGrid>
              <a:tr h="0">
                <a:tc>
                  <a:txBody>
                    <a:bodyPr/>
                    <a:lstStyle/>
                    <a:p>
                      <a:r>
                        <a:rPr lang="en-US">
                          <a:effectLst/>
                        </a:rPr>
                        <a:t>The vector normal to the plane is:</a:t>
                      </a:r>
                    </a:p>
                  </a:txBody>
                  <a:tcPr marR="285750" anchor="ctr">
                    <a:lnL>
                      <a:noFill/>
                    </a:lnL>
                    <a:lnR>
                      <a:noFill/>
                    </a:lnR>
                    <a:lnT>
                      <a:noFill/>
                    </a:lnT>
                    <a:lnB>
                      <a:noFill/>
                    </a:lnB>
                    <a:solidFill>
                      <a:srgbClr val="FFFFFF"/>
                    </a:solidFill>
                  </a:tcPr>
                </a:tc>
                <a:tc>
                  <a:txBody>
                    <a:bodyPr/>
                    <a:lstStyle/>
                    <a:p>
                      <a:r>
                        <a:rPr lang="en-US"/>
                        <a:t>n = i + 4j + 5k</a:t>
                      </a:r>
                    </a:p>
                  </a:txBody>
                  <a:tcPr anchor="ctr">
                    <a:lnL>
                      <a:noFill/>
                    </a:lnL>
                    <a:lnR>
                      <a:noFill/>
                    </a:lnR>
                    <a:lnT>
                      <a:noFill/>
                    </a:lnT>
                    <a:lnB>
                      <a:noFill/>
                    </a:lnB>
                    <a:solidFill>
                      <a:srgbClr val="FFFFFF"/>
                    </a:solidFill>
                  </a:tcPr>
                </a:tc>
              </a:tr>
              <a:tr h="0">
                <a:tc>
                  <a:txBody>
                    <a:bodyPr/>
                    <a:lstStyle/>
                    <a:p>
                      <a:r>
                        <a:rPr lang="en-US">
                          <a:effectLst/>
                        </a:rPr>
                        <a:t>The center of the sphere is at point:</a:t>
                      </a:r>
                    </a:p>
                  </a:txBody>
                  <a:tcPr marR="285750" anchor="ctr">
                    <a:lnL>
                      <a:noFill/>
                    </a:lnL>
                    <a:lnR>
                      <a:noFill/>
                    </a:lnR>
                    <a:lnT>
                      <a:noFill/>
                    </a:lnT>
                    <a:lnB>
                      <a:noFill/>
                    </a:lnB>
                    <a:solidFill>
                      <a:srgbClr val="FFFFFF"/>
                    </a:solidFill>
                  </a:tcPr>
                </a:tc>
                <a:tc>
                  <a:txBody>
                    <a:bodyPr/>
                    <a:lstStyle/>
                    <a:p>
                      <a:r>
                        <a:rPr lang="en-US"/>
                        <a:t>(1 , − 1 , 3)</a:t>
                      </a:r>
                    </a:p>
                  </a:txBody>
                  <a:tcPr anchor="ctr">
                    <a:lnL>
                      <a:noFill/>
                    </a:lnL>
                    <a:lnR>
                      <a:noFill/>
                    </a:lnR>
                    <a:lnT>
                      <a:noFill/>
                    </a:lnT>
                    <a:lnB>
                      <a:noFill/>
                    </a:lnB>
                    <a:solidFill>
                      <a:srgbClr val="FFFFFF"/>
                    </a:solidFill>
                  </a:tcPr>
                </a:tc>
              </a:tr>
            </a:tbl>
          </a:graphicData>
        </a:graphic>
      </p:graphicFrame>
      <p:graphicFrame>
        <p:nvGraphicFramePr>
          <p:cNvPr id="3" name="Table 2"/>
          <p:cNvGraphicFramePr>
            <a:graphicFrameLocks noGrp="1"/>
          </p:cNvGraphicFramePr>
          <p:nvPr/>
        </p:nvGraphicFramePr>
        <p:xfrm>
          <a:off x="457200" y="3543141"/>
          <a:ext cx="8229600" cy="640080"/>
        </p:xfrm>
        <a:graphic>
          <a:graphicData uri="http://schemas.openxmlformats.org/drawingml/2006/table">
            <a:tbl>
              <a:tblPr/>
              <a:tblGrid>
                <a:gridCol w="4114800"/>
                <a:gridCol w="4114800"/>
              </a:tblGrid>
              <a:tr h="0">
                <a:tc>
                  <a:txBody>
                    <a:bodyPr/>
                    <a:lstStyle/>
                    <a:p>
                      <a:r>
                        <a:rPr lang="en-US"/>
                        <a:t>The distance of this point to the sphere center is:   </a:t>
                      </a:r>
                    </a:p>
                  </a:txBody>
                  <a:tcPr anchor="ctr">
                    <a:lnL>
                      <a:noFill/>
                    </a:lnL>
                    <a:lnR>
                      <a:noFill/>
                    </a:lnR>
                    <a:lnT>
                      <a:noFill/>
                    </a:lnT>
                    <a:lnB>
                      <a:noFill/>
                    </a:lnB>
                    <a:solidFill>
                      <a:srgbClr val="FFFFFF"/>
                    </a:solidFill>
                  </a:tcPr>
                </a:tc>
                <a:tc>
                  <a:txBody>
                    <a:bodyPr/>
                    <a:lstStyle/>
                    <a:p>
                      <a:endParaRPr lang="en-US"/>
                    </a:p>
                  </a:txBody>
                  <a:tcPr anchor="ctr">
                    <a:lnL>
                      <a:noFill/>
                    </a:lnL>
                    <a:lnR>
                      <a:noFill/>
                    </a:lnR>
                    <a:lnT>
                      <a:noFill/>
                    </a:lnT>
                    <a:lnB>
                      <a:noFill/>
                    </a:lnB>
                    <a:solidFill>
                      <a:srgbClr val="FFFFFF"/>
                    </a:solidFill>
                  </a:tcPr>
                </a:tc>
              </a:tr>
            </a:tbl>
          </a:graphicData>
        </a:graphic>
      </p:graphicFrame>
      <p:graphicFrame>
        <p:nvGraphicFramePr>
          <p:cNvPr id="4" name="Table 3"/>
          <p:cNvGraphicFramePr>
            <a:graphicFrameLocks noGrp="1"/>
          </p:cNvGraphicFramePr>
          <p:nvPr/>
        </p:nvGraphicFramePr>
        <p:xfrm>
          <a:off x="457200" y="3680301"/>
          <a:ext cx="8229600" cy="365760"/>
        </p:xfrm>
        <a:graphic>
          <a:graphicData uri="http://schemas.openxmlformats.org/drawingml/2006/table">
            <a:tbl>
              <a:tblPr/>
              <a:tblGrid>
                <a:gridCol w="4114800"/>
                <a:gridCol w="4114800"/>
              </a:tblGrid>
              <a:tr h="0">
                <a:tc>
                  <a:txBody>
                    <a:bodyPr/>
                    <a:lstStyle/>
                    <a:p>
                      <a:r>
                        <a:rPr lang="en-US"/>
                        <a:t>And the intersected circle radius is:      </a:t>
                      </a:r>
                    </a:p>
                  </a:txBody>
                  <a:tcPr anchor="ctr">
                    <a:lnL>
                      <a:noFill/>
                    </a:lnL>
                    <a:lnR>
                      <a:noFill/>
                    </a:lnR>
                    <a:lnT>
                      <a:noFill/>
                    </a:lnT>
                    <a:lnB>
                      <a:noFill/>
                    </a:lnB>
                    <a:solidFill>
                      <a:srgbClr val="FFFFFF"/>
                    </a:solidFill>
                  </a:tcPr>
                </a:tc>
                <a:tc>
                  <a:txBody>
                    <a:bodyPr/>
                    <a:lstStyle/>
                    <a:p>
                      <a:endParaRPr lang="en-US" dirty="0"/>
                    </a:p>
                  </a:txBody>
                  <a:tcPr anchor="ctr">
                    <a:lnL>
                      <a:noFill/>
                    </a:lnL>
                    <a:lnR>
                      <a:noFill/>
                    </a:lnR>
                    <a:lnT>
                      <a:noFill/>
                    </a:lnT>
                    <a:lnB>
                      <a:noFill/>
                    </a:lnB>
                    <a:solidFill>
                      <a:srgbClr val="FFFFFF"/>
                    </a:solidFill>
                  </a:tcPr>
                </a:tc>
              </a:tr>
            </a:tbl>
          </a:graphicData>
        </a:graphic>
      </p:graphicFrame>
      <p:sp>
        <p:nvSpPr>
          <p:cNvPr id="5" name="Rectangle 1"/>
          <p:cNvSpPr>
            <a:spLocks noChangeArrowheads="1"/>
          </p:cNvSpPr>
          <p:nvPr/>
        </p:nvSpPr>
        <p:spPr bwMode="auto">
          <a:xfrm>
            <a:off x="424021" y="392669"/>
            <a:ext cx="7827963" cy="501675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smtClean="0">
                <a:ln>
                  <a:noFill/>
                </a:ln>
                <a:solidFill>
                  <a:srgbClr val="000000"/>
                </a:solidFill>
                <a:effectLst/>
                <a:latin typeface="Cambria" pitchFamily="18" charset="0"/>
                <a:cs typeface="Arial" pitchFamily="34" charset="0"/>
              </a:rPr>
              <a:t>EXAMPLE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smtClean="0">
                <a:ln>
                  <a:noFill/>
                </a:ln>
                <a:solidFill>
                  <a:srgbClr val="000000"/>
                </a:solidFill>
                <a:effectLst/>
                <a:latin typeface="Cambria" pitchFamily="18" charset="0"/>
                <a:cs typeface="Arial" pitchFamily="34" charset="0"/>
              </a:rPr>
              <a:t>Find the radius of the circle intersected by the plane x + 4y + 5z + 6 = 0 and the sphere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rgbClr val="000000"/>
                </a:solidFill>
                <a:effectLst/>
                <a:latin typeface="Cambria" pitchFamily="18" charset="0"/>
                <a:cs typeface="Arial" pitchFamily="34" charset="0"/>
              </a:rPr>
              <a:t>(x − 1)</a:t>
            </a:r>
            <a:r>
              <a:rPr kumimoji="0" lang="en-US" sz="2000" b="0" i="1" u="none" strike="noStrike" cap="none" normalizeH="0" baseline="30000" dirty="0" smtClean="0">
                <a:ln>
                  <a:noFill/>
                </a:ln>
                <a:solidFill>
                  <a:srgbClr val="000000"/>
                </a:solidFill>
                <a:effectLst/>
                <a:latin typeface="Cambria Math" pitchFamily="18" charset="0"/>
                <a:cs typeface="Arial" pitchFamily="34" charset="0"/>
              </a:rPr>
              <a:t>2</a:t>
            </a:r>
            <a:r>
              <a:rPr kumimoji="0" lang="en-US" sz="2000" b="0" i="1" u="none" strike="noStrike" cap="none" normalizeH="0" baseline="0" dirty="0" smtClean="0">
                <a:ln>
                  <a:noFill/>
                </a:ln>
                <a:solidFill>
                  <a:srgbClr val="000000"/>
                </a:solidFill>
                <a:effectLst/>
                <a:latin typeface="Cambria" pitchFamily="18" charset="0"/>
                <a:cs typeface="Arial" pitchFamily="34" charset="0"/>
              </a:rPr>
              <a:t> + (y + 1)</a:t>
            </a:r>
            <a:r>
              <a:rPr kumimoji="0" lang="en-US" sz="2000" b="0" i="1" u="none" strike="noStrike" cap="none" normalizeH="0" baseline="30000" dirty="0" smtClean="0">
                <a:ln>
                  <a:noFill/>
                </a:ln>
                <a:solidFill>
                  <a:srgbClr val="000000"/>
                </a:solidFill>
                <a:effectLst/>
                <a:latin typeface="Cambria Math" pitchFamily="18" charset="0"/>
                <a:cs typeface="Arial" pitchFamily="34" charset="0"/>
              </a:rPr>
              <a:t>2</a:t>
            </a:r>
            <a:r>
              <a:rPr kumimoji="0" lang="en-US" sz="2000" b="0" i="1" u="none" strike="noStrike" cap="none" normalizeH="0" baseline="0" dirty="0" smtClean="0">
                <a:ln>
                  <a:noFill/>
                </a:ln>
                <a:solidFill>
                  <a:srgbClr val="000000"/>
                </a:solidFill>
                <a:effectLst/>
                <a:latin typeface="Cambria" pitchFamily="18" charset="0"/>
                <a:cs typeface="Arial" pitchFamily="34" charset="0"/>
              </a:rPr>
              <a:t> + (z − 3)</a:t>
            </a:r>
            <a:r>
              <a:rPr kumimoji="0" lang="en-US" sz="2000" b="0" i="1" u="none" strike="noStrike" cap="none" normalizeH="0" baseline="30000" dirty="0" smtClean="0">
                <a:ln>
                  <a:noFill/>
                </a:ln>
                <a:solidFill>
                  <a:srgbClr val="000000"/>
                </a:solidFill>
                <a:effectLst/>
                <a:latin typeface="Cambria Math" pitchFamily="18" charset="0"/>
                <a:cs typeface="Arial" pitchFamily="34" charset="0"/>
              </a:rPr>
              <a:t>2</a:t>
            </a:r>
            <a:r>
              <a:rPr kumimoji="0" lang="en-US" sz="2000" b="0" i="1" u="none" strike="noStrike" cap="none" normalizeH="0" baseline="0" dirty="0" smtClean="0">
                <a:ln>
                  <a:noFill/>
                </a:ln>
                <a:solidFill>
                  <a:srgbClr val="000000"/>
                </a:solidFill>
                <a:effectLst/>
                <a:latin typeface="Cambria" pitchFamily="18" charset="0"/>
                <a:cs typeface="Arial" pitchFamily="34" charset="0"/>
              </a:rPr>
              <a:t> = 9</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rgbClr val="000000"/>
                </a:solidFill>
                <a:effectLst/>
                <a:latin typeface="Cambria" pitchFamily="18" charset="0"/>
                <a:cs typeface="Arial" pitchFamily="34" charset="0"/>
              </a:rPr>
              <a:t>So the equation of the parametric line which passes through the sphere center and is normal to the plane is: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rgbClr val="000000"/>
                </a:solidFill>
                <a:effectLst/>
                <a:latin typeface="Cambria" pitchFamily="18" charset="0"/>
                <a:cs typeface="Arial" pitchFamily="34" charset="0"/>
              </a:rPr>
              <a:t>L = {(x, y, z):   x = 1 + t       y = − 1 + 4t       z = 3 + 5t}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1" u="none" strike="noStrike" cap="none" normalizeH="0" baseline="0" dirty="0" smtClean="0">
              <a:ln>
                <a:noFill/>
              </a:ln>
              <a:solidFill>
                <a:srgbClr val="000000"/>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rgbClr val="000000"/>
                </a:solidFill>
                <a:effectLst/>
                <a:latin typeface="Cambria" pitchFamily="18" charset="0"/>
                <a:cs typeface="Arial" pitchFamily="34" charset="0"/>
              </a:rPr>
              <a:t>This line passes through the circle center formed by the plane and sphere intersection, in order to find the center point of the circle we substitute the line equation into the plane equation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rgbClr val="000000"/>
                </a:solidFill>
                <a:effectLst/>
                <a:latin typeface="Cambria" pitchFamily="18" charset="0"/>
                <a:cs typeface="Arial" pitchFamily="34" charset="0"/>
              </a:rPr>
              <a:t>    1 + t + 4(− 1 + 4t) + 5(3 + 5t) + 6 = 0</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rgbClr val="000000"/>
                </a:solidFill>
                <a:effectLst/>
                <a:latin typeface="Cambria" pitchFamily="18" charset="0"/>
                <a:cs typeface="Arial" pitchFamily="34" charset="0"/>
              </a:rPr>
              <a:t>After solving for t we get the value:     t = − 0.43</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rgbClr val="000000"/>
                </a:solidFill>
                <a:effectLst/>
                <a:latin typeface="Cambria" pitchFamily="18" charset="0"/>
                <a:cs typeface="Arial" pitchFamily="34" charset="0"/>
              </a:rPr>
              <a:t>And the circle center point is at:     (1 − 0.43 ,    − 1 − 4*0.43 ,    3 − 5*0.43) = (0.57 , − 2.71 , 0.86)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1506" name="Picture 2" descr="http://www.ambrsoft.com/TrigoCalc/Sphere/SpherePlane/Eq/eq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5347871"/>
            <a:ext cx="3619500" cy="200025"/>
          </a:xfrm>
          <a:prstGeom prst="rect">
            <a:avLst/>
          </a:prstGeom>
          <a:noFill/>
          <a:extLst>
            <a:ext uri="{909E8E84-426E-40DD-AFC4-6F175D3DCCD1}">
              <a14:hiddenFill xmlns:a14="http://schemas.microsoft.com/office/drawing/2010/main">
                <a:solidFill>
                  <a:srgbClr val="FFFFFF"/>
                </a:solidFill>
              </a14:hiddenFill>
            </a:ext>
          </a:extLst>
        </p:spPr>
      </p:pic>
      <p:pic>
        <p:nvPicPr>
          <p:cNvPr id="21507" name="Picture 3" descr="http://www.ambrsoft.com/TrigoCalc/Sphere/SpherePlane/Eq/eq7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90787" y="5791200"/>
            <a:ext cx="2390775" cy="200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9946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Binomial Theorem, Exponential and Logarithmic Series – Formula Collec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
            <a:ext cx="8759826" cy="647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743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1" y="316231"/>
            <a:ext cx="8490096" cy="6084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6162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Binomial Theorem, Exponential and Logarithmic Series – Formula Collec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
            <a:ext cx="8759826" cy="647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5269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descr="Binomial Theorem, Exponential and Logarithmic Series – Formula Collec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792" y="609600"/>
            <a:ext cx="8226425" cy="573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3027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Binomial Theorem, Exponential and Logarithmic Series – Formula Collec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67259"/>
            <a:ext cx="8758313" cy="64081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2452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Binomial Theorem, Exponential and Logarithmic Series – Formula Collec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04800"/>
            <a:ext cx="8610600" cy="5424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4011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33400"/>
            <a:ext cx="8382000" cy="5262979"/>
          </a:xfrm>
          <a:prstGeom prst="rect">
            <a:avLst/>
          </a:prstGeom>
        </p:spPr>
        <p:txBody>
          <a:bodyPr wrap="square">
            <a:spAutoFit/>
          </a:bodyPr>
          <a:lstStyle/>
          <a:p>
            <a:r>
              <a:rPr lang="en-US" sz="2800" b="1" dirty="0"/>
              <a:t>Non-singular Matrix</a:t>
            </a:r>
          </a:p>
          <a:p>
            <a:r>
              <a:rPr lang="en-US" sz="2800" dirty="0"/>
              <a:t>An </a:t>
            </a:r>
            <a:r>
              <a:rPr lang="en-US" sz="2800" i="1" dirty="0"/>
              <a:t>n x n</a:t>
            </a:r>
            <a:r>
              <a:rPr lang="en-US" sz="2800" dirty="0"/>
              <a:t>(square) matrix A is called non-singular if there exists an </a:t>
            </a:r>
            <a:r>
              <a:rPr lang="en-US" sz="2800" i="1" dirty="0"/>
              <a:t>n x n</a:t>
            </a:r>
            <a:r>
              <a:rPr lang="en-US" sz="2800" dirty="0"/>
              <a:t> matrix </a:t>
            </a:r>
            <a:r>
              <a:rPr lang="en-US" sz="2800" i="1" dirty="0"/>
              <a:t>B</a:t>
            </a:r>
            <a:r>
              <a:rPr lang="en-US" sz="2800" dirty="0"/>
              <a:t> such that </a:t>
            </a:r>
            <a:r>
              <a:rPr lang="en-US" sz="2800" i="1" dirty="0"/>
              <a:t>AB = BA = I</a:t>
            </a:r>
            <a:r>
              <a:rPr lang="en-US" sz="2800" i="1" baseline="-25000" dirty="0"/>
              <a:t>n</a:t>
            </a:r>
            <a:r>
              <a:rPr lang="en-US" sz="2800" dirty="0"/>
              <a:t>, where </a:t>
            </a:r>
            <a:r>
              <a:rPr lang="en-US" sz="2800" i="1" dirty="0"/>
              <a:t>I</a:t>
            </a:r>
            <a:r>
              <a:rPr lang="en-US" sz="2800" i="1" baseline="-25000" dirty="0"/>
              <a:t>n</a:t>
            </a:r>
            <a:r>
              <a:rPr lang="en-US" sz="2800" dirty="0"/>
              <a:t>, denotes the </a:t>
            </a:r>
            <a:r>
              <a:rPr lang="en-US" sz="2800" i="1" dirty="0"/>
              <a:t>n x n</a:t>
            </a:r>
            <a:r>
              <a:rPr lang="en-US" sz="2800" dirty="0"/>
              <a:t> identity matrix.</a:t>
            </a:r>
          </a:p>
          <a:p>
            <a:r>
              <a:rPr lang="en-US" sz="2800" b="1" dirty="0"/>
              <a:t>If the matrix is non-singular, then its inverse exists.</a:t>
            </a:r>
          </a:p>
          <a:p>
            <a:r>
              <a:rPr lang="en-US" sz="2800" b="1" dirty="0" smtClean="0"/>
              <a:t>Properties </a:t>
            </a:r>
            <a:r>
              <a:rPr lang="en-US" sz="2800" b="1" dirty="0"/>
              <a:t>of non-singular matrix:</a:t>
            </a:r>
          </a:p>
          <a:p>
            <a:pPr marL="457200" indent="-457200">
              <a:buFont typeface="Arial" pitchFamily="34" charset="0"/>
              <a:buChar char="•"/>
            </a:pPr>
            <a:r>
              <a:rPr lang="en-US" sz="2800" dirty="0"/>
              <a:t>If </a:t>
            </a:r>
            <a:r>
              <a:rPr lang="en-US" sz="2800" i="1" dirty="0"/>
              <a:t>A</a:t>
            </a:r>
            <a:r>
              <a:rPr lang="en-US" sz="2800" dirty="0"/>
              <a:t> and </a:t>
            </a:r>
            <a:r>
              <a:rPr lang="en-US" sz="2800" i="1" dirty="0"/>
              <a:t>B</a:t>
            </a:r>
            <a:r>
              <a:rPr lang="en-US" sz="2800" dirty="0"/>
              <a:t> are non-singular matrices of the same order, </a:t>
            </a:r>
            <a:r>
              <a:rPr lang="en-US" sz="2800" dirty="0" smtClean="0"/>
              <a:t>         then</a:t>
            </a:r>
            <a:r>
              <a:rPr lang="en-US" sz="2800" dirty="0"/>
              <a:t> </a:t>
            </a:r>
            <a:r>
              <a:rPr lang="en-US" sz="2800" i="1" dirty="0"/>
              <a:t>AB</a:t>
            </a:r>
            <a:r>
              <a:rPr lang="en-US" sz="2800" dirty="0"/>
              <a:t> is non-singular.</a:t>
            </a:r>
          </a:p>
          <a:p>
            <a:pPr marL="457200" indent="-457200">
              <a:buFont typeface="Arial" pitchFamily="34" charset="0"/>
              <a:buChar char="•"/>
            </a:pPr>
            <a:r>
              <a:rPr lang="en-US" sz="2800" dirty="0"/>
              <a:t>If </a:t>
            </a:r>
            <a:r>
              <a:rPr lang="en-US" sz="2800" i="1" dirty="0"/>
              <a:t>A</a:t>
            </a:r>
            <a:r>
              <a:rPr lang="en-US" sz="2800" dirty="0"/>
              <a:t> is non-singular, then </a:t>
            </a:r>
            <a:r>
              <a:rPr lang="en-US" sz="2800" i="1" dirty="0" err="1"/>
              <a:t>Ak</a:t>
            </a:r>
            <a:r>
              <a:rPr lang="en-US" sz="2800" dirty="0"/>
              <a:t> is non-singular for any positive integer </a:t>
            </a:r>
            <a:r>
              <a:rPr lang="en-US" sz="2800" i="1" dirty="0"/>
              <a:t>k</a:t>
            </a:r>
            <a:r>
              <a:rPr lang="en-US" sz="2800" dirty="0"/>
              <a:t>.</a:t>
            </a:r>
          </a:p>
          <a:p>
            <a:pPr marL="457200" indent="-457200">
              <a:buFont typeface="Arial" pitchFamily="34" charset="0"/>
              <a:buChar char="•"/>
            </a:pPr>
            <a:r>
              <a:rPr lang="en-US" sz="2800" dirty="0"/>
              <a:t>If </a:t>
            </a:r>
            <a:r>
              <a:rPr lang="en-US" sz="2800" i="1" dirty="0"/>
              <a:t>A</a:t>
            </a:r>
            <a:r>
              <a:rPr lang="en-US" sz="2800" dirty="0"/>
              <a:t> is non-singular and </a:t>
            </a:r>
            <a:r>
              <a:rPr lang="en-US" sz="2800" i="1" dirty="0"/>
              <a:t>k</a:t>
            </a:r>
            <a:r>
              <a:rPr lang="en-US" sz="2800" dirty="0"/>
              <a:t> is a non-zero scalar, then </a:t>
            </a:r>
            <a:r>
              <a:rPr lang="en-US" sz="2800" i="1" dirty="0"/>
              <a:t>kA</a:t>
            </a:r>
            <a:r>
              <a:rPr lang="en-US" sz="2800" dirty="0"/>
              <a:t> is non-singular</a:t>
            </a:r>
            <a:r>
              <a:rPr lang="en-US" dirty="0"/>
              <a:t>.</a:t>
            </a:r>
          </a:p>
        </p:txBody>
      </p:sp>
    </p:spTree>
    <p:extLst>
      <p:ext uri="{BB962C8B-B14F-4D97-AF65-F5344CB8AC3E}">
        <p14:creationId xmlns:p14="http://schemas.microsoft.com/office/powerpoint/2010/main" val="29333600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278</Words>
  <Application>Microsoft Office PowerPoint</Application>
  <PresentationFormat>On-screen Show (4:3)</PresentationFormat>
  <Paragraphs>153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ALGEBRA ,ANALYTICAL GEOMETRY (3D)AND TRIGNOMETRY</vt:lpstr>
      <vt:lpstr>BINOMIAL ,EXPONETIAL AND LOGARTHIMIC SERIES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chandrakumar</dc:creator>
  <cp:lastModifiedBy>chandrakumar</cp:lastModifiedBy>
  <cp:revision>13</cp:revision>
  <dcterms:created xsi:type="dcterms:W3CDTF">2020-04-09T04:42:16Z</dcterms:created>
  <dcterms:modified xsi:type="dcterms:W3CDTF">2020-04-09T07:12:22Z</dcterms:modified>
</cp:coreProperties>
</file>