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6F0BA5-42E5-4A48-AA28-BB215BE6F036}"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6944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F0BA5-42E5-4A48-AA28-BB215BE6F036}"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3380361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F0BA5-42E5-4A48-AA28-BB215BE6F036}"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1608798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F0BA5-42E5-4A48-AA28-BB215BE6F036}"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843966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6F0BA5-42E5-4A48-AA28-BB215BE6F036}"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3612373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6F0BA5-42E5-4A48-AA28-BB215BE6F036}"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373886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6F0BA5-42E5-4A48-AA28-BB215BE6F036}" type="datetimeFigureOut">
              <a:rPr lang="en-US" smtClean="0"/>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3010306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6F0BA5-42E5-4A48-AA28-BB215BE6F036}" type="datetimeFigureOut">
              <a:rPr lang="en-US" smtClean="0"/>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415846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6F0BA5-42E5-4A48-AA28-BB215BE6F036}" type="datetimeFigureOut">
              <a:rPr lang="en-US" smtClean="0"/>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3717618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6F0BA5-42E5-4A48-AA28-BB215BE6F036}"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349996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6F0BA5-42E5-4A48-AA28-BB215BE6F036}"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620A30-51C7-46A7-8F9C-C8CFA65115E7}" type="slidenum">
              <a:rPr lang="en-US" smtClean="0"/>
              <a:t>‹#›</a:t>
            </a:fld>
            <a:endParaRPr lang="en-US"/>
          </a:p>
        </p:txBody>
      </p:sp>
    </p:spTree>
    <p:extLst>
      <p:ext uri="{BB962C8B-B14F-4D97-AF65-F5344CB8AC3E}">
        <p14:creationId xmlns:p14="http://schemas.microsoft.com/office/powerpoint/2010/main" val="28484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F0BA5-42E5-4A48-AA28-BB215BE6F036}" type="datetimeFigureOut">
              <a:rPr lang="en-US" smtClean="0"/>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0A30-51C7-46A7-8F9C-C8CFA65115E7}" type="slidenum">
              <a:rPr lang="en-US" smtClean="0"/>
              <a:t>‹#›</a:t>
            </a:fld>
            <a:endParaRPr lang="en-US"/>
          </a:p>
        </p:txBody>
      </p:sp>
    </p:spTree>
    <p:extLst>
      <p:ext uri="{BB962C8B-B14F-4D97-AF65-F5344CB8AC3E}">
        <p14:creationId xmlns:p14="http://schemas.microsoft.com/office/powerpoint/2010/main" val="94392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Ratio" TargetMode="External"/><Relationship Id="rId2" Type="http://schemas.openxmlformats.org/officeDocument/2006/relationships/hyperlink" Target="https://en.wikipedia.org/wiki/Tangent_function" TargetMode="External"/><Relationship Id="rId1" Type="http://schemas.openxmlformats.org/officeDocument/2006/relationships/slideLayout" Target="../slideLayouts/slideLayout7.xml"/><Relationship Id="rId5" Type="http://schemas.openxmlformats.org/officeDocument/2006/relationships/hyperlink" Target="https://en.wikipedia.org/wiki/Proofs_of_trigonometric_identities#Ratio_identities" TargetMode="External"/><Relationship Id="rId4" Type="http://schemas.openxmlformats.org/officeDocument/2006/relationships/hyperlink" Target="https://en.wikipedia.org/wiki/Trigonometric_functions#Cosecant,_secant,_and_cotangen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mathsisfun.com/numbers/imaginary-numbers.html" TargetMode="External"/><Relationship Id="rId2" Type="http://schemas.openxmlformats.org/officeDocument/2006/relationships/hyperlink" Target="https://www.mathsisfun.com/numbers/e-eulers-number.html" TargetMode="External"/><Relationship Id="rId1" Type="http://schemas.openxmlformats.org/officeDocument/2006/relationships/slideLayout" Target="../slideLayouts/slideLayout7.xml"/><Relationship Id="rId5" Type="http://schemas.openxmlformats.org/officeDocument/2006/relationships/hyperlink" Target="https://www.mathsisfun.com/numbers/zero.html" TargetMode="External"/><Relationship Id="rId4" Type="http://schemas.openxmlformats.org/officeDocument/2006/relationships/hyperlink" Target="https://www.mathsisfun.com/numbers/pi.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mathsisfun.com/calculus/derivatives-introduction.html" TargetMode="External"/><Relationship Id="rId2" Type="http://schemas.openxmlformats.org/officeDocument/2006/relationships/hyperlink" Target="https://www.mathsisfun.com/algebra/functions-odd-even.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Cosine" TargetMode="External"/><Relationship Id="rId2" Type="http://schemas.openxmlformats.org/officeDocument/2006/relationships/hyperlink" Target="https://en.wikipedia.org/wiki/Sine" TargetMode="External"/><Relationship Id="rId1" Type="http://schemas.openxmlformats.org/officeDocument/2006/relationships/slideLayout" Target="../slideLayouts/slideLayout7.xml"/><Relationship Id="rId6" Type="http://schemas.openxmlformats.org/officeDocument/2006/relationships/hyperlink" Target="https://en.wikipedia.org/wiki/Hypotenuse" TargetMode="External"/><Relationship Id="rId5" Type="http://schemas.openxmlformats.org/officeDocument/2006/relationships/hyperlink" Target="https://en.wikipedia.org/wiki/Right_triangle" TargetMode="External"/><Relationship Id="rId4" Type="http://schemas.openxmlformats.org/officeDocument/2006/relationships/hyperlink" Target="https://en.wikipedia.org/wiki/Trigonometric_functions#tangent"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4.png"/><Relationship Id="rId7"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0.png"/><Relationship Id="rId4" Type="http://schemas.openxmlformats.org/officeDocument/2006/relationships/image" Target="../media/image15.png"/><Relationship Id="rId9" Type="http://schemas.openxmlformats.org/officeDocument/2006/relationships/image" Target="../media/image18.png"/></Relationships>
</file>

<file path=ppt/slides/_rels/slide5.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 Id="rId9" Type="http://schemas.openxmlformats.org/officeDocument/2006/relationships/image" Target="../media/image25.png"/></Relationships>
</file>

<file path=ppt/slides/_rels/slide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7.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hyperlink" Target="https://en.wikipedia.org/wiki/File:Trigonometric_function_quadrant_sign.svg" TargetMode="External"/><Relationship Id="rId1" Type="http://schemas.openxmlformats.org/officeDocument/2006/relationships/slideLayout" Target="../slideLayouts/slideLayout7.xml"/><Relationship Id="rId4" Type="http://schemas.openxmlformats.org/officeDocument/2006/relationships/hyperlink" Target="https://en.wikipedia.org/wiki/All_Students_Take_Calculu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Sine" TargetMode="External"/><Relationship Id="rId7" Type="http://schemas.openxmlformats.org/officeDocument/2006/relationships/hyperlink" Target="https://en.wikipedia.org/wiki/Hypotenuse" TargetMode="External"/><Relationship Id="rId2" Type="http://schemas.openxmlformats.org/officeDocument/2006/relationships/hyperlink" Target="https://en.wikipedia.org/w/index.php?title=List_of_trigonometric_identities&amp;action=edit&amp;section=3" TargetMode="External"/><Relationship Id="rId1" Type="http://schemas.openxmlformats.org/officeDocument/2006/relationships/slideLayout" Target="../slideLayouts/slideLayout7.xml"/><Relationship Id="rId6" Type="http://schemas.openxmlformats.org/officeDocument/2006/relationships/hyperlink" Target="https://en.wikipedia.org/wiki/Right_triangle" TargetMode="External"/><Relationship Id="rId5" Type="http://schemas.openxmlformats.org/officeDocument/2006/relationships/hyperlink" Target="https://en.wikipedia.org/wiki/Trigonometric_functions#tangent" TargetMode="External"/><Relationship Id="rId4" Type="http://schemas.openxmlformats.org/officeDocument/2006/relationships/hyperlink" Target="https://en.wikipedia.org/wiki/Cosin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Algebra,Analytical</a:t>
            </a:r>
            <a:r>
              <a:rPr lang="en-US" dirty="0" smtClean="0"/>
              <a:t> Geometry(3D) And Trigonometry</a:t>
            </a:r>
            <a:endParaRPr lang="en-US" dirty="0"/>
          </a:p>
        </p:txBody>
      </p:sp>
      <p:sp>
        <p:nvSpPr>
          <p:cNvPr id="3" name="Subtitle 2"/>
          <p:cNvSpPr>
            <a:spLocks noGrp="1"/>
          </p:cNvSpPr>
          <p:nvPr>
            <p:ph type="subTitle" idx="1"/>
          </p:nvPr>
        </p:nvSpPr>
        <p:spPr/>
        <p:txBody>
          <a:bodyPr/>
          <a:lstStyle/>
          <a:p>
            <a:r>
              <a:rPr lang="en-US" dirty="0" smtClean="0"/>
              <a:t>Unit –iv</a:t>
            </a:r>
          </a:p>
          <a:p>
            <a:r>
              <a:rPr lang="en-US" dirty="0" smtClean="0"/>
              <a:t>Unit -v</a:t>
            </a:r>
            <a:endParaRPr lang="en-US" dirty="0"/>
          </a:p>
        </p:txBody>
      </p:sp>
    </p:spTree>
    <p:extLst>
      <p:ext uri="{BB962C8B-B14F-4D97-AF65-F5344CB8AC3E}">
        <p14:creationId xmlns:p14="http://schemas.microsoft.com/office/powerpoint/2010/main" val="990545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descr="{\displaystyle \tan \theta ={\frac {\sin \theta }{\cos \theta }}={\frac {\text{opposite}}{\text{adjacent}}}.}"/>
          <p:cNvSpPr>
            <a:spLocks noChangeAspect="1" noChangeArrowheads="1"/>
          </p:cNvSpPr>
          <p:nvPr/>
        </p:nvSpPr>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3" name="Rectangle 2" descr="\sec \theta ={\frac {1}{\cos \theta }},\quad \csc \theta ={\frac {1}{\sin \theta }},\quad \cot \theta ={\frac {1}{\tan \theta }}={\frac {\cos \theta }{\sin \theta }}."/>
          <p:cNvSpPr>
            <a:spLocks noChangeAspect="1" noChangeArrowheads="1"/>
          </p:cNvSpPr>
          <p:nvPr/>
        </p:nvSpPr>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4" name="Rectangle 3" descr="{\displaystyle \sin \theta ={\frac {\text{opposite}}{\text{hypotenuse}}}.}"/>
          <p:cNvSpPr>
            <a:spLocks noChangeAspect="1" noChangeArrowheads="1"/>
          </p:cNvSpPr>
          <p:nvPr/>
        </p:nvSpPr>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5" name="Rectangle 4"/>
          <p:cNvSpPr>
            <a:spLocks noChangeArrowheads="1"/>
          </p:cNvSpPr>
          <p:nvPr/>
        </p:nvSpPr>
        <p:spPr bwMode="auto">
          <a:xfrm>
            <a:off x="609600" y="95842"/>
            <a:ext cx="81534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000" dirty="0">
              <a:solidFill>
                <a:srgbClr val="222222"/>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The</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2" tooltip="Tangent function"/>
              </a:rPr>
              <a:t>tangent</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of an angle in this context is the ratio of the length of the side that is opposite to the angle divided by the length of the side that is adjacent to the angle. This is the same as the</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Ratio"/>
              </a:rPr>
              <a:t>ratio</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of the sine to the cosine of this angle, as can be seen by substituting the definitions of</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sin</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and</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err="1" smtClean="0">
                <a:ln>
                  <a:noFill/>
                </a:ln>
                <a:solidFill>
                  <a:srgbClr val="222222"/>
                </a:solidFill>
                <a:effectLst/>
                <a:latin typeface="Calibri" pitchFamily="34" charset="0"/>
                <a:ea typeface="Times New Roman" pitchFamily="18" charset="0"/>
                <a:cs typeface="Times New Roman" pitchFamily="18" charset="0"/>
              </a:rPr>
              <a:t>cos</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from above</a:t>
            </a:r>
            <a:r>
              <a:rPr kumimoji="0" lang="en-US" sz="10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914400" y="1710667"/>
            <a:ext cx="7834744" cy="20313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 </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tanθ</a:t>
            </a:r>
            <a:r>
              <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sinθ</a:t>
            </a:r>
            <a:r>
              <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cosθ</a:t>
            </a:r>
            <a:endPar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=opposite/adjacent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The remaining trigonometric functions secant (</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sec</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cosecant (</a:t>
            </a:r>
            <a:r>
              <a:rPr kumimoji="0" lang="en-US" b="0" i="0" u="none" strike="noStrike" cap="none" normalizeH="0" baseline="0" dirty="0" err="1" smtClean="0">
                <a:ln>
                  <a:noFill/>
                </a:ln>
                <a:solidFill>
                  <a:srgbClr val="222222"/>
                </a:solidFill>
                <a:effectLst/>
                <a:latin typeface="Calibri" pitchFamily="34" charset="0"/>
                <a:ea typeface="Times New Roman" pitchFamily="18" charset="0"/>
                <a:cs typeface="Times New Roman" pitchFamily="18" charset="0"/>
              </a:rPr>
              <a:t>csc</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and cotangent (</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cot</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are defined as the</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4" tooltip="Trigonometric functions"/>
              </a:rPr>
              <a:t>reciprocal functions</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of cosine, sine, and tangent, respectively. Rarely, these are called the secondary trigonometric functions: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1371600" y="3396960"/>
            <a:ext cx="6629400" cy="18466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i="1" dirty="0">
              <a:solidFill>
                <a:srgbClr val="222222"/>
              </a:solidFill>
              <a:latin typeface="Cambria Math" pitchFamily="18"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 </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Secθ</a:t>
            </a:r>
            <a:r>
              <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=1/</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sinθ</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cscθ</a:t>
            </a:r>
            <a:r>
              <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=1/</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cosθ</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cotθ</a:t>
            </a:r>
            <a:r>
              <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cosθ</a:t>
            </a:r>
            <a:r>
              <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sinθ</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These definitions are sometimes referred to as</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5" tooltip="Proofs of trigonometric identities"/>
              </a:rPr>
              <a:t>ratio identities</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a:spLocks noChangeArrowheads="1"/>
          </p:cNvSpPr>
          <p:nvPr/>
        </p:nvSpPr>
        <p:spPr bwMode="auto">
          <a:xfrm>
            <a:off x="685800" y="4952767"/>
            <a:ext cx="8229600" cy="10156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The cosine of an angle in this context is the ratio of the length of the side that is adjacent to the angle divided by the length of the hypotenuse.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88048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descr="e^ipi = -1 + i on circle"/>
          <p:cNvSpPr>
            <a:spLocks noChangeAspect="1" noChangeArrowheads="1"/>
          </p:cNvSpPr>
          <p:nvPr/>
        </p:nvSpPr>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3" name="Rectangle 2" descr="e^ipi = -1 + i on circle"/>
          <p:cNvSpPr>
            <a:spLocks noChangeAspect="1" noChangeArrowheads="1"/>
          </p:cNvSpPr>
          <p:nvPr/>
        </p:nvSpPr>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4" name="Rectangle 3"/>
          <p:cNvSpPr>
            <a:spLocks noChangeArrowheads="1"/>
          </p:cNvSpPr>
          <p:nvPr/>
        </p:nvSpPr>
        <p:spPr bwMode="auto">
          <a:xfrm>
            <a:off x="27709" y="-234495"/>
            <a:ext cx="8776854" cy="5124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571320" rIns="0" bIns="11426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Euler's Formula</a:t>
            </a:r>
            <a:endPar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First, you may have seen the famous "Euler's Identity":</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i="1" dirty="0">
                <a:latin typeface="Verdana" pitchFamily="34" charset="0"/>
                <a:ea typeface="Times New Roman" pitchFamily="18" charset="0"/>
                <a:cs typeface="Times New Roman" pitchFamily="18" charset="0"/>
              </a:rPr>
              <a:t> </a:t>
            </a:r>
            <a:r>
              <a:rPr lang="en-US" i="1" dirty="0" smtClean="0">
                <a:latin typeface="Verdana" pitchFamily="34" charset="0"/>
                <a:ea typeface="Times New Roman" pitchFamily="18" charset="0"/>
                <a:cs typeface="Times New Roman" pitchFamily="18" charset="0"/>
              </a:rPr>
              <a:t>                        </a:t>
            </a:r>
            <a:r>
              <a:rPr kumimoji="0" lang="en-US" b="0" i="1"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a:t>
            </a:r>
            <a:r>
              <a:rPr kumimoji="0" lang="en-US" b="1" i="1" u="none" strike="noStrike" cap="none" normalizeH="0" baseline="30000" dirty="0" err="1" smtClean="0">
                <a:ln>
                  <a:noFill/>
                </a:ln>
                <a:solidFill>
                  <a:schemeClr val="tx1"/>
                </a:solidFill>
                <a:effectLst/>
                <a:latin typeface="Verdana" pitchFamily="34" charset="0"/>
                <a:ea typeface="Times New Roman" pitchFamily="18" charset="0"/>
                <a:cs typeface="Times New Roman" pitchFamily="18" charset="0"/>
              </a:rPr>
              <a:t>i</a:t>
            </a:r>
            <a:r>
              <a:rPr kumimoji="0" lang="en-US" b="1"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π</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+ 1 = 0</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It seems absolutely magical that such a neat equation combines: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e</a:t>
            </a:r>
            <a:r>
              <a:rPr kumimoji="0" lang="en-US"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a:t>
            </a:r>
            <a:r>
              <a:rPr kumimoji="0" lang="en-US" b="0" i="0" u="none" strike="noStrike" cap="none" normalizeH="0" baseline="0" dirty="0" smtClean="0">
                <a:ln>
                  <a:noFill/>
                </a:ln>
                <a:solidFill>
                  <a:srgbClr val="0000FF"/>
                </a:solidFill>
                <a:effectLst/>
                <a:latin typeface="Verdana" pitchFamily="34" charset="0"/>
                <a:ea typeface="Times New Roman" pitchFamily="18" charset="0"/>
                <a:cs typeface="Times New Roman" pitchFamily="18" charset="0"/>
                <a:hlinkClick r:id="rId2"/>
              </a:rPr>
              <a:t>Euler's Number</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a:t>
            </a:r>
            <a:endParaRPr kumimoji="0" lang="en-US" b="0" i="0" u="none" strike="noStrike" cap="none" normalizeH="0" baseline="0" dirty="0" smtClean="0">
              <a:ln>
                <a:noFill/>
              </a:ln>
              <a:solidFill>
                <a:srgbClr val="333333"/>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i</a:t>
            </a:r>
            <a:r>
              <a:rPr kumimoji="0" lang="en-US"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(the unit</a:t>
            </a:r>
            <a:r>
              <a:rPr kumimoji="0" lang="en-US"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0000FF"/>
                </a:solidFill>
                <a:effectLst/>
                <a:latin typeface="Verdana" pitchFamily="34" charset="0"/>
                <a:ea typeface="Times New Roman" pitchFamily="18" charset="0"/>
                <a:cs typeface="Times New Roman" pitchFamily="18" charset="0"/>
                <a:hlinkClick r:id="rId3"/>
              </a:rPr>
              <a:t>imaginary number</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a:t>
            </a:r>
            <a:endParaRPr kumimoji="0" lang="en-US" b="0" i="0" u="none" strike="noStrike" cap="none" normalizeH="0" baseline="0" dirty="0" smtClean="0">
              <a:ln>
                <a:noFill/>
              </a:ln>
              <a:solidFill>
                <a:srgbClr val="333333"/>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π</a:t>
            </a:r>
            <a:r>
              <a:rPr kumimoji="0" lang="en-US"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(the famous number</a:t>
            </a:r>
            <a:r>
              <a:rPr kumimoji="0" lang="en-US"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0000FF"/>
                </a:solidFill>
                <a:effectLst/>
                <a:latin typeface="Verdana" pitchFamily="34" charset="0"/>
                <a:ea typeface="Times New Roman" pitchFamily="18" charset="0"/>
                <a:cs typeface="Times New Roman" pitchFamily="18" charset="0"/>
                <a:hlinkClick r:id="rId4"/>
              </a:rPr>
              <a:t>pi</a:t>
            </a:r>
            <a:r>
              <a:rPr kumimoji="0" lang="en-US" b="0" i="0" u="none" strike="noStrike" cap="none" normalizeH="0" baseline="0" dirty="0" smtClean="0">
                <a:ln>
                  <a:noFill/>
                </a:ln>
                <a:solidFill>
                  <a:srgbClr val="333333"/>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that turns up in many interesting areas)</a:t>
            </a:r>
            <a:endParaRPr kumimoji="0" lang="en-US" b="0" i="0" u="none" strike="noStrike" cap="none" normalizeH="0" baseline="0" dirty="0" smtClean="0">
              <a:ln>
                <a:noFill/>
              </a:ln>
              <a:solidFill>
                <a:srgbClr val="333333"/>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1 (the first counting number)</a:t>
            </a:r>
            <a:endParaRPr kumimoji="0" lang="en-US" b="0" i="0" u="none" strike="noStrike" cap="none" normalizeH="0" baseline="0" dirty="0" smtClean="0">
              <a:ln>
                <a:noFill/>
              </a:ln>
              <a:solidFill>
                <a:srgbClr val="333333"/>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0 (</a:t>
            </a:r>
            <a:r>
              <a:rPr kumimoji="0" lang="en-US" b="0" i="0" u="none" strike="noStrike" cap="none" normalizeH="0" baseline="0" dirty="0" smtClean="0">
                <a:ln>
                  <a:noFill/>
                </a:ln>
                <a:solidFill>
                  <a:srgbClr val="0000FF"/>
                </a:solidFill>
                <a:effectLst/>
                <a:latin typeface="Verdana" pitchFamily="34" charset="0"/>
                <a:ea typeface="Times New Roman" pitchFamily="18" charset="0"/>
                <a:cs typeface="Times New Roman" pitchFamily="18" charset="0"/>
                <a:hlinkClick r:id="rId5"/>
              </a:rPr>
              <a:t>zero</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Times New Roman" pitchFamily="18"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Plotting</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a:t>
            </a:r>
            <a:r>
              <a:rPr kumimoji="0" lang="en-US" b="0" i="0" u="none" strike="noStrike" cap="none" normalizeH="0" baseline="30000" dirty="0" err="1" smtClean="0">
                <a:ln>
                  <a:noFill/>
                </a:ln>
                <a:solidFill>
                  <a:schemeClr val="tx1"/>
                </a:solidFill>
                <a:effectLst/>
                <a:latin typeface="Verdana" pitchFamily="34" charset="0"/>
                <a:ea typeface="Times New Roman" pitchFamily="18" charset="0"/>
                <a:cs typeface="Times New Roman" pitchFamily="18" charset="0"/>
              </a:rPr>
              <a:t>i</a:t>
            </a:r>
            <a:r>
              <a:rPr kumimoji="0" lang="en-US" b="0"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π</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Arial" pitchFamily="34" charset="0"/>
              </a:rPr>
              <a:t>Lastly, when we calculate Euler's Formula for x = </a:t>
            </a:r>
            <a:r>
              <a:rPr kumimoji="0" lang="en-US" b="1"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π</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Arial" pitchFamily="34" charset="0"/>
              </a:rPr>
              <a:t> we get:</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1"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a:t>
            </a:r>
            <a:r>
              <a:rPr kumimoji="0" lang="en-US" b="1" i="1" u="none" strike="noStrike" cap="none" normalizeH="0" baseline="30000" dirty="0" err="1" smtClean="0">
                <a:ln>
                  <a:noFill/>
                </a:ln>
                <a:solidFill>
                  <a:schemeClr val="tx1"/>
                </a:solidFill>
                <a:effectLst/>
                <a:latin typeface="Verdana" pitchFamily="34" charset="0"/>
                <a:ea typeface="Times New Roman" pitchFamily="18" charset="0"/>
                <a:cs typeface="Times New Roman" pitchFamily="18" charset="0"/>
              </a:rPr>
              <a:t>i</a:t>
            </a:r>
            <a:r>
              <a:rPr kumimoji="0" lang="en-US" b="1"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π</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cos</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1" i="1"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i</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sin</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1"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a:t>
            </a:r>
            <a:r>
              <a:rPr kumimoji="0" lang="en-US" b="1" i="1" u="none" strike="noStrike" cap="none" normalizeH="0" baseline="30000" dirty="0" err="1" smtClean="0">
                <a:ln>
                  <a:noFill/>
                </a:ln>
                <a:solidFill>
                  <a:schemeClr val="tx1"/>
                </a:solidFill>
                <a:effectLst/>
                <a:latin typeface="Verdana" pitchFamily="34" charset="0"/>
                <a:ea typeface="Times New Roman" pitchFamily="18" charset="0"/>
                <a:cs typeface="Times New Roman" pitchFamily="18" charset="0"/>
              </a:rPr>
              <a:t>i</a:t>
            </a:r>
            <a:r>
              <a:rPr kumimoji="0" lang="en-US" b="1"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π</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−1</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1" i="1"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i</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0 </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(because cos</a:t>
            </a:r>
            <a:r>
              <a:rPr kumimoji="0" lang="en-US"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1"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a:t>
            </a:r>
            <a:r>
              <a:rPr kumimoji="0" lang="en-US"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−1 and sin</a:t>
            </a:r>
            <a:r>
              <a:rPr kumimoji="0" lang="en-US"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1"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a:t>
            </a:r>
            <a:r>
              <a:rPr kumimoji="0" lang="en-US" b="0" i="1"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1"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0)</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1"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a:t>
            </a:r>
            <a:r>
              <a:rPr kumimoji="0" lang="en-US" b="1" i="1" u="none" strike="noStrike" cap="none" normalizeH="0" baseline="30000" dirty="0" err="1" smtClean="0">
                <a:ln>
                  <a:noFill/>
                </a:ln>
                <a:solidFill>
                  <a:schemeClr val="tx1"/>
                </a:solidFill>
                <a:effectLst/>
                <a:latin typeface="Verdana" pitchFamily="34" charset="0"/>
                <a:ea typeface="Times New Roman" pitchFamily="18" charset="0"/>
                <a:cs typeface="Times New Roman" pitchFamily="18" charset="0"/>
              </a:rPr>
              <a:t>i</a:t>
            </a:r>
            <a:r>
              <a:rPr kumimoji="0" lang="en-US" b="1"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π</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−1</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Arial" pitchFamily="34" charset="0"/>
              </a:rPr>
              <a:t>And here is the point created by </a:t>
            </a:r>
            <a:r>
              <a:rPr kumimoji="0" lang="en-US" b="0" i="1" u="none" strike="noStrike" cap="none" normalizeH="0" baseline="0" dirty="0" err="1" smtClean="0">
                <a:ln>
                  <a:noFill/>
                </a:ln>
                <a:solidFill>
                  <a:srgbClr val="333333"/>
                </a:solidFill>
                <a:effectLst/>
                <a:latin typeface="Verdana" pitchFamily="34" charset="0"/>
                <a:ea typeface="Times New Roman" pitchFamily="18" charset="0"/>
                <a:cs typeface="Arial" pitchFamily="34" charset="0"/>
              </a:rPr>
              <a:t>e</a:t>
            </a:r>
            <a:r>
              <a:rPr kumimoji="0" lang="en-US" b="1" i="1" u="none" strike="noStrike" cap="none" normalizeH="0" baseline="30000" dirty="0" err="1" smtClean="0">
                <a:ln>
                  <a:noFill/>
                </a:ln>
                <a:solidFill>
                  <a:srgbClr val="333333"/>
                </a:solidFill>
                <a:effectLst/>
                <a:latin typeface="Verdana" pitchFamily="34" charset="0"/>
                <a:ea typeface="Times New Roman" pitchFamily="18" charset="0"/>
                <a:cs typeface="Arial" pitchFamily="34" charset="0"/>
              </a:rPr>
              <a:t>i</a:t>
            </a:r>
            <a:r>
              <a:rPr kumimoji="0" lang="en-US" b="1" i="0" u="none" strike="noStrike" cap="none" normalizeH="0" baseline="30000" dirty="0" smtClean="0">
                <a:ln>
                  <a:noFill/>
                </a:ln>
                <a:solidFill>
                  <a:srgbClr val="333333"/>
                </a:solidFill>
                <a:effectLst/>
                <a:latin typeface="Arial" pitchFamily="34" charset="0"/>
                <a:ea typeface="Times New Roman" pitchFamily="18" charset="0"/>
                <a:cs typeface="Arial" pitchFamily="34" charset="0"/>
              </a:rPr>
              <a:t>π</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Arial" pitchFamily="34" charset="0"/>
              </a:rPr>
              <a:t> (where our discussion began):</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a:spLocks noChangeArrowheads="1"/>
          </p:cNvSpPr>
          <p:nvPr/>
        </p:nvSpPr>
        <p:spPr bwMode="auto">
          <a:xfrm rot="10800000" flipV="1">
            <a:off x="304800" y="4685271"/>
            <a:ext cx="52578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Arial" pitchFamily="34" charset="0"/>
              </a:rPr>
              <a:t>And </a:t>
            </a:r>
            <a:r>
              <a:rPr kumimoji="0" lang="en-US" b="1" i="1" u="none" strike="noStrike" cap="none" normalizeH="0" baseline="0" dirty="0" err="1" smtClean="0">
                <a:ln>
                  <a:noFill/>
                </a:ln>
                <a:solidFill>
                  <a:srgbClr val="333333"/>
                </a:solidFill>
                <a:effectLst/>
                <a:latin typeface="Verdana" pitchFamily="34" charset="0"/>
                <a:ea typeface="Times New Roman" pitchFamily="18" charset="0"/>
                <a:cs typeface="Arial" pitchFamily="34" charset="0"/>
              </a:rPr>
              <a:t>e</a:t>
            </a:r>
            <a:r>
              <a:rPr kumimoji="0" lang="en-US" b="1" i="1" u="none" strike="noStrike" cap="none" normalizeH="0" baseline="30000" dirty="0" err="1" smtClean="0">
                <a:ln>
                  <a:noFill/>
                </a:ln>
                <a:solidFill>
                  <a:srgbClr val="333333"/>
                </a:solidFill>
                <a:effectLst/>
                <a:latin typeface="Verdana" pitchFamily="34" charset="0"/>
                <a:ea typeface="Times New Roman" pitchFamily="18" charset="0"/>
                <a:cs typeface="Arial" pitchFamily="34" charset="0"/>
              </a:rPr>
              <a:t>i</a:t>
            </a:r>
            <a:r>
              <a:rPr kumimoji="0" lang="en-US" b="1" i="0" u="none" strike="noStrike" cap="none" normalizeH="0" baseline="30000" dirty="0" smtClean="0">
                <a:ln>
                  <a:noFill/>
                </a:ln>
                <a:solidFill>
                  <a:srgbClr val="333333"/>
                </a:solidFill>
                <a:effectLst/>
                <a:latin typeface="Arial" pitchFamily="34" charset="0"/>
                <a:ea typeface="Times New Roman" pitchFamily="18" charset="0"/>
                <a:cs typeface="Arial" pitchFamily="34" charset="0"/>
              </a:rPr>
              <a:t>π</a:t>
            </a:r>
            <a:r>
              <a:rPr kumimoji="0" lang="en-US" b="1" i="0" u="none" strike="noStrike" cap="none" normalizeH="0" baseline="0" dirty="0" smtClean="0">
                <a:ln>
                  <a:noFill/>
                </a:ln>
                <a:solidFill>
                  <a:srgbClr val="333333"/>
                </a:solidFill>
                <a:effectLst/>
                <a:latin typeface="Verdana" pitchFamily="34" charset="0"/>
                <a:ea typeface="Times New Roman" pitchFamily="18" charset="0"/>
                <a:cs typeface="Arial" pitchFamily="34" charset="0"/>
              </a:rPr>
              <a:t> = −1</a:t>
            </a:r>
            <a:r>
              <a:rPr kumimoji="0" lang="en-US" b="0" i="0" u="none" strike="noStrike" cap="none" normalizeH="0" baseline="0" dirty="0" smtClean="0">
                <a:ln>
                  <a:noFill/>
                </a:ln>
                <a:solidFill>
                  <a:srgbClr val="333333"/>
                </a:solidFill>
                <a:effectLst/>
                <a:latin typeface="Verdana" pitchFamily="34" charset="0"/>
                <a:ea typeface="Times New Roman" pitchFamily="18" charset="0"/>
                <a:cs typeface="Arial" pitchFamily="34" charset="0"/>
              </a:rPr>
              <a:t> can be rearranged into:</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1" u="none" strike="noStrike" cap="none" normalizeH="0" baseline="0" dirty="0" err="1" smtClean="0">
                <a:ln>
                  <a:noFill/>
                </a:ln>
                <a:solidFill>
                  <a:schemeClr val="tx1"/>
                </a:solidFill>
                <a:effectLst/>
                <a:latin typeface="Verdana" pitchFamily="34" charset="0"/>
                <a:ea typeface="Times New Roman" pitchFamily="18" charset="0"/>
                <a:cs typeface="Arial" pitchFamily="34" charset="0"/>
              </a:rPr>
              <a:t>e</a:t>
            </a:r>
            <a:r>
              <a:rPr kumimoji="0" lang="en-US" b="1" i="1" u="none" strike="noStrike" cap="none" normalizeH="0" baseline="30000" dirty="0" err="1" smtClean="0">
                <a:ln>
                  <a:noFill/>
                </a:ln>
                <a:solidFill>
                  <a:schemeClr val="tx1"/>
                </a:solidFill>
                <a:effectLst/>
                <a:latin typeface="Verdana" pitchFamily="34" charset="0"/>
                <a:ea typeface="Times New Roman" pitchFamily="18" charset="0"/>
                <a:cs typeface="Arial" pitchFamily="34" charset="0"/>
              </a:rPr>
              <a:t>i</a:t>
            </a:r>
            <a:r>
              <a:rPr kumimoji="0" lang="en-US" b="1"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π</a:t>
            </a:r>
            <a:r>
              <a:rPr kumimoji="0" lang="en-US"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+ 1 = 0</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flipH="1">
            <a:off x="304800" y="5513847"/>
            <a:ext cx="5105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i="1" dirty="0" smtClean="0">
                <a:solidFill>
                  <a:srgbClr val="333333"/>
                </a:solidFill>
                <a:latin typeface="Verdana" pitchFamily="34" charset="0"/>
                <a:ea typeface="Times New Roman" pitchFamily="18" charset="0"/>
                <a:cs typeface="Arial" pitchFamily="34" charset="0"/>
              </a:rPr>
              <a:t>The </a:t>
            </a:r>
            <a:r>
              <a:rPr kumimoji="0" lang="en-US" b="0" i="1" u="none" strike="noStrike" cap="none" normalizeH="0" baseline="0" dirty="0" smtClean="0">
                <a:ln>
                  <a:noFill/>
                </a:ln>
                <a:solidFill>
                  <a:srgbClr val="333333"/>
                </a:solidFill>
                <a:effectLst/>
                <a:latin typeface="Verdana" pitchFamily="34" charset="0"/>
                <a:ea typeface="Times New Roman" pitchFamily="18" charset="0"/>
                <a:cs typeface="Arial" pitchFamily="34" charset="0"/>
              </a:rPr>
              <a:t> famous Euler's Identity</a:t>
            </a:r>
            <a:r>
              <a:rPr kumimoji="0" lang="en-US" sz="1100" b="0" i="1" u="none" strike="noStrike" cap="none" normalizeH="0" baseline="0" dirty="0" smtClean="0">
                <a:ln>
                  <a:noFill/>
                </a:ln>
                <a:solidFill>
                  <a:srgbClr val="333333"/>
                </a:solidFill>
                <a:effectLst/>
                <a:latin typeface="Verdana"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3631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sinh vs sin function"/>
          <p:cNvSpPr>
            <a:spLocks noChangeAspect="1" noChangeArrowheads="1"/>
          </p:cNvSpPr>
          <p:nvPr/>
        </p:nvSpPr>
        <p:spPr bwMode="auto">
          <a:xfrm>
            <a:off x="4572000" y="7207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cosh vs cos function"/>
          <p:cNvSpPr>
            <a:spLocks noChangeAspect="1" noChangeArrowheads="1"/>
          </p:cNvSpPr>
          <p:nvPr/>
        </p:nvSpPr>
        <p:spPr bwMode="auto">
          <a:xfrm>
            <a:off x="4572000" y="1057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Rectangle 4"/>
          <p:cNvSpPr/>
          <p:nvPr/>
        </p:nvSpPr>
        <p:spPr>
          <a:xfrm>
            <a:off x="152400" y="41564"/>
            <a:ext cx="8763000" cy="6740307"/>
          </a:xfrm>
          <a:prstGeom prst="rect">
            <a:avLst/>
          </a:prstGeom>
        </p:spPr>
        <p:txBody>
          <a:bodyPr wrap="square">
            <a:spAutoFit/>
          </a:bodyPr>
          <a:lstStyle/>
          <a:p>
            <a:r>
              <a:rPr lang="en-US" sz="2400" b="1" dirty="0"/>
              <a:t>Hyperbolic Functions</a:t>
            </a:r>
          </a:p>
          <a:p>
            <a:r>
              <a:rPr lang="en-US" sz="2400" dirty="0"/>
              <a:t>The two basic hyperbolic functions are:</a:t>
            </a:r>
          </a:p>
          <a:p>
            <a:r>
              <a:rPr lang="en-US" sz="2400" dirty="0" err="1"/>
              <a:t>sinh</a:t>
            </a:r>
            <a:r>
              <a:rPr lang="en-US" sz="2400" dirty="0"/>
              <a:t> and </a:t>
            </a:r>
            <a:r>
              <a:rPr lang="en-US" sz="2400" dirty="0" err="1"/>
              <a:t>cosh</a:t>
            </a:r>
            <a:r>
              <a:rPr lang="en-US" sz="2400" dirty="0"/>
              <a:t/>
            </a:r>
            <a:br>
              <a:rPr lang="en-US" sz="2400" dirty="0"/>
            </a:br>
            <a:r>
              <a:rPr lang="en-US" sz="2400" i="1" dirty="0"/>
              <a:t>(pronounced "shine" and "</a:t>
            </a:r>
            <a:r>
              <a:rPr lang="en-US" sz="2400" i="1" dirty="0" err="1"/>
              <a:t>cosh</a:t>
            </a:r>
            <a:r>
              <a:rPr lang="en-US" sz="2400" i="1" dirty="0"/>
              <a:t>")</a:t>
            </a:r>
            <a:endParaRPr lang="en-US" sz="2400" dirty="0"/>
          </a:p>
          <a:p>
            <a:pPr fontAlgn="auto"/>
            <a:r>
              <a:rPr lang="en-US" sz="2400" dirty="0" err="1"/>
              <a:t>sinh</a:t>
            </a:r>
            <a:r>
              <a:rPr lang="en-US" sz="2400" dirty="0"/>
              <a:t> x = </a:t>
            </a:r>
            <a:r>
              <a:rPr lang="en-US" sz="2400" i="1" dirty="0"/>
              <a:t>e</a:t>
            </a:r>
            <a:r>
              <a:rPr lang="en-US" sz="2400" i="1" baseline="30000" dirty="0"/>
              <a:t>x</a:t>
            </a:r>
            <a:r>
              <a:rPr lang="en-US" sz="2400" i="1" dirty="0"/>
              <a:t> − e</a:t>
            </a:r>
            <a:r>
              <a:rPr lang="en-US" sz="2400" i="1" baseline="30000" dirty="0"/>
              <a:t>− x /</a:t>
            </a:r>
            <a:r>
              <a:rPr lang="en-US" sz="2400" b="1" dirty="0" smtClean="0"/>
              <a:t>2</a:t>
            </a:r>
          </a:p>
          <a:p>
            <a:pPr fontAlgn="auto"/>
            <a:r>
              <a:rPr lang="en-US" sz="2400" dirty="0" smtClean="0"/>
              <a:t> </a:t>
            </a:r>
            <a:r>
              <a:rPr lang="en-US" sz="2400" dirty="0" err="1"/>
              <a:t>cosh</a:t>
            </a:r>
            <a:r>
              <a:rPr lang="en-US" sz="2400" dirty="0"/>
              <a:t> x = </a:t>
            </a:r>
            <a:r>
              <a:rPr lang="en-US" sz="2400" i="1" dirty="0"/>
              <a:t>e</a:t>
            </a:r>
            <a:r>
              <a:rPr lang="en-US" sz="2400" i="1" baseline="30000" dirty="0"/>
              <a:t>x</a:t>
            </a:r>
            <a:r>
              <a:rPr lang="en-US" sz="2400" i="1" dirty="0"/>
              <a:t> + e</a:t>
            </a:r>
            <a:r>
              <a:rPr lang="en-US" sz="2400" i="1" baseline="30000" dirty="0"/>
              <a:t>−x /</a:t>
            </a:r>
            <a:r>
              <a:rPr lang="en-US" sz="2400" b="1" dirty="0" smtClean="0"/>
              <a:t>2</a:t>
            </a:r>
          </a:p>
          <a:p>
            <a:pPr fontAlgn="auto"/>
            <a:r>
              <a:rPr lang="en-US" sz="2400" dirty="0" smtClean="0"/>
              <a:t> </a:t>
            </a:r>
            <a:r>
              <a:rPr lang="en-US" sz="2400" b="1" dirty="0"/>
              <a:t>They are not the same as sin(x) and </a:t>
            </a:r>
            <a:r>
              <a:rPr lang="en-US" sz="2400" b="1" dirty="0" err="1"/>
              <a:t>cos</a:t>
            </a:r>
            <a:r>
              <a:rPr lang="en-US" sz="2400" b="1" dirty="0"/>
              <a:t>(x), but are a little bit similar:</a:t>
            </a:r>
          </a:p>
          <a:p>
            <a:pPr fontAlgn="auto"/>
            <a:r>
              <a:rPr lang="en-US" sz="2400" b="1" dirty="0"/>
              <a:t>Other Hyperbolic Functions</a:t>
            </a:r>
          </a:p>
          <a:p>
            <a:pPr fontAlgn="auto"/>
            <a:r>
              <a:rPr lang="en-US" sz="2400" b="1" dirty="0"/>
              <a:t>From </a:t>
            </a:r>
            <a:r>
              <a:rPr lang="en-US" sz="2400" b="1" dirty="0" err="1"/>
              <a:t>sinh</a:t>
            </a:r>
            <a:r>
              <a:rPr lang="en-US" sz="2400" b="1" dirty="0"/>
              <a:t> and </a:t>
            </a:r>
            <a:r>
              <a:rPr lang="en-US" sz="2400" b="1" dirty="0" err="1"/>
              <a:t>cosh</a:t>
            </a:r>
            <a:r>
              <a:rPr lang="en-US" sz="2400" b="1" dirty="0"/>
              <a:t> we can create:</a:t>
            </a:r>
          </a:p>
          <a:p>
            <a:pPr fontAlgn="auto"/>
            <a:r>
              <a:rPr lang="en-US" sz="2400" dirty="0"/>
              <a:t>Hyperbolic tangent "</a:t>
            </a:r>
            <a:r>
              <a:rPr lang="en-US" sz="2400" dirty="0" err="1"/>
              <a:t>tanh</a:t>
            </a:r>
            <a:r>
              <a:rPr lang="en-US" sz="2400" dirty="0"/>
              <a:t>" </a:t>
            </a:r>
            <a:r>
              <a:rPr lang="en-US" sz="2400" i="1" dirty="0"/>
              <a:t>(pronounced "than")</a:t>
            </a:r>
            <a:r>
              <a:rPr lang="en-US" sz="2400" dirty="0"/>
              <a:t>:</a:t>
            </a:r>
            <a:endParaRPr lang="en-US" sz="2400" b="1" dirty="0"/>
          </a:p>
          <a:p>
            <a:pPr fontAlgn="auto"/>
            <a:r>
              <a:rPr lang="en-US" sz="2400" dirty="0" err="1"/>
              <a:t>tanh</a:t>
            </a:r>
            <a:r>
              <a:rPr lang="en-US" sz="2400" dirty="0"/>
              <a:t> x = </a:t>
            </a:r>
            <a:r>
              <a:rPr lang="en-US" sz="2400" i="1" dirty="0" err="1"/>
              <a:t>sinh</a:t>
            </a:r>
            <a:r>
              <a:rPr lang="en-US" sz="2400" i="1" dirty="0"/>
              <a:t> x/</a:t>
            </a:r>
            <a:r>
              <a:rPr lang="en-US" sz="2400" b="1" dirty="0" err="1"/>
              <a:t>cosh</a:t>
            </a:r>
            <a:r>
              <a:rPr lang="en-US" sz="2400" b="1" dirty="0"/>
              <a:t> x</a:t>
            </a:r>
            <a:r>
              <a:rPr lang="en-US" sz="2400" dirty="0"/>
              <a:t> = </a:t>
            </a:r>
            <a:r>
              <a:rPr lang="en-US" sz="2400" b="1" dirty="0"/>
              <a:t>e</a:t>
            </a:r>
            <a:r>
              <a:rPr lang="en-US" sz="2400" b="1" baseline="30000" dirty="0"/>
              <a:t>x</a:t>
            </a:r>
            <a:r>
              <a:rPr lang="en-US" sz="2400" b="1" dirty="0"/>
              <a:t> + e</a:t>
            </a:r>
            <a:r>
              <a:rPr lang="en-US" sz="2400" b="1" baseline="30000" dirty="0"/>
              <a:t>−x</a:t>
            </a:r>
            <a:r>
              <a:rPr lang="en-US" sz="2400" b="1" dirty="0"/>
              <a:t> /e</a:t>
            </a:r>
            <a:r>
              <a:rPr lang="en-US" sz="2400" b="1" baseline="30000" dirty="0"/>
              <a:t>x</a:t>
            </a:r>
            <a:r>
              <a:rPr lang="en-US" sz="2400" b="1" dirty="0"/>
              <a:t> + e</a:t>
            </a:r>
            <a:r>
              <a:rPr lang="en-US" sz="2400" b="1" baseline="30000" dirty="0"/>
              <a:t>−x</a:t>
            </a:r>
            <a:r>
              <a:rPr lang="en-US" sz="2400" dirty="0"/>
              <a:t> </a:t>
            </a:r>
            <a:endParaRPr lang="en-US" sz="2400" dirty="0" smtClean="0"/>
          </a:p>
          <a:p>
            <a:pPr fontAlgn="auto"/>
            <a:r>
              <a:rPr lang="en-US" sz="2400" dirty="0" smtClean="0"/>
              <a:t>Hyperbolic </a:t>
            </a:r>
            <a:r>
              <a:rPr lang="en-US" sz="2400" dirty="0"/>
              <a:t>cotangent:</a:t>
            </a:r>
            <a:endParaRPr lang="en-US" sz="2400" b="1" dirty="0"/>
          </a:p>
          <a:p>
            <a:pPr fontAlgn="auto"/>
            <a:r>
              <a:rPr lang="en-US" sz="2400" dirty="0" err="1"/>
              <a:t>coth</a:t>
            </a:r>
            <a:r>
              <a:rPr lang="en-US" sz="2400" dirty="0"/>
              <a:t> x = </a:t>
            </a:r>
            <a:r>
              <a:rPr lang="en-US" sz="2400" i="1" dirty="0" err="1"/>
              <a:t>cosh</a:t>
            </a:r>
            <a:r>
              <a:rPr lang="en-US" sz="2400" i="1" dirty="0"/>
              <a:t> x/</a:t>
            </a:r>
            <a:r>
              <a:rPr lang="en-US" sz="2400" b="1" dirty="0" err="1"/>
              <a:t>sinh</a:t>
            </a:r>
            <a:r>
              <a:rPr lang="en-US" sz="2400" b="1" dirty="0"/>
              <a:t> x</a:t>
            </a:r>
            <a:r>
              <a:rPr lang="en-US" sz="2400" dirty="0"/>
              <a:t> = </a:t>
            </a:r>
            <a:r>
              <a:rPr lang="en-US" sz="2400" i="1" dirty="0"/>
              <a:t>e</a:t>
            </a:r>
            <a:r>
              <a:rPr lang="en-US" sz="2400" i="1" baseline="30000" dirty="0"/>
              <a:t>x</a:t>
            </a:r>
            <a:r>
              <a:rPr lang="en-US" sz="2400" i="1" dirty="0"/>
              <a:t> + e</a:t>
            </a:r>
            <a:r>
              <a:rPr lang="en-US" sz="2400" i="1" baseline="30000" dirty="0"/>
              <a:t>−x /</a:t>
            </a:r>
            <a:r>
              <a:rPr lang="en-US" sz="2400" b="1" dirty="0"/>
              <a:t>e</a:t>
            </a:r>
            <a:r>
              <a:rPr lang="en-US" sz="2400" b="1" baseline="30000" dirty="0"/>
              <a:t>x</a:t>
            </a:r>
            <a:r>
              <a:rPr lang="en-US" sz="2400" b="1" dirty="0"/>
              <a:t> − e</a:t>
            </a:r>
            <a:r>
              <a:rPr lang="en-US" sz="2400" b="1" baseline="30000" dirty="0"/>
              <a:t>−x</a:t>
            </a:r>
            <a:r>
              <a:rPr lang="en-US" sz="2400" dirty="0"/>
              <a:t>  </a:t>
            </a:r>
          </a:p>
          <a:p>
            <a:pPr fontAlgn="auto"/>
            <a:r>
              <a:rPr lang="en-US" sz="2400" b="1" dirty="0"/>
              <a:t>Hyperbolic secant:</a:t>
            </a:r>
          </a:p>
          <a:p>
            <a:pPr fontAlgn="auto"/>
            <a:r>
              <a:rPr lang="en-US" sz="2400" dirty="0" err="1"/>
              <a:t>sech</a:t>
            </a:r>
            <a:r>
              <a:rPr lang="en-US" sz="2400" dirty="0"/>
              <a:t> x = </a:t>
            </a:r>
            <a:r>
              <a:rPr lang="en-US" sz="2400" i="1" dirty="0"/>
              <a:t>1/</a:t>
            </a:r>
            <a:r>
              <a:rPr lang="en-US" sz="2400" b="1" dirty="0" err="1"/>
              <a:t>cosh</a:t>
            </a:r>
            <a:r>
              <a:rPr lang="en-US" sz="2400" b="1" dirty="0"/>
              <a:t> x</a:t>
            </a:r>
            <a:r>
              <a:rPr lang="en-US" sz="2400" dirty="0"/>
              <a:t> = </a:t>
            </a:r>
            <a:r>
              <a:rPr lang="en-US" sz="2400" i="1" dirty="0"/>
              <a:t>2/</a:t>
            </a:r>
            <a:r>
              <a:rPr lang="en-US" sz="2400" b="1" dirty="0"/>
              <a:t>e</a:t>
            </a:r>
            <a:r>
              <a:rPr lang="en-US" sz="2400" b="1" baseline="30000" dirty="0"/>
              <a:t>x</a:t>
            </a:r>
            <a:r>
              <a:rPr lang="en-US" sz="2400" b="1" dirty="0"/>
              <a:t> + e</a:t>
            </a:r>
            <a:r>
              <a:rPr lang="en-US" sz="2400" b="1" baseline="30000" dirty="0"/>
              <a:t>−x</a:t>
            </a:r>
            <a:r>
              <a:rPr lang="en-US" sz="2400" dirty="0"/>
              <a:t>  </a:t>
            </a:r>
          </a:p>
          <a:p>
            <a:pPr fontAlgn="auto"/>
            <a:r>
              <a:rPr lang="en-US" sz="2400" b="1" dirty="0"/>
              <a:t>Hyperbolic cosecant "</a:t>
            </a:r>
            <a:r>
              <a:rPr lang="en-US" sz="2400" b="1" dirty="0" err="1"/>
              <a:t>csch</a:t>
            </a:r>
            <a:r>
              <a:rPr lang="en-US" sz="2400" b="1" dirty="0"/>
              <a:t>" or "</a:t>
            </a:r>
            <a:r>
              <a:rPr lang="en-US" sz="2400" b="1" dirty="0" err="1"/>
              <a:t>cosech</a:t>
            </a:r>
            <a:r>
              <a:rPr lang="en-US" sz="2400" b="1" dirty="0"/>
              <a:t>":</a:t>
            </a:r>
          </a:p>
          <a:p>
            <a:r>
              <a:rPr lang="en-US" sz="2400" dirty="0" err="1"/>
              <a:t>csch</a:t>
            </a:r>
            <a:r>
              <a:rPr lang="en-US" sz="2400" dirty="0"/>
              <a:t> x = </a:t>
            </a:r>
            <a:r>
              <a:rPr lang="en-US" sz="2400" i="1" dirty="0"/>
              <a:t>1/</a:t>
            </a:r>
            <a:r>
              <a:rPr lang="en-US" sz="2400" b="1" i="1" dirty="0" err="1"/>
              <a:t>sinh</a:t>
            </a:r>
            <a:r>
              <a:rPr lang="en-US" sz="2400" b="1" i="1" dirty="0"/>
              <a:t> x</a:t>
            </a:r>
            <a:r>
              <a:rPr lang="en-US" sz="2400" i="1" dirty="0"/>
              <a:t> = 2/</a:t>
            </a:r>
            <a:r>
              <a:rPr lang="en-US" sz="2400" b="1" i="1" dirty="0"/>
              <a:t>e</a:t>
            </a:r>
            <a:r>
              <a:rPr lang="en-US" sz="2400" b="1" i="1" baseline="30000" dirty="0"/>
              <a:t>x</a:t>
            </a:r>
            <a:r>
              <a:rPr lang="en-US" sz="2400" b="1" i="1" dirty="0"/>
              <a:t> − </a:t>
            </a:r>
            <a:r>
              <a:rPr lang="en-US" b="1" i="1" dirty="0"/>
              <a:t>e</a:t>
            </a:r>
            <a:r>
              <a:rPr lang="en-US" b="1" i="1" baseline="30000" dirty="0"/>
              <a:t>−x</a:t>
            </a:r>
            <a:endParaRPr lang="en-US" dirty="0"/>
          </a:p>
        </p:txBody>
      </p:sp>
    </p:spTree>
    <p:extLst>
      <p:ext uri="{BB962C8B-B14F-4D97-AF65-F5344CB8AC3E}">
        <p14:creationId xmlns:p14="http://schemas.microsoft.com/office/powerpoint/2010/main" val="1373907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1"/>
            <a:ext cx="8458200" cy="6370975"/>
          </a:xfrm>
          <a:prstGeom prst="rect">
            <a:avLst/>
          </a:prstGeom>
        </p:spPr>
        <p:txBody>
          <a:bodyPr wrap="square">
            <a:spAutoFit/>
          </a:bodyPr>
          <a:lstStyle/>
          <a:p>
            <a:r>
              <a:rPr lang="en-US" sz="2400" b="1" dirty="0"/>
              <a:t>Identities</a:t>
            </a:r>
            <a:endParaRPr lang="en-US" sz="2400" dirty="0"/>
          </a:p>
          <a:p>
            <a:pPr marL="342900" lvl="0" indent="-342900">
              <a:buFont typeface="Arial" pitchFamily="34" charset="0"/>
              <a:buChar char="•"/>
            </a:pPr>
            <a:r>
              <a:rPr lang="en-US" sz="2400" dirty="0" err="1"/>
              <a:t>sinh</a:t>
            </a:r>
            <a:r>
              <a:rPr lang="en-US" sz="2400" dirty="0"/>
              <a:t>(−x) = −</a:t>
            </a:r>
            <a:r>
              <a:rPr lang="en-US" sz="2400" dirty="0" err="1"/>
              <a:t>sinh</a:t>
            </a:r>
            <a:r>
              <a:rPr lang="en-US" sz="2400" dirty="0"/>
              <a:t>(x)</a:t>
            </a:r>
          </a:p>
          <a:p>
            <a:pPr marL="342900" lvl="0" indent="-342900">
              <a:buFont typeface="Arial" pitchFamily="34" charset="0"/>
              <a:buChar char="•"/>
            </a:pPr>
            <a:r>
              <a:rPr lang="en-US" sz="2400" dirty="0" err="1"/>
              <a:t>cosh</a:t>
            </a:r>
            <a:r>
              <a:rPr lang="en-US" sz="2400" dirty="0"/>
              <a:t>(−x) = </a:t>
            </a:r>
            <a:r>
              <a:rPr lang="en-US" sz="2400" dirty="0" err="1"/>
              <a:t>cosh</a:t>
            </a:r>
            <a:r>
              <a:rPr lang="en-US" sz="2400" dirty="0"/>
              <a:t>(x)</a:t>
            </a:r>
          </a:p>
          <a:p>
            <a:pPr marL="342900" indent="-342900">
              <a:buFont typeface="Arial" pitchFamily="34" charset="0"/>
              <a:buChar char="•"/>
            </a:pPr>
            <a:r>
              <a:rPr lang="en-US" sz="2400" dirty="0"/>
              <a:t>And</a:t>
            </a:r>
          </a:p>
          <a:p>
            <a:pPr marL="342900" lvl="0" indent="-342900">
              <a:buFont typeface="Arial" pitchFamily="34" charset="0"/>
              <a:buChar char="•"/>
            </a:pPr>
            <a:r>
              <a:rPr lang="en-US" sz="2400" dirty="0" err="1"/>
              <a:t>tanh</a:t>
            </a:r>
            <a:r>
              <a:rPr lang="en-US" sz="2400" dirty="0"/>
              <a:t>(−x) = −</a:t>
            </a:r>
            <a:r>
              <a:rPr lang="en-US" sz="2400" dirty="0" err="1"/>
              <a:t>tanh</a:t>
            </a:r>
            <a:r>
              <a:rPr lang="en-US" sz="2400" dirty="0"/>
              <a:t>(x)</a:t>
            </a:r>
          </a:p>
          <a:p>
            <a:pPr marL="342900" lvl="0" indent="-342900">
              <a:buFont typeface="Arial" pitchFamily="34" charset="0"/>
              <a:buChar char="•"/>
            </a:pPr>
            <a:r>
              <a:rPr lang="en-US" sz="2400" dirty="0" err="1"/>
              <a:t>coth</a:t>
            </a:r>
            <a:r>
              <a:rPr lang="en-US" sz="2400" dirty="0"/>
              <a:t>(−x) = −</a:t>
            </a:r>
            <a:r>
              <a:rPr lang="en-US" sz="2400" dirty="0" err="1"/>
              <a:t>coth</a:t>
            </a:r>
            <a:r>
              <a:rPr lang="en-US" sz="2400" dirty="0"/>
              <a:t>(x)</a:t>
            </a:r>
          </a:p>
          <a:p>
            <a:pPr marL="342900" lvl="0" indent="-342900">
              <a:buFont typeface="Arial" pitchFamily="34" charset="0"/>
              <a:buChar char="•"/>
            </a:pPr>
            <a:r>
              <a:rPr lang="en-US" sz="2400" dirty="0" err="1"/>
              <a:t>sech</a:t>
            </a:r>
            <a:r>
              <a:rPr lang="en-US" sz="2400" dirty="0"/>
              <a:t>(−x) = </a:t>
            </a:r>
            <a:r>
              <a:rPr lang="en-US" sz="2400" dirty="0" err="1"/>
              <a:t>sech</a:t>
            </a:r>
            <a:r>
              <a:rPr lang="en-US" sz="2400" dirty="0"/>
              <a:t>(x)</a:t>
            </a:r>
          </a:p>
          <a:p>
            <a:pPr marL="342900" lvl="0" indent="-342900">
              <a:buFont typeface="Arial" pitchFamily="34" charset="0"/>
              <a:buChar char="•"/>
            </a:pPr>
            <a:r>
              <a:rPr lang="en-US" sz="2400" dirty="0" err="1"/>
              <a:t>csch</a:t>
            </a:r>
            <a:r>
              <a:rPr lang="en-US" sz="2400" dirty="0"/>
              <a:t>(−x) = −</a:t>
            </a:r>
            <a:r>
              <a:rPr lang="en-US" sz="2400" dirty="0" err="1"/>
              <a:t>csch</a:t>
            </a:r>
            <a:r>
              <a:rPr lang="en-US" sz="2400" dirty="0"/>
              <a:t>(x)</a:t>
            </a:r>
          </a:p>
          <a:p>
            <a:r>
              <a:rPr lang="en-US" sz="2400" b="1" dirty="0"/>
              <a:t>Odd and Even</a:t>
            </a:r>
            <a:endParaRPr lang="en-US" sz="2400" dirty="0"/>
          </a:p>
          <a:p>
            <a:pPr marL="342900" indent="-342900">
              <a:buFont typeface="Arial" pitchFamily="34" charset="0"/>
              <a:buChar char="•"/>
            </a:pPr>
            <a:r>
              <a:rPr lang="en-US" sz="2400" dirty="0"/>
              <a:t>Both </a:t>
            </a:r>
            <a:r>
              <a:rPr lang="en-US" sz="2400" b="1" dirty="0" err="1"/>
              <a:t>cosh</a:t>
            </a:r>
            <a:r>
              <a:rPr lang="en-US" sz="2400" dirty="0"/>
              <a:t> and </a:t>
            </a:r>
            <a:r>
              <a:rPr lang="en-US" sz="2400" b="1" dirty="0" err="1"/>
              <a:t>sech</a:t>
            </a:r>
            <a:r>
              <a:rPr lang="en-US" sz="2400" dirty="0"/>
              <a:t> are </a:t>
            </a:r>
            <a:r>
              <a:rPr lang="en-US" sz="2400" u="sng" dirty="0">
                <a:hlinkClick r:id="rId2"/>
              </a:rPr>
              <a:t>Even Functions</a:t>
            </a:r>
            <a:r>
              <a:rPr lang="en-US" sz="2400" dirty="0"/>
              <a:t>, the rest are Odd Functions.</a:t>
            </a:r>
          </a:p>
          <a:p>
            <a:r>
              <a:rPr lang="en-US" sz="2400" b="1" dirty="0"/>
              <a:t>Derivatives</a:t>
            </a:r>
            <a:endParaRPr lang="en-US" sz="2400" dirty="0"/>
          </a:p>
          <a:p>
            <a:pPr marL="342900" indent="-342900">
              <a:buFont typeface="Arial" pitchFamily="34" charset="0"/>
              <a:buChar char="•"/>
            </a:pPr>
            <a:r>
              <a:rPr lang="en-US" sz="2400" u="sng" dirty="0">
                <a:hlinkClick r:id="rId3"/>
              </a:rPr>
              <a:t>Derivatives</a:t>
            </a:r>
            <a:r>
              <a:rPr lang="en-US" sz="2400" dirty="0"/>
              <a:t> are:</a:t>
            </a:r>
          </a:p>
          <a:p>
            <a:pPr marL="342900" indent="-342900">
              <a:buFont typeface="Arial" pitchFamily="34" charset="0"/>
              <a:buChar char="•"/>
            </a:pPr>
            <a:r>
              <a:rPr lang="en-US" sz="2400" i="1" dirty="0"/>
              <a:t>d/</a:t>
            </a:r>
            <a:r>
              <a:rPr lang="en-US" sz="2400" b="1" dirty="0"/>
              <a:t>dx</a:t>
            </a:r>
            <a:r>
              <a:rPr lang="en-US" sz="2400" dirty="0"/>
              <a:t> </a:t>
            </a:r>
            <a:r>
              <a:rPr lang="en-US" sz="2400" dirty="0" err="1"/>
              <a:t>sinh</a:t>
            </a:r>
            <a:r>
              <a:rPr lang="en-US" sz="2400" dirty="0"/>
              <a:t> x = </a:t>
            </a:r>
            <a:r>
              <a:rPr lang="en-US" sz="2400" dirty="0" err="1"/>
              <a:t>cosh</a:t>
            </a:r>
            <a:r>
              <a:rPr lang="en-US" sz="2400" dirty="0"/>
              <a:t> x</a:t>
            </a:r>
          </a:p>
          <a:p>
            <a:pPr marL="342900" indent="-342900">
              <a:buFont typeface="Arial" pitchFamily="34" charset="0"/>
              <a:buChar char="•"/>
            </a:pPr>
            <a:r>
              <a:rPr lang="en-US" sz="2400" i="1" dirty="0"/>
              <a:t>d/</a:t>
            </a:r>
            <a:r>
              <a:rPr lang="en-US" sz="2400" b="1" dirty="0"/>
              <a:t>dx</a:t>
            </a:r>
            <a:r>
              <a:rPr lang="en-US" sz="2400" dirty="0"/>
              <a:t> </a:t>
            </a:r>
            <a:r>
              <a:rPr lang="en-US" sz="2400" dirty="0" err="1"/>
              <a:t>cosh</a:t>
            </a:r>
            <a:r>
              <a:rPr lang="en-US" sz="2400" dirty="0"/>
              <a:t> x = </a:t>
            </a:r>
            <a:r>
              <a:rPr lang="en-US" sz="2400" dirty="0" err="1"/>
              <a:t>sinh</a:t>
            </a:r>
            <a:r>
              <a:rPr lang="en-US" sz="2400" dirty="0"/>
              <a:t> x</a:t>
            </a:r>
          </a:p>
          <a:p>
            <a:pPr marL="342900" indent="-342900">
              <a:buFont typeface="Arial" pitchFamily="34" charset="0"/>
              <a:buChar char="•"/>
            </a:pPr>
            <a:r>
              <a:rPr lang="en-US" sz="2400" i="1" dirty="0"/>
              <a:t>d/</a:t>
            </a:r>
            <a:r>
              <a:rPr lang="en-US" sz="2400" b="1" dirty="0"/>
              <a:t>dx</a:t>
            </a:r>
            <a:r>
              <a:rPr lang="en-US" sz="2400" dirty="0"/>
              <a:t> </a:t>
            </a:r>
            <a:r>
              <a:rPr lang="en-US" sz="2400" dirty="0" err="1"/>
              <a:t>tanh</a:t>
            </a:r>
            <a:r>
              <a:rPr lang="en-US" sz="2400" dirty="0"/>
              <a:t> x = 1 − tanh</a:t>
            </a:r>
            <a:r>
              <a:rPr lang="en-US" sz="2400" baseline="30000" dirty="0"/>
              <a:t>2</a:t>
            </a:r>
            <a:r>
              <a:rPr lang="en-US" sz="2400" dirty="0"/>
              <a:t> x</a:t>
            </a:r>
          </a:p>
          <a:p>
            <a:pPr marL="342900" indent="-342900">
              <a:buFont typeface="Arial" pitchFamily="34" charset="0"/>
              <a:buChar char="•"/>
            </a:pPr>
            <a:r>
              <a:rPr lang="en-US" sz="2400" dirty="0"/>
              <a:t> </a:t>
            </a:r>
          </a:p>
        </p:txBody>
      </p:sp>
    </p:spTree>
    <p:extLst>
      <p:ext uri="{BB962C8B-B14F-4D97-AF65-F5344CB8AC3E}">
        <p14:creationId xmlns:p14="http://schemas.microsoft.com/office/powerpoint/2010/main" val="4198632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382000" cy="6124754"/>
          </a:xfrm>
          <a:prstGeom prst="rect">
            <a:avLst/>
          </a:prstGeom>
        </p:spPr>
        <p:txBody>
          <a:bodyPr wrap="square">
            <a:spAutoFit/>
          </a:bodyPr>
          <a:lstStyle/>
          <a:p>
            <a:r>
              <a:rPr lang="en-US" sz="2800" b="1" i="1" dirty="0"/>
              <a:t>DOUBLE ANGLE FORMULAS</a:t>
            </a:r>
          </a:p>
          <a:p>
            <a:pPr marL="457200" indent="-457200">
              <a:buFont typeface="Arial" pitchFamily="34" charset="0"/>
              <a:buChar char="•"/>
            </a:pPr>
            <a:r>
              <a:rPr lang="en-US" sz="2800" dirty="0" err="1"/>
              <a:t>sinh</a:t>
            </a:r>
            <a:r>
              <a:rPr lang="en-US" sz="2800" dirty="0"/>
              <a:t> 2x = 2 </a:t>
            </a:r>
            <a:r>
              <a:rPr lang="en-US" sz="2800" dirty="0" err="1"/>
              <a:t>sinh</a:t>
            </a:r>
            <a:r>
              <a:rPr lang="en-US" sz="2800" dirty="0"/>
              <a:t> </a:t>
            </a:r>
            <a:r>
              <a:rPr lang="en-US" sz="2800" i="1" dirty="0"/>
              <a:t>x </a:t>
            </a:r>
            <a:r>
              <a:rPr lang="en-US" sz="2800" dirty="0" err="1"/>
              <a:t>cosh</a:t>
            </a:r>
            <a:r>
              <a:rPr lang="en-US" sz="2800" dirty="0"/>
              <a:t> x</a:t>
            </a:r>
          </a:p>
          <a:p>
            <a:pPr marL="457200" indent="-457200">
              <a:buFont typeface="Arial" pitchFamily="34" charset="0"/>
              <a:buChar char="•"/>
            </a:pPr>
            <a:r>
              <a:rPr lang="en-US" sz="2800" dirty="0" err="1"/>
              <a:t>cosh</a:t>
            </a:r>
            <a:r>
              <a:rPr lang="en-US" sz="2800" dirty="0"/>
              <a:t> 2x = cosh</a:t>
            </a:r>
            <a:r>
              <a:rPr lang="en-US" sz="2800" baseline="30000" dirty="0"/>
              <a:t>2</a:t>
            </a:r>
            <a:r>
              <a:rPr lang="en-US" sz="2800" dirty="0"/>
              <a:t>x + sinh</a:t>
            </a:r>
            <a:r>
              <a:rPr lang="en-US" sz="2800" baseline="30000" dirty="0"/>
              <a:t>2</a:t>
            </a:r>
            <a:r>
              <a:rPr lang="en-US" sz="2800" i="1" dirty="0"/>
              <a:t>x </a:t>
            </a:r>
            <a:endParaRPr lang="en-US" sz="2800" i="1" dirty="0" smtClean="0"/>
          </a:p>
          <a:p>
            <a:pPr marL="457200" indent="-457200">
              <a:buFont typeface="Arial" pitchFamily="34" charset="0"/>
              <a:buChar char="•"/>
            </a:pPr>
            <a:r>
              <a:rPr lang="en-US" sz="2800" dirty="0" smtClean="0"/>
              <a:t>               = </a:t>
            </a:r>
            <a:r>
              <a:rPr lang="en-US" sz="2800" dirty="0"/>
              <a:t>2 cosh</a:t>
            </a:r>
            <a:r>
              <a:rPr lang="en-US" sz="2800" baseline="30000" dirty="0"/>
              <a:t>2</a:t>
            </a:r>
            <a:r>
              <a:rPr lang="en-US" sz="2800" dirty="0"/>
              <a:t>x — </a:t>
            </a:r>
            <a:r>
              <a:rPr lang="en-US" sz="2800" dirty="0" smtClean="0"/>
              <a:t>1</a:t>
            </a:r>
          </a:p>
          <a:p>
            <a:pPr marL="457200" indent="-457200">
              <a:buFont typeface="Arial" pitchFamily="34" charset="0"/>
              <a:buChar char="•"/>
            </a:pPr>
            <a:r>
              <a:rPr lang="en-US" sz="2800" dirty="0"/>
              <a:t> </a:t>
            </a:r>
            <a:r>
              <a:rPr lang="en-US" sz="2800" dirty="0" smtClean="0"/>
              <a:t>             </a:t>
            </a:r>
            <a:r>
              <a:rPr lang="en-US" sz="2800" dirty="0"/>
              <a:t>= 1 + 2 sinh</a:t>
            </a:r>
            <a:r>
              <a:rPr lang="en-US" sz="2800" baseline="30000" dirty="0"/>
              <a:t>2</a:t>
            </a:r>
            <a:r>
              <a:rPr lang="en-US" sz="2800" dirty="0"/>
              <a:t>x</a:t>
            </a:r>
          </a:p>
          <a:p>
            <a:pPr marL="457200" indent="-457200">
              <a:buFont typeface="Arial" pitchFamily="34" charset="0"/>
              <a:buChar char="•"/>
            </a:pPr>
            <a:r>
              <a:rPr lang="en-US" sz="2800" dirty="0" err="1"/>
              <a:t>tanh</a:t>
            </a:r>
            <a:r>
              <a:rPr lang="en-US" sz="2800" dirty="0"/>
              <a:t> 2x = (2tanh x)/(1 + tanh</a:t>
            </a:r>
            <a:r>
              <a:rPr lang="en-US" sz="2800" baseline="30000" dirty="0"/>
              <a:t>2</a:t>
            </a:r>
            <a:r>
              <a:rPr lang="en-US" sz="2800" dirty="0"/>
              <a:t>x)</a:t>
            </a:r>
          </a:p>
          <a:p>
            <a:r>
              <a:rPr lang="en-US" sz="2800" b="1" i="1" dirty="0"/>
              <a:t>MULTIPLE ANGLE FORMULAS</a:t>
            </a:r>
          </a:p>
          <a:p>
            <a:pPr marL="457200" indent="-457200">
              <a:buFont typeface="Arial" pitchFamily="34" charset="0"/>
              <a:buChar char="•"/>
            </a:pPr>
            <a:r>
              <a:rPr lang="en-US" sz="2800" dirty="0" err="1"/>
              <a:t>sinh</a:t>
            </a:r>
            <a:r>
              <a:rPr lang="en-US" sz="2800" dirty="0"/>
              <a:t> 3x = 3 </a:t>
            </a:r>
            <a:r>
              <a:rPr lang="en-US" sz="2800" dirty="0" err="1"/>
              <a:t>sinh</a:t>
            </a:r>
            <a:r>
              <a:rPr lang="en-US" sz="2800" dirty="0"/>
              <a:t> x + 4 sinh</a:t>
            </a:r>
            <a:r>
              <a:rPr lang="en-US" sz="2800" baseline="30000" dirty="0"/>
              <a:t>3</a:t>
            </a:r>
            <a:r>
              <a:rPr lang="en-US" sz="2800" dirty="0"/>
              <a:t> x</a:t>
            </a:r>
          </a:p>
          <a:p>
            <a:pPr marL="457200" indent="-457200">
              <a:buFont typeface="Arial" pitchFamily="34" charset="0"/>
              <a:buChar char="•"/>
            </a:pPr>
            <a:r>
              <a:rPr lang="en-US" sz="2800" dirty="0" err="1"/>
              <a:t>cosh</a:t>
            </a:r>
            <a:r>
              <a:rPr lang="en-US" sz="2800" dirty="0"/>
              <a:t> 3x = 4 cosh</a:t>
            </a:r>
            <a:r>
              <a:rPr lang="en-US" sz="2800" baseline="30000" dirty="0"/>
              <a:t>3</a:t>
            </a:r>
            <a:r>
              <a:rPr lang="en-US" sz="2800" dirty="0"/>
              <a:t> x — 3 </a:t>
            </a:r>
            <a:r>
              <a:rPr lang="en-US" sz="2800" dirty="0" err="1"/>
              <a:t>cosh</a:t>
            </a:r>
            <a:r>
              <a:rPr lang="en-US" sz="2800" dirty="0"/>
              <a:t> x</a:t>
            </a:r>
          </a:p>
          <a:p>
            <a:pPr marL="457200" indent="-457200">
              <a:buFont typeface="Arial" pitchFamily="34" charset="0"/>
              <a:buChar char="•"/>
            </a:pPr>
            <a:r>
              <a:rPr lang="en-US" sz="2800" dirty="0" err="1"/>
              <a:t>tanh</a:t>
            </a:r>
            <a:r>
              <a:rPr lang="en-US" sz="2800" dirty="0"/>
              <a:t> 3x = (3 </a:t>
            </a:r>
            <a:r>
              <a:rPr lang="en-US" sz="2800" dirty="0" err="1"/>
              <a:t>tanh</a:t>
            </a:r>
            <a:r>
              <a:rPr lang="en-US" sz="2800" dirty="0"/>
              <a:t> x + tanh</a:t>
            </a:r>
            <a:r>
              <a:rPr lang="en-US" sz="2800" baseline="30000" dirty="0"/>
              <a:t>3</a:t>
            </a:r>
            <a:r>
              <a:rPr lang="en-US" sz="2800" dirty="0"/>
              <a:t> x)/(1 + 3 tanh</a:t>
            </a:r>
            <a:r>
              <a:rPr lang="en-US" sz="2800" baseline="30000" dirty="0"/>
              <a:t>2</a:t>
            </a:r>
            <a:r>
              <a:rPr lang="en-US" sz="2800" dirty="0"/>
              <a:t>x)</a:t>
            </a:r>
          </a:p>
          <a:p>
            <a:pPr marL="457200" indent="-457200">
              <a:buFont typeface="Arial" pitchFamily="34" charset="0"/>
              <a:buChar char="•"/>
            </a:pPr>
            <a:r>
              <a:rPr lang="en-US" sz="2800" dirty="0" err="1"/>
              <a:t>sinh</a:t>
            </a:r>
            <a:r>
              <a:rPr lang="en-US" sz="2800" dirty="0"/>
              <a:t> 4x = 8 sinh</a:t>
            </a:r>
            <a:r>
              <a:rPr lang="en-US" sz="2800" baseline="30000" dirty="0"/>
              <a:t>3</a:t>
            </a:r>
            <a:r>
              <a:rPr lang="en-US" sz="2800" dirty="0"/>
              <a:t> x </a:t>
            </a:r>
            <a:r>
              <a:rPr lang="en-US" sz="2800" dirty="0" err="1"/>
              <a:t>cosh</a:t>
            </a:r>
            <a:r>
              <a:rPr lang="en-US" sz="2800" dirty="0"/>
              <a:t> x + 4 </a:t>
            </a:r>
            <a:r>
              <a:rPr lang="en-US" sz="2800" dirty="0" err="1"/>
              <a:t>sinh</a:t>
            </a:r>
            <a:r>
              <a:rPr lang="en-US" sz="2800" dirty="0"/>
              <a:t> x </a:t>
            </a:r>
            <a:r>
              <a:rPr lang="en-US" sz="2800" dirty="0" err="1"/>
              <a:t>cosh</a:t>
            </a:r>
            <a:r>
              <a:rPr lang="en-US" sz="2800" dirty="0"/>
              <a:t> x</a:t>
            </a:r>
          </a:p>
          <a:p>
            <a:pPr marL="457200" indent="-457200">
              <a:buFont typeface="Arial" pitchFamily="34" charset="0"/>
              <a:buChar char="•"/>
            </a:pPr>
            <a:r>
              <a:rPr lang="en-US" sz="2800" dirty="0" err="1"/>
              <a:t>cosh</a:t>
            </a:r>
            <a:r>
              <a:rPr lang="en-US" sz="2800" dirty="0"/>
              <a:t> 4x = 8 cosh</a:t>
            </a:r>
            <a:r>
              <a:rPr lang="en-US" sz="2800" baseline="30000" dirty="0"/>
              <a:t>4</a:t>
            </a:r>
            <a:r>
              <a:rPr lang="en-US" sz="2800" dirty="0"/>
              <a:t> x — 8 cosh</a:t>
            </a:r>
            <a:r>
              <a:rPr lang="en-US" sz="2800" baseline="30000" dirty="0"/>
              <a:t>2</a:t>
            </a:r>
            <a:r>
              <a:rPr lang="en-US" sz="2800" dirty="0"/>
              <a:t> x + 1</a:t>
            </a:r>
          </a:p>
          <a:p>
            <a:pPr marL="457200" indent="-457200">
              <a:buFont typeface="Arial" pitchFamily="34" charset="0"/>
              <a:buChar char="•"/>
            </a:pPr>
            <a:r>
              <a:rPr lang="en-US" sz="2800" dirty="0" err="1"/>
              <a:t>tanh</a:t>
            </a:r>
            <a:r>
              <a:rPr lang="en-US" sz="2800" dirty="0"/>
              <a:t> 4x = (4 </a:t>
            </a:r>
            <a:r>
              <a:rPr lang="en-US" sz="2800" dirty="0" err="1"/>
              <a:t>tanh</a:t>
            </a:r>
            <a:r>
              <a:rPr lang="en-US" sz="2800" dirty="0"/>
              <a:t> </a:t>
            </a:r>
            <a:r>
              <a:rPr lang="en-US" sz="2800" i="1" dirty="0"/>
              <a:t>x </a:t>
            </a:r>
            <a:r>
              <a:rPr lang="en-US" sz="2800" dirty="0"/>
              <a:t>+ 4 tanh</a:t>
            </a:r>
            <a:r>
              <a:rPr lang="en-US" sz="2800" baseline="30000" dirty="0"/>
              <a:t>3</a:t>
            </a:r>
            <a:r>
              <a:rPr lang="en-US" sz="2800" dirty="0"/>
              <a:t> x)/(1 + 6 tanh</a:t>
            </a:r>
            <a:r>
              <a:rPr lang="en-US" sz="2800" baseline="30000" dirty="0"/>
              <a:t>2</a:t>
            </a:r>
            <a:r>
              <a:rPr lang="en-US" sz="2800" dirty="0"/>
              <a:t> x + tanh</a:t>
            </a:r>
            <a:r>
              <a:rPr lang="en-US" sz="2800" baseline="30000" dirty="0"/>
              <a:t>4</a:t>
            </a:r>
            <a:r>
              <a:rPr lang="en-US" sz="2800" dirty="0"/>
              <a:t> x)</a:t>
            </a:r>
          </a:p>
        </p:txBody>
      </p:sp>
    </p:spTree>
    <p:extLst>
      <p:ext uri="{BB962C8B-B14F-4D97-AF65-F5344CB8AC3E}">
        <p14:creationId xmlns:p14="http://schemas.microsoft.com/office/powerpoint/2010/main" val="4136294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8847"/>
            <a:ext cx="8839200" cy="6186309"/>
          </a:xfrm>
          <a:prstGeom prst="rect">
            <a:avLst/>
          </a:prstGeom>
        </p:spPr>
        <p:txBody>
          <a:bodyPr wrap="square">
            <a:spAutoFit/>
          </a:bodyPr>
          <a:lstStyle/>
          <a:p>
            <a:r>
              <a:rPr lang="en-US" b="1" dirty="0"/>
              <a:t>MULTIPLE ANGLE FORMULAS</a:t>
            </a:r>
          </a:p>
          <a:p>
            <a:pPr marL="285750" indent="-285750">
              <a:buFont typeface="Arial" pitchFamily="34" charset="0"/>
              <a:buChar char="•"/>
            </a:pPr>
            <a:r>
              <a:rPr lang="en-US" dirty="0" err="1"/>
              <a:t>sinh</a:t>
            </a:r>
            <a:r>
              <a:rPr lang="en-US" dirty="0"/>
              <a:t> 3x = 3 </a:t>
            </a:r>
            <a:r>
              <a:rPr lang="en-US" dirty="0" err="1"/>
              <a:t>sinh</a:t>
            </a:r>
            <a:r>
              <a:rPr lang="en-US" dirty="0"/>
              <a:t> x + 4 sinh</a:t>
            </a:r>
            <a:r>
              <a:rPr lang="en-US" baseline="30000" dirty="0"/>
              <a:t>3</a:t>
            </a:r>
            <a:r>
              <a:rPr lang="en-US" dirty="0"/>
              <a:t> x</a:t>
            </a:r>
          </a:p>
          <a:p>
            <a:pPr marL="285750" indent="-285750">
              <a:buFont typeface="Arial" pitchFamily="34" charset="0"/>
              <a:buChar char="•"/>
            </a:pPr>
            <a:r>
              <a:rPr lang="en-US" dirty="0" err="1"/>
              <a:t>cosh</a:t>
            </a:r>
            <a:r>
              <a:rPr lang="en-US" dirty="0"/>
              <a:t> 3x = 4 cosh</a:t>
            </a:r>
            <a:r>
              <a:rPr lang="en-US" baseline="30000" dirty="0"/>
              <a:t>3</a:t>
            </a:r>
            <a:r>
              <a:rPr lang="en-US" dirty="0"/>
              <a:t> x — 3 </a:t>
            </a:r>
            <a:r>
              <a:rPr lang="en-US" dirty="0" err="1"/>
              <a:t>cosh</a:t>
            </a:r>
            <a:r>
              <a:rPr lang="en-US" dirty="0"/>
              <a:t> x</a:t>
            </a:r>
          </a:p>
          <a:p>
            <a:pPr marL="285750" indent="-285750">
              <a:buFont typeface="Arial" pitchFamily="34" charset="0"/>
              <a:buChar char="•"/>
            </a:pPr>
            <a:r>
              <a:rPr lang="en-US" dirty="0" err="1"/>
              <a:t>tanh</a:t>
            </a:r>
            <a:r>
              <a:rPr lang="en-US" dirty="0"/>
              <a:t> 3x = (3 </a:t>
            </a:r>
            <a:r>
              <a:rPr lang="en-US" dirty="0" err="1"/>
              <a:t>tanh</a:t>
            </a:r>
            <a:r>
              <a:rPr lang="en-US" dirty="0"/>
              <a:t> x + tanh</a:t>
            </a:r>
            <a:r>
              <a:rPr lang="en-US" baseline="30000" dirty="0"/>
              <a:t>3</a:t>
            </a:r>
            <a:r>
              <a:rPr lang="en-US" dirty="0"/>
              <a:t> x)/(1 + 3 tanh</a:t>
            </a:r>
            <a:r>
              <a:rPr lang="en-US" baseline="30000" dirty="0"/>
              <a:t>2</a:t>
            </a:r>
            <a:r>
              <a:rPr lang="en-US" dirty="0"/>
              <a:t>x)</a:t>
            </a:r>
          </a:p>
          <a:p>
            <a:pPr marL="285750" indent="-285750">
              <a:buFont typeface="Arial" pitchFamily="34" charset="0"/>
              <a:buChar char="•"/>
            </a:pPr>
            <a:r>
              <a:rPr lang="en-US" dirty="0" err="1"/>
              <a:t>sinh</a:t>
            </a:r>
            <a:r>
              <a:rPr lang="en-US" dirty="0"/>
              <a:t> 4x = 8 sinh</a:t>
            </a:r>
            <a:r>
              <a:rPr lang="en-US" baseline="30000" dirty="0"/>
              <a:t>3</a:t>
            </a:r>
            <a:r>
              <a:rPr lang="en-US" dirty="0"/>
              <a:t> x </a:t>
            </a:r>
            <a:r>
              <a:rPr lang="en-US" dirty="0" err="1"/>
              <a:t>cosh</a:t>
            </a:r>
            <a:r>
              <a:rPr lang="en-US" dirty="0"/>
              <a:t> x + 4 </a:t>
            </a:r>
            <a:r>
              <a:rPr lang="en-US" dirty="0" err="1"/>
              <a:t>sinh</a:t>
            </a:r>
            <a:r>
              <a:rPr lang="en-US" dirty="0"/>
              <a:t> x </a:t>
            </a:r>
            <a:r>
              <a:rPr lang="en-US" dirty="0" err="1"/>
              <a:t>cosh</a:t>
            </a:r>
            <a:r>
              <a:rPr lang="en-US" dirty="0"/>
              <a:t> x</a:t>
            </a:r>
          </a:p>
          <a:p>
            <a:pPr marL="285750" indent="-285750">
              <a:buFont typeface="Arial" pitchFamily="34" charset="0"/>
              <a:buChar char="•"/>
            </a:pPr>
            <a:r>
              <a:rPr lang="en-US" dirty="0" err="1"/>
              <a:t>cosh</a:t>
            </a:r>
            <a:r>
              <a:rPr lang="en-US" dirty="0"/>
              <a:t> 4x = 8 cosh</a:t>
            </a:r>
            <a:r>
              <a:rPr lang="en-US" baseline="30000" dirty="0"/>
              <a:t>4</a:t>
            </a:r>
            <a:r>
              <a:rPr lang="en-US" dirty="0"/>
              <a:t> x — 8 cosh</a:t>
            </a:r>
            <a:r>
              <a:rPr lang="en-US" baseline="30000" dirty="0"/>
              <a:t>2</a:t>
            </a:r>
            <a:r>
              <a:rPr lang="en-US" dirty="0"/>
              <a:t> x + 1</a:t>
            </a:r>
          </a:p>
          <a:p>
            <a:pPr marL="285750" indent="-285750">
              <a:buFont typeface="Arial" pitchFamily="34" charset="0"/>
              <a:buChar char="•"/>
            </a:pPr>
            <a:r>
              <a:rPr lang="en-US" dirty="0" err="1"/>
              <a:t>tanh</a:t>
            </a:r>
            <a:r>
              <a:rPr lang="en-US" dirty="0"/>
              <a:t> 4x = (4 </a:t>
            </a:r>
            <a:r>
              <a:rPr lang="en-US" dirty="0" err="1"/>
              <a:t>tanh</a:t>
            </a:r>
            <a:r>
              <a:rPr lang="en-US" dirty="0"/>
              <a:t> </a:t>
            </a:r>
            <a:r>
              <a:rPr lang="en-US" i="1" dirty="0"/>
              <a:t>x </a:t>
            </a:r>
            <a:r>
              <a:rPr lang="en-US" dirty="0"/>
              <a:t>+ 4 tanh</a:t>
            </a:r>
            <a:r>
              <a:rPr lang="en-US" baseline="30000" dirty="0"/>
              <a:t>3</a:t>
            </a:r>
            <a:r>
              <a:rPr lang="en-US" dirty="0"/>
              <a:t> x)/(1 + 6 tanh</a:t>
            </a:r>
            <a:r>
              <a:rPr lang="en-US" baseline="30000" dirty="0"/>
              <a:t>2</a:t>
            </a:r>
            <a:r>
              <a:rPr lang="en-US" dirty="0"/>
              <a:t> x + tanh</a:t>
            </a:r>
            <a:r>
              <a:rPr lang="en-US" baseline="30000" dirty="0"/>
              <a:t>4</a:t>
            </a:r>
            <a:r>
              <a:rPr lang="en-US" dirty="0"/>
              <a:t> x)</a:t>
            </a:r>
          </a:p>
          <a:p>
            <a:r>
              <a:rPr lang="en-US" b="1" dirty="0"/>
              <a:t>POWERS OF HYPERBOLIC FUNCTIONS</a:t>
            </a:r>
          </a:p>
          <a:p>
            <a:pPr marL="285750" indent="-285750">
              <a:buFont typeface="Arial" pitchFamily="34" charset="0"/>
              <a:buChar char="•"/>
            </a:pPr>
            <a:r>
              <a:rPr lang="en-US" dirty="0"/>
              <a:t>sinh</a:t>
            </a:r>
            <a:r>
              <a:rPr lang="en-US" baseline="30000" dirty="0"/>
              <a:t>2</a:t>
            </a:r>
            <a:r>
              <a:rPr lang="en-US" dirty="0"/>
              <a:t> x = ½cosh 2x — ½</a:t>
            </a:r>
          </a:p>
          <a:p>
            <a:pPr marL="285750" indent="-285750">
              <a:buFont typeface="Arial" pitchFamily="34" charset="0"/>
              <a:buChar char="•"/>
            </a:pPr>
            <a:r>
              <a:rPr lang="en-US" dirty="0"/>
              <a:t>cosh</a:t>
            </a:r>
            <a:r>
              <a:rPr lang="en-US" baseline="30000" dirty="0"/>
              <a:t>2</a:t>
            </a:r>
            <a:r>
              <a:rPr lang="en-US" dirty="0"/>
              <a:t> x = ½cosh 2x + ½</a:t>
            </a:r>
          </a:p>
          <a:p>
            <a:pPr marL="285750" indent="-285750">
              <a:buFont typeface="Arial" pitchFamily="34" charset="0"/>
              <a:buChar char="•"/>
            </a:pPr>
            <a:r>
              <a:rPr lang="en-US" dirty="0"/>
              <a:t>sinh</a:t>
            </a:r>
            <a:r>
              <a:rPr lang="en-US" baseline="30000" dirty="0"/>
              <a:t>3</a:t>
            </a:r>
            <a:r>
              <a:rPr lang="en-US" dirty="0"/>
              <a:t> x = ¼sinh 3x — ¾sinh x</a:t>
            </a:r>
          </a:p>
          <a:p>
            <a:pPr marL="285750" indent="-285750">
              <a:buFont typeface="Arial" pitchFamily="34" charset="0"/>
              <a:buChar char="•"/>
            </a:pPr>
            <a:r>
              <a:rPr lang="en-US" dirty="0"/>
              <a:t>cosh</a:t>
            </a:r>
            <a:r>
              <a:rPr lang="en-US" baseline="30000" dirty="0"/>
              <a:t>3</a:t>
            </a:r>
            <a:r>
              <a:rPr lang="en-US" dirty="0"/>
              <a:t> x = ¼cosh 3x + ¾cosh x</a:t>
            </a:r>
          </a:p>
          <a:p>
            <a:pPr marL="285750" indent="-285750">
              <a:buFont typeface="Arial" pitchFamily="34" charset="0"/>
              <a:buChar char="•"/>
            </a:pPr>
            <a:r>
              <a:rPr lang="en-US" dirty="0"/>
              <a:t>sinh</a:t>
            </a:r>
            <a:r>
              <a:rPr lang="en-US" baseline="30000" dirty="0"/>
              <a:t>4</a:t>
            </a:r>
            <a:r>
              <a:rPr lang="en-US" dirty="0"/>
              <a:t> x = 3/8 - ½cosh 2x + 1/8cosh 4x</a:t>
            </a:r>
          </a:p>
          <a:p>
            <a:pPr marL="285750" indent="-285750">
              <a:buFont typeface="Arial" pitchFamily="34" charset="0"/>
              <a:buChar char="•"/>
            </a:pPr>
            <a:r>
              <a:rPr lang="en-US" dirty="0"/>
              <a:t>cosh</a:t>
            </a:r>
            <a:r>
              <a:rPr lang="en-US" baseline="30000" dirty="0"/>
              <a:t>4</a:t>
            </a:r>
            <a:r>
              <a:rPr lang="en-US" dirty="0"/>
              <a:t> x = 3/8 + ½cosh 2x + 1/8cosh 4x</a:t>
            </a:r>
          </a:p>
          <a:p>
            <a:r>
              <a:rPr lang="en-US" b="1" dirty="0"/>
              <a:t>SUM, DIFFERENCE AND PRODUCT OF HYPERBOLIC FUNCTIONS</a:t>
            </a:r>
          </a:p>
          <a:p>
            <a:pPr marL="285750" indent="-285750">
              <a:buFont typeface="Arial" pitchFamily="34" charset="0"/>
              <a:buChar char="•"/>
            </a:pPr>
            <a:r>
              <a:rPr lang="en-US" dirty="0" err="1"/>
              <a:t>sinh</a:t>
            </a:r>
            <a:r>
              <a:rPr lang="en-US" dirty="0"/>
              <a:t> x + </a:t>
            </a:r>
            <a:r>
              <a:rPr lang="en-US" dirty="0" err="1"/>
              <a:t>sinh</a:t>
            </a:r>
            <a:r>
              <a:rPr lang="en-US" dirty="0"/>
              <a:t> </a:t>
            </a:r>
            <a:r>
              <a:rPr lang="en-US" i="1" dirty="0"/>
              <a:t>y</a:t>
            </a:r>
            <a:r>
              <a:rPr lang="en-US" dirty="0"/>
              <a:t> = 2 </a:t>
            </a:r>
            <a:r>
              <a:rPr lang="en-US" dirty="0" err="1"/>
              <a:t>sinh</a:t>
            </a:r>
            <a:r>
              <a:rPr lang="en-US" dirty="0"/>
              <a:t> ½(x + </a:t>
            </a:r>
            <a:r>
              <a:rPr lang="en-US" i="1" dirty="0"/>
              <a:t>y) </a:t>
            </a:r>
            <a:r>
              <a:rPr lang="en-US" dirty="0" err="1"/>
              <a:t>cosh</a:t>
            </a:r>
            <a:r>
              <a:rPr lang="en-US" dirty="0"/>
              <a:t> ½(x - y)</a:t>
            </a:r>
          </a:p>
          <a:p>
            <a:pPr marL="285750" indent="-285750">
              <a:buFont typeface="Arial" pitchFamily="34" charset="0"/>
              <a:buChar char="•"/>
            </a:pPr>
            <a:r>
              <a:rPr lang="en-US" dirty="0" err="1"/>
              <a:t>sinh</a:t>
            </a:r>
            <a:r>
              <a:rPr lang="en-US" dirty="0"/>
              <a:t> x - </a:t>
            </a:r>
            <a:r>
              <a:rPr lang="en-US" dirty="0" err="1"/>
              <a:t>sinh</a:t>
            </a:r>
            <a:r>
              <a:rPr lang="en-US" dirty="0"/>
              <a:t> y = 2 </a:t>
            </a:r>
            <a:r>
              <a:rPr lang="en-US" dirty="0" err="1"/>
              <a:t>cosh</a:t>
            </a:r>
            <a:r>
              <a:rPr lang="en-US" dirty="0"/>
              <a:t> ½(x + y) </a:t>
            </a:r>
            <a:r>
              <a:rPr lang="en-US" dirty="0" err="1"/>
              <a:t>sinh</a:t>
            </a:r>
            <a:r>
              <a:rPr lang="en-US" dirty="0"/>
              <a:t> ½(x - y)</a:t>
            </a:r>
          </a:p>
          <a:p>
            <a:pPr marL="285750" indent="-285750">
              <a:buFont typeface="Arial" pitchFamily="34" charset="0"/>
              <a:buChar char="•"/>
            </a:pPr>
            <a:r>
              <a:rPr lang="en-US" dirty="0" err="1"/>
              <a:t>cosh</a:t>
            </a:r>
            <a:r>
              <a:rPr lang="en-US" dirty="0"/>
              <a:t> x + </a:t>
            </a:r>
            <a:r>
              <a:rPr lang="en-US" dirty="0" err="1"/>
              <a:t>cosh</a:t>
            </a:r>
            <a:r>
              <a:rPr lang="en-US" dirty="0"/>
              <a:t> </a:t>
            </a:r>
            <a:r>
              <a:rPr lang="en-US" i="1" dirty="0"/>
              <a:t>y</a:t>
            </a:r>
            <a:r>
              <a:rPr lang="en-US" dirty="0"/>
              <a:t> = 2 </a:t>
            </a:r>
            <a:r>
              <a:rPr lang="en-US" dirty="0" err="1"/>
              <a:t>cosh</a:t>
            </a:r>
            <a:r>
              <a:rPr lang="en-US" dirty="0"/>
              <a:t> ½(x + y) </a:t>
            </a:r>
            <a:r>
              <a:rPr lang="en-US" dirty="0" err="1"/>
              <a:t>cosh</a:t>
            </a:r>
            <a:r>
              <a:rPr lang="en-US" dirty="0"/>
              <a:t> ½(x - y)</a:t>
            </a:r>
          </a:p>
          <a:p>
            <a:pPr marL="285750" indent="-285750">
              <a:buFont typeface="Arial" pitchFamily="34" charset="0"/>
              <a:buChar char="•"/>
            </a:pPr>
            <a:r>
              <a:rPr lang="en-US" dirty="0" err="1"/>
              <a:t>cosh</a:t>
            </a:r>
            <a:r>
              <a:rPr lang="en-US" dirty="0"/>
              <a:t> x - </a:t>
            </a:r>
            <a:r>
              <a:rPr lang="en-US" dirty="0" err="1"/>
              <a:t>cosh</a:t>
            </a:r>
            <a:r>
              <a:rPr lang="en-US" dirty="0"/>
              <a:t> </a:t>
            </a:r>
            <a:r>
              <a:rPr lang="en-US" i="1" dirty="0"/>
              <a:t>y</a:t>
            </a:r>
            <a:r>
              <a:rPr lang="en-US" dirty="0"/>
              <a:t> = 2 </a:t>
            </a:r>
            <a:r>
              <a:rPr lang="en-US" dirty="0" err="1"/>
              <a:t>sinh</a:t>
            </a:r>
            <a:r>
              <a:rPr lang="en-US" dirty="0"/>
              <a:t> ½(x + y) </a:t>
            </a:r>
            <a:r>
              <a:rPr lang="en-US" dirty="0" err="1"/>
              <a:t>sinh</a:t>
            </a:r>
            <a:r>
              <a:rPr lang="en-US" dirty="0"/>
              <a:t> ½(x — y)</a:t>
            </a:r>
          </a:p>
          <a:p>
            <a:pPr marL="285750" indent="-285750">
              <a:buFont typeface="Arial" pitchFamily="34" charset="0"/>
              <a:buChar char="•"/>
            </a:pPr>
            <a:r>
              <a:rPr lang="en-US" dirty="0" err="1"/>
              <a:t>sinh</a:t>
            </a:r>
            <a:r>
              <a:rPr lang="en-US" dirty="0"/>
              <a:t> x </a:t>
            </a:r>
            <a:r>
              <a:rPr lang="en-US" dirty="0" err="1"/>
              <a:t>sinh</a:t>
            </a:r>
            <a:r>
              <a:rPr lang="en-US" dirty="0"/>
              <a:t> </a:t>
            </a:r>
            <a:r>
              <a:rPr lang="en-US" i="1" dirty="0"/>
              <a:t>y =    </a:t>
            </a:r>
            <a:r>
              <a:rPr lang="en-US" dirty="0"/>
              <a:t>½(</a:t>
            </a:r>
            <a:r>
              <a:rPr lang="en-US" dirty="0" err="1"/>
              <a:t>cosh</a:t>
            </a:r>
            <a:r>
              <a:rPr lang="en-US" dirty="0"/>
              <a:t> </a:t>
            </a:r>
            <a:r>
              <a:rPr lang="en-US" i="1" dirty="0"/>
              <a:t>(x + y) - </a:t>
            </a:r>
            <a:r>
              <a:rPr lang="en-US" dirty="0" err="1"/>
              <a:t>cosh</a:t>
            </a:r>
            <a:r>
              <a:rPr lang="en-US" dirty="0"/>
              <a:t> (x - y))</a:t>
            </a:r>
          </a:p>
          <a:p>
            <a:pPr marL="285750" indent="-285750">
              <a:buFont typeface="Arial" pitchFamily="34" charset="0"/>
              <a:buChar char="•"/>
            </a:pPr>
            <a:r>
              <a:rPr lang="en-US" dirty="0" err="1"/>
              <a:t>cosh</a:t>
            </a:r>
            <a:r>
              <a:rPr lang="en-US" dirty="0"/>
              <a:t> x </a:t>
            </a:r>
            <a:r>
              <a:rPr lang="en-US" dirty="0" err="1"/>
              <a:t>cosh</a:t>
            </a:r>
            <a:r>
              <a:rPr lang="en-US" dirty="0"/>
              <a:t> y = ½(</a:t>
            </a:r>
            <a:r>
              <a:rPr lang="en-US" dirty="0" err="1"/>
              <a:t>cosh</a:t>
            </a:r>
            <a:r>
              <a:rPr lang="en-US" dirty="0"/>
              <a:t> </a:t>
            </a:r>
            <a:r>
              <a:rPr lang="en-US" i="1" dirty="0"/>
              <a:t>(x + y) + </a:t>
            </a:r>
            <a:r>
              <a:rPr lang="en-US" dirty="0" err="1"/>
              <a:t>cosh</a:t>
            </a:r>
            <a:r>
              <a:rPr lang="en-US" dirty="0"/>
              <a:t> (x — y))</a:t>
            </a:r>
          </a:p>
          <a:p>
            <a:pPr marL="285750" indent="-285750">
              <a:buFont typeface="Arial" pitchFamily="34" charset="0"/>
              <a:buChar char="•"/>
            </a:pPr>
            <a:r>
              <a:rPr lang="en-US" dirty="0" err="1"/>
              <a:t>sinh</a:t>
            </a:r>
            <a:r>
              <a:rPr lang="en-US" dirty="0"/>
              <a:t> x </a:t>
            </a:r>
            <a:r>
              <a:rPr lang="en-US" dirty="0" err="1"/>
              <a:t>cosh</a:t>
            </a:r>
            <a:r>
              <a:rPr lang="en-US" dirty="0"/>
              <a:t> y = ½(</a:t>
            </a:r>
            <a:r>
              <a:rPr lang="en-US" dirty="0" err="1"/>
              <a:t>sinh</a:t>
            </a:r>
            <a:r>
              <a:rPr lang="en-US" dirty="0"/>
              <a:t> </a:t>
            </a:r>
            <a:r>
              <a:rPr lang="en-US" i="1" dirty="0"/>
              <a:t>(x + y) + </a:t>
            </a:r>
            <a:r>
              <a:rPr lang="en-US" dirty="0" err="1"/>
              <a:t>sinh</a:t>
            </a:r>
            <a:r>
              <a:rPr lang="en-US" dirty="0"/>
              <a:t> (x - y))</a:t>
            </a:r>
          </a:p>
        </p:txBody>
      </p:sp>
    </p:spTree>
    <p:extLst>
      <p:ext uri="{BB962C8B-B14F-4D97-AF65-F5344CB8AC3E}">
        <p14:creationId xmlns:p14="http://schemas.microsoft.com/office/powerpoint/2010/main" val="3313293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762000"/>
            <a:ext cx="8077200" cy="4955203"/>
          </a:xfrm>
          <a:prstGeom prst="rect">
            <a:avLst/>
          </a:prstGeom>
        </p:spPr>
        <p:txBody>
          <a:bodyPr wrap="square">
            <a:spAutoFit/>
          </a:bodyPr>
          <a:lstStyle/>
          <a:p>
            <a:r>
              <a:rPr lang="en-US" sz="2800" b="1" dirty="0"/>
              <a:t>Trigonometric </a:t>
            </a:r>
            <a:r>
              <a:rPr lang="en-US" sz="2800" b="1" dirty="0" smtClean="0"/>
              <a:t>functions</a:t>
            </a:r>
            <a:endParaRPr lang="en-US" sz="2800" b="1" dirty="0"/>
          </a:p>
          <a:p>
            <a:r>
              <a:rPr lang="en-US" sz="2400" dirty="0"/>
              <a:t>The functions </a:t>
            </a:r>
            <a:r>
              <a:rPr lang="en-US" sz="2400" dirty="0">
                <a:hlinkClick r:id="rId2" tooltip="Sine"/>
              </a:rPr>
              <a:t>sine</a:t>
            </a:r>
            <a:r>
              <a:rPr lang="en-US" sz="2400" dirty="0"/>
              <a:t>, </a:t>
            </a:r>
            <a:r>
              <a:rPr lang="en-US" sz="2400" dirty="0">
                <a:hlinkClick r:id="rId3" tooltip="Cosine"/>
              </a:rPr>
              <a:t>cosine</a:t>
            </a:r>
            <a:r>
              <a:rPr lang="en-US" sz="2400" dirty="0"/>
              <a:t> and </a:t>
            </a:r>
            <a:r>
              <a:rPr lang="en-US" sz="2400" dirty="0">
                <a:hlinkClick r:id="rId4" tooltip="Trigonometric functions"/>
              </a:rPr>
              <a:t>tangent</a:t>
            </a:r>
            <a:r>
              <a:rPr lang="en-US" sz="2400" dirty="0"/>
              <a:t> of an angle are sometimes referred to as the </a:t>
            </a:r>
            <a:r>
              <a:rPr lang="en-US" sz="2400" i="1" dirty="0"/>
              <a:t>primary</a:t>
            </a:r>
            <a:r>
              <a:rPr lang="en-US" sz="2400" dirty="0"/>
              <a:t> or </a:t>
            </a:r>
            <a:r>
              <a:rPr lang="en-US" sz="2400" i="1" dirty="0"/>
              <a:t>basic</a:t>
            </a:r>
            <a:r>
              <a:rPr lang="en-US" sz="2400" dirty="0"/>
              <a:t> trigonometric functions. </a:t>
            </a:r>
            <a:endParaRPr lang="en-US" sz="2400" dirty="0" smtClean="0"/>
          </a:p>
          <a:p>
            <a:r>
              <a:rPr lang="en-US" sz="2400" dirty="0"/>
              <a:t> </a:t>
            </a:r>
            <a:r>
              <a:rPr lang="en-US" sz="2400" dirty="0" smtClean="0"/>
              <a:t>     Their </a:t>
            </a:r>
            <a:r>
              <a:rPr lang="en-US" sz="2400" dirty="0"/>
              <a:t>usual </a:t>
            </a:r>
            <a:r>
              <a:rPr lang="en-US" sz="2400" dirty="0" smtClean="0"/>
              <a:t>abbreviations are</a:t>
            </a:r>
            <a:r>
              <a:rPr lang="en-US" sz="2400" dirty="0"/>
              <a:t> sin(</a:t>
            </a:r>
            <a:r>
              <a:rPr lang="en-US" sz="2400" i="1" dirty="0"/>
              <a:t>θ</a:t>
            </a:r>
            <a:r>
              <a:rPr lang="en-US" sz="2400" dirty="0"/>
              <a:t>), </a:t>
            </a:r>
            <a:r>
              <a:rPr lang="en-US" sz="2400" dirty="0" err="1"/>
              <a:t>cos</a:t>
            </a:r>
            <a:r>
              <a:rPr lang="en-US" sz="2400" dirty="0"/>
              <a:t>(</a:t>
            </a:r>
            <a:r>
              <a:rPr lang="en-US" sz="2400" i="1" dirty="0"/>
              <a:t>θ</a:t>
            </a:r>
            <a:r>
              <a:rPr lang="en-US" sz="2400" dirty="0"/>
              <a:t>) and tan(</a:t>
            </a:r>
            <a:r>
              <a:rPr lang="en-US" sz="2400" i="1" dirty="0"/>
              <a:t>θ</a:t>
            </a:r>
            <a:r>
              <a:rPr lang="en-US" sz="2400" dirty="0"/>
              <a:t>), respectively, where </a:t>
            </a:r>
            <a:r>
              <a:rPr lang="en-US" sz="2400" i="1" dirty="0"/>
              <a:t>θ</a:t>
            </a:r>
            <a:r>
              <a:rPr lang="en-US" sz="2400" dirty="0"/>
              <a:t> denotes the angle. The parentheses around the argument of the functions are often omitted, e.g., sin </a:t>
            </a:r>
            <a:r>
              <a:rPr lang="en-US" sz="2400" i="1" dirty="0"/>
              <a:t>θ</a:t>
            </a:r>
            <a:r>
              <a:rPr lang="en-US" sz="2400" dirty="0"/>
              <a:t> and </a:t>
            </a:r>
            <a:r>
              <a:rPr lang="en-US" sz="2400" dirty="0" err="1"/>
              <a:t>cos</a:t>
            </a:r>
            <a:r>
              <a:rPr lang="en-US" sz="2400" dirty="0"/>
              <a:t> </a:t>
            </a:r>
            <a:r>
              <a:rPr lang="en-US" sz="2400" i="1" dirty="0"/>
              <a:t>θ</a:t>
            </a:r>
            <a:r>
              <a:rPr lang="en-US" sz="2400" dirty="0"/>
              <a:t>, if an interpretation is unambiguously possible.</a:t>
            </a:r>
          </a:p>
          <a:p>
            <a:r>
              <a:rPr lang="en-US" sz="2400" b="1" dirty="0"/>
              <a:t>The sine of an angle is defined, in the context of a </a:t>
            </a:r>
            <a:r>
              <a:rPr lang="en-US" sz="2400" b="1" dirty="0">
                <a:hlinkClick r:id="rId5" tooltip="Right triangle"/>
              </a:rPr>
              <a:t>right triangle</a:t>
            </a:r>
            <a:r>
              <a:rPr lang="en-US" sz="2400" b="1" dirty="0"/>
              <a:t>, as the ratio of the length of the side that is opposite to the angle divided by the length of the longest side of the triangle (the </a:t>
            </a:r>
            <a:r>
              <a:rPr lang="en-US" sz="2400" b="1" dirty="0">
                <a:hlinkClick r:id="rId6" tooltip="Hypotenuse"/>
              </a:rPr>
              <a:t>hypotenuse</a:t>
            </a:r>
            <a:r>
              <a:rPr lang="en-US" sz="2400" b="1" dirty="0"/>
              <a:t>).</a:t>
            </a:r>
          </a:p>
        </p:txBody>
      </p:sp>
    </p:spTree>
    <p:extLst>
      <p:ext uri="{BB962C8B-B14F-4D97-AF65-F5344CB8AC3E}">
        <p14:creationId xmlns:p14="http://schemas.microsoft.com/office/powerpoint/2010/main" val="2464693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25" descr="Description: $\displaystyle e^{\pm i \the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1175" y="1395174"/>
            <a:ext cx="342900" cy="390525"/>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24" descr="Description: $\textstyl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5006" y="2742724"/>
            <a:ext cx="1809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23" descr="Description: $\displaystyle \cos(\theta) \pm i \sin(\thet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3675" y="1373209"/>
            <a:ext cx="1266825" cy="35242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22" descr="Description: $\displaystyle \cos(\thet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2667000"/>
            <a:ext cx="514350" cy="352425"/>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21" descr="Description: $\textstyl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0329" y="2092179"/>
            <a:ext cx="1809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20" descr="Description: $\displaystyle \frac{1}{2} \left(e^{+i \theta} + e^{-i&#10;\theta}\righ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00123" y="2504599"/>
            <a:ext cx="1200150" cy="5524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19" descr="Description: $\displaystyle \sin(\thet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1981200"/>
            <a:ext cx="485775" cy="35242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18" descr="Description: $\textstyl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7437" y="1392260"/>
            <a:ext cx="1809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7" descr="Description: $\displaystyle \frac{1}{2i} \left(e^{+i \theta} - e^{-i&#10;\theta}\righ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48397" y="1973117"/>
            <a:ext cx="1257300" cy="5524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0"/>
          <p:cNvSpPr>
            <a:spLocks noChangeArrowheads="1"/>
          </p:cNvSpPr>
          <p:nvPr/>
        </p:nvSpPr>
        <p:spPr bwMode="auto">
          <a:xfrm>
            <a:off x="981074" y="687288"/>
            <a:ext cx="663892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R</a:t>
            </a:r>
            <a:r>
              <a:rPr kumimoji="0" lang="en-US" sz="2000" b="1" i="0" u="none" strike="noStrike" cap="none" normalizeH="0" baseline="0" dirty="0" smtClean="0" bmk="">
                <a:ln>
                  <a:noFill/>
                </a:ln>
                <a:solidFill>
                  <a:srgbClr val="000000"/>
                </a:solidFill>
                <a:effectLst/>
                <a:latin typeface="Calibri" pitchFamily="34" charset="0"/>
                <a:ea typeface="Calibri" pitchFamily="34" charset="0"/>
                <a:cs typeface="Times New Roman" pitchFamily="18" charset="0"/>
              </a:rPr>
              <a:t>elations between cosine, sine and exponential functions</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91" name="Picture 46" descr="Description: $\displaystyle e^{x}$"/>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43050" y="4184989"/>
            <a:ext cx="209550" cy="333375"/>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45" descr="Description: $\textstyl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3108" y="4132646"/>
            <a:ext cx="1809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3089" name="Picture 44" descr="Description: $\displaystyle 1 + x + \frac{x^2}{2!} + \frac{x^3}{3!} + \ldots$"/>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43050" y="3890173"/>
            <a:ext cx="2285413" cy="79927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43" descr="Description: $\displaystyle \cos(x)$"/>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19903" y="4750183"/>
            <a:ext cx="523875" cy="352425"/>
          </a:xfrm>
          <a:prstGeom prst="rect">
            <a:avLst/>
          </a:prstGeom>
          <a:noFill/>
          <a:extLst>
            <a:ext uri="{909E8E84-426E-40DD-AFC4-6F175D3DCCD1}">
              <a14:hiddenFill xmlns:a14="http://schemas.microsoft.com/office/drawing/2010/main">
                <a:solidFill>
                  <a:srgbClr val="FFFFFF"/>
                </a:solidFill>
              </a14:hiddenFill>
            </a:ext>
          </a:extLst>
        </p:spPr>
      </p:pic>
      <p:pic>
        <p:nvPicPr>
          <p:cNvPr id="3087" name="Picture 42" descr="Description: $\textstyl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4781138"/>
            <a:ext cx="1809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41" descr="Description: $\displaystyle 1 - \frac{x^2}{2!} + \frac{x^4}{4!} + \ldots$"/>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57437" y="4689443"/>
            <a:ext cx="1419225" cy="609600"/>
          </a:xfrm>
          <a:prstGeom prst="rect">
            <a:avLst/>
          </a:prstGeom>
          <a:noFill/>
          <a:extLst>
            <a:ext uri="{909E8E84-426E-40DD-AFC4-6F175D3DCCD1}">
              <a14:hiddenFill xmlns:a14="http://schemas.microsoft.com/office/drawing/2010/main">
                <a:solidFill>
                  <a:srgbClr val="FFFFFF"/>
                </a:solidFill>
              </a14:hiddenFill>
            </a:ext>
          </a:extLst>
        </p:spPr>
      </p:pic>
      <p:pic>
        <p:nvPicPr>
          <p:cNvPr id="3085" name="Picture 40" descr="Description: $\displaystyle \sin(x)$"/>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28762" y="5557837"/>
            <a:ext cx="504825" cy="352425"/>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39" descr="Description: $\textstyl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2519" y="5595937"/>
            <a:ext cx="1809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3083" name="Picture 38" descr="Description: $\displaystyle x - \frac{x^3}{3!} + \frac{x^5}{5!} + \ldot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09326" y="2938463"/>
            <a:ext cx="1438275" cy="6096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0"/>
          <p:cNvSpPr>
            <a:spLocks noChangeArrowheads="1"/>
          </p:cNvSpPr>
          <p:nvPr/>
        </p:nvSpPr>
        <p:spPr bwMode="auto">
          <a:xfrm rot="10800000" flipV="1">
            <a:off x="538863" y="3456784"/>
            <a:ext cx="5869649"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P</a:t>
            </a:r>
            <a:r>
              <a:rPr kumimoji="0" lang="en-US" sz="2000" b="1" i="0" u="none" strike="noStrike" cap="none" normalizeH="0" baseline="0" dirty="0" smtClean="0" bmk="">
                <a:ln>
                  <a:noFill/>
                </a:ln>
                <a:solidFill>
                  <a:srgbClr val="000000"/>
                </a:solidFill>
                <a:effectLst/>
                <a:latin typeface="Calibri" pitchFamily="34" charset="0"/>
                <a:ea typeface="Times New Roman" pitchFamily="18" charset="0"/>
                <a:cs typeface="Times New Roman" pitchFamily="18" charset="0"/>
              </a:rPr>
              <a:t>ower Series Expansions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21"/>
          <p:cNvSpPr>
            <a:spLocks noChangeArrowheads="1"/>
          </p:cNvSpPr>
          <p:nvPr/>
        </p:nvSpPr>
        <p:spPr bwMode="auto">
          <a:xfrm rot="10800000" flipV="1">
            <a:off x="657121" y="2773081"/>
            <a:ext cx="1802162" cy="1369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300" dirty="0">
              <a:solidFill>
                <a:srgbClr val="000000"/>
              </a:solidFill>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300" dirty="0">
              <a:solidFill>
                <a:srgbClr val="000000"/>
              </a:solidFill>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5" name="Picture 24" descr="$\displaystyle x - \frac{x^3}{3!} + \frac{x^5}{5!} + \ldots$"/>
          <p:cNvPicPr/>
          <p:nvPr/>
        </p:nvPicPr>
        <p:blipFill>
          <a:blip r:embed="rId14">
            <a:extLst>
              <a:ext uri="{28A0092B-C50C-407E-A947-70E740481C1C}">
                <a14:useLocalDpi xmlns:a14="http://schemas.microsoft.com/office/drawing/2010/main" val="0"/>
              </a:ext>
            </a:extLst>
          </a:blip>
          <a:srcRect/>
          <a:stretch>
            <a:fillRect/>
          </a:stretch>
        </p:blipFill>
        <p:spPr bwMode="auto">
          <a:xfrm>
            <a:off x="2538412" y="5429249"/>
            <a:ext cx="1438275" cy="609600"/>
          </a:xfrm>
          <a:prstGeom prst="rect">
            <a:avLst/>
          </a:prstGeom>
          <a:noFill/>
          <a:ln>
            <a:noFill/>
          </a:ln>
        </p:spPr>
      </p:pic>
    </p:spTree>
    <p:extLst>
      <p:ext uri="{BB962C8B-B14F-4D97-AF65-F5344CB8AC3E}">
        <p14:creationId xmlns:p14="http://schemas.microsoft.com/office/powerpoint/2010/main" val="3677633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8" name="Picture 37" descr="Description: $\displaystyle e^{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207" y="2815992"/>
            <a:ext cx="209550" cy="333375"/>
          </a:xfrm>
          <a:prstGeom prst="rect">
            <a:avLst/>
          </a:prstGeom>
          <a:noFill/>
          <a:extLst>
            <a:ext uri="{909E8E84-426E-40DD-AFC4-6F175D3DCCD1}">
              <a14:hiddenFill xmlns:a14="http://schemas.microsoft.com/office/drawing/2010/main">
                <a:solidFill>
                  <a:srgbClr val="FFFFFF"/>
                </a:solidFill>
              </a14:hiddenFill>
            </a:ext>
          </a:extLst>
        </p:spPr>
      </p:pic>
      <p:pic>
        <p:nvPicPr>
          <p:cNvPr id="4107" name="Picture 36" descr="Description: $\textstyle \appr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2912" y="4671145"/>
            <a:ext cx="190500" cy="314325"/>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35" descr="Description: $\displaystyle 1 + 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9725" y="2841536"/>
            <a:ext cx="457200" cy="314325"/>
          </a:xfrm>
          <a:prstGeom prst="rect">
            <a:avLst/>
          </a:prstGeom>
          <a:noFill/>
          <a:extLst>
            <a:ext uri="{909E8E84-426E-40DD-AFC4-6F175D3DCCD1}">
              <a14:hiddenFill xmlns:a14="http://schemas.microsoft.com/office/drawing/2010/main">
                <a:solidFill>
                  <a:srgbClr val="FFFFFF"/>
                </a:solidFill>
              </a14:hiddenFill>
            </a:ext>
          </a:extLst>
        </p:spPr>
      </p:pic>
      <p:pic>
        <p:nvPicPr>
          <p:cNvPr id="4105" name="Picture 34" descr="Description: $\displaystyle \cos(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7140" y="4114800"/>
            <a:ext cx="523875" cy="352425"/>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33" descr="Description: $\textstyle \appr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2339" y="4160692"/>
            <a:ext cx="190500" cy="314325"/>
          </a:xfrm>
          <a:prstGeom prst="rect">
            <a:avLst/>
          </a:prstGeom>
          <a:noFill/>
          <a:extLst>
            <a:ext uri="{909E8E84-426E-40DD-AFC4-6F175D3DCCD1}">
              <a14:hiddenFill xmlns:a14="http://schemas.microsoft.com/office/drawing/2010/main">
                <a:solidFill>
                  <a:srgbClr val="FFFFFF"/>
                </a:solidFill>
              </a14:hiddenFill>
            </a:ext>
          </a:extLst>
        </p:spPr>
      </p:pic>
      <p:pic>
        <p:nvPicPr>
          <p:cNvPr id="4103" name="Picture 32" descr="Description: $\displaystyle 1 - \frac{x^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0141" y="4495800"/>
            <a:ext cx="5715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31" descr="Description: $\displaystyle \sin(x)$"/>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1301" y="3330718"/>
            <a:ext cx="504825" cy="352425"/>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30" descr="Description: $\textstyle \appr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150" y="2835042"/>
            <a:ext cx="190500" cy="31432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29" descr="Description: $\displaystyle x$"/>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48703" y="3240663"/>
            <a:ext cx="1428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28" descr="Description: $\displaystyle \tan(x)$"/>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7309" y="4752975"/>
            <a:ext cx="542925" cy="3524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7" descr="Description: $\textstyle \appr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8401" y="3368818"/>
            <a:ext cx="190500" cy="314325"/>
          </a:xfrm>
          <a:prstGeom prst="rect">
            <a:avLst/>
          </a:prstGeom>
          <a:noFill/>
          <a:extLst>
            <a:ext uri="{909E8E84-426E-40DD-AFC4-6F175D3DCCD1}">
              <a14:hiddenFill xmlns:a14="http://schemas.microsoft.com/office/drawing/2010/main">
                <a:solidFill>
                  <a:srgbClr val="FFFFFF"/>
                </a:solidFill>
              </a14:hiddenFill>
            </a:ext>
          </a:extLst>
        </p:spPr>
      </p:pic>
      <p:pic>
        <p:nvPicPr>
          <p:cNvPr id="4097" name="Picture 26" descr="Description: $\displaystyle x$"/>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4193" y="4160692"/>
            <a:ext cx="142875" cy="3143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3"/>
          <p:cNvSpPr>
            <a:spLocks noChangeArrowheads="1"/>
          </p:cNvSpPr>
          <p:nvPr/>
        </p:nvSpPr>
        <p:spPr bwMode="auto">
          <a:xfrm>
            <a:off x="374072" y="877000"/>
            <a:ext cx="755072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Depending on where you start, these can be used to prove the relations above. They are most useful for getting expansions for small values of their parameters. For small x (to leading order):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08913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0" name="Picture 56" descr="Description: $\textstyl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975" y="1432151"/>
            <a:ext cx="1809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5129" name="Picture 55" descr="Description: $\displaystyle x + i 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9879" y="1418316"/>
            <a:ext cx="514350" cy="314325"/>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54" descr="Description: $\textstyl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2126" y="1951718"/>
            <a:ext cx="1809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53" descr="Description: $\displaystyle \vert z\vert \cos(\theta) + i \vert z\vert \sin(\thet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3525" y="1905000"/>
            <a:ext cx="1676400" cy="352425"/>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52" descr="Description: $\textstyl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9319" y="2444069"/>
            <a:ext cx="180975" cy="314325"/>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1" descr="Description: $\displaystyle \vert z\vert e^{i\thet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3504" y="2367869"/>
            <a:ext cx="438150" cy="39052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50" descr="Description: $x = \vert z\vert\cos(\thet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1716" y="3239203"/>
            <a:ext cx="1076325" cy="352425"/>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49" descr="Description: $y = \vert z\vert\sin(\thet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2613" y="3737822"/>
            <a:ext cx="1047750" cy="352425"/>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48" descr="Description: $\vert z\vert = \sqrt{x^2&#10;+ y^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69319" y="4267200"/>
            <a:ext cx="1181100"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3"/>
          <p:cNvSpPr>
            <a:spLocks noChangeArrowheads="1"/>
          </p:cNvSpPr>
          <p:nvPr/>
        </p:nvSpPr>
        <p:spPr bwMode="auto">
          <a:xfrm>
            <a:off x="457200" y="241757"/>
            <a:ext cx="65532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C</a:t>
            </a:r>
            <a:r>
              <a:rPr kumimoji="0" lang="en-US" b="1" i="0" u="none" strike="noStrike" cap="none" normalizeH="0" baseline="0" dirty="0" smtClean="0" bmk="">
                <a:ln>
                  <a:noFill/>
                </a:ln>
                <a:solidFill>
                  <a:srgbClr val="000000"/>
                </a:solidFill>
                <a:effectLst/>
                <a:latin typeface="Calibri" pitchFamily="34" charset="0"/>
                <a:ea typeface="Times New Roman" pitchFamily="18" charset="0"/>
                <a:cs typeface="Times New Roman" pitchFamily="18" charset="0"/>
              </a:rPr>
              <a:t>omplex Numbers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This is a very terse review of their most important properties. An arbitrary complex number</a:t>
            </a:r>
            <a:r>
              <a:rPr kumimoji="0" lang="en-US" sz="13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4"/>
          <p:cNvSpPr>
            <a:spLocks noChangeArrowheads="1"/>
          </p:cNvSpPr>
          <p:nvPr/>
        </p:nvSpPr>
        <p:spPr bwMode="auto">
          <a:xfrm>
            <a:off x="1066800" y="31108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can be written as: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5"/>
          <p:cNvSpPr>
            <a:spLocks noChangeArrowheads="1"/>
          </p:cNvSpPr>
          <p:nvPr/>
        </p:nvSpPr>
        <p:spPr bwMode="auto">
          <a:xfrm>
            <a:off x="228600" y="3445434"/>
            <a:ext cx="113120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where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6"/>
          <p:cNvSpPr>
            <a:spLocks noChangeArrowheads="1"/>
          </p:cNvSpPr>
          <p:nvPr/>
        </p:nvSpPr>
        <p:spPr bwMode="auto">
          <a:xfrm>
            <a:off x="457200" y="4821094"/>
            <a:ext cx="23115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kumimoji="0" lang="en-US" sz="13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 </a:t>
            </a:r>
            <a:endParaRPr lang="en-US" dirty="0">
              <a:latin typeface="Arial" pitchFamily="34" charset="0"/>
              <a:cs typeface="Arial" pitchFamily="34" charset="0"/>
            </a:endParaRPr>
          </a:p>
        </p:txBody>
      </p:sp>
      <p:sp>
        <p:nvSpPr>
          <p:cNvPr id="7" name="Rectangle 17"/>
          <p:cNvSpPr>
            <a:spLocks noChangeArrowheads="1"/>
          </p:cNvSpPr>
          <p:nvPr/>
        </p:nvSpPr>
        <p:spPr bwMode="auto">
          <a:xfrm>
            <a:off x="457200" y="5173519"/>
            <a:ext cx="23115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8"/>
          <p:cNvSpPr>
            <a:spLocks noChangeArrowheads="1"/>
          </p:cNvSpPr>
          <p:nvPr/>
        </p:nvSpPr>
        <p:spPr bwMode="auto">
          <a:xfrm>
            <a:off x="572776" y="4661879"/>
            <a:ext cx="750442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 </a:t>
            </a:r>
            <a:r>
              <a:rPr kumimoji="0" lang="en-US" sz="1600" b="0" i="1"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All complex </a:t>
            </a:r>
            <a:r>
              <a:rPr kumimoji="0" lang="en-US" sz="1600" b="1" i="1"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numbers</a:t>
            </a:r>
            <a:r>
              <a:rPr kumimoji="0" lang="en-US" sz="16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 can be written as a real amplitude</a:t>
            </a:r>
            <a:r>
              <a:rPr kumimoji="0" lang="en-US" sz="13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9"/>
          <p:cNvSpPr>
            <a:spLocks noChangeArrowheads="1"/>
          </p:cNvSpPr>
          <p:nvPr/>
        </p:nvSpPr>
        <p:spPr bwMode="auto">
          <a:xfrm>
            <a:off x="515258" y="4927073"/>
            <a:ext cx="794294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times a complex exponential form involving a phase angle. Again, it is difficult to convey how incredibly useful this result is without further study, but I commend it to your attention</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22" name="Picture 57" descr="Description: $\displaystyle z$"/>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47750" y="1371600"/>
            <a:ext cx="133350" cy="314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701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8600"/>
            <a:ext cx="6172200" cy="1569660"/>
          </a:xfrm>
          <a:prstGeom prst="rect">
            <a:avLst/>
          </a:prstGeom>
        </p:spPr>
        <p:txBody>
          <a:bodyPr wrap="square">
            <a:spAutoFit/>
          </a:bodyPr>
          <a:lstStyle/>
          <a:p>
            <a:r>
              <a:rPr lang="en-US" sz="2400" b="1" dirty="0"/>
              <a:t>Complex Numbers and Harmonic Trigonometric Functions</a:t>
            </a:r>
          </a:p>
          <a:p>
            <a:r>
              <a:rPr lang="en-US" sz="2400" dirty="0"/>
              <a:t>Some </a:t>
            </a:r>
            <a:r>
              <a:rPr lang="en-US" sz="2400" i="1" dirty="0"/>
              <a:t>extremely useful and important</a:t>
            </a:r>
            <a:r>
              <a:rPr lang="en-US" sz="2400" dirty="0"/>
              <a:t> True Facts:</a:t>
            </a:r>
          </a:p>
        </p:txBody>
      </p:sp>
      <p:pic>
        <p:nvPicPr>
          <p:cNvPr id="3" name="Picture 2" descr="\begin{figure}\centerline{&#10;\psfig{file=oscillations.2.eps,height=2.5in}&#10;}\end{figure}"/>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819400"/>
            <a:ext cx="2571750" cy="2428875"/>
          </a:xfrm>
          <a:prstGeom prst="rect">
            <a:avLst/>
          </a:prstGeom>
          <a:noFill/>
          <a:ln>
            <a:noFill/>
          </a:ln>
        </p:spPr>
      </p:pic>
    </p:spTree>
    <p:extLst>
      <p:ext uri="{BB962C8B-B14F-4D97-AF65-F5344CB8AC3E}">
        <p14:creationId xmlns:p14="http://schemas.microsoft.com/office/powerpoint/2010/main" val="1604836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1" descr="Description: integr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9701" y="3742669"/>
            <a:ext cx="95250" cy="304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rot="10800000" flipV="1">
            <a:off x="685800" y="-289204"/>
            <a:ext cx="6019799"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from the derivative</a:t>
            </a:r>
            <a:endPar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Consider the function on the right hand side (RHS)</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f(x) =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cos</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x ) + i sin( x )</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Differentiate this function</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f ' (x) = -sin( x ) + i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cos</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x) = i f(x)</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So, this function has the property that its derivative is i times the original function.</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What other type of function has this property?</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function g(x) will have this property if</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dg / dx = i g</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This is a differential equation that can be solved with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seperation</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of variables</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(1/g) dg = i dx</a:t>
            </a:r>
            <a:b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solidFill>
                <a:srgbClr val="00000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5"/>
          <p:cNvSpPr>
            <a:spLocks noChangeArrowheads="1"/>
          </p:cNvSpPr>
          <p:nvPr/>
        </p:nvSpPr>
        <p:spPr bwMode="auto">
          <a:xfrm>
            <a:off x="685799" y="3885087"/>
            <a:ext cx="5405004" cy="326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br>
              <a:rPr kumimoji="0" lang="en-US" sz="13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3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3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ln</a:t>
            </a:r>
            <a:r>
              <a:rPr kumimoji="0" lang="en-US" sz="13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 | = i x + C</a:t>
            </a:r>
            <a:br>
              <a:rPr kumimoji="0" lang="en-US" sz="13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13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g | =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e</a:t>
            </a:r>
            <a:r>
              <a:rPr kumimoji="0" lang="en-US" b="0" i="0" u="none" strike="noStrike" cap="none" normalizeH="0" baseline="30000" dirty="0" err="1" smtClean="0">
                <a:ln>
                  <a:noFill/>
                </a:ln>
                <a:solidFill>
                  <a:srgbClr val="000000"/>
                </a:solidFill>
                <a:effectLst/>
                <a:latin typeface="Arial" pitchFamily="34" charset="0"/>
                <a:ea typeface="Times New Roman" pitchFamily="18" charset="0"/>
                <a:cs typeface="Arial" pitchFamily="34" charset="0"/>
              </a:rPr>
              <a:t>i</a:t>
            </a:r>
            <a:r>
              <a:rPr kumimoji="0" lang="en-US"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 x + C</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e</a:t>
            </a:r>
            <a:r>
              <a:rPr kumimoji="0" lang="en-US" b="0" i="0" u="none" strike="noStrike" cap="none" normalizeH="0" baseline="30000" dirty="0" err="1" smtClean="0">
                <a:ln>
                  <a:noFill/>
                </a:ln>
                <a:solidFill>
                  <a:srgbClr val="000000"/>
                </a:solidFill>
                <a:effectLst/>
                <a:latin typeface="Arial" pitchFamily="34" charset="0"/>
                <a:ea typeface="Times New Roman" pitchFamily="18" charset="0"/>
                <a:cs typeface="Arial" pitchFamily="34" charset="0"/>
              </a:rPr>
              <a:t>C</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e</a:t>
            </a:r>
            <a:r>
              <a:rPr kumimoji="0" lang="en-US" b="0" i="0" u="none" strike="noStrike" cap="none" normalizeH="0" baseline="30000" dirty="0" err="1" smtClean="0">
                <a:ln>
                  <a:noFill/>
                </a:ln>
                <a:solidFill>
                  <a:srgbClr val="000000"/>
                </a:solidFill>
                <a:effectLst/>
                <a:latin typeface="Arial" pitchFamily="34" charset="0"/>
                <a:ea typeface="Times New Roman" pitchFamily="18" charset="0"/>
                <a:cs typeface="Arial" pitchFamily="34" charset="0"/>
              </a:rPr>
              <a:t>i</a:t>
            </a:r>
            <a:r>
              <a:rPr kumimoji="0" lang="en-US"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 x</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g | = C</a:t>
            </a:r>
            <a:r>
              <a:rPr kumimoji="0" lang="en-US"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2</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e</a:t>
            </a:r>
            <a:r>
              <a:rPr kumimoji="0" lang="en-US" b="0" i="0" u="none" strike="noStrike" cap="none" normalizeH="0" baseline="30000" dirty="0" err="1" smtClean="0">
                <a:ln>
                  <a:noFill/>
                </a:ln>
                <a:solidFill>
                  <a:srgbClr val="000000"/>
                </a:solidFill>
                <a:effectLst/>
                <a:latin typeface="Arial" pitchFamily="34" charset="0"/>
                <a:ea typeface="Times New Roman" pitchFamily="18" charset="0"/>
                <a:cs typeface="Arial" pitchFamily="34" charset="0"/>
              </a:rPr>
              <a:t>i</a:t>
            </a:r>
            <a:r>
              <a:rPr kumimoji="0" lang="en-US"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 x</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 = C</a:t>
            </a:r>
            <a:r>
              <a:rPr kumimoji="0" lang="en-US"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3</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e</a:t>
            </a:r>
            <a:r>
              <a:rPr kumimoji="0" lang="en-US" b="0" i="0" u="none" strike="noStrike" cap="none" normalizeH="0" baseline="30000" dirty="0" err="1" smtClean="0">
                <a:ln>
                  <a:noFill/>
                </a:ln>
                <a:solidFill>
                  <a:srgbClr val="000000"/>
                </a:solidFill>
                <a:effectLst/>
                <a:latin typeface="Arial" pitchFamily="34" charset="0"/>
                <a:ea typeface="Times New Roman" pitchFamily="18" charset="0"/>
                <a:cs typeface="Arial" pitchFamily="34" charset="0"/>
              </a:rPr>
              <a:t>i</a:t>
            </a:r>
            <a:r>
              <a:rPr kumimoji="0" lang="en-US"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 x</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So we need to determine what value (if any) of the constant C</a:t>
            </a:r>
            <a:r>
              <a:rPr kumimoji="0" lang="en-US"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3</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makes g(x) = f(x).</a:t>
            </a:r>
            <a:b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If we set x=0 and evaluate f(x) and g(x), we get</a:t>
            </a:r>
            <a:b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f(x) =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cos</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( 0 ) + i sin( 0 ) = 1</a:t>
            </a:r>
            <a:b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rot="10800000" flipH="1" flipV="1">
            <a:off x="1181681" y="3745616"/>
            <a:ext cx="5098399" cy="646331"/>
          </a:xfrm>
          <a:prstGeom prst="rect">
            <a:avLst/>
          </a:prstGeom>
        </p:spPr>
        <p:txBody>
          <a:bodyPr wrap="square">
            <a:spAutoFit/>
          </a:bodyPr>
          <a:lstStyle/>
          <a:p>
            <a:pPr fontAlgn="base">
              <a:spcBef>
                <a:spcPct val="0"/>
              </a:spcBef>
              <a:spcAft>
                <a:spcPct val="0"/>
              </a:spcAft>
            </a:pPr>
            <a:r>
              <a:rPr lang="en-US" sz="1300" dirty="0">
                <a:solidFill>
                  <a:srgbClr val="000000"/>
                </a:solidFill>
                <a:latin typeface="Arial" pitchFamily="34" charset="0"/>
                <a:ea typeface="Times New Roman" pitchFamily="18" charset="0"/>
                <a:cs typeface="Arial" pitchFamily="34" charset="0"/>
              </a:rPr>
              <a:t>1/g) dg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fontAlgn="base">
              <a:spcBef>
                <a:spcPct val="0"/>
              </a:spcBef>
              <a:spcAft>
                <a:spcPct val="0"/>
              </a:spcAft>
            </a:pPr>
            <a:endParaRPr lang="en-US"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184443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9"/>
          <p:cNvSpPr>
            <a:spLocks noChangeArrowheads="1"/>
          </p:cNvSpPr>
          <p:nvPr/>
        </p:nvSpPr>
        <p:spPr bwMode="auto">
          <a:xfrm>
            <a:off x="369708" y="228600"/>
            <a:ext cx="2057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Angles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220" name="Picture 227" descr="Description: https://upload.wikimedia.org/wikipedia/commons/thumb/a/a2/Trigonometric_function_quadrant_sign.svg/220px-Trigonometric_function_quadrant_sign.svg.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685800"/>
            <a:ext cx="3505200" cy="3505200"/>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30"/>
          <p:cNvSpPr>
            <a:spLocks noChangeArrowheads="1"/>
          </p:cNvSpPr>
          <p:nvPr/>
        </p:nvSpPr>
        <p:spPr bwMode="auto">
          <a:xfrm>
            <a:off x="390490" y="4568953"/>
            <a:ext cx="8448707" cy="18466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900" dirty="0">
              <a:solidFill>
                <a:srgbClr val="222222"/>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Signs of trigonometric functions in each quadrant. </a:t>
            </a:r>
          </a:p>
          <a:p>
            <a:pPr marL="0" marR="0" lvl="0" indent="0" algn="l" defTabSz="914400" rtl="0" eaLnBrk="1" fontAlgn="base" latinLnBrk="0" hangingPunct="1">
              <a:lnSpc>
                <a:spcPct val="100000"/>
              </a:lnSpc>
              <a:spcBef>
                <a:spcPct val="0"/>
              </a:spcBef>
              <a:spcAft>
                <a:spcPct val="0"/>
              </a:spcAft>
              <a:buClrTx/>
              <a:buSzTx/>
              <a:buFontTx/>
              <a:buNone/>
              <a:tabLst/>
            </a:pPr>
            <a:r>
              <a:rPr lang="en-US" sz="2400" dirty="0">
                <a:solidFill>
                  <a:srgbClr val="222222"/>
                </a:solidFill>
                <a:latin typeface="Arial" pitchFamily="34" charset="0"/>
                <a:ea typeface="Times New Roman" pitchFamily="18" charset="0"/>
                <a:cs typeface="Arial" pitchFamily="34" charset="0"/>
              </a:rPr>
              <a:t> </a:t>
            </a:r>
            <a:r>
              <a:rPr lang="en-US" sz="2400" dirty="0" smtClean="0">
                <a:solidFill>
                  <a:srgbClr val="222222"/>
                </a:solidFill>
                <a:latin typeface="Arial" pitchFamily="34" charset="0"/>
                <a:ea typeface="Times New Roman" pitchFamily="18" charset="0"/>
                <a:cs typeface="Arial" pitchFamily="34" charset="0"/>
              </a:rPr>
              <a:t>         </a:t>
            </a:r>
            <a:r>
              <a:rPr kumimoji="0" lang="en-US" sz="24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The basic functions ('</a:t>
            </a:r>
            <a:r>
              <a:rPr kumimoji="0" lang="en-US" sz="2400" b="1"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All'</a:t>
            </a:r>
            <a:r>
              <a:rPr kumimoji="0" lang="en-US" sz="24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t>
            </a:r>
            <a:r>
              <a:rPr kumimoji="0" lang="en-US" sz="2400"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sz="2400" b="1"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s</a:t>
            </a:r>
            <a:r>
              <a:rPr kumimoji="0" lang="en-US" sz="24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in,</a:t>
            </a:r>
            <a:r>
              <a:rPr kumimoji="0" lang="en-US" sz="2400"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sz="2400" b="1"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a:t>
            </a:r>
            <a:r>
              <a:rPr kumimoji="0" lang="en-US" sz="24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an,</a:t>
            </a:r>
            <a:r>
              <a:rPr kumimoji="0" lang="en-US" sz="2400"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sz="2400" b="1" i="0" u="none" strike="noStrike" cap="none" normalizeH="0" baseline="0" dirty="0" err="1" smtClean="0">
                <a:ln>
                  <a:noFill/>
                </a:ln>
                <a:solidFill>
                  <a:srgbClr val="222222"/>
                </a:solidFill>
                <a:effectLst/>
                <a:latin typeface="Arial" pitchFamily="34" charset="0"/>
                <a:ea typeface="Times New Roman" pitchFamily="18" charset="0"/>
                <a:cs typeface="Arial" pitchFamily="34" charset="0"/>
              </a:rPr>
              <a:t>c</a:t>
            </a:r>
            <a:r>
              <a:rPr kumimoji="0" lang="en-US" sz="2400" b="0" i="0" u="none" strike="noStrike" cap="none" normalizeH="0" baseline="0" dirty="0" err="1" smtClean="0">
                <a:ln>
                  <a:noFill/>
                </a:ln>
                <a:solidFill>
                  <a:srgbClr val="222222"/>
                </a:solidFill>
                <a:effectLst/>
                <a:latin typeface="Arial" pitchFamily="34" charset="0"/>
                <a:ea typeface="Times New Roman" pitchFamily="18" charset="0"/>
                <a:cs typeface="Arial" pitchFamily="34" charset="0"/>
              </a:rPr>
              <a:t>os</a:t>
            </a:r>
            <a:r>
              <a:rPr kumimoji="0" lang="en-US" sz="24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which are positive from quadrants I to IV.</a:t>
            </a:r>
            <a:r>
              <a:rPr kumimoji="0" lang="en-US" sz="2400"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sz="24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This is a variation on the mnemonic "</a:t>
            </a:r>
            <a:r>
              <a:rPr kumimoji="0" lang="en-US" sz="24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4" tooltip="All Students Take Calculus"/>
              </a:rPr>
              <a:t>All Students Take Calculus</a:t>
            </a:r>
            <a:r>
              <a:rPr kumimoji="0" lang="en-US" sz="24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2292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descr="{\displaystyle \sin \theta ={\frac {\text{opposite}}{\text{hypotenuse}}}.}"/>
          <p:cNvSpPr>
            <a:spLocks noChangeAspect="1" noChangeArrowheads="1"/>
          </p:cNvSpPr>
          <p:nvPr/>
        </p:nvSpPr>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3" name="Rectangle 2" descr="{\displaystyle \cos \theta ={\frac {\text{adjacent}}{\text{hypotenuse}}}.}"/>
          <p:cNvSpPr>
            <a:spLocks noChangeAspect="1" noChangeArrowheads="1"/>
          </p:cNvSpPr>
          <p:nvPr/>
        </p:nvSpPr>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4" name="Rectangle 3"/>
          <p:cNvSpPr>
            <a:spLocks noChangeArrowheads="1"/>
          </p:cNvSpPr>
          <p:nvPr/>
        </p:nvSpPr>
        <p:spPr bwMode="auto">
          <a:xfrm rot="10800000" flipV="1">
            <a:off x="304800" y="-200"/>
            <a:ext cx="7924800" cy="281646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Trigonometric functions</a:t>
            </a:r>
            <a:r>
              <a:rPr kumimoji="0" lang="en-US" b="0" i="0" u="none" strike="noStrike" cap="none" normalizeH="0" baseline="0" dirty="0" smtClean="0">
                <a:ln>
                  <a:noFill/>
                </a:ln>
                <a:solidFill>
                  <a:srgbClr val="54595D"/>
                </a:solidFill>
                <a:effectLst/>
                <a:latin typeface="Arial" pitchFamily="34" charset="0"/>
                <a:ea typeface="Times New Roman" pitchFamily="18" charset="0"/>
                <a:cs typeface="Arial" pitchFamily="34" charset="0"/>
              </a:rPr>
              <a:t>[</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2" tooltip="Edit section: Trigonometric functions"/>
              </a:rPr>
              <a:t>edit</a:t>
            </a:r>
            <a:r>
              <a:rPr kumimoji="0" lang="en-US" b="0" i="0" u="none" strike="noStrike" cap="none" normalizeH="0" baseline="0" dirty="0" smtClean="0">
                <a:ln>
                  <a:noFill/>
                </a:ln>
                <a:solidFill>
                  <a:srgbClr val="54595D"/>
                </a:solidFill>
                <a:effectLst/>
                <a:latin typeface="Arial" pitchFamily="34" charset="0"/>
                <a:ea typeface="Times New Roman" pitchFamily="18" charset="0"/>
                <a:cs typeface="Arial" pitchFamily="34" charset="0"/>
              </a:rPr>
              <a:t>]</a:t>
            </a:r>
            <a:endPar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The functions</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Sine"/>
              </a:rPr>
              <a:t>sine</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4" tooltip="Cosine"/>
              </a:rPr>
              <a:t>cosine</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and</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5" tooltip="Trigonometric functions"/>
              </a:rPr>
              <a:t>tangent</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of an angle are sometimes referred to as the</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1"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primary</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or</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1"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basic</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trigonometric functions. Their usual abbreviations are</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sin(</a:t>
            </a:r>
            <a:r>
              <a:rPr kumimoji="0" lang="en-US" b="0" i="1"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θ</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err="1" smtClean="0">
                <a:ln>
                  <a:noFill/>
                </a:ln>
                <a:solidFill>
                  <a:srgbClr val="222222"/>
                </a:solidFill>
                <a:effectLst/>
                <a:latin typeface="Calibri" pitchFamily="34" charset="0"/>
                <a:ea typeface="Times New Roman" pitchFamily="18" charset="0"/>
                <a:cs typeface="Times New Roman" pitchFamily="18" charset="0"/>
              </a:rPr>
              <a:t>cos</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a:t>
            </a:r>
            <a:r>
              <a:rPr kumimoji="0" lang="en-US" b="0" i="1"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θ</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and</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tan(</a:t>
            </a:r>
            <a:r>
              <a:rPr kumimoji="0" lang="en-US" b="0" i="1"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θ</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respectively, where</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1"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θ</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denotes the angle. The parentheses around the argument of the functions are often omitted, e.g.,</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sin </a:t>
            </a:r>
            <a:r>
              <a:rPr kumimoji="0" lang="en-US" b="0" i="1"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θ</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and</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err="1" smtClean="0">
                <a:ln>
                  <a:noFill/>
                </a:ln>
                <a:solidFill>
                  <a:srgbClr val="222222"/>
                </a:solidFill>
                <a:effectLst/>
                <a:latin typeface="Calibri" pitchFamily="34" charset="0"/>
                <a:ea typeface="Times New Roman" pitchFamily="18" charset="0"/>
                <a:cs typeface="Times New Roman" pitchFamily="18" charset="0"/>
              </a:rPr>
              <a:t>cos</a:t>
            </a:r>
            <a:r>
              <a:rPr kumimoji="0" lang="en-US" b="0" i="0"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 </a:t>
            </a:r>
            <a:r>
              <a:rPr kumimoji="0" lang="en-US" b="0" i="1" u="none" strike="noStrike" cap="none" normalizeH="0" baseline="0" dirty="0" smtClean="0">
                <a:ln>
                  <a:noFill/>
                </a:ln>
                <a:solidFill>
                  <a:srgbClr val="222222"/>
                </a:solidFill>
                <a:effectLst/>
                <a:latin typeface="Calibri" pitchFamily="34" charset="0"/>
                <a:ea typeface="Times New Roman" pitchFamily="18" charset="0"/>
                <a:cs typeface="Times New Roman" pitchFamily="18" charset="0"/>
              </a:rPr>
              <a:t>θ</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if an interpretation is unambiguously possible.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The sine of an angle is defined, in the context of a</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6" tooltip="Right triangle"/>
              </a:rPr>
              <a:t>right triangle</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 as the ratio of the length of the side that is opposite to the angle divided by the length of the longest side of the triangle (the</a:t>
            </a:r>
            <a:r>
              <a:rPr kumimoji="0" lang="en-US" b="0" i="0" u="none" strike="noStrike" cap="none" normalizeH="0" baseline="0" dirty="0" smtClean="0">
                <a:ln>
                  <a:noFill/>
                </a:ln>
                <a:solidFill>
                  <a:srgbClr val="222222"/>
                </a:solidFill>
                <a:effectLst/>
                <a:latin typeface="Calibri"/>
                <a:ea typeface="Times New Roman" pitchFamily="18" charset="0"/>
                <a:cs typeface="Arial" pitchFamily="34" charset="0"/>
              </a:rPr>
              <a:t> </a:t>
            </a:r>
            <a:r>
              <a:rPr kumimoji="0" lang="en-US"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7" tooltip="Hypotenuse"/>
              </a:rPr>
              <a:t>hypotenuse</a:t>
            </a: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a:spLocks noChangeArrowheads="1"/>
          </p:cNvSpPr>
          <p:nvPr/>
        </p:nvSpPr>
        <p:spPr bwMode="auto">
          <a:xfrm>
            <a:off x="381000" y="2645166"/>
            <a:ext cx="8153400" cy="17543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                                          </a:t>
            </a:r>
            <a:r>
              <a:rPr kumimoji="0" lang="en-US"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Sinθ</a:t>
            </a:r>
            <a:r>
              <a:rPr kumimoji="0" lang="en-US"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=opposite/hypotenuse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a:solidFill>
                <a:srgbClr val="222222"/>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The cosine of an angle in this context is the ratio of the length of the side that is adjacent to the angle divided by the length of the hypotenuse.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2362200" y="4608205"/>
            <a:ext cx="3200400"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 </a:t>
            </a:r>
            <a:r>
              <a:rPr kumimoji="0" lang="en-US" sz="2000" b="0" i="1" u="none" strike="noStrike" cap="none" normalizeH="0" baseline="0" dirty="0" err="1" smtClean="0">
                <a:ln>
                  <a:noFill/>
                </a:ln>
                <a:solidFill>
                  <a:srgbClr val="222222"/>
                </a:solidFill>
                <a:effectLst/>
                <a:latin typeface="Cambria Math" pitchFamily="18" charset="0"/>
                <a:ea typeface="Times New Roman" pitchFamily="18" charset="0"/>
                <a:cs typeface="Arial" pitchFamily="34" charset="0"/>
              </a:rPr>
              <a:t>cosθ</a:t>
            </a:r>
            <a:r>
              <a:rPr kumimoji="0" lang="en-US" sz="2000" b="0" i="1" u="none" strike="noStrike" cap="none" normalizeH="0" baseline="0" dirty="0" smtClean="0">
                <a:ln>
                  <a:noFill/>
                </a:ln>
                <a:solidFill>
                  <a:srgbClr val="222222"/>
                </a:solidFill>
                <a:effectLst/>
                <a:latin typeface="Cambria Math" pitchFamily="18" charset="0"/>
                <a:ea typeface="Times New Roman" pitchFamily="18" charset="0"/>
                <a:cs typeface="Arial" pitchFamily="34" charset="0"/>
              </a:rPr>
              <a:t>=adjacent/hypotenuse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77935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368</Words>
  <Application>Microsoft Office PowerPoint</Application>
  <PresentationFormat>On-screen Show (4:3)</PresentationFormat>
  <Paragraphs>143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Algebra,Analytical Geometry(3D) And Trigonometry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Algebra,Analytical Geometry(3D) And Trigonometry</dc:title>
  <dc:creator>chandrakumar</dc:creator>
  <cp:lastModifiedBy>chandrakumar</cp:lastModifiedBy>
  <cp:revision>11</cp:revision>
  <dcterms:created xsi:type="dcterms:W3CDTF">2020-04-09T12:20:34Z</dcterms:created>
  <dcterms:modified xsi:type="dcterms:W3CDTF">2020-04-09T15:37:30Z</dcterms:modified>
</cp:coreProperties>
</file>