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57" r:id="rId4"/>
    <p:sldId id="258" r:id="rId5"/>
    <p:sldId id="263" r:id="rId6"/>
    <p:sldId id="262" r:id="rId7"/>
    <p:sldId id="259" r:id="rId8"/>
    <p:sldId id="264" r:id="rId9"/>
    <p:sldId id="265" r:id="rId10"/>
    <p:sldId id="266" r:id="rId11"/>
    <p:sldId id="267" r:id="rId12"/>
    <p:sldId id="269" r:id="rId13"/>
    <p:sldId id="268"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D10F3C6-D4EA-4459-B87D-AA095F5AD484}" type="datetimeFigureOut">
              <a:rPr lang="en-US" smtClean="0"/>
              <a:t>5/19/2020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D690776-D097-4CB3-9FF5-21C5F11CAA46}"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10F3C6-D4EA-4459-B87D-AA095F5AD48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10F3C6-D4EA-4459-B87D-AA095F5AD48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10F3C6-D4EA-4459-B87D-AA095F5AD48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D10F3C6-D4EA-4459-B87D-AA095F5AD484}"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2D690776-D097-4CB3-9FF5-21C5F11CAA4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10F3C6-D4EA-4459-B87D-AA095F5AD484}"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D10F3C6-D4EA-4459-B87D-AA095F5AD484}" type="datetimeFigureOut">
              <a:rPr lang="en-US" smtClean="0"/>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D10F3C6-D4EA-4459-B87D-AA095F5AD484}" type="datetimeFigureOut">
              <a:rPr lang="en-US" smtClean="0"/>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0F3C6-D4EA-4459-B87D-AA095F5AD484}" type="datetimeFigureOut">
              <a:rPr lang="en-US" smtClean="0"/>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10F3C6-D4EA-4459-B87D-AA095F5AD484}"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D10F3C6-D4EA-4459-B87D-AA095F5AD484}"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90776-D097-4CB3-9FF5-21C5F11CAA4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D10F3C6-D4EA-4459-B87D-AA095F5AD484}" type="datetimeFigureOut">
              <a:rPr lang="en-US" smtClean="0"/>
              <a:t>5/19/2020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D690776-D097-4CB3-9FF5-21C5F11CAA4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Laplace_transform" TargetMode="External"/><Relationship Id="rId2" Type="http://schemas.openxmlformats.org/officeDocument/2006/relationships/hyperlink" Target="https://www.elprocus.com/electronic-circuits-for-engineering-students/"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elprocus.com/understanding-about-types-of-access-control-systems/"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Conditionally_convergent" TargetMode="External"/><Relationship Id="rId13" Type="http://schemas.openxmlformats.org/officeDocument/2006/relationships/hyperlink" Target="https://en.wikipedia.org/wiki/Probability_measure" TargetMode="External"/><Relationship Id="rId3" Type="http://schemas.openxmlformats.org/officeDocument/2006/relationships/hyperlink" Target="https://en.wikipedia.org/wiki/Real_number" TargetMode="External"/><Relationship Id="rId7" Type="http://schemas.openxmlformats.org/officeDocument/2006/relationships/hyperlink" Target="https://en.wikipedia.org/wiki/Lebesgue_integral" TargetMode="External"/><Relationship Id="rId12" Type="http://schemas.openxmlformats.org/officeDocument/2006/relationships/hyperlink" Target="https://en.wikipedia.org/wiki/Laplace_transform#cite_note-16" TargetMode="External"/><Relationship Id="rId2" Type="http://schemas.openxmlformats.org/officeDocument/2006/relationships/hyperlink" Target="https://en.wikipedia.org/wiki/Function_(mathematics)" TargetMode="External"/><Relationship Id="rId1" Type="http://schemas.openxmlformats.org/officeDocument/2006/relationships/slideLayout" Target="../slideLayouts/slideLayout7.xml"/><Relationship Id="rId6" Type="http://schemas.openxmlformats.org/officeDocument/2006/relationships/hyperlink" Target="https://en.wikipedia.org/wiki/Exponential_type" TargetMode="External"/><Relationship Id="rId11" Type="http://schemas.openxmlformats.org/officeDocument/2006/relationships/hyperlink" Target="https://en.wikipedia.org/wiki/Borel_measure" TargetMode="External"/><Relationship Id="rId5" Type="http://schemas.openxmlformats.org/officeDocument/2006/relationships/hyperlink" Target="https://en.wikipedia.org/wiki/Locally_integrable" TargetMode="External"/><Relationship Id="rId15" Type="http://schemas.openxmlformats.org/officeDocument/2006/relationships/hyperlink" Target="https://en.wikipedia.org/wiki/Operational_calculus" TargetMode="External"/><Relationship Id="rId10" Type="http://schemas.openxmlformats.org/officeDocument/2006/relationships/hyperlink" Target="https://en.wikipedia.org/wiki/Distribution_(mathematics)" TargetMode="External"/><Relationship Id="rId4" Type="http://schemas.openxmlformats.org/officeDocument/2006/relationships/hyperlink" Target="https://en.wikipedia.org/wiki/Complex_number" TargetMode="External"/><Relationship Id="rId9" Type="http://schemas.openxmlformats.org/officeDocument/2006/relationships/hyperlink" Target="https://en.wikipedia.org/wiki/Improper_integral" TargetMode="External"/><Relationship Id="rId14" Type="http://schemas.openxmlformats.org/officeDocument/2006/relationships/hyperlink" Target="https://en.wikipedia.org/wiki/Dirac_delta_function"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270630" cy="2895600"/>
          </a:xfrm>
        </p:spPr>
        <p:txBody>
          <a:bodyPr>
            <a:normAutofit/>
          </a:bodyPr>
          <a:lstStyle/>
          <a:p>
            <a:r>
              <a:rPr lang="en-US" sz="3200" dirty="0" smtClean="0"/>
              <a:t>BON SECOURS ARTS AND SCIENCE COLLEGE FOR WOMEN.</a:t>
            </a:r>
            <a:br>
              <a:rPr lang="en-US" sz="3200" dirty="0" smtClean="0"/>
            </a:br>
            <a:r>
              <a:rPr lang="en-US" sz="2400" dirty="0" smtClean="0"/>
              <a:t>MANNARGUDI</a:t>
            </a:r>
            <a:r>
              <a:rPr lang="en-US" dirty="0" smtClean="0"/>
              <a:t>.</a:t>
            </a:r>
            <a:endParaRPr lang="en-US" dirty="0"/>
          </a:p>
        </p:txBody>
      </p:sp>
      <p:sp>
        <p:nvSpPr>
          <p:cNvPr id="3" name="Subtitle 2"/>
          <p:cNvSpPr>
            <a:spLocks noGrp="1"/>
          </p:cNvSpPr>
          <p:nvPr>
            <p:ph type="subTitle" idx="1"/>
          </p:nvPr>
        </p:nvSpPr>
        <p:spPr/>
        <p:txBody>
          <a:bodyPr>
            <a:normAutofit/>
          </a:bodyPr>
          <a:lstStyle/>
          <a:p>
            <a:r>
              <a:rPr lang="en-US" dirty="0" smtClean="0"/>
              <a:t>Submitted by:</a:t>
            </a:r>
          </a:p>
          <a:p>
            <a:r>
              <a:rPr lang="en-US" sz="2200" dirty="0" err="1" smtClean="0"/>
              <a:t>Dr.S.USHA</a:t>
            </a:r>
            <a:endParaRPr lang="en-US" sz="2200" dirty="0" smtClean="0"/>
          </a:p>
          <a:p>
            <a:r>
              <a:rPr lang="en-US" sz="2200" dirty="0" smtClean="0"/>
              <a:t>ASST.PROFESSOR .</a:t>
            </a:r>
          </a:p>
          <a:p>
            <a:r>
              <a:rPr lang="en-US" sz="2200" dirty="0" smtClean="0"/>
              <a:t>DEPARTMENT OF MATHEMATICS</a:t>
            </a:r>
            <a:endParaRPr lang="en-US" sz="2200" dirty="0"/>
          </a:p>
        </p:txBody>
      </p:sp>
    </p:spTree>
    <p:extLst>
      <p:ext uri="{BB962C8B-B14F-4D97-AF65-F5344CB8AC3E}">
        <p14:creationId xmlns:p14="http://schemas.microsoft.com/office/powerpoint/2010/main" val="1481583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06412" y="416243"/>
            <a:ext cx="7951788" cy="59093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3333"/>
                </a:solidFill>
                <a:effectLst/>
                <a:latin typeface="inherit"/>
                <a:cs typeface="Arial" pitchFamily="34" charset="0"/>
              </a:rPr>
              <a:t>Conditions For Applicability of Laplace Transform</a:t>
            </a:r>
            <a:endParaRPr kumimoji="0" lang="en-US" sz="2400" b="1" i="0" u="none" strike="noStrike" cap="none" normalizeH="0" baseline="0" dirty="0" smtClean="0">
              <a:ln>
                <a:noFill/>
              </a:ln>
              <a:solidFill>
                <a:srgbClr val="333333"/>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latin typeface="Source Sans Pro"/>
                <a:cs typeface="Arial" pitchFamily="34" charset="0"/>
              </a:rPr>
              <a:t>Laplace transforms are called integral transforms so there are necessary conditions for convergence of</a:t>
            </a:r>
            <a:r>
              <a:rPr kumimoji="0" lang="en-US" sz="2400" b="0" i="0" u="none" strike="noStrike" cap="none" normalizeH="0" dirty="0" smtClean="0">
                <a:ln>
                  <a:noFill/>
                </a:ln>
                <a:solidFill>
                  <a:srgbClr val="333333"/>
                </a:solidFill>
                <a:effectLst/>
                <a:latin typeface="Source Sans Pro"/>
                <a:cs typeface="Arial" pitchFamily="34" charset="0"/>
              </a:rPr>
              <a:t> </a:t>
            </a:r>
            <a:r>
              <a:rPr kumimoji="0" lang="en-US" sz="2400" b="0" i="0" u="none" strike="noStrike" cap="none" normalizeH="0" baseline="0" dirty="0" smtClean="0">
                <a:ln>
                  <a:noFill/>
                </a:ln>
                <a:solidFill>
                  <a:srgbClr val="333333"/>
                </a:solidFill>
                <a:effectLst/>
                <a:latin typeface="Source Sans Pro"/>
                <a:cs typeface="Arial" pitchFamily="34" charset="0"/>
              </a:rPr>
              <a:t>these transforms.</a:t>
            </a:r>
            <a:br>
              <a:rPr kumimoji="0" lang="en-US" sz="2400" b="0" i="0" u="none" strike="noStrike" cap="none" normalizeH="0" baseline="0" dirty="0" smtClean="0">
                <a:ln>
                  <a:noFill/>
                </a:ln>
                <a:solidFill>
                  <a:srgbClr val="333333"/>
                </a:solidFill>
                <a:effectLst/>
                <a:latin typeface="Source Sans Pro"/>
                <a:cs typeface="Arial" pitchFamily="34" charset="0"/>
              </a:rPr>
            </a:br>
            <a:r>
              <a:rPr kumimoji="0" lang="en-US" sz="2400" b="0" i="0" u="none" strike="noStrike" cap="none" normalizeH="0" baseline="0" dirty="0" smtClean="0">
                <a:ln>
                  <a:noFill/>
                </a:ln>
                <a:solidFill>
                  <a:srgbClr val="333333"/>
                </a:solidFill>
                <a:effectLst/>
                <a:latin typeface="Source Sans Pro"/>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33333"/>
              </a:solidFill>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333333"/>
              </a:solidFill>
              <a:effectLst/>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33333"/>
              </a:solidFill>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333333"/>
              </a:solidFill>
              <a:effectLst/>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a:solidFill>
                <a:srgbClr val="333333"/>
              </a:solidFill>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333333"/>
                </a:solidFill>
                <a:effectLst/>
                <a:latin typeface="Source Sans Pro"/>
                <a:cs typeface="Arial" pitchFamily="34" charset="0"/>
              </a:rPr>
              <a:t>  i.e. f must be locally </a:t>
            </a:r>
            <a:r>
              <a:rPr kumimoji="0" lang="en-US" sz="2400" b="0" i="0" u="none" strike="noStrike" cap="none" normalizeH="0" baseline="0" dirty="0" err="1" smtClean="0">
                <a:ln>
                  <a:noFill/>
                </a:ln>
                <a:solidFill>
                  <a:srgbClr val="333333"/>
                </a:solidFill>
                <a:effectLst/>
                <a:latin typeface="Source Sans Pro"/>
                <a:cs typeface="Arial" pitchFamily="34" charset="0"/>
              </a:rPr>
              <a:t>integrable</a:t>
            </a:r>
            <a:r>
              <a:rPr kumimoji="0" lang="en-US" sz="2400" b="0" i="0" u="none" strike="noStrike" cap="none" normalizeH="0" baseline="0" dirty="0" smtClean="0">
                <a:ln>
                  <a:noFill/>
                </a:ln>
                <a:solidFill>
                  <a:srgbClr val="333333"/>
                </a:solidFill>
                <a:effectLst/>
                <a:latin typeface="Source Sans Pro"/>
                <a:cs typeface="Arial" pitchFamily="34" charset="0"/>
              </a:rPr>
              <a:t> for the interval [0, ∞) and depending on whether σ is positive or negative, e^(-</a:t>
            </a:r>
            <a:r>
              <a:rPr kumimoji="0" lang="en-US" sz="2400" b="0" i="0" u="none" strike="noStrike" cap="none" normalizeH="0" baseline="0" dirty="0" err="1" smtClean="0">
                <a:ln>
                  <a:noFill/>
                </a:ln>
                <a:solidFill>
                  <a:srgbClr val="333333"/>
                </a:solidFill>
                <a:effectLst/>
                <a:latin typeface="Source Sans Pro"/>
                <a:cs typeface="Arial" pitchFamily="34" charset="0"/>
              </a:rPr>
              <a:t>σt</a:t>
            </a:r>
            <a:r>
              <a:rPr kumimoji="0" lang="en-US" sz="2400" b="0" i="0" u="none" strike="noStrike" cap="none" normalizeH="0" baseline="0" dirty="0" smtClean="0">
                <a:ln>
                  <a:noFill/>
                </a:ln>
                <a:solidFill>
                  <a:srgbClr val="333333"/>
                </a:solidFill>
                <a:effectLst/>
                <a:latin typeface="Source Sans Pro"/>
                <a:cs typeface="Arial" pitchFamily="34" charset="0"/>
              </a:rPr>
              <a:t>) may be decaying or growing. For bilateral Laplace transforms rather than a single value the integral converges over a certain range of values known as Region of Convergence.</a:t>
            </a:r>
          </a:p>
        </p:txBody>
      </p:sp>
      <p:pic>
        <p:nvPicPr>
          <p:cNvPr id="4" name="Picture 2" descr="https://www.elprocus.com/wp-content/uploads/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057400"/>
            <a:ext cx="590854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www.elprocus.com/wp-content/uploads/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237423"/>
            <a:ext cx="590854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www.elprocus.com/wp-content/uploads/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945" y="2237423"/>
            <a:ext cx="590854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119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28601"/>
            <a:ext cx="6019800" cy="646331"/>
          </a:xfrm>
          <a:prstGeom prst="rect">
            <a:avLst/>
          </a:prstGeom>
        </p:spPr>
        <p:txBody>
          <a:bodyPr wrap="square">
            <a:spAutoFit/>
          </a:bodyPr>
          <a:lstStyle/>
          <a:p>
            <a:pPr fontAlgn="base"/>
            <a:r>
              <a:rPr lang="en-US" b="1" dirty="0"/>
              <a:t>Properties of Laplace Transform:</a:t>
            </a:r>
          </a:p>
          <a:p>
            <a:pPr fontAlgn="base"/>
            <a:r>
              <a:rPr lang="en-US" b="1" dirty="0" smtClean="0"/>
              <a:t>Linearity</a:t>
            </a:r>
            <a:endParaRPr lang="en-US" b="1" dirty="0"/>
          </a:p>
        </p:txBody>
      </p:sp>
      <p:pic>
        <p:nvPicPr>
          <p:cNvPr id="6146" name="Picture 2" descr="https://www.elprocus.com/wp-content/uploads/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923650"/>
            <a:ext cx="5105400" cy="212644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66800" y="3244334"/>
            <a:ext cx="1905000" cy="369332"/>
          </a:xfrm>
          <a:prstGeom prst="rect">
            <a:avLst/>
          </a:prstGeom>
        </p:spPr>
        <p:txBody>
          <a:bodyPr wrap="square">
            <a:spAutoFit/>
          </a:bodyPr>
          <a:lstStyle/>
          <a:p>
            <a:pPr fontAlgn="base"/>
            <a:r>
              <a:rPr lang="en-US" b="1" dirty="0"/>
              <a:t>Time Shifting</a:t>
            </a:r>
          </a:p>
        </p:txBody>
      </p:sp>
      <p:pic>
        <p:nvPicPr>
          <p:cNvPr id="6150" name="Picture 6" descr="https://www.elprocus.com/wp-content/uploads/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3962400"/>
            <a:ext cx="563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345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0"/>
            <a:ext cx="1484061" cy="369332"/>
          </a:xfrm>
          <a:prstGeom prst="rect">
            <a:avLst/>
          </a:prstGeom>
        </p:spPr>
        <p:txBody>
          <a:bodyPr wrap="none">
            <a:spAutoFit/>
          </a:bodyPr>
          <a:lstStyle/>
          <a:p>
            <a:pPr fontAlgn="base"/>
            <a:r>
              <a:rPr lang="en-US" b="1" dirty="0"/>
              <a:t>Time-reversal</a:t>
            </a:r>
          </a:p>
        </p:txBody>
      </p:sp>
      <p:pic>
        <p:nvPicPr>
          <p:cNvPr id="7170" name="Picture 2" descr="https://www.elprocus.com/wp-content/uploads/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340064"/>
            <a:ext cx="4952999" cy="170567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685800" y="2209800"/>
            <a:ext cx="3352800" cy="923330"/>
          </a:xfrm>
          <a:prstGeom prst="rect">
            <a:avLst/>
          </a:prstGeom>
        </p:spPr>
        <p:txBody>
          <a:bodyPr wrap="square">
            <a:spAutoFit/>
          </a:bodyPr>
          <a:lstStyle/>
          <a:p>
            <a:pPr fontAlgn="base"/>
            <a:r>
              <a:rPr lang="en-US" b="1" dirty="0"/>
              <a:t>Differentiation in </a:t>
            </a:r>
            <a:r>
              <a:rPr lang="en-US" b="1" dirty="0" smtClean="0"/>
              <a:t> S-domain</a:t>
            </a:r>
            <a:endParaRPr lang="en-US" b="1" dirty="0"/>
          </a:p>
          <a:p>
            <a:r>
              <a:rPr lang="en-US" dirty="0" smtClean="0"/>
              <a:t/>
            </a:r>
            <a:br>
              <a:rPr lang="en-US" dirty="0" smtClean="0"/>
            </a:br>
            <a:endParaRPr lang="en-US" dirty="0"/>
          </a:p>
        </p:txBody>
      </p:sp>
      <p:pic>
        <p:nvPicPr>
          <p:cNvPr id="7172" name="Picture 4" descr="https://www.elprocus.com/wp-content/uploads/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4155" y="2671465"/>
            <a:ext cx="5257294" cy="151953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rot="10800000" flipV="1">
            <a:off x="421592" y="4410395"/>
            <a:ext cx="2626407" cy="369333"/>
          </a:xfrm>
          <a:prstGeom prst="rect">
            <a:avLst/>
          </a:prstGeom>
        </p:spPr>
        <p:txBody>
          <a:bodyPr wrap="square">
            <a:spAutoFit/>
          </a:bodyPr>
          <a:lstStyle/>
          <a:p>
            <a:pPr fontAlgn="base"/>
            <a:r>
              <a:rPr lang="en-US" b="1" dirty="0"/>
              <a:t>Convolution in Time</a:t>
            </a:r>
          </a:p>
        </p:txBody>
      </p:sp>
      <p:pic>
        <p:nvPicPr>
          <p:cNvPr id="7174" name="Picture 6" descr="https://www.elprocus.com/wp-content/uploads/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787" y="4953000"/>
            <a:ext cx="6881813"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463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81000" y="550856"/>
            <a:ext cx="8382000" cy="163121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33"/>
                </a:solidFill>
                <a:effectLst/>
                <a:latin typeface="inherit"/>
                <a:cs typeface="Arial" pitchFamily="34" charset="0"/>
              </a:rPr>
              <a:t>Initial Value Theorem</a:t>
            </a:r>
            <a:endParaRPr kumimoji="0" lang="en-US" sz="2000" b="1" i="0" u="none" strike="noStrike" cap="none" normalizeH="0" baseline="0" dirty="0" smtClean="0">
              <a:ln>
                <a:noFill/>
              </a:ln>
              <a:solidFill>
                <a:srgbClr val="333333"/>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333333"/>
                </a:solidFill>
                <a:effectLst/>
                <a:latin typeface="Source Sans Pro"/>
                <a:cs typeface="Arial" pitchFamily="34" charset="0"/>
              </a:rPr>
              <a:t>Initial value theorem is applied when in Laplace transform the degree of the numerator is less than the degree of the denominator             </a:t>
            </a:r>
            <a:r>
              <a:rPr kumimoji="0" lang="en-US" sz="1300" b="0" i="0" u="none" strike="noStrike" cap="none" normalizeH="0" baseline="0" dirty="0" smtClean="0">
                <a:ln>
                  <a:noFill/>
                </a:ln>
                <a:solidFill>
                  <a:srgbClr val="333333"/>
                </a:solidFill>
                <a:effectLst/>
                <a:latin typeface="Source Sans Pro"/>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333333"/>
                </a:solidFill>
                <a:effectLst/>
                <a:latin typeface="Source Sans Pro"/>
                <a:cs typeface="Arial" pitchFamily="34" charset="0"/>
              </a:rPr>
              <a:t/>
            </a:r>
            <a:br>
              <a:rPr kumimoji="0" lang="en-US" sz="1300" b="0" i="0" u="none" strike="noStrike" cap="none" normalizeH="0" baseline="0" dirty="0" smtClean="0">
                <a:ln>
                  <a:noFill/>
                </a:ln>
                <a:solidFill>
                  <a:srgbClr val="333333"/>
                </a:solidFill>
                <a:effectLst/>
                <a:latin typeface="Source Sans Pro"/>
                <a:cs typeface="Arial" pitchFamily="34" charset="0"/>
              </a:rPr>
            </a:br>
            <a:endParaRPr kumimoji="0" lang="en-US" sz="1300" b="0" i="0" u="none" strike="noStrike" cap="none" normalizeH="0" baseline="0" dirty="0" smtClean="0">
              <a:ln>
                <a:noFill/>
              </a:ln>
              <a:solidFill>
                <a:srgbClr val="333333"/>
              </a:solidFill>
              <a:effectLst/>
              <a:latin typeface="Source Sans Pro"/>
              <a:cs typeface="Arial" pitchFamily="34" charset="0"/>
            </a:endParaRPr>
          </a:p>
        </p:txBody>
      </p:sp>
      <p:pic>
        <p:nvPicPr>
          <p:cNvPr id="8194" name="Picture 2" descr="https://www.elprocus.com/wp-content/uploads/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3175" y="1732802"/>
            <a:ext cx="4194259" cy="108659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2666999"/>
            <a:ext cx="8229600" cy="1938992"/>
          </a:xfrm>
          <a:prstGeom prst="rect">
            <a:avLst/>
          </a:prstGeom>
        </p:spPr>
        <p:txBody>
          <a:bodyPr wrap="square">
            <a:spAutoFit/>
          </a:bodyPr>
          <a:lstStyle/>
          <a:p>
            <a:pPr fontAlgn="base"/>
            <a:r>
              <a:rPr lang="en-US" sz="2400" b="1" dirty="0"/>
              <a:t>Inverse Laplace Transform</a:t>
            </a:r>
          </a:p>
          <a:p>
            <a:pPr fontAlgn="base"/>
            <a:r>
              <a:rPr lang="en-US" sz="2400" dirty="0"/>
              <a:t>Due to convergence characteristic Laplace transform also have an inverse transform. Laplace transforms exhibit one-to-one mapping from one function space to another. The formula for Inverse Laplace transform is;</a:t>
            </a:r>
          </a:p>
        </p:txBody>
      </p:sp>
      <p:pic>
        <p:nvPicPr>
          <p:cNvPr id="8196" name="Picture 4" descr="https://www.elprocus.com/wp-content/uploads/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455920"/>
            <a:ext cx="6477000" cy="1335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7912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82000" cy="2308324"/>
          </a:xfrm>
          <a:prstGeom prst="rect">
            <a:avLst/>
          </a:prstGeom>
        </p:spPr>
        <p:txBody>
          <a:bodyPr wrap="square">
            <a:spAutoFit/>
          </a:bodyPr>
          <a:lstStyle/>
          <a:p>
            <a:pPr fontAlgn="base"/>
            <a:r>
              <a:rPr lang="en-US" b="1" dirty="0"/>
              <a:t>How to Calculate Laplace Transform?</a:t>
            </a:r>
          </a:p>
          <a:p>
            <a:pPr fontAlgn="base"/>
            <a:r>
              <a:rPr lang="en-US" dirty="0"/>
              <a:t>Laplace transform makes the equations simpler to handle. When a higher order differential equation is given, Laplace transform is applied to it which converts the equation into an algebraic equation, thus making it easier to handle. Then we calculate the roots by simplification of this algebraic equation. Now inverse Laplace transform of simpler expression is found which solves the given higher order differential equation.</a:t>
            </a:r>
          </a:p>
          <a:p>
            <a:r>
              <a:rPr lang="en-US" dirty="0" smtClean="0"/>
              <a:t/>
            </a:r>
            <a:br>
              <a:rPr lang="en-US" dirty="0" smtClean="0"/>
            </a:br>
            <a:endParaRPr lang="en-US" dirty="0"/>
          </a:p>
        </p:txBody>
      </p:sp>
      <p:pic>
        <p:nvPicPr>
          <p:cNvPr id="9218" name="Picture 2" descr="https://www.elprocus.com/wp-content/uploads/1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799" y="2133600"/>
            <a:ext cx="5029201"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312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9491" y="838200"/>
            <a:ext cx="8153400" cy="5016758"/>
          </a:xfrm>
          <a:prstGeom prst="rect">
            <a:avLst/>
          </a:prstGeom>
        </p:spPr>
        <p:txBody>
          <a:bodyPr wrap="square">
            <a:spAutoFit/>
          </a:bodyPr>
          <a:lstStyle/>
          <a:p>
            <a:pPr fontAlgn="base"/>
            <a:r>
              <a:rPr lang="en-US" sz="2000" b="1" dirty="0"/>
              <a:t>Applications of Laplace Transform</a:t>
            </a:r>
          </a:p>
          <a:p>
            <a:pPr fontAlgn="base"/>
            <a:r>
              <a:rPr lang="en-US" sz="2000" dirty="0" smtClean="0"/>
              <a:t>             Analysis </a:t>
            </a:r>
            <a:r>
              <a:rPr lang="en-US" sz="2000" dirty="0"/>
              <a:t>of electrical and </a:t>
            </a:r>
            <a:r>
              <a:rPr lang="en-US" sz="2000" b="1" dirty="0">
                <a:hlinkClick r:id="rId2"/>
              </a:rPr>
              <a:t>electronic circuits</a:t>
            </a:r>
            <a:r>
              <a:rPr lang="en-US" sz="2000" dirty="0"/>
              <a:t>.</a:t>
            </a:r>
          </a:p>
          <a:p>
            <a:pPr fontAlgn="base"/>
            <a:r>
              <a:rPr lang="en-US" sz="2000" dirty="0"/>
              <a:t>Breaking down complex differential equations into simpler polynomial </a:t>
            </a:r>
            <a:r>
              <a:rPr lang="en-US" sz="2000" dirty="0" err="1" smtClean="0"/>
              <a:t>forms.Laplace</a:t>
            </a:r>
            <a:r>
              <a:rPr lang="en-US" sz="2000" dirty="0" smtClean="0"/>
              <a:t> </a:t>
            </a:r>
            <a:r>
              <a:rPr lang="en-US" sz="2000" dirty="0"/>
              <a:t>transform gives information about steady as well as transient states.</a:t>
            </a:r>
          </a:p>
          <a:p>
            <a:pPr fontAlgn="base"/>
            <a:r>
              <a:rPr lang="en-US" sz="2000" dirty="0" smtClean="0"/>
              <a:t>         In </a:t>
            </a:r>
            <a:r>
              <a:rPr lang="en-US" sz="2000" dirty="0"/>
              <a:t>machine learning, the Laplace transform is used for making predictions and making analysis in data mining.</a:t>
            </a:r>
          </a:p>
          <a:p>
            <a:pPr fontAlgn="base"/>
            <a:r>
              <a:rPr lang="en-US" sz="2000" dirty="0"/>
              <a:t>Laplace transform simplifies calculations in system modeling.</a:t>
            </a:r>
          </a:p>
          <a:p>
            <a:pPr fontAlgn="base"/>
            <a:r>
              <a:rPr lang="en-US" sz="2000" b="1" dirty="0"/>
              <a:t>Application of Laplace Transform In Signal Processing</a:t>
            </a:r>
          </a:p>
          <a:p>
            <a:pPr fontAlgn="base"/>
            <a:r>
              <a:rPr lang="en-US" sz="2000" dirty="0" smtClean="0"/>
              <a:t>        Laplace </a:t>
            </a:r>
            <a:r>
              <a:rPr lang="en-US" sz="2000" dirty="0"/>
              <a:t>transforms are frequently opted for signal processing. Along with the Fourier transform, the </a:t>
            </a:r>
            <a:r>
              <a:rPr lang="en-US" sz="2000" b="1" dirty="0">
                <a:hlinkClick r:id="rId3"/>
              </a:rPr>
              <a:t>Laplace transform</a:t>
            </a:r>
            <a:r>
              <a:rPr lang="en-US" sz="2000" dirty="0"/>
              <a:t> is used to study signals in the frequency domain. When there are small frequencies in the signal in the frequency domain then one can expect the signal to be smooth in the time domain. Filtering of a signal is usually done in the frequency domain for which Laplace acts as an important tool for converting a signal from time domain to frequency domain.</a:t>
            </a:r>
          </a:p>
        </p:txBody>
      </p:sp>
    </p:spTree>
    <p:extLst>
      <p:ext uri="{BB962C8B-B14F-4D97-AF65-F5344CB8AC3E}">
        <p14:creationId xmlns:p14="http://schemas.microsoft.com/office/powerpoint/2010/main" val="2980795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066800"/>
            <a:ext cx="8534400" cy="4401205"/>
          </a:xfrm>
          <a:prstGeom prst="rect">
            <a:avLst/>
          </a:prstGeom>
        </p:spPr>
        <p:txBody>
          <a:bodyPr wrap="square">
            <a:spAutoFit/>
          </a:bodyPr>
          <a:lstStyle/>
          <a:p>
            <a:pPr fontAlgn="base"/>
            <a:r>
              <a:rPr lang="en-US" sz="2000" b="1" dirty="0"/>
              <a:t>Application of Laplace Transform In Control Systems</a:t>
            </a:r>
          </a:p>
          <a:p>
            <a:pPr fontAlgn="base"/>
            <a:r>
              <a:rPr lang="en-US" sz="2000" dirty="0"/>
              <a:t>Control systems are usually designed to control the behavior of other devices. Example of </a:t>
            </a:r>
            <a:r>
              <a:rPr lang="en-US" sz="2000" b="1" dirty="0">
                <a:hlinkClick r:id="rId2"/>
              </a:rPr>
              <a:t>control systems</a:t>
            </a:r>
            <a:r>
              <a:rPr lang="en-US" sz="2000" dirty="0">
                <a:hlinkClick r:id="rId2"/>
              </a:rPr>
              <a:t> </a:t>
            </a:r>
            <a:r>
              <a:rPr lang="en-US" sz="2000" dirty="0"/>
              <a:t>can range from a simple home heating controller to an industrial control system regulates the behavior of machinery.</a:t>
            </a:r>
          </a:p>
          <a:p>
            <a:pPr fontAlgn="base"/>
            <a:r>
              <a:rPr lang="en-US" sz="2000" dirty="0" smtClean="0"/>
              <a:t>             Generally</a:t>
            </a:r>
            <a:r>
              <a:rPr lang="en-US" sz="2000" dirty="0"/>
              <a:t>, control engineers use differential equations to describe the behavior of various closed loop functional blocks. Laplace transform is used here for solving these equations without the loss of crucial variable information.</a:t>
            </a:r>
          </a:p>
          <a:p>
            <a:pPr fontAlgn="base"/>
            <a:r>
              <a:rPr lang="en-US" sz="2000" b="1" dirty="0"/>
              <a:t>Characterization of Linear Time-Invariant Systems Using Laplace Transform</a:t>
            </a:r>
          </a:p>
          <a:p>
            <a:pPr fontAlgn="base"/>
            <a:r>
              <a:rPr lang="en-US" sz="2000" dirty="0" smtClean="0"/>
              <a:t>             For </a:t>
            </a:r>
            <a:r>
              <a:rPr lang="en-US" sz="2000" dirty="0"/>
              <a:t>a casual system ROC associated with the system, the function is the right half plane. A system is anti-casual if its impulse </a:t>
            </a:r>
            <a:r>
              <a:rPr lang="en-US" sz="2000" dirty="0" smtClean="0"/>
              <a:t>response</a:t>
            </a:r>
          </a:p>
          <a:p>
            <a:pPr fontAlgn="base"/>
            <a:r>
              <a:rPr lang="en-US" sz="2000" dirty="0"/>
              <a:t> </a:t>
            </a:r>
            <a:r>
              <a:rPr lang="en-US" sz="2000" dirty="0" smtClean="0"/>
              <a:t>                                </a:t>
            </a:r>
            <a:r>
              <a:rPr lang="en-US" sz="2000" dirty="0"/>
              <a:t>h(t) =0 for t &gt; 0.</a:t>
            </a:r>
          </a:p>
          <a:p>
            <a:pPr fontAlgn="base"/>
            <a:r>
              <a:rPr lang="en-US" sz="2000" dirty="0"/>
              <a:t>If ROC of the system functions H(s) includes the </a:t>
            </a:r>
            <a:r>
              <a:rPr lang="en-US" sz="2000" dirty="0" err="1"/>
              <a:t>jω</a:t>
            </a:r>
            <a:r>
              <a:rPr lang="en-US" sz="2000" dirty="0"/>
              <a:t> axis then the L.T.I. the system is called a stable system. If a casual system with rational system functions H(s) have negative real parts for all of its poles then the system is stable.</a:t>
            </a:r>
          </a:p>
        </p:txBody>
      </p:sp>
    </p:spTree>
    <p:extLst>
      <p:ext uri="{BB962C8B-B14F-4D97-AF65-F5344CB8AC3E}">
        <p14:creationId xmlns:p14="http://schemas.microsoft.com/office/powerpoint/2010/main" val="32664232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229600" cy="2554545"/>
          </a:xfrm>
          <a:prstGeom prst="rect">
            <a:avLst/>
          </a:prstGeom>
        </p:spPr>
        <p:txBody>
          <a:bodyPr wrap="square">
            <a:spAutoFit/>
          </a:bodyPr>
          <a:lstStyle/>
          <a:p>
            <a:r>
              <a:rPr lang="en-US" b="1" dirty="0"/>
              <a:t> </a:t>
            </a:r>
            <a:r>
              <a:rPr lang="en-US" sz="2000" b="1" dirty="0"/>
              <a:t>Inverse Laplace Transforms</a:t>
            </a:r>
          </a:p>
          <a:p>
            <a:r>
              <a:rPr lang="en-US" sz="2000" dirty="0" smtClean="0"/>
              <a:t>We </a:t>
            </a:r>
            <a:r>
              <a:rPr lang="en-US" sz="2000" dirty="0"/>
              <a:t>are going to be given a transform, </a:t>
            </a:r>
            <a:r>
              <a:rPr lang="en-US" sz="2000" dirty="0" smtClean="0"/>
              <a:t>F(s), </a:t>
            </a:r>
            <a:r>
              <a:rPr lang="en-US" sz="2000" dirty="0"/>
              <a:t>and ask what function (or functions) did we have originally. As you will see this can be a more complicated and lengthy process than taking transforms. In these cases we say that we are finding the </a:t>
            </a:r>
            <a:r>
              <a:rPr lang="en-US" sz="2000" b="1" dirty="0"/>
              <a:t>Inverse Laplace Transform</a:t>
            </a:r>
            <a:r>
              <a:rPr lang="en-US" sz="2000" dirty="0"/>
              <a:t> of </a:t>
            </a:r>
            <a:r>
              <a:rPr lang="en-US" sz="2000" dirty="0" smtClean="0"/>
              <a:t>F(s)and </a:t>
            </a:r>
            <a:r>
              <a:rPr lang="en-US" sz="2000" dirty="0"/>
              <a:t>use the following </a:t>
            </a:r>
            <a:r>
              <a:rPr lang="en-US" sz="2000" dirty="0" smtClean="0"/>
              <a:t>notation.</a:t>
            </a:r>
          </a:p>
          <a:p>
            <a:r>
              <a:rPr lang="en-US" sz="2000" dirty="0" smtClean="0"/>
              <a:t>                                                        f(t)=L−1{F(s)}</a:t>
            </a:r>
          </a:p>
          <a:p>
            <a:r>
              <a:rPr lang="en-US" sz="2000" dirty="0" smtClean="0"/>
              <a:t> </a:t>
            </a:r>
            <a:endParaRPr lang="en-US" sz="2000" dirty="0"/>
          </a:p>
        </p:txBody>
      </p:sp>
      <p:sp>
        <p:nvSpPr>
          <p:cNvPr id="5" name="Rectangle 4"/>
          <p:cNvSpPr/>
          <p:nvPr/>
        </p:nvSpPr>
        <p:spPr>
          <a:xfrm>
            <a:off x="533400" y="3200400"/>
            <a:ext cx="8153400" cy="2677656"/>
          </a:xfrm>
          <a:prstGeom prst="rect">
            <a:avLst/>
          </a:prstGeom>
        </p:spPr>
        <p:txBody>
          <a:bodyPr wrap="square">
            <a:spAutoFit/>
          </a:bodyPr>
          <a:lstStyle/>
          <a:p>
            <a:r>
              <a:rPr lang="en-US" sz="2400" dirty="0"/>
              <a:t>The Inverse Laplace Transform</a:t>
            </a:r>
          </a:p>
          <a:p>
            <a:pPr lvl="0"/>
            <a:r>
              <a:rPr lang="en-US" sz="2400" dirty="0"/>
              <a:t>If L{f(t)} = F(s), then the inverse Laplace transform of F(s) is</a:t>
            </a:r>
          </a:p>
          <a:p>
            <a:r>
              <a:rPr lang="en-US" sz="2400" dirty="0"/>
              <a:t> </a:t>
            </a:r>
            <a:r>
              <a:rPr lang="en-US" sz="2400" dirty="0" smtClean="0"/>
              <a:t>                 L </a:t>
            </a:r>
            <a:r>
              <a:rPr lang="en-US" sz="2400" baseline="30000" dirty="0"/>
              <a:t>−1</a:t>
            </a:r>
            <a:r>
              <a:rPr lang="en-US" sz="2400" dirty="0"/>
              <a:t> {F(s)} = f(t).</a:t>
            </a:r>
          </a:p>
          <a:p>
            <a:pPr lvl="0"/>
            <a:r>
              <a:rPr lang="en-US" sz="2400" dirty="0" smtClean="0"/>
              <a:t>(1)The </a:t>
            </a:r>
            <a:r>
              <a:rPr lang="en-US" sz="2400" dirty="0"/>
              <a:t>inverse transform L −1 is a linear operator:</a:t>
            </a:r>
          </a:p>
          <a:p>
            <a:r>
              <a:rPr lang="en-US" sz="2400" dirty="0"/>
              <a:t>         L </a:t>
            </a:r>
            <a:r>
              <a:rPr lang="en-US" sz="2400" baseline="30000" dirty="0"/>
              <a:t>−1</a:t>
            </a:r>
            <a:r>
              <a:rPr lang="en-US" sz="2400" dirty="0"/>
              <a:t> {F(s) + G(s)} = L </a:t>
            </a:r>
            <a:r>
              <a:rPr lang="en-US" sz="2400" baseline="30000" dirty="0"/>
              <a:t>−1</a:t>
            </a:r>
            <a:r>
              <a:rPr lang="en-US" sz="2400" dirty="0"/>
              <a:t> {F(s)} + L </a:t>
            </a:r>
            <a:r>
              <a:rPr lang="en-US" sz="2400" baseline="30000" dirty="0"/>
              <a:t>−1</a:t>
            </a:r>
            <a:r>
              <a:rPr lang="en-US" sz="2400" dirty="0"/>
              <a:t> {G(s)},</a:t>
            </a:r>
          </a:p>
          <a:p>
            <a:r>
              <a:rPr lang="en-US" sz="2400" dirty="0"/>
              <a:t> (2) and L </a:t>
            </a:r>
            <a:r>
              <a:rPr lang="en-US" sz="2400" baseline="30000" dirty="0"/>
              <a:t>−1</a:t>
            </a:r>
            <a:r>
              <a:rPr lang="en-US" sz="2400" dirty="0"/>
              <a:t> {</a:t>
            </a:r>
            <a:r>
              <a:rPr lang="en-US" sz="2400" dirty="0" err="1"/>
              <a:t>cF</a:t>
            </a:r>
            <a:r>
              <a:rPr lang="en-US" sz="2400" dirty="0"/>
              <a:t>(s)} = </a:t>
            </a:r>
            <a:r>
              <a:rPr lang="en-US" sz="2400" dirty="0" err="1"/>
              <a:t>cL</a:t>
            </a:r>
            <a:r>
              <a:rPr lang="en-US" sz="2400" dirty="0"/>
              <a:t> </a:t>
            </a:r>
            <a:r>
              <a:rPr lang="en-US" sz="2400" baseline="30000" dirty="0"/>
              <a:t>−1</a:t>
            </a:r>
            <a:r>
              <a:rPr lang="en-US" sz="2400" dirty="0"/>
              <a:t> {F(s)},</a:t>
            </a:r>
          </a:p>
          <a:p>
            <a:r>
              <a:rPr lang="en-US" sz="2400" dirty="0"/>
              <a:t> (3) for any constant c</a:t>
            </a:r>
          </a:p>
        </p:txBody>
      </p:sp>
    </p:spTree>
    <p:extLst>
      <p:ext uri="{BB962C8B-B14F-4D97-AF65-F5344CB8AC3E}">
        <p14:creationId xmlns:p14="http://schemas.microsoft.com/office/powerpoint/2010/main" val="19899636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838200" y="381000"/>
                <a:ext cx="7543800" cy="1936812"/>
              </a:xfrm>
              <a:prstGeom prst="rect">
                <a:avLst/>
              </a:prstGeom>
            </p:spPr>
            <p:txBody>
              <a:bodyPr wrap="square">
                <a:spAutoFit/>
              </a:bodyPr>
              <a:lstStyle/>
              <a:p>
                <a:r>
                  <a:rPr lang="en-US" b="1" dirty="0"/>
                  <a:t>The convolution of functions </a:t>
                </a:r>
              </a:p>
              <a:p>
                <a:r>
                  <a:rPr lang="en-US" dirty="0"/>
                  <a:t>f(t) and g(t) </a:t>
                </a:r>
                <a:r>
                  <a:rPr lang="en-US" dirty="0" smtClean="0"/>
                  <a:t>is</a:t>
                </a:r>
              </a:p>
              <a:p>
                <a:r>
                  <a:rPr lang="en-US" dirty="0"/>
                  <a:t> </a:t>
                </a:r>
                <a:r>
                  <a:rPr lang="en-US" dirty="0" smtClean="0"/>
                  <a:t>              </a:t>
                </a:r>
                <a:r>
                  <a:rPr lang="en-US" dirty="0"/>
                  <a:t>(f ∗ g)(t) = Z t 0 f(t − v)g(v) dv. </a:t>
                </a:r>
              </a:p>
              <a:p>
                <a:r>
                  <a:rPr lang="en-US" dirty="0"/>
                  <a:t> As we showed in class, the convolution is commutative:</a:t>
                </a:r>
              </a:p>
              <a:p>
                <a:r>
                  <a:rPr lang="en-US" dirty="0"/>
                  <a:t> (f ∗ g)(t) = </a:t>
                </a:r>
                <a14:m>
                  <m:oMath xmlns:m="http://schemas.openxmlformats.org/officeDocument/2006/math">
                    <m:nary>
                      <m:naryPr>
                        <m:limLoc m:val="subSup"/>
                        <m:ctrlPr>
                          <a:rPr lang="en-US" i="1">
                            <a:latin typeface="Cambria Math"/>
                          </a:rPr>
                        </m:ctrlPr>
                      </m:naryPr>
                      <m:sub>
                        <m:r>
                          <a:rPr lang="en-US" i="1">
                            <a:latin typeface="Cambria Math"/>
                          </a:rPr>
                          <m:t>0</m:t>
                        </m:r>
                      </m:sub>
                      <m:sup>
                        <m:r>
                          <a:rPr lang="en-US" i="1">
                            <a:latin typeface="Cambria Math"/>
                          </a:rPr>
                          <m:t>𝑡</m:t>
                        </m:r>
                      </m:sup>
                      <m:e>
                        <m:r>
                          <m:rPr>
                            <m:sty m:val="p"/>
                          </m:rPr>
                          <a:rPr lang="en-US">
                            <a:latin typeface="Cambria Math"/>
                          </a:rPr>
                          <m:t>f</m:t>
                        </m:r>
                        <m:r>
                          <a:rPr lang="en-US">
                            <a:latin typeface="Cambria Math"/>
                          </a:rPr>
                          <m:t>(</m:t>
                        </m:r>
                        <m:r>
                          <m:rPr>
                            <m:sty m:val="p"/>
                          </m:rPr>
                          <a:rPr lang="en-US">
                            <a:latin typeface="Cambria Math"/>
                          </a:rPr>
                          <m:t>t</m:t>
                        </m:r>
                        <m:r>
                          <a:rPr lang="en-US">
                            <a:latin typeface="Cambria Math"/>
                          </a:rPr>
                          <m:t> </m:t>
                        </m:r>
                        <m:r>
                          <a:rPr lang="en-US" i="1">
                            <a:latin typeface="Cambria Math"/>
                          </a:rPr>
                          <m:t>−</m:t>
                        </m:r>
                        <m:r>
                          <a:rPr lang="en-US">
                            <a:latin typeface="Cambria Math"/>
                          </a:rPr>
                          <m:t> </m:t>
                        </m:r>
                        <m:r>
                          <m:rPr>
                            <m:sty m:val="p"/>
                          </m:rPr>
                          <a:rPr lang="en-US">
                            <a:latin typeface="Cambria Math"/>
                          </a:rPr>
                          <m:t>v</m:t>
                        </m:r>
                        <m:r>
                          <a:rPr lang="en-US">
                            <a:latin typeface="Cambria Math"/>
                          </a:rPr>
                          <m:t>)</m:t>
                        </m:r>
                        <m:r>
                          <m:rPr>
                            <m:sty m:val="p"/>
                          </m:rPr>
                          <a:rPr lang="en-US">
                            <a:latin typeface="Cambria Math"/>
                          </a:rPr>
                          <m:t>g</m:t>
                        </m:r>
                        <m:r>
                          <a:rPr lang="en-US">
                            <a:latin typeface="Cambria Math"/>
                          </a:rPr>
                          <m:t>(</m:t>
                        </m:r>
                        <m:r>
                          <m:rPr>
                            <m:sty m:val="p"/>
                          </m:rPr>
                          <a:rPr lang="en-US">
                            <a:latin typeface="Cambria Math"/>
                          </a:rPr>
                          <m:t>v</m:t>
                        </m:r>
                        <m:r>
                          <a:rPr lang="en-US">
                            <a:latin typeface="Cambria Math"/>
                          </a:rPr>
                          <m:t>) </m:t>
                        </m:r>
                      </m:e>
                    </m:nary>
                  </m:oMath>
                </a14:m>
                <a:r>
                  <a:rPr lang="en-US" dirty="0"/>
                  <a:t>dv </a:t>
                </a:r>
                <a:endParaRPr lang="en-US" dirty="0" smtClean="0"/>
              </a:p>
              <a:p>
                <a:r>
                  <a:rPr lang="en-US" dirty="0"/>
                  <a:t> </a:t>
                </a:r>
                <a:r>
                  <a:rPr lang="en-US" dirty="0" smtClean="0"/>
                  <a:t>                 = </a:t>
                </a:r>
                <a14:m>
                  <m:oMath xmlns:m="http://schemas.openxmlformats.org/officeDocument/2006/math">
                    <m:nary>
                      <m:naryPr>
                        <m:limLoc m:val="subSup"/>
                        <m:ctrlPr>
                          <a:rPr lang="en-US" i="1">
                            <a:latin typeface="Cambria Math"/>
                          </a:rPr>
                        </m:ctrlPr>
                      </m:naryPr>
                      <m:sub>
                        <m:r>
                          <a:rPr lang="en-US" i="1">
                            <a:latin typeface="Cambria Math"/>
                          </a:rPr>
                          <m:t>0</m:t>
                        </m:r>
                      </m:sub>
                      <m:sup>
                        <m:r>
                          <a:rPr lang="en-US" i="1">
                            <a:latin typeface="Cambria Math"/>
                          </a:rPr>
                          <m:t>𝑡</m:t>
                        </m:r>
                      </m:sup>
                      <m:e>
                        <m:r>
                          <m:rPr>
                            <m:sty m:val="p"/>
                          </m:rPr>
                          <a:rPr lang="en-US">
                            <a:latin typeface="Cambria Math"/>
                          </a:rPr>
                          <m:t>g</m:t>
                        </m:r>
                        <m:r>
                          <a:rPr lang="en-US">
                            <a:latin typeface="Cambria Math"/>
                          </a:rPr>
                          <m:t>(</m:t>
                        </m:r>
                        <m:r>
                          <m:rPr>
                            <m:sty m:val="p"/>
                          </m:rPr>
                          <a:rPr lang="en-US">
                            <a:latin typeface="Cambria Math"/>
                          </a:rPr>
                          <m:t>t</m:t>
                        </m:r>
                        <m:r>
                          <a:rPr lang="en-US">
                            <a:latin typeface="Cambria Math"/>
                          </a:rPr>
                          <m:t> </m:t>
                        </m:r>
                        <m:r>
                          <a:rPr lang="en-US" i="1">
                            <a:latin typeface="Cambria Math"/>
                          </a:rPr>
                          <m:t>−</m:t>
                        </m:r>
                        <m:r>
                          <a:rPr lang="en-US">
                            <a:latin typeface="Cambria Math"/>
                          </a:rPr>
                          <m:t> </m:t>
                        </m:r>
                        <m:r>
                          <m:rPr>
                            <m:sty m:val="p"/>
                          </m:rPr>
                          <a:rPr lang="en-US">
                            <a:latin typeface="Cambria Math"/>
                          </a:rPr>
                          <m:t>v</m:t>
                        </m:r>
                        <m:r>
                          <a:rPr lang="en-US">
                            <a:latin typeface="Cambria Math"/>
                          </a:rPr>
                          <m:t>)</m:t>
                        </m:r>
                        <m:r>
                          <m:rPr>
                            <m:sty m:val="p"/>
                          </m:rPr>
                          <a:rPr lang="en-US">
                            <a:latin typeface="Cambria Math"/>
                          </a:rPr>
                          <m:t>f</m:t>
                        </m:r>
                        <m:r>
                          <a:rPr lang="en-US">
                            <a:latin typeface="Cambria Math"/>
                          </a:rPr>
                          <m:t>(</m:t>
                        </m:r>
                        <m:r>
                          <m:rPr>
                            <m:sty m:val="p"/>
                          </m:rPr>
                          <a:rPr lang="en-US">
                            <a:latin typeface="Cambria Math"/>
                          </a:rPr>
                          <m:t>v</m:t>
                        </m:r>
                      </m:e>
                    </m:nary>
                  </m:oMath>
                </a14:m>
                <a:r>
                  <a:rPr lang="en-US" dirty="0"/>
                  <a:t>) dv = (g ∗ f)(t). </a:t>
                </a:r>
              </a:p>
            </p:txBody>
          </p:sp>
        </mc:Choice>
        <mc:Fallback xmlns="">
          <p:sp>
            <p:nvSpPr>
              <p:cNvPr id="2" name="Rectangle 1"/>
              <p:cNvSpPr>
                <a:spLocks noRot="1" noChangeAspect="1" noMove="1" noResize="1" noEditPoints="1" noAdjustHandles="1" noChangeArrowheads="1" noChangeShapeType="1" noTextEdit="1"/>
              </p:cNvSpPr>
              <p:nvPr/>
            </p:nvSpPr>
            <p:spPr>
              <a:xfrm>
                <a:off x="838200" y="381000"/>
                <a:ext cx="7543800" cy="1936812"/>
              </a:xfrm>
              <a:prstGeom prst="rect">
                <a:avLst/>
              </a:prstGeom>
              <a:blipFill rotWithShape="1">
                <a:blip r:embed="rId2"/>
                <a:stretch>
                  <a:fillRect l="-728" t="-1577" b="-40379"/>
                </a:stretch>
              </a:blipFill>
            </p:spPr>
            <p:txBody>
              <a:bodyPr/>
              <a:lstStyle/>
              <a:p>
                <a:r>
                  <a:rPr lang="en-US">
                    <a:noFill/>
                  </a:rPr>
                  <a:t> </a:t>
                </a:r>
              </a:p>
            </p:txBody>
          </p:sp>
        </mc:Fallback>
      </mc:AlternateContent>
      <p:sp>
        <p:nvSpPr>
          <p:cNvPr id="6" name="Rectangle 5"/>
          <p:cNvSpPr/>
          <p:nvPr/>
        </p:nvSpPr>
        <p:spPr>
          <a:xfrm>
            <a:off x="838200" y="2514600"/>
            <a:ext cx="5946617" cy="400110"/>
          </a:xfrm>
          <a:prstGeom prst="rect">
            <a:avLst/>
          </a:prstGeom>
        </p:spPr>
        <p:txBody>
          <a:bodyPr wrap="square">
            <a:spAutoFit/>
          </a:bodyPr>
          <a:lstStyle/>
          <a:p>
            <a:r>
              <a:rPr lang="en-US" sz="2000" b="1" dirty="0"/>
              <a:t>Applications of Inverse Laplace </a:t>
            </a:r>
            <a:r>
              <a:rPr lang="en-US" sz="2000" b="1" dirty="0" smtClean="0"/>
              <a:t>Transformation</a:t>
            </a:r>
            <a:endParaRPr lang="en-US" sz="2000" b="1" dirty="0"/>
          </a:p>
        </p:txBody>
      </p:sp>
      <p:sp>
        <p:nvSpPr>
          <p:cNvPr id="7" name="Rectangle 6"/>
          <p:cNvSpPr/>
          <p:nvPr/>
        </p:nvSpPr>
        <p:spPr>
          <a:xfrm>
            <a:off x="533401" y="2883932"/>
            <a:ext cx="8063344" cy="3139321"/>
          </a:xfrm>
          <a:prstGeom prst="rect">
            <a:avLst/>
          </a:prstGeom>
        </p:spPr>
        <p:txBody>
          <a:bodyPr wrap="square">
            <a:spAutoFit/>
          </a:bodyPr>
          <a:lstStyle/>
          <a:p>
            <a:r>
              <a:rPr lang="en-US" b="1" dirty="0"/>
              <a:t>Introduction: </a:t>
            </a:r>
          </a:p>
          <a:p>
            <a:r>
              <a:rPr lang="en-US" dirty="0"/>
              <a:t>The Laplace transformation is applied </a:t>
            </a:r>
            <a:r>
              <a:rPr lang="en-US" dirty="0" smtClean="0"/>
              <a:t>indifferent </a:t>
            </a:r>
            <a:r>
              <a:rPr lang="en-US" dirty="0"/>
              <a:t>areas of science, engineering and </a:t>
            </a:r>
            <a:r>
              <a:rPr lang="en-US" dirty="0" smtClean="0"/>
              <a:t>technology</a:t>
            </a:r>
            <a:r>
              <a:rPr lang="en-US" dirty="0"/>
              <a:t>. The Laplace transformation is </a:t>
            </a:r>
            <a:r>
              <a:rPr lang="en-US" dirty="0" smtClean="0"/>
              <a:t>applicable </a:t>
            </a:r>
            <a:r>
              <a:rPr lang="en-US" dirty="0"/>
              <a:t>in so many fields. The Laplace </a:t>
            </a:r>
            <a:r>
              <a:rPr lang="en-US" dirty="0" smtClean="0"/>
              <a:t>Transform </a:t>
            </a:r>
            <a:r>
              <a:rPr lang="en-US" dirty="0"/>
              <a:t>was primary used and named after by </a:t>
            </a:r>
            <a:r>
              <a:rPr lang="en-US" dirty="0" smtClean="0"/>
              <a:t>Pierre </a:t>
            </a:r>
            <a:r>
              <a:rPr lang="en-US" dirty="0"/>
              <a:t>Simon Laplace Pierre Simon Laplace was </a:t>
            </a:r>
            <a:r>
              <a:rPr lang="en-US" dirty="0" smtClean="0"/>
              <a:t>a </a:t>
            </a:r>
            <a:r>
              <a:rPr lang="en-US" dirty="0"/>
              <a:t>French Mathematician an Astronomer, who </a:t>
            </a:r>
            <a:r>
              <a:rPr lang="en-US" dirty="0" smtClean="0"/>
              <a:t>had </a:t>
            </a:r>
            <a:r>
              <a:rPr lang="en-US" dirty="0"/>
              <a:t>a lot of control in the growth of several </a:t>
            </a:r>
            <a:r>
              <a:rPr lang="en-US" dirty="0" smtClean="0"/>
              <a:t>theories </a:t>
            </a:r>
            <a:r>
              <a:rPr lang="en-US" dirty="0"/>
              <a:t>in mathematics, statistics, physics, and </a:t>
            </a:r>
            <a:r>
              <a:rPr lang="en-US" dirty="0" smtClean="0"/>
              <a:t>astronomy</a:t>
            </a:r>
            <a:r>
              <a:rPr lang="en-US" dirty="0"/>
              <a:t>. He contributed seriously to physical </a:t>
            </a:r>
            <a:r>
              <a:rPr lang="en-US" dirty="0" smtClean="0"/>
              <a:t>mechanics</a:t>
            </a:r>
            <a:r>
              <a:rPr lang="en-US" dirty="0"/>
              <a:t>, by converting the previous </a:t>
            </a:r>
            <a:r>
              <a:rPr lang="en-US" dirty="0" smtClean="0"/>
              <a:t>geometrical </a:t>
            </a:r>
            <a:r>
              <a:rPr lang="en-US" dirty="0"/>
              <a:t>analysis to one based on calculus, </a:t>
            </a:r>
            <a:r>
              <a:rPr lang="en-US" dirty="0" smtClean="0"/>
              <a:t>which </a:t>
            </a:r>
            <a:r>
              <a:rPr lang="en-US" dirty="0"/>
              <a:t>opened up application of his formulas to </a:t>
            </a:r>
            <a:r>
              <a:rPr lang="en-US" dirty="0" smtClean="0"/>
              <a:t>a </a:t>
            </a:r>
            <a:r>
              <a:rPr lang="en-US" dirty="0"/>
              <a:t>wider range of problems. It is effective in </a:t>
            </a:r>
            <a:r>
              <a:rPr lang="en-US" dirty="0" smtClean="0"/>
              <a:t>solving </a:t>
            </a:r>
            <a:r>
              <a:rPr lang="en-US" dirty="0"/>
              <a:t>linear differential equation either </a:t>
            </a:r>
            <a:r>
              <a:rPr lang="en-US" dirty="0" smtClean="0"/>
              <a:t>ordinary </a:t>
            </a:r>
            <a:r>
              <a:rPr lang="en-US" dirty="0"/>
              <a:t>or partial. It reduces an ordinary </a:t>
            </a:r>
          </a:p>
          <a:p>
            <a:r>
              <a:rPr lang="en-US" dirty="0"/>
              <a:t>differential equation into algebraic equation.</a:t>
            </a:r>
          </a:p>
        </p:txBody>
      </p:sp>
    </p:spTree>
    <p:extLst>
      <p:ext uri="{BB962C8B-B14F-4D97-AF65-F5344CB8AC3E}">
        <p14:creationId xmlns:p14="http://schemas.microsoft.com/office/powerpoint/2010/main" val="1326414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990600"/>
            <a:ext cx="8001000" cy="5632311"/>
          </a:xfrm>
          <a:prstGeom prst="rect">
            <a:avLst/>
          </a:prstGeom>
        </p:spPr>
        <p:txBody>
          <a:bodyPr wrap="square">
            <a:spAutoFit/>
          </a:bodyPr>
          <a:lstStyle/>
          <a:p>
            <a:pPr marL="342900" indent="-342900">
              <a:buAutoNum type="arabicPeriod"/>
            </a:pPr>
            <a:r>
              <a:rPr lang="en-US" sz="2000" dirty="0" smtClean="0"/>
              <a:t>Analysis of electronic circuits: Laplace Transform is widely used by electronic engineers to solve quickly differential equations occurring in the analysis of electronic circuits. </a:t>
            </a:r>
          </a:p>
          <a:p>
            <a:pPr marL="342900" indent="-342900">
              <a:buAutoNum type="arabicPeriod"/>
            </a:pPr>
            <a:r>
              <a:rPr lang="en-US" sz="2000" dirty="0" smtClean="0"/>
              <a:t> System modeling: Laplace Transform is used to simplify calculations in system modeling, where large number of differential equations are used. </a:t>
            </a:r>
          </a:p>
          <a:p>
            <a:pPr marL="342900" indent="-342900">
              <a:buAutoNum type="arabicPeriod"/>
            </a:pPr>
            <a:r>
              <a:rPr lang="en-US" sz="2000" dirty="0" smtClean="0"/>
              <a:t> Digital signal processing: One can not imagine solving digital signal processing problems without employing Laplace Transform. </a:t>
            </a:r>
          </a:p>
          <a:p>
            <a:pPr marL="342900" indent="-342900">
              <a:buAutoNum type="arabicPeriod"/>
            </a:pPr>
            <a:r>
              <a:rPr lang="en-US" sz="2000" dirty="0" smtClean="0"/>
              <a:t>    Nuclear Physics: In order to get the true form of radioactive decay a Laplace Transform is used. It makes easy to study analytic part of Nuclear physics possible. </a:t>
            </a:r>
          </a:p>
          <a:p>
            <a:pPr marL="342900" indent="-342900">
              <a:buAutoNum type="arabicPeriod"/>
            </a:pPr>
            <a:r>
              <a:rPr lang="en-US" sz="2000" dirty="0"/>
              <a:t> </a:t>
            </a:r>
            <a:r>
              <a:rPr lang="en-US" sz="2000" dirty="0" smtClean="0"/>
              <a:t>   Process Control: Laplace Transform is used for process controls. It helps to analyze the variables which when altered, produce desired manipulations in the result. Some of the examples in science and engineering fields in which Laplace Transforms are used to solve the differential equations occurred in this </a:t>
            </a:r>
            <a:r>
              <a:rPr lang="en-US" sz="2000" dirty="0" err="1" smtClean="0"/>
              <a:t>fields.The</a:t>
            </a:r>
            <a:r>
              <a:rPr lang="en-US" sz="2000" dirty="0" smtClean="0"/>
              <a:t> following examples highlights the importance of Laplace Transform in different engineering fields.</a:t>
            </a:r>
            <a:endParaRPr lang="en-US" sz="2000" dirty="0"/>
          </a:p>
        </p:txBody>
      </p:sp>
      <p:sp>
        <p:nvSpPr>
          <p:cNvPr id="4" name="Rectangle 3"/>
          <p:cNvSpPr/>
          <p:nvPr/>
        </p:nvSpPr>
        <p:spPr>
          <a:xfrm>
            <a:off x="838200" y="461759"/>
            <a:ext cx="8001000" cy="369332"/>
          </a:xfrm>
          <a:prstGeom prst="rect">
            <a:avLst/>
          </a:prstGeom>
        </p:spPr>
        <p:txBody>
          <a:bodyPr wrap="square">
            <a:spAutoFit/>
          </a:bodyPr>
          <a:lstStyle/>
          <a:p>
            <a:r>
              <a:rPr lang="en-US" b="1" dirty="0" err="1" smtClean="0"/>
              <a:t>Applicationsof</a:t>
            </a:r>
            <a:r>
              <a:rPr lang="en-US" b="1" dirty="0" smtClean="0"/>
              <a:t> </a:t>
            </a:r>
            <a:r>
              <a:rPr lang="en-US" b="1" dirty="0" err="1" smtClean="0"/>
              <a:t>LaplaceTransforminScience</a:t>
            </a:r>
            <a:r>
              <a:rPr lang="en-US" b="1" dirty="0" smtClean="0"/>
              <a:t> and Engineering fields:</a:t>
            </a:r>
            <a:endParaRPr lang="en-US" b="1" dirty="0"/>
          </a:p>
        </p:txBody>
      </p:sp>
    </p:spTree>
    <p:extLst>
      <p:ext uri="{BB962C8B-B14F-4D97-AF65-F5344CB8AC3E}">
        <p14:creationId xmlns:p14="http://schemas.microsoft.com/office/powerpoint/2010/main" val="555807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ODE, PDE,LAPLACE TRANSFORMS AND VECTOR ANALYSIS</a:t>
            </a:r>
            <a:endParaRPr lang="en-US" dirty="0"/>
          </a:p>
        </p:txBody>
      </p:sp>
      <p:sp>
        <p:nvSpPr>
          <p:cNvPr id="3" name="Subtitle 2"/>
          <p:cNvSpPr>
            <a:spLocks noGrp="1"/>
          </p:cNvSpPr>
          <p:nvPr>
            <p:ph type="subTitle" idx="1"/>
          </p:nvPr>
        </p:nvSpPr>
        <p:spPr/>
        <p:txBody>
          <a:bodyPr/>
          <a:lstStyle/>
          <a:p>
            <a:r>
              <a:rPr lang="en-US" dirty="0" smtClean="0"/>
              <a:t>UNIT – IV</a:t>
            </a:r>
          </a:p>
          <a:p>
            <a:r>
              <a:rPr lang="en-US" dirty="0" smtClean="0"/>
              <a:t>UNIT- V</a:t>
            </a:r>
            <a:endParaRPr lang="en-US" dirty="0"/>
          </a:p>
        </p:txBody>
      </p:sp>
    </p:spTree>
    <p:extLst>
      <p:ext uri="{BB962C8B-B14F-4D97-AF65-F5344CB8AC3E}">
        <p14:creationId xmlns:p14="http://schemas.microsoft.com/office/powerpoint/2010/main" val="816845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6201"/>
            <a:ext cx="8305800" cy="6370975"/>
          </a:xfrm>
          <a:prstGeom prst="rect">
            <a:avLst/>
          </a:prstGeom>
        </p:spPr>
        <p:txBody>
          <a:bodyPr wrap="square">
            <a:spAutoFit/>
          </a:bodyPr>
          <a:lstStyle/>
          <a:p>
            <a:r>
              <a:rPr lang="en-US" sz="2400" b="1" dirty="0"/>
              <a:t>Second Shifting Theorem</a:t>
            </a:r>
          </a:p>
          <a:p>
            <a:r>
              <a:rPr lang="en-US" sz="2400" dirty="0"/>
              <a:t> The Second Shifting Theorem of Laplace Transform states that </a:t>
            </a:r>
          </a:p>
          <a:p>
            <a:endParaRPr lang="en-US" sz="2400" dirty="0"/>
          </a:p>
          <a:p>
            <a:r>
              <a:rPr lang="en-US" sz="2400" dirty="0"/>
              <a:t>    </a:t>
            </a:r>
            <a:r>
              <a:rPr lang="en-US" sz="2400" dirty="0" smtClean="0"/>
              <a:t>if   </a:t>
            </a:r>
            <a:r>
              <a:rPr lang="en-US" sz="2400" dirty="0"/>
              <a:t>L[f(t)]=∅(s), then the Laplace Transform of </a:t>
            </a:r>
            <a:r>
              <a:rPr lang="en-US" sz="2400" dirty="0" err="1"/>
              <a:t>thefollowing</a:t>
            </a:r>
            <a:r>
              <a:rPr lang="en-US" sz="2400" dirty="0"/>
              <a:t> function,</a:t>
            </a:r>
          </a:p>
          <a:p>
            <a:r>
              <a:rPr lang="en-US" sz="2400" dirty="0"/>
              <a:t>𝑔( )𝑡 = 𝑓( 𝑡 –𝑎) 𝑤𝑕𝑒𝑛 𝑡 &gt; 𝑎 𝑎𝑛𝑑 𝑔 </a:t>
            </a:r>
            <a:r>
              <a:rPr lang="en-US" sz="2400" dirty="0" smtClean="0"/>
              <a:t>(𝑡) </a:t>
            </a:r>
            <a:r>
              <a:rPr lang="en-US" sz="2400" dirty="0"/>
              <a:t>= 0 𝑤𝑕𝑒𝑛 𝑡 &lt; 𝑎.</a:t>
            </a:r>
          </a:p>
          <a:p>
            <a:r>
              <a:rPr lang="en-US" sz="2400" dirty="0"/>
              <a:t>Is expressed </a:t>
            </a:r>
            <a:r>
              <a:rPr lang="en-US" sz="2400" dirty="0" smtClean="0"/>
              <a:t>as</a:t>
            </a:r>
          </a:p>
          <a:p>
            <a:r>
              <a:rPr lang="en-US" sz="2400" dirty="0"/>
              <a:t> </a:t>
            </a:r>
            <a:r>
              <a:rPr lang="en-US" sz="2400" dirty="0" smtClean="0"/>
              <a:t>                         </a:t>
            </a:r>
            <a:r>
              <a:rPr lang="en-US" sz="2400" dirty="0"/>
              <a:t>L[g(t)]=𝑒 </a:t>
            </a:r>
            <a:r>
              <a:rPr lang="en-US" sz="2400" baseline="30000" dirty="0"/>
              <a:t>−𝑎𝑠</a:t>
            </a:r>
            <a:r>
              <a:rPr lang="en-US" sz="2400" dirty="0"/>
              <a:t>∅(𝑠)</a:t>
            </a:r>
          </a:p>
          <a:p>
            <a:r>
              <a:rPr lang="en-US" sz="2400" dirty="0"/>
              <a:t> </a:t>
            </a:r>
            <a:r>
              <a:rPr lang="en-US" sz="2400" b="1" dirty="0"/>
              <a:t>Multiplication of powers of the variable</a:t>
            </a:r>
          </a:p>
          <a:p>
            <a:r>
              <a:rPr lang="en-US" sz="2400" dirty="0"/>
              <a:t> The variable that has been used so far </a:t>
            </a:r>
            <a:r>
              <a:rPr lang="en-US" sz="2400" dirty="0" err="1"/>
              <a:t>is‘t</a:t>
            </a:r>
            <a:r>
              <a:rPr lang="en-US" sz="2400" dirty="0" smtClean="0"/>
              <a:t>’.</a:t>
            </a:r>
          </a:p>
          <a:p>
            <a:r>
              <a:rPr lang="en-US" sz="2400" dirty="0" smtClean="0"/>
              <a:t> </a:t>
            </a:r>
            <a:r>
              <a:rPr lang="en-US" sz="2400" dirty="0"/>
              <a:t>Thus, if we multiply powers of t with the original function f (t), </a:t>
            </a:r>
          </a:p>
          <a:p>
            <a:r>
              <a:rPr lang="en-US" sz="2400" dirty="0"/>
              <a:t>The Laplace transform can be expressed </a:t>
            </a:r>
            <a:r>
              <a:rPr lang="en-US" sz="2400" dirty="0" smtClean="0"/>
              <a:t>as</a:t>
            </a:r>
          </a:p>
          <a:p>
            <a:r>
              <a:rPr lang="en-US" sz="2400" dirty="0"/>
              <a:t> </a:t>
            </a:r>
            <a:r>
              <a:rPr lang="en-US" sz="2400" dirty="0" smtClean="0"/>
              <a:t>                          𝐿 </a:t>
            </a:r>
            <a:r>
              <a:rPr lang="en-US" sz="2400" dirty="0"/>
              <a:t>𝑡</a:t>
            </a:r>
            <a:r>
              <a:rPr lang="en-US" sz="2400" baseline="30000" dirty="0"/>
              <a:t> 𝑛</a:t>
            </a:r>
            <a:r>
              <a:rPr lang="en-US" sz="2400" dirty="0"/>
              <a:t> 𝑓( 𝑡) =( −1) </a:t>
            </a:r>
            <a:r>
              <a:rPr lang="en-US" sz="2400" baseline="30000" dirty="0"/>
              <a:t>𝑛 </a:t>
            </a:r>
            <a:r>
              <a:rPr lang="en-US" sz="2400" dirty="0"/>
              <a:t> (𝑑</a:t>
            </a:r>
            <a:r>
              <a:rPr lang="en-US" sz="2400" baseline="30000" dirty="0"/>
              <a:t> 𝑛/</a:t>
            </a:r>
            <a:r>
              <a:rPr lang="en-US" sz="2400" dirty="0"/>
              <a:t> 𝑑𝑠 </a:t>
            </a:r>
            <a:r>
              <a:rPr lang="en-US" sz="2400" baseline="30000" dirty="0"/>
              <a:t>𝑛</a:t>
            </a:r>
            <a:r>
              <a:rPr lang="en-US" sz="2400" dirty="0"/>
              <a:t>  )∅[ 𝑠] </a:t>
            </a:r>
          </a:p>
          <a:p>
            <a:r>
              <a:rPr lang="en-US" sz="2400" dirty="0"/>
              <a:t>Division of variable If L[f(t)]=∅(s),</a:t>
            </a:r>
          </a:p>
          <a:p>
            <a:r>
              <a:rPr lang="en-US" sz="2400" dirty="0"/>
              <a:t> then the Laplace Transform when the function is divided by the variable can be expressed as</a:t>
            </a:r>
          </a:p>
          <a:p>
            <a:r>
              <a:rPr lang="en-US" sz="2400" dirty="0"/>
              <a:t>        </a:t>
            </a:r>
            <a:r>
              <a:rPr lang="en-US" sz="2400" dirty="0" smtClean="0"/>
              <a:t>                    𝐿</a:t>
            </a:r>
            <a:r>
              <a:rPr lang="en-US" sz="2400" dirty="0"/>
              <a:t>[ 𝑓( 𝑡)] 𝑡 = ∅ (𝑠)</a:t>
            </a:r>
          </a:p>
        </p:txBody>
      </p:sp>
    </p:spTree>
    <p:extLst>
      <p:ext uri="{BB962C8B-B14F-4D97-AF65-F5344CB8AC3E}">
        <p14:creationId xmlns:p14="http://schemas.microsoft.com/office/powerpoint/2010/main" val="1791219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533400"/>
            <a:ext cx="8382000" cy="4832092"/>
          </a:xfrm>
          <a:prstGeom prst="rect">
            <a:avLst/>
          </a:prstGeom>
        </p:spPr>
        <p:txBody>
          <a:bodyPr wrap="square">
            <a:spAutoFit/>
          </a:bodyPr>
          <a:lstStyle/>
          <a:p>
            <a:r>
              <a:rPr lang="en-US" sz="2800" b="1" dirty="0" smtClean="0"/>
              <a:t>IMPULSE FUNCTION (OR DIRAC DELTA FUNCTION)</a:t>
            </a:r>
          </a:p>
          <a:p>
            <a:r>
              <a:rPr lang="en-US" sz="2800" dirty="0" smtClean="0"/>
              <a:t>     The impulse function is obtained by taking the limit of the rectangular pulse as its width, </a:t>
            </a:r>
            <a:r>
              <a:rPr lang="en-US" sz="2800" dirty="0" err="1" smtClean="0"/>
              <a:t>tw</a:t>
            </a:r>
            <a:r>
              <a:rPr lang="en-US" sz="2800" dirty="0" smtClean="0"/>
              <a:t>, goes to zero but holding the area under the pulse constant at one. </a:t>
            </a:r>
            <a:r>
              <a:rPr lang="en-US" sz="2800" b="1" dirty="0" smtClean="0"/>
              <a:t>Solution of ODEs by Laplace Transforms Procedure: </a:t>
            </a:r>
          </a:p>
          <a:p>
            <a:pPr marL="342900" indent="-342900">
              <a:buFont typeface="Wingdings" pitchFamily="2" charset="2"/>
              <a:buChar char="v"/>
            </a:pPr>
            <a:r>
              <a:rPr lang="en-US" sz="2800" dirty="0" smtClean="0"/>
              <a:t>Take the L of both sides of the ODE. </a:t>
            </a:r>
          </a:p>
          <a:p>
            <a:pPr marL="342900" indent="-342900">
              <a:buFont typeface="Wingdings" pitchFamily="2" charset="2"/>
              <a:buChar char="v"/>
            </a:pPr>
            <a:r>
              <a:rPr lang="en-US" sz="2800" dirty="0" smtClean="0"/>
              <a:t>Rearrange the resulting algebraic equation in the s domain to solve for the L of the output variable, e.g., Y(s).</a:t>
            </a:r>
          </a:p>
          <a:p>
            <a:pPr marL="342900" indent="-342900">
              <a:buFont typeface="Wingdings" pitchFamily="2" charset="2"/>
              <a:buChar char="v"/>
            </a:pPr>
            <a:r>
              <a:rPr lang="en-US" sz="2800" dirty="0" smtClean="0"/>
              <a:t>  Perform a partial fraction expansion.</a:t>
            </a:r>
          </a:p>
          <a:p>
            <a:pPr marL="342900" indent="-342900">
              <a:buFont typeface="Wingdings" pitchFamily="2" charset="2"/>
              <a:buChar char="v"/>
            </a:pPr>
            <a:r>
              <a:rPr lang="en-US" sz="2800" dirty="0" smtClean="0"/>
              <a:t>  Use the L-1 to find y(t) from the expression for Y(s).</a:t>
            </a:r>
            <a:endParaRPr lang="en-US" sz="2800" dirty="0"/>
          </a:p>
        </p:txBody>
      </p:sp>
    </p:spTree>
    <p:extLst>
      <p:ext uri="{BB962C8B-B14F-4D97-AF65-F5344CB8AC3E}">
        <p14:creationId xmlns:p14="http://schemas.microsoft.com/office/powerpoint/2010/main" val="15361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612845"/>
            <a:ext cx="8229600" cy="5632311"/>
          </a:xfrm>
          <a:prstGeom prst="rect">
            <a:avLst/>
          </a:prstGeom>
        </p:spPr>
        <p:txBody>
          <a:bodyPr wrap="square">
            <a:spAutoFit/>
          </a:bodyPr>
          <a:lstStyle/>
          <a:p>
            <a:r>
              <a:rPr lang="en-US" sz="2000" b="1" dirty="0"/>
              <a:t>PARTIAL DIFFERENTIAL EQUATIONS OF SECOND ORDER INTRODUCTION: </a:t>
            </a:r>
          </a:p>
          <a:p>
            <a:r>
              <a:rPr lang="en-US" sz="2000" dirty="0"/>
              <a:t> </a:t>
            </a:r>
            <a:r>
              <a:rPr lang="en-US" sz="2000" dirty="0" smtClean="0"/>
              <a:t>           An </a:t>
            </a:r>
            <a:r>
              <a:rPr lang="en-US" sz="2000" dirty="0"/>
              <a:t>equation is said to be of order two, if it involves at least one of the differential coefficients </a:t>
            </a:r>
          </a:p>
          <a:p>
            <a:r>
              <a:rPr lang="en-US" sz="2000" dirty="0"/>
              <a:t> r = (𝜕 </a:t>
            </a:r>
            <a:r>
              <a:rPr lang="en-US" sz="2000" baseline="30000" dirty="0"/>
              <a:t>2</a:t>
            </a:r>
            <a:r>
              <a:rPr lang="en-US" sz="2000" dirty="0"/>
              <a:t> z / 𝜕 </a:t>
            </a:r>
            <a:r>
              <a:rPr lang="en-US" sz="2000" baseline="30000" dirty="0"/>
              <a:t>2</a:t>
            </a:r>
            <a:r>
              <a:rPr lang="en-US" sz="2000" dirty="0"/>
              <a:t> x), s = (𝜕 </a:t>
            </a:r>
            <a:r>
              <a:rPr lang="en-US" sz="2000" baseline="30000" dirty="0"/>
              <a:t>2 </a:t>
            </a:r>
            <a:r>
              <a:rPr lang="en-US" sz="2000" dirty="0"/>
              <a:t>z / 𝜕x 𝜕y), t =(𝜕 </a:t>
            </a:r>
            <a:r>
              <a:rPr lang="en-US" sz="2000" baseline="30000" dirty="0"/>
              <a:t>2</a:t>
            </a:r>
            <a:r>
              <a:rPr lang="en-US" sz="2000" dirty="0"/>
              <a:t> z / 𝜕 </a:t>
            </a:r>
            <a:r>
              <a:rPr lang="en-US" sz="2000" baseline="30000" dirty="0"/>
              <a:t>2</a:t>
            </a:r>
            <a:r>
              <a:rPr lang="en-US" sz="2000" dirty="0"/>
              <a:t> y</a:t>
            </a:r>
            <a:r>
              <a:rPr lang="en-US" sz="2000" dirty="0" smtClean="0"/>
              <a:t>),</a:t>
            </a:r>
          </a:p>
          <a:p>
            <a:r>
              <a:rPr lang="en-US" sz="2000" dirty="0"/>
              <a:t> </a:t>
            </a:r>
            <a:r>
              <a:rPr lang="en-US" sz="2000" dirty="0" smtClean="0"/>
              <a:t>        </a:t>
            </a:r>
            <a:r>
              <a:rPr lang="en-US" sz="2000" dirty="0"/>
              <a:t>but now of higher order; the quantities p and q may also enter into the </a:t>
            </a:r>
            <a:r>
              <a:rPr lang="en-US" sz="2000" dirty="0" smtClean="0"/>
              <a:t>equation</a:t>
            </a:r>
          </a:p>
          <a:p>
            <a:r>
              <a:rPr lang="en-US" sz="2000" dirty="0"/>
              <a:t> </a:t>
            </a:r>
            <a:r>
              <a:rPr lang="en-US" sz="2000" dirty="0" smtClean="0"/>
              <a:t>        </a:t>
            </a:r>
            <a:r>
              <a:rPr lang="en-US" sz="2000" dirty="0"/>
              <a:t>Thus the general form of a second order Partial differential equation is </a:t>
            </a:r>
          </a:p>
          <a:p>
            <a:r>
              <a:rPr lang="en-US" sz="2000" dirty="0"/>
              <a:t>                         𝑓( 𝑥, 𝑦, 𝑧, 𝑝, 𝑞, 𝑟, 𝑠,𝑡) = 0……….. ...(1) </a:t>
            </a:r>
          </a:p>
          <a:p>
            <a:r>
              <a:rPr lang="en-US" sz="2000" dirty="0"/>
              <a:t> The most general linear partial differential equation of order two in two independent variables x and y with variable coefficients is of the form </a:t>
            </a:r>
          </a:p>
          <a:p>
            <a:r>
              <a:rPr lang="en-US" sz="2000" dirty="0"/>
              <a:t>                           𝑅𝑟 + 𝑆𝑠 + 𝑇𝑡 + 𝑃𝑝 + 𝑄𝑞 + 𝑍𝑧 = 𝐹 ...... . (2) </a:t>
            </a:r>
          </a:p>
          <a:p>
            <a:r>
              <a:rPr lang="en-US" sz="2000" dirty="0"/>
              <a:t> where 𝑅, 𝑆, 𝑇, 𝑃,𝑄, 𝑍, 𝐹 are functions of 𝑥 and 𝑦 only and not all 𝑅, 𝑆, 𝑇 are zero</a:t>
            </a:r>
            <a:r>
              <a:rPr lang="en-US" sz="2000" dirty="0" smtClean="0"/>
              <a:t>.</a:t>
            </a:r>
            <a:r>
              <a:rPr lang="en-US" sz="2000" dirty="0"/>
              <a:t> E where ∅</a:t>
            </a:r>
            <a:r>
              <a:rPr lang="en-US" sz="2000" baseline="-25000" dirty="0"/>
              <a:t>1</a:t>
            </a:r>
            <a:r>
              <a:rPr lang="en-US" sz="2000" dirty="0"/>
              <a:t>(𝑦) is an arbitrary function of 𝑦. </a:t>
            </a:r>
          </a:p>
          <a:p>
            <a:r>
              <a:rPr lang="en-US" sz="2000" dirty="0"/>
              <a:t> Integrating (2) </a:t>
            </a:r>
          </a:p>
          <a:p>
            <a:r>
              <a:rPr lang="en-US" sz="2000" dirty="0"/>
              <a:t> w. r. t. we </a:t>
            </a:r>
            <a:r>
              <a:rPr lang="en-US" sz="2000" dirty="0" smtClean="0"/>
              <a:t>get</a:t>
            </a:r>
          </a:p>
          <a:p>
            <a:r>
              <a:rPr lang="en-US" sz="2000" dirty="0"/>
              <a:t> </a:t>
            </a:r>
            <a:r>
              <a:rPr lang="en-US" sz="2000" dirty="0" smtClean="0"/>
              <a:t>                                        </a:t>
            </a:r>
            <a:r>
              <a:rPr lang="en-US" sz="2000" dirty="0"/>
              <a:t>𝑥 𝑧 = 𝑥 </a:t>
            </a:r>
            <a:r>
              <a:rPr lang="en-US" sz="2000" baseline="30000" dirty="0"/>
              <a:t>3 </a:t>
            </a:r>
            <a:r>
              <a:rPr lang="en-US" sz="2000" dirty="0"/>
              <a:t>+ 𝑥 ∅</a:t>
            </a:r>
            <a:r>
              <a:rPr lang="en-US" sz="2000" baseline="-25000" dirty="0"/>
              <a:t>1</a:t>
            </a:r>
            <a:r>
              <a:rPr lang="en-US" sz="2000" dirty="0"/>
              <a:t>(𝑦) + ∅</a:t>
            </a:r>
            <a:r>
              <a:rPr lang="en-US" sz="2000" baseline="-25000" dirty="0"/>
              <a:t>2</a:t>
            </a:r>
            <a:r>
              <a:rPr lang="en-US" sz="2000" dirty="0"/>
              <a:t>(𝑦) </a:t>
            </a:r>
          </a:p>
          <a:p>
            <a:r>
              <a:rPr lang="en-US" sz="2000" dirty="0"/>
              <a:t> where ∅</a:t>
            </a:r>
            <a:r>
              <a:rPr lang="en-US" sz="2000" baseline="-25000" dirty="0"/>
              <a:t>2</a:t>
            </a:r>
            <a:r>
              <a:rPr lang="en-US" sz="2000" dirty="0"/>
              <a:t>(y) is an arbitrary function of y. </a:t>
            </a:r>
          </a:p>
          <a:p>
            <a:r>
              <a:rPr lang="en-US" sz="2000" dirty="0" smtClean="0"/>
              <a:t> </a:t>
            </a:r>
            <a:endParaRPr lang="en-US" sz="2000" dirty="0"/>
          </a:p>
        </p:txBody>
      </p:sp>
    </p:spTree>
    <p:extLst>
      <p:ext uri="{BB962C8B-B14F-4D97-AF65-F5344CB8AC3E}">
        <p14:creationId xmlns:p14="http://schemas.microsoft.com/office/powerpoint/2010/main" val="1330400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1219200"/>
            <a:ext cx="8077200" cy="4585871"/>
          </a:xfrm>
          <a:prstGeom prst="rect">
            <a:avLst/>
          </a:prstGeom>
        </p:spPr>
        <p:txBody>
          <a:bodyPr wrap="square">
            <a:spAutoFit/>
          </a:bodyPr>
          <a:lstStyle/>
          <a:p>
            <a:r>
              <a:rPr lang="en-US" sz="2800" b="1" dirty="0" smtClean="0"/>
              <a:t>Example:</a:t>
            </a:r>
          </a:p>
          <a:p>
            <a:r>
              <a:rPr lang="en-US" sz="2400" dirty="0" smtClean="0"/>
              <a:t>           </a:t>
            </a:r>
            <a:r>
              <a:rPr lang="en-US" sz="2400" dirty="0"/>
              <a:t>𝑎𝑟 = 𝑥𝑦 </a:t>
            </a:r>
          </a:p>
          <a:p>
            <a:r>
              <a:rPr lang="en-US" sz="2400" dirty="0"/>
              <a:t> Sol: Given equation can be written as </a:t>
            </a:r>
          </a:p>
          <a:p>
            <a:r>
              <a:rPr lang="en-US" sz="2400" dirty="0"/>
              <a:t>          </a:t>
            </a:r>
            <a:r>
              <a:rPr lang="en-US" sz="2400" dirty="0" smtClean="0"/>
              <a:t>                </a:t>
            </a:r>
            <a:r>
              <a:rPr lang="en-US" sz="2400" dirty="0"/>
              <a:t>𝜕 </a:t>
            </a:r>
            <a:r>
              <a:rPr lang="en-US" sz="2400" baseline="30000" dirty="0"/>
              <a:t>2 </a:t>
            </a:r>
            <a:r>
              <a:rPr lang="en-US" sz="2400" dirty="0"/>
              <a:t>𝑧/ 𝜕𝑥</a:t>
            </a:r>
            <a:r>
              <a:rPr lang="en-US" sz="2400" baseline="30000" dirty="0"/>
              <a:t> 2</a:t>
            </a:r>
            <a:r>
              <a:rPr lang="en-US" sz="2400" dirty="0"/>
              <a:t> = (1 /𝑎) (𝑥/𝑦) ……………...(1) </a:t>
            </a:r>
          </a:p>
          <a:p>
            <a:r>
              <a:rPr lang="en-US" sz="2400" dirty="0"/>
              <a:t> Integrating (1) w. r. t., 𝑥, </a:t>
            </a:r>
          </a:p>
          <a:p>
            <a:r>
              <a:rPr lang="en-US" sz="2400" dirty="0"/>
              <a:t> we </a:t>
            </a:r>
            <a:r>
              <a:rPr lang="en-US" sz="2400" dirty="0" smtClean="0"/>
              <a:t>get</a:t>
            </a:r>
          </a:p>
          <a:p>
            <a:r>
              <a:rPr lang="en-US" sz="2400" dirty="0"/>
              <a:t> </a:t>
            </a:r>
            <a:r>
              <a:rPr lang="en-US" sz="2400" dirty="0" smtClean="0"/>
              <a:t>                        </a:t>
            </a:r>
            <a:r>
              <a:rPr lang="en-US" sz="2400" dirty="0"/>
              <a:t>𝜕𝑧/ 𝜕𝑥 = (𝑦/ 𝑎 )( 𝑥 </a:t>
            </a:r>
            <a:r>
              <a:rPr lang="en-US" sz="2400" baseline="30000" dirty="0"/>
              <a:t>2</a:t>
            </a:r>
            <a:r>
              <a:rPr lang="en-US" sz="2400" dirty="0"/>
              <a:t>/2) + ∅</a:t>
            </a:r>
            <a:r>
              <a:rPr lang="en-US" sz="2400" baseline="-25000" dirty="0"/>
              <a:t>1</a:t>
            </a:r>
            <a:r>
              <a:rPr lang="en-US" sz="2400" dirty="0"/>
              <a:t>(y) ………..(2) </a:t>
            </a:r>
          </a:p>
          <a:p>
            <a:r>
              <a:rPr lang="en-US" sz="2400" dirty="0"/>
              <a:t> where ∅</a:t>
            </a:r>
            <a:r>
              <a:rPr lang="en-US" sz="2400" baseline="-25000" dirty="0"/>
              <a:t>1</a:t>
            </a:r>
            <a:r>
              <a:rPr lang="en-US" sz="2400" dirty="0"/>
              <a:t>(y) is an arbitrary function of y Integrating (2) </a:t>
            </a:r>
          </a:p>
          <a:p>
            <a:r>
              <a:rPr lang="en-US" sz="2400" dirty="0"/>
              <a:t> w. r. </a:t>
            </a:r>
            <a:r>
              <a:rPr lang="en-US" sz="2400" dirty="0" err="1"/>
              <a:t>t.X</a:t>
            </a:r>
            <a:r>
              <a:rPr lang="en-US" sz="2400" dirty="0"/>
              <a:t>, 	</a:t>
            </a:r>
          </a:p>
          <a:p>
            <a:r>
              <a:rPr lang="en-US" sz="2400" dirty="0"/>
              <a:t> </a:t>
            </a:r>
            <a:r>
              <a:rPr lang="en-US" sz="2400" dirty="0" smtClean="0"/>
              <a:t>                            </a:t>
            </a:r>
            <a:r>
              <a:rPr lang="en-US" sz="2400" dirty="0"/>
              <a:t>z = (𝑦/ 𝑎) 3/ 6 + x ∅</a:t>
            </a:r>
            <a:r>
              <a:rPr lang="en-US" sz="2400" baseline="-25000" dirty="0"/>
              <a:t>1</a:t>
            </a:r>
            <a:r>
              <a:rPr lang="en-US" sz="2400" dirty="0"/>
              <a:t>(y) + ∅</a:t>
            </a:r>
            <a:r>
              <a:rPr lang="en-US" sz="2400" baseline="-25000" dirty="0"/>
              <a:t>2</a:t>
            </a:r>
            <a:r>
              <a:rPr lang="en-US" sz="2400" dirty="0"/>
              <a:t>(y)  w. r. </a:t>
            </a:r>
            <a:r>
              <a:rPr lang="en-US" sz="2400" dirty="0" err="1"/>
              <a:t>t.Y</a:t>
            </a:r>
            <a:r>
              <a:rPr lang="en-US" sz="2400" dirty="0"/>
              <a:t> </a:t>
            </a:r>
          </a:p>
          <a:p>
            <a:r>
              <a:rPr lang="en-US" sz="2400" dirty="0"/>
              <a:t> we get 𝑥 𝑧 = 𝑥</a:t>
            </a:r>
            <a:r>
              <a:rPr lang="en-US" sz="2400" baseline="30000" dirty="0"/>
              <a:t> 3</a:t>
            </a:r>
            <a:r>
              <a:rPr lang="en-US" sz="2400" dirty="0"/>
              <a:t> + 𝑥 ∅</a:t>
            </a:r>
            <a:r>
              <a:rPr lang="en-US" sz="2400" baseline="-25000" dirty="0"/>
              <a:t>1</a:t>
            </a:r>
            <a:r>
              <a:rPr lang="en-US" sz="2400" dirty="0"/>
              <a:t>(𝑦) + ∅</a:t>
            </a:r>
            <a:r>
              <a:rPr lang="en-US" sz="2400" baseline="-25000" dirty="0"/>
              <a:t>2</a:t>
            </a:r>
            <a:r>
              <a:rPr lang="en-US" sz="2400" dirty="0"/>
              <a:t>(𝑦) where </a:t>
            </a:r>
          </a:p>
          <a:p>
            <a:r>
              <a:rPr lang="en-US" sz="2400" dirty="0"/>
              <a:t>      </a:t>
            </a:r>
            <a:r>
              <a:rPr lang="en-US" sz="2400" dirty="0" smtClean="0"/>
              <a:t>                                    </a:t>
            </a:r>
            <a:r>
              <a:rPr lang="en-US" sz="2400" dirty="0"/>
              <a:t>∅</a:t>
            </a:r>
            <a:r>
              <a:rPr lang="en-US" sz="2400" baseline="30000" dirty="0"/>
              <a:t>2</a:t>
            </a:r>
            <a:r>
              <a:rPr lang="en-US" sz="2400" dirty="0"/>
              <a:t>(Y) is an arbitrary function of y.  </a:t>
            </a:r>
          </a:p>
        </p:txBody>
      </p:sp>
    </p:spTree>
    <p:extLst>
      <p:ext uri="{BB962C8B-B14F-4D97-AF65-F5344CB8AC3E}">
        <p14:creationId xmlns:p14="http://schemas.microsoft.com/office/powerpoint/2010/main" val="243185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889844"/>
            <a:ext cx="8305800" cy="5016758"/>
          </a:xfrm>
          <a:prstGeom prst="rect">
            <a:avLst/>
          </a:prstGeom>
        </p:spPr>
        <p:txBody>
          <a:bodyPr wrap="square">
            <a:spAutoFit/>
          </a:bodyPr>
          <a:lstStyle/>
          <a:p>
            <a:r>
              <a:rPr lang="en-US" dirty="0"/>
              <a:t>[</a:t>
            </a:r>
            <a:r>
              <a:rPr lang="en-US" sz="2000" dirty="0"/>
              <a:t>𝐴</a:t>
            </a:r>
            <a:r>
              <a:rPr lang="en-US" sz="2000" baseline="-25000" dirty="0"/>
              <a:t>𝑛</a:t>
            </a:r>
            <a:r>
              <a:rPr lang="en-US" sz="2000" dirty="0"/>
              <a:t>𝐷 </a:t>
            </a:r>
            <a:r>
              <a:rPr lang="en-US" sz="2000" baseline="30000" dirty="0"/>
              <a:t>𝑛</a:t>
            </a:r>
            <a:r>
              <a:rPr lang="en-US" sz="2000" dirty="0"/>
              <a:t> + 𝐴</a:t>
            </a:r>
            <a:r>
              <a:rPr lang="en-US" sz="2000" baseline="-25000" dirty="0"/>
              <a:t>𝑛−1</a:t>
            </a:r>
            <a:r>
              <a:rPr lang="en-US" sz="2000" dirty="0"/>
              <a:t>𝐷</a:t>
            </a:r>
            <a:r>
              <a:rPr lang="en-US" sz="2000" baseline="-25000" dirty="0"/>
              <a:t> 𝑛−1</a:t>
            </a:r>
            <a:r>
              <a:rPr lang="en-US" sz="2000" dirty="0"/>
              <a:t>𝐷 ′ + 𝐴</a:t>
            </a:r>
            <a:r>
              <a:rPr lang="en-US" sz="2000" baseline="-25000" dirty="0"/>
              <a:t>𝑛−2</a:t>
            </a:r>
            <a:r>
              <a:rPr lang="en-US" sz="2000" dirty="0"/>
              <a:t>𝐷 </a:t>
            </a:r>
            <a:r>
              <a:rPr lang="en-US" sz="2000" baseline="-25000" dirty="0"/>
              <a:t>𝑛−2</a:t>
            </a:r>
            <a:r>
              <a:rPr lang="en-US" sz="2000" dirty="0"/>
              <a:t>𝐷′ </a:t>
            </a:r>
            <a:r>
              <a:rPr lang="en-US" sz="2000" baseline="30000" dirty="0"/>
              <a:t>2</a:t>
            </a:r>
            <a:r>
              <a:rPr lang="en-US" sz="2000" dirty="0"/>
              <a:t> + ⋯ + 𝐴</a:t>
            </a:r>
            <a:r>
              <a:rPr lang="en-US" sz="2000" baseline="-25000" dirty="0"/>
              <a:t>1</a:t>
            </a:r>
            <a:r>
              <a:rPr lang="en-US" sz="2000" dirty="0"/>
              <a:t>𝐷′ </a:t>
            </a:r>
            <a:r>
              <a:rPr lang="en-US" sz="2000" baseline="30000" dirty="0"/>
              <a:t>𝑛</a:t>
            </a:r>
            <a:r>
              <a:rPr lang="en-US" sz="2000" dirty="0"/>
              <a:t> ]𝑧 = 0 …(3) or </a:t>
            </a:r>
          </a:p>
          <a:p>
            <a:r>
              <a:rPr lang="en-US" sz="2000" dirty="0"/>
              <a:t> 𝜑[ 𝐷,𝐷′ ]𝑧 = 0 </a:t>
            </a:r>
          </a:p>
          <a:p>
            <a:r>
              <a:rPr lang="en-US" sz="2000" dirty="0"/>
              <a:t> Let 𝑧 = 𝐹 𝑦 + 𝑚𝑥 be the part of the solution </a:t>
            </a:r>
          </a:p>
          <a:p>
            <a:r>
              <a:rPr lang="en-US" sz="2000" dirty="0"/>
              <a:t> 𝐷𝑧 = 𝜕𝑧/ 𝜕𝑥 = 𝑚𝐹 ′( 𝑦 + 𝑚𝑥) 𝐷 2 𝑧 = 𝜕 </a:t>
            </a:r>
            <a:r>
              <a:rPr lang="en-US" sz="2000" baseline="30000" dirty="0"/>
              <a:t>2</a:t>
            </a:r>
            <a:r>
              <a:rPr lang="en-US" sz="2000" dirty="0"/>
              <a:t> 𝑧/ 𝜕𝑥 2 = 𝑚</a:t>
            </a:r>
            <a:r>
              <a:rPr lang="en-US" sz="2000" baseline="-25000" dirty="0"/>
              <a:t>2</a:t>
            </a:r>
            <a:r>
              <a:rPr lang="en-US" sz="2000" dirty="0"/>
              <a:t>𝐹 ′′ (𝑦 + 𝑚𝑥) </a:t>
            </a:r>
          </a:p>
          <a:p>
            <a:r>
              <a:rPr lang="en-US" sz="2000" dirty="0"/>
              <a:t> .. .. .. ... </a:t>
            </a:r>
          </a:p>
          <a:p>
            <a:r>
              <a:rPr lang="en-US" sz="2000" dirty="0"/>
              <a:t> .. .. .. ... </a:t>
            </a:r>
          </a:p>
          <a:p>
            <a:r>
              <a:rPr lang="en-US" sz="2000" dirty="0"/>
              <a:t> .. .. .. . </a:t>
            </a:r>
          </a:p>
          <a:p>
            <a:r>
              <a:rPr lang="en-US" sz="2000" dirty="0"/>
              <a:t> And </a:t>
            </a:r>
          </a:p>
          <a:p>
            <a:r>
              <a:rPr lang="en-US" sz="2000" dirty="0"/>
              <a:t> 𝐷 ′ 𝑧 = 𝜕𝑧/ 𝜕𝑦 = 𝐹 ′( 𝑦 + 𝑚𝑥) </a:t>
            </a:r>
          </a:p>
          <a:p>
            <a:r>
              <a:rPr lang="en-US" sz="2000" dirty="0"/>
              <a:t> 𝐷 ′</a:t>
            </a:r>
            <a:r>
              <a:rPr lang="en-US" sz="2000" baseline="30000" dirty="0"/>
              <a:t>2</a:t>
            </a:r>
            <a:r>
              <a:rPr lang="en-US" sz="2000" dirty="0"/>
              <a:t> 𝑧 = 𝜕 </a:t>
            </a:r>
            <a:r>
              <a:rPr lang="en-US" sz="2000" baseline="30000" dirty="0"/>
              <a:t>2</a:t>
            </a:r>
            <a:r>
              <a:rPr lang="en-US" sz="2000" dirty="0"/>
              <a:t> 𝑧 /𝜕𝑦 </a:t>
            </a:r>
            <a:r>
              <a:rPr lang="en-US" sz="2000" baseline="30000" dirty="0"/>
              <a:t>2</a:t>
            </a:r>
            <a:r>
              <a:rPr lang="en-US" sz="2000" dirty="0"/>
              <a:t> = 𝐹 ′′( 𝑦 + 𝑚𝑥) </a:t>
            </a:r>
          </a:p>
          <a:p>
            <a:r>
              <a:rPr lang="en-US" sz="2000" dirty="0"/>
              <a:t> ... ... ... </a:t>
            </a:r>
          </a:p>
          <a:p>
            <a:r>
              <a:rPr lang="en-US" sz="2000" dirty="0"/>
              <a:t> ... ... ... </a:t>
            </a:r>
          </a:p>
          <a:p>
            <a:r>
              <a:rPr lang="en-US" sz="2000" dirty="0"/>
              <a:t> ... ... ... </a:t>
            </a:r>
          </a:p>
          <a:p>
            <a:r>
              <a:rPr lang="en-US" sz="2000" dirty="0"/>
              <a:t> … ... ... </a:t>
            </a:r>
          </a:p>
          <a:p>
            <a:r>
              <a:rPr lang="en-US" sz="2000" dirty="0"/>
              <a:t> 𝐷 ′</a:t>
            </a:r>
            <a:r>
              <a:rPr lang="en-US" sz="2000" baseline="30000" dirty="0"/>
              <a:t>𝑛</a:t>
            </a:r>
            <a:r>
              <a:rPr lang="en-US" sz="2000" dirty="0"/>
              <a:t> 𝑧 = 𝜕 </a:t>
            </a:r>
            <a:r>
              <a:rPr lang="en-US" sz="2000" baseline="30000" dirty="0"/>
              <a:t>𝑛</a:t>
            </a:r>
            <a:r>
              <a:rPr lang="en-US" sz="2000" dirty="0"/>
              <a:t> 𝑧 /𝜕𝑦 </a:t>
            </a:r>
            <a:r>
              <a:rPr lang="en-US" sz="2000" baseline="30000" dirty="0"/>
              <a:t>𝑛</a:t>
            </a:r>
            <a:r>
              <a:rPr lang="en-US" sz="2000" dirty="0"/>
              <a:t> = 𝐹</a:t>
            </a:r>
            <a:r>
              <a:rPr lang="en-US" sz="2000" baseline="30000" dirty="0"/>
              <a:t> 𝑛</a:t>
            </a:r>
            <a:r>
              <a:rPr lang="en-US" sz="2000" dirty="0"/>
              <a:t> (𝑦 + 𝑚𝑥) </a:t>
            </a:r>
          </a:p>
          <a:p>
            <a:r>
              <a:rPr lang="en-US" sz="2000" dirty="0"/>
              <a:t> Substitute these values in (3), </a:t>
            </a:r>
          </a:p>
        </p:txBody>
      </p:sp>
    </p:spTree>
    <p:extLst>
      <p:ext uri="{BB962C8B-B14F-4D97-AF65-F5344CB8AC3E}">
        <p14:creationId xmlns:p14="http://schemas.microsoft.com/office/powerpoint/2010/main" val="2765065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381001"/>
            <a:ext cx="7467600" cy="5693866"/>
          </a:xfrm>
          <a:prstGeom prst="rect">
            <a:avLst/>
          </a:prstGeom>
        </p:spPr>
        <p:txBody>
          <a:bodyPr wrap="square">
            <a:spAutoFit/>
          </a:bodyPr>
          <a:lstStyle/>
          <a:p>
            <a:r>
              <a:rPr lang="en-US" dirty="0"/>
              <a:t> </a:t>
            </a:r>
            <a:r>
              <a:rPr lang="en-US" sz="2800" dirty="0"/>
              <a:t>we get  </a:t>
            </a:r>
          </a:p>
          <a:p>
            <a:r>
              <a:rPr lang="en-US" sz="2800" dirty="0"/>
              <a:t>          𝐴</a:t>
            </a:r>
            <a:r>
              <a:rPr lang="en-US" sz="2800" baseline="-25000" dirty="0"/>
              <a:t>𝑛</a:t>
            </a:r>
            <a:r>
              <a:rPr lang="en-US" sz="2800" dirty="0"/>
              <a:t>𝑚</a:t>
            </a:r>
            <a:r>
              <a:rPr lang="en-US" sz="2800" baseline="30000" dirty="0"/>
              <a:t>𝑛</a:t>
            </a:r>
            <a:r>
              <a:rPr lang="en-US" sz="2800" dirty="0"/>
              <a:t> + 𝐴</a:t>
            </a:r>
            <a:r>
              <a:rPr lang="en-US" sz="2800" baseline="-25000" dirty="0"/>
              <a:t>𝑛−1</a:t>
            </a:r>
            <a:r>
              <a:rPr lang="en-US" sz="2800" dirty="0"/>
              <a:t>𝑚</a:t>
            </a:r>
            <a:r>
              <a:rPr lang="en-US" sz="2800" baseline="30000" dirty="0"/>
              <a:t>𝑛</a:t>
            </a:r>
            <a:r>
              <a:rPr lang="en-US" sz="2800" i="1" baseline="30000" dirty="0"/>
              <a:t>−</a:t>
            </a:r>
            <a:r>
              <a:rPr lang="en-US" sz="2800" baseline="30000" dirty="0"/>
              <a:t>1 </a:t>
            </a:r>
            <a:r>
              <a:rPr lang="en-US" sz="2800" dirty="0"/>
              <a:t>+ 𝐴</a:t>
            </a:r>
            <a:r>
              <a:rPr lang="en-US" sz="2800" baseline="-25000" dirty="0"/>
              <a:t>𝑛−2</a:t>
            </a:r>
            <a:r>
              <a:rPr lang="en-US" sz="2800" dirty="0"/>
              <a:t>𝑚</a:t>
            </a:r>
            <a:r>
              <a:rPr lang="en-US" sz="2800" baseline="-25000" dirty="0"/>
              <a:t>𝑛−2 </a:t>
            </a:r>
            <a:r>
              <a:rPr lang="en-US" sz="2800" dirty="0"/>
              <a:t>+ . . . + 𝐴</a:t>
            </a:r>
            <a:r>
              <a:rPr lang="en-US" sz="2800" baseline="-25000" dirty="0"/>
              <a:t>1</a:t>
            </a:r>
            <a:r>
              <a:rPr lang="en-US" sz="2800" dirty="0"/>
              <a:t> 𝐹</a:t>
            </a:r>
            <a:r>
              <a:rPr lang="en-US" sz="2800" baseline="30000" dirty="0"/>
              <a:t> 𝑛</a:t>
            </a:r>
            <a:r>
              <a:rPr lang="en-US" sz="2800" dirty="0"/>
              <a:t> (𝑦 + 𝑚𝑥) = 0 </a:t>
            </a:r>
          </a:p>
          <a:p>
            <a:r>
              <a:rPr lang="en-US" sz="2800" dirty="0"/>
              <a:t> which is true if ′𝑚′ is a root of the equation If 𝑚</a:t>
            </a:r>
            <a:r>
              <a:rPr lang="en-US" sz="2800" baseline="-25000" dirty="0"/>
              <a:t>1</a:t>
            </a:r>
            <a:r>
              <a:rPr lang="en-US" sz="2800" dirty="0"/>
              <a:t> , 𝑚</a:t>
            </a:r>
            <a:r>
              <a:rPr lang="en-US" sz="2800" baseline="-25000" dirty="0"/>
              <a:t>2</a:t>
            </a:r>
            <a:r>
              <a:rPr lang="en-US" sz="2800" dirty="0"/>
              <a:t> , 𝑚</a:t>
            </a:r>
            <a:r>
              <a:rPr lang="en-US" sz="2800" baseline="-25000" dirty="0"/>
              <a:t>𝑛</a:t>
            </a:r>
            <a:r>
              <a:rPr lang="en-US" sz="2800" dirty="0"/>
              <a:t> , are distinct roots,  </a:t>
            </a:r>
          </a:p>
          <a:p>
            <a:r>
              <a:rPr lang="en-US" sz="2800" dirty="0"/>
              <a:t>then complementary functions is </a:t>
            </a:r>
          </a:p>
          <a:p>
            <a:r>
              <a:rPr lang="en-US" sz="2800" dirty="0"/>
              <a:t> 𝑧 = 𝜑</a:t>
            </a:r>
            <a:r>
              <a:rPr lang="en-US" sz="2800" baseline="-25000" dirty="0"/>
              <a:t>1</a:t>
            </a:r>
            <a:r>
              <a:rPr lang="en-US" sz="2800" dirty="0"/>
              <a:t> 𝑦 + 𝑚</a:t>
            </a:r>
            <a:r>
              <a:rPr lang="en-US" sz="2800" baseline="-25000" dirty="0"/>
              <a:t>1</a:t>
            </a:r>
            <a:r>
              <a:rPr lang="en-US" sz="2800" dirty="0"/>
              <a:t>𝑥 + 𝜑</a:t>
            </a:r>
            <a:r>
              <a:rPr lang="en-US" sz="2800" baseline="-25000" dirty="0"/>
              <a:t>2</a:t>
            </a:r>
            <a:r>
              <a:rPr lang="en-US" sz="2800" dirty="0"/>
              <a:t> 𝑦 + 𝑚</a:t>
            </a:r>
            <a:r>
              <a:rPr lang="en-US" sz="2800" baseline="-25000" dirty="0"/>
              <a:t>2</a:t>
            </a:r>
            <a:r>
              <a:rPr lang="en-US" sz="2800" dirty="0"/>
              <a:t>𝑥 + . . . +𝜑</a:t>
            </a:r>
            <a:r>
              <a:rPr lang="en-US" sz="2800" baseline="-25000" dirty="0"/>
              <a:t>𝑛</a:t>
            </a:r>
            <a:r>
              <a:rPr lang="en-US" sz="2800" dirty="0"/>
              <a:t> 𝑦 + 𝑚</a:t>
            </a:r>
            <a:r>
              <a:rPr lang="en-US" sz="2800" baseline="-25000" dirty="0"/>
              <a:t>𝑛 </a:t>
            </a:r>
            <a:r>
              <a:rPr lang="en-US" sz="2800" dirty="0"/>
              <a:t>𝑥 </a:t>
            </a:r>
          </a:p>
          <a:p>
            <a:r>
              <a:rPr lang="en-US" sz="2800" dirty="0"/>
              <a:t> where 𝜑</a:t>
            </a:r>
            <a:r>
              <a:rPr lang="en-US" sz="2800" baseline="-25000" dirty="0"/>
              <a:t>1</a:t>
            </a:r>
            <a:r>
              <a:rPr lang="en-US" sz="2800" dirty="0"/>
              <a:t> ,𝜑</a:t>
            </a:r>
            <a:r>
              <a:rPr lang="en-US" sz="2800" baseline="-25000" dirty="0"/>
              <a:t>2</a:t>
            </a:r>
            <a:r>
              <a:rPr lang="en-US" sz="2800" dirty="0"/>
              <a:t> , . . ., 𝜑</a:t>
            </a:r>
            <a:r>
              <a:rPr lang="en-US" sz="2800" baseline="-25000" dirty="0"/>
              <a:t>𝑛</a:t>
            </a:r>
            <a:r>
              <a:rPr lang="en-US" sz="2800" dirty="0"/>
              <a:t> are arbitrary functions. </a:t>
            </a:r>
          </a:p>
          <a:p>
            <a:r>
              <a:rPr lang="en-US" sz="2800" dirty="0"/>
              <a:t> ∴ 𝜑 [𝐷,𝐷′] 𝑧 = 0 we replace 𝐷 by m and 𝐷′ by 1 to get the auxiliary equation from which we get roots. </a:t>
            </a:r>
          </a:p>
          <a:p>
            <a:r>
              <a:rPr lang="en-US" sz="2800" dirty="0"/>
              <a:t>                  w. r. t. 𝑥 </a:t>
            </a:r>
            <a:endParaRPr lang="en-US" sz="2800" dirty="0" smtClean="0"/>
          </a:p>
          <a:p>
            <a:r>
              <a:rPr lang="en-US" sz="2800" dirty="0"/>
              <a:t> </a:t>
            </a:r>
            <a:r>
              <a:rPr lang="en-US" sz="2800" dirty="0" smtClean="0"/>
              <a:t>               𝜕𝑧</a:t>
            </a:r>
            <a:r>
              <a:rPr lang="en-US" sz="2800" dirty="0"/>
              <a:t>/ 𝜕𝑥 = 3𝑥 </a:t>
            </a:r>
            <a:r>
              <a:rPr lang="en-US" sz="2800" baseline="30000" dirty="0"/>
              <a:t>2</a:t>
            </a:r>
            <a:r>
              <a:rPr lang="en-US" sz="2800" dirty="0"/>
              <a:t> + ∅</a:t>
            </a:r>
            <a:r>
              <a:rPr lang="en-US" sz="2800" baseline="-25000" dirty="0"/>
              <a:t>1</a:t>
            </a:r>
            <a:r>
              <a:rPr lang="en-US" sz="2800" dirty="0"/>
              <a:t>(𝑦) …………....(2</a:t>
            </a:r>
            <a:r>
              <a:rPr lang="en-US" sz="2000" dirty="0"/>
              <a:t>)</a:t>
            </a:r>
          </a:p>
        </p:txBody>
      </p:sp>
    </p:spTree>
    <p:extLst>
      <p:ext uri="{BB962C8B-B14F-4D97-AF65-F5344CB8AC3E}">
        <p14:creationId xmlns:p14="http://schemas.microsoft.com/office/powerpoint/2010/main" val="3233734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990600"/>
            <a:ext cx="8229600" cy="4708981"/>
          </a:xfrm>
          <a:prstGeom prst="rect">
            <a:avLst/>
          </a:prstGeom>
        </p:spPr>
        <p:txBody>
          <a:bodyPr wrap="square">
            <a:spAutoFit/>
          </a:bodyPr>
          <a:lstStyle/>
          <a:p>
            <a:r>
              <a:rPr lang="en-US" sz="2000" b="1" dirty="0"/>
              <a:t>Partial differential equations with constant coefficients: </a:t>
            </a:r>
          </a:p>
          <a:p>
            <a:r>
              <a:rPr lang="en-US" sz="2000" dirty="0"/>
              <a:t> We know that the general form of a linear partial differential equation </a:t>
            </a:r>
          </a:p>
          <a:p>
            <a:r>
              <a:rPr lang="en-US" sz="2000" dirty="0"/>
              <a:t> An  ( 𝜕 </a:t>
            </a:r>
            <a:r>
              <a:rPr lang="en-US" sz="2000" baseline="30000" dirty="0"/>
              <a:t>𝑛</a:t>
            </a:r>
            <a:r>
              <a:rPr lang="en-US" sz="2000" dirty="0"/>
              <a:t> 𝑧/ 𝜕𝑥</a:t>
            </a:r>
            <a:r>
              <a:rPr lang="en-US" sz="2000" baseline="30000" dirty="0"/>
              <a:t> 𝑛</a:t>
            </a:r>
            <a:r>
              <a:rPr lang="en-US" sz="2000" dirty="0"/>
              <a:t>  ) + 𝐴</a:t>
            </a:r>
            <a:r>
              <a:rPr lang="en-US" sz="2000" baseline="-25000" dirty="0"/>
              <a:t>𝑛−1</a:t>
            </a:r>
            <a:r>
              <a:rPr lang="en-US" sz="2000" dirty="0"/>
              <a:t> 𝜕( 𝑛 𝑧 /𝜕𝑥 </a:t>
            </a:r>
            <a:r>
              <a:rPr lang="en-US" sz="2000" baseline="30000" dirty="0"/>
              <a:t>𝑛−1</a:t>
            </a:r>
            <a:r>
              <a:rPr lang="en-US" sz="2000" dirty="0"/>
              <a:t>   )𝜕𝑦 + 𝐴</a:t>
            </a:r>
            <a:r>
              <a:rPr lang="en-US" sz="2000" baseline="-25000" dirty="0"/>
              <a:t>𝑛−2   </a:t>
            </a:r>
            <a:r>
              <a:rPr lang="en-US" sz="2000" dirty="0"/>
              <a:t>(𝜕 </a:t>
            </a:r>
            <a:r>
              <a:rPr lang="en-US" sz="2000" baseline="30000" dirty="0"/>
              <a:t>𝑛</a:t>
            </a:r>
            <a:r>
              <a:rPr lang="en-US" sz="2000" dirty="0"/>
              <a:t> 𝑧/ 𝜕𝑥 </a:t>
            </a:r>
            <a:r>
              <a:rPr lang="en-US" sz="2000" baseline="30000" dirty="0"/>
              <a:t>𝑛 −2</a:t>
            </a:r>
            <a:r>
              <a:rPr lang="en-US" sz="2000" dirty="0"/>
              <a:t>   )𝜕𝑦 </a:t>
            </a:r>
            <a:r>
              <a:rPr lang="en-US" sz="2000" baseline="-25000" dirty="0"/>
              <a:t>2</a:t>
            </a:r>
            <a:r>
              <a:rPr lang="en-US" sz="2000" dirty="0"/>
              <a:t> + ⋯ + 𝐴</a:t>
            </a:r>
            <a:r>
              <a:rPr lang="en-US" sz="2000" baseline="-25000" dirty="0"/>
              <a:t>1</a:t>
            </a:r>
            <a:r>
              <a:rPr lang="en-US" sz="2000" dirty="0"/>
              <a:t>( 𝜕 </a:t>
            </a:r>
            <a:r>
              <a:rPr lang="en-US" sz="2000" baseline="30000" dirty="0"/>
              <a:t>𝑛</a:t>
            </a:r>
            <a:r>
              <a:rPr lang="en-US" sz="2000" dirty="0"/>
              <a:t> 𝑧/ 𝜕𝑦 </a:t>
            </a:r>
            <a:r>
              <a:rPr lang="en-US" sz="2000" baseline="30000" dirty="0"/>
              <a:t>𝑛</a:t>
            </a:r>
            <a:r>
              <a:rPr lang="en-US" sz="2000" dirty="0"/>
              <a:t>  )= 𝑓( 𝑥, 𝑦) </a:t>
            </a:r>
            <a:r>
              <a:rPr lang="en-US" sz="2000" dirty="0" smtClean="0"/>
              <a:t>…………………..…(</a:t>
            </a:r>
            <a:r>
              <a:rPr lang="en-US" sz="2000" dirty="0"/>
              <a:t>1</a:t>
            </a:r>
            <a:r>
              <a:rPr lang="en-US" sz="2000" dirty="0" smtClean="0"/>
              <a:t>)</a:t>
            </a:r>
          </a:p>
          <a:p>
            <a:r>
              <a:rPr lang="en-US" sz="2000" dirty="0" smtClean="0"/>
              <a:t> </a:t>
            </a:r>
            <a:r>
              <a:rPr lang="en-US" sz="2000" dirty="0"/>
              <a:t>Where the coefficients </a:t>
            </a:r>
          </a:p>
          <a:p>
            <a:r>
              <a:rPr lang="en-US" sz="2000" dirty="0"/>
              <a:t>              𝐴</a:t>
            </a:r>
            <a:r>
              <a:rPr lang="en-US" sz="2000" baseline="-25000" dirty="0"/>
              <a:t>𝑛</a:t>
            </a:r>
            <a:r>
              <a:rPr lang="en-US" sz="2000" dirty="0"/>
              <a:t> , 𝐴</a:t>
            </a:r>
            <a:r>
              <a:rPr lang="en-US" sz="2000" baseline="-25000" dirty="0"/>
              <a:t>𝑛−1 </a:t>
            </a:r>
            <a:r>
              <a:rPr lang="en-US" sz="2000" dirty="0"/>
              <a:t>, 𝐴</a:t>
            </a:r>
            <a:r>
              <a:rPr lang="en-US" sz="2000" baseline="-25000" dirty="0"/>
              <a:t>𝑛−2 </a:t>
            </a:r>
            <a:r>
              <a:rPr lang="en-US" sz="2000" dirty="0"/>
              <a:t>, . . . , 𝐴</a:t>
            </a:r>
            <a:r>
              <a:rPr lang="en-US" sz="2000" baseline="-25000" dirty="0"/>
              <a:t>1 </a:t>
            </a:r>
            <a:r>
              <a:rPr lang="en-US" sz="2000" dirty="0"/>
              <a:t>are constants or functions of 𝑥 and 𝑦. </a:t>
            </a:r>
          </a:p>
          <a:p>
            <a:r>
              <a:rPr lang="en-US" sz="2000" dirty="0"/>
              <a:t>            If 𝐴𝑛</a:t>
            </a:r>
            <a:r>
              <a:rPr lang="en-US" sz="2000" baseline="-25000" dirty="0"/>
              <a:t> </a:t>
            </a:r>
            <a:r>
              <a:rPr lang="en-US" sz="2000" dirty="0"/>
              <a:t>, 𝐴</a:t>
            </a:r>
            <a:r>
              <a:rPr lang="en-US" sz="2000" baseline="-25000" dirty="0"/>
              <a:t>𝑛−1</a:t>
            </a:r>
            <a:r>
              <a:rPr lang="en-US" sz="2000" dirty="0"/>
              <a:t> , 𝐴</a:t>
            </a:r>
            <a:r>
              <a:rPr lang="en-US" sz="2000" baseline="-25000" dirty="0"/>
              <a:t>𝑛−2 </a:t>
            </a:r>
            <a:r>
              <a:rPr lang="en-US" sz="2000" dirty="0"/>
              <a:t>, . . . , 𝐴</a:t>
            </a:r>
            <a:r>
              <a:rPr lang="en-US" sz="2000" baseline="-25000" dirty="0"/>
              <a:t>1</a:t>
            </a:r>
            <a:r>
              <a:rPr lang="en-US" sz="2000" dirty="0"/>
              <a:t> are all constants, </a:t>
            </a:r>
          </a:p>
          <a:p>
            <a:r>
              <a:rPr lang="en-US" sz="2000" dirty="0"/>
              <a:t> then (1) is called a linear partial differential equation with constant coefficients </a:t>
            </a:r>
          </a:p>
          <a:p>
            <a:r>
              <a:rPr lang="en-US" sz="2000" dirty="0"/>
              <a:t> We denote 𝜕/ 𝜕𝑥 and 𝜕/ 𝜕𝑦 by 𝐷 𝑜𝑟 𝐷𝑥 and 𝐷 ′ 𝑜𝑟 𝐷𝑦 respectively.  </a:t>
            </a:r>
          </a:p>
          <a:p>
            <a:r>
              <a:rPr lang="en-US" sz="2000" dirty="0" smtClean="0"/>
              <a:t>         Therefore </a:t>
            </a:r>
            <a:r>
              <a:rPr lang="en-US" sz="2000" dirty="0"/>
              <a:t>(1) can be written as </a:t>
            </a:r>
          </a:p>
          <a:p>
            <a:r>
              <a:rPr lang="en-US" sz="2000" dirty="0"/>
              <a:t>[ 𝐴𝑛𝐷 </a:t>
            </a:r>
            <a:r>
              <a:rPr lang="en-US" sz="2000" baseline="30000" dirty="0"/>
              <a:t>𝑛</a:t>
            </a:r>
            <a:r>
              <a:rPr lang="en-US" sz="2000" dirty="0"/>
              <a:t> + 𝐴</a:t>
            </a:r>
            <a:r>
              <a:rPr lang="en-US" sz="2000" baseline="-25000" dirty="0"/>
              <a:t>𝑛−1</a:t>
            </a:r>
            <a:r>
              <a:rPr lang="en-US" sz="2000" dirty="0"/>
              <a:t>𝐷</a:t>
            </a:r>
            <a:r>
              <a:rPr lang="en-US" sz="2000" baseline="-25000" dirty="0"/>
              <a:t> 𝑛−1</a:t>
            </a:r>
            <a:r>
              <a:rPr lang="en-US" sz="2000" dirty="0"/>
              <a:t>𝐷 ′ + 𝐴</a:t>
            </a:r>
            <a:r>
              <a:rPr lang="en-US" sz="2000" baseline="-25000" dirty="0"/>
              <a:t>𝑛−2</a:t>
            </a:r>
            <a:r>
              <a:rPr lang="en-US" sz="2000" dirty="0"/>
              <a:t>𝐷 </a:t>
            </a:r>
            <a:r>
              <a:rPr lang="en-US" sz="2000" baseline="-25000" dirty="0"/>
              <a:t>𝑛−2</a:t>
            </a:r>
            <a:r>
              <a:rPr lang="en-US" sz="2000" dirty="0"/>
              <a:t>𝐷′ </a:t>
            </a:r>
            <a:r>
              <a:rPr lang="en-US" sz="2000" baseline="30000" dirty="0"/>
              <a:t>2 </a:t>
            </a:r>
            <a:r>
              <a:rPr lang="en-US" sz="2000" dirty="0"/>
              <a:t>+ … + 𝐴</a:t>
            </a:r>
            <a:r>
              <a:rPr lang="en-US" sz="2000" baseline="-25000" dirty="0"/>
              <a:t>1</a:t>
            </a:r>
            <a:r>
              <a:rPr lang="en-US" sz="2000" dirty="0"/>
              <a:t>𝐷′ </a:t>
            </a:r>
            <a:r>
              <a:rPr lang="en-US" sz="2000" baseline="30000" dirty="0"/>
              <a:t>𝑛</a:t>
            </a:r>
            <a:r>
              <a:rPr lang="en-US" sz="2000" dirty="0"/>
              <a:t>  ]𝑧 = 𝑓 (𝑥, 𝑦) </a:t>
            </a:r>
            <a:r>
              <a:rPr lang="en-US" sz="2000" dirty="0" smtClean="0"/>
              <a:t>……… </a:t>
            </a:r>
            <a:r>
              <a:rPr lang="en-US" sz="2000" dirty="0"/>
              <a:t>(2) </a:t>
            </a:r>
            <a:endParaRPr lang="en-US" sz="2000" dirty="0" smtClean="0"/>
          </a:p>
          <a:p>
            <a:r>
              <a:rPr lang="en-US" sz="2000" dirty="0"/>
              <a:t> </a:t>
            </a:r>
            <a:r>
              <a:rPr lang="en-US" sz="2000" dirty="0" smtClean="0"/>
              <a:t>                                                         or </a:t>
            </a:r>
            <a:endParaRPr lang="en-US" sz="2000" dirty="0"/>
          </a:p>
          <a:p>
            <a:r>
              <a:rPr lang="en-US" sz="2000" dirty="0"/>
              <a:t> </a:t>
            </a:r>
            <a:r>
              <a:rPr lang="en-US" sz="2000" dirty="0" smtClean="0"/>
              <a:t>                                𝜑</a:t>
            </a:r>
            <a:r>
              <a:rPr lang="en-US" sz="2000" dirty="0"/>
              <a:t>[ 𝐷,𝐷′] 𝑧 = 𝑓( 𝑥, 𝑦) </a:t>
            </a:r>
          </a:p>
          <a:p>
            <a:r>
              <a:rPr lang="en-US" sz="2000" dirty="0"/>
              <a:t> The complementary function of (2) </a:t>
            </a:r>
            <a:r>
              <a:rPr lang="en-US" sz="2000" dirty="0" smtClean="0"/>
              <a:t> </a:t>
            </a:r>
            <a:endParaRPr lang="en-US" sz="2000" dirty="0"/>
          </a:p>
        </p:txBody>
      </p:sp>
    </p:spTree>
    <p:extLst>
      <p:ext uri="{BB962C8B-B14F-4D97-AF65-F5344CB8AC3E}">
        <p14:creationId xmlns:p14="http://schemas.microsoft.com/office/powerpoint/2010/main" val="4193981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81461653"/>
              </p:ext>
            </p:extLst>
          </p:nvPr>
        </p:nvGraphicFramePr>
        <p:xfrm>
          <a:off x="4425412" y="1503163"/>
          <a:ext cx="293176" cy="581292"/>
        </p:xfrm>
        <a:graphic>
          <a:graphicData uri="http://schemas.openxmlformats.org/drawingml/2006/table">
            <a:tbl>
              <a:tblPr/>
              <a:tblGrid>
                <a:gridCol w="73294"/>
                <a:gridCol w="73294"/>
                <a:gridCol w="73294"/>
                <a:gridCol w="73294"/>
              </a:tblGrid>
              <a:tr h="95788">
                <a:tc rowSpan="2">
                  <a:txBody>
                    <a:bodyPr/>
                    <a:lstStyle/>
                    <a:p>
                      <a:r>
                        <a:rPr lang="en-US" sz="100" dirty="0">
                          <a:effectLst/>
                        </a:rPr>
                        <a:t> </a:t>
                      </a:r>
                    </a:p>
                  </a:txBody>
                  <a:tcPr marL="23947" marR="23947" marT="11973" marB="11973" anchor="ctr">
                    <a:lnL>
                      <a:noFill/>
                    </a:lnL>
                    <a:lnR>
                      <a:noFill/>
                    </a:lnR>
                    <a:lnT>
                      <a:noFill/>
                    </a:lnT>
                    <a:lnB>
                      <a:noFill/>
                    </a:lnB>
                  </a:tcPr>
                </a:tc>
                <a:tc>
                  <a:txBody>
                    <a:bodyPr/>
                    <a:lstStyle/>
                    <a:p>
                      <a:r>
                        <a:rPr lang="en-US" sz="100">
                          <a:effectLst/>
                        </a:rPr>
                        <a:t> </a:t>
                      </a:r>
                    </a:p>
                  </a:txBody>
                  <a:tcPr marL="23947" marR="23947" marT="11973" marB="11973" anchor="ctr">
                    <a:lnL>
                      <a:noFill/>
                    </a:lnL>
                    <a:lnR>
                      <a:noFill/>
                    </a:lnR>
                    <a:lnT>
                      <a:noFill/>
                    </a:lnT>
                    <a:lnB>
                      <a:noFill/>
                    </a:lnB>
                  </a:tcPr>
                </a:tc>
                <a:tc rowSpan="2">
                  <a:txBody>
                    <a:bodyPr/>
                    <a:lstStyle/>
                    <a:p>
                      <a:r>
                        <a:rPr lang="en-US" sz="100">
                          <a:effectLst/>
                        </a:rPr>
                        <a:t> </a:t>
                      </a:r>
                    </a:p>
                  </a:txBody>
                  <a:tcPr marL="23947" marR="23947" marT="11973" marB="11973" anchor="ctr">
                    <a:lnL>
                      <a:noFill/>
                    </a:lnL>
                    <a:lnR>
                      <a:noFill/>
                    </a:lnR>
                    <a:lnB>
                      <a:noFill/>
                    </a:lnB>
                  </a:tcPr>
                </a:tc>
                <a:tc>
                  <a:txBody>
                    <a:bodyPr/>
                    <a:lstStyle/>
                    <a:p>
                      <a:endParaRPr lang="en-US" sz="500"/>
                    </a:p>
                  </a:txBody>
                  <a:tcPr marL="23947" marR="23947" marT="11973" marB="11973">
                    <a:lnL>
                      <a:noFill/>
                    </a:lnL>
                  </a:tcPr>
                </a:tc>
              </a:tr>
              <a:tr h="454991">
                <a:tc vMerge="1">
                  <a:txBody>
                    <a:bodyPr/>
                    <a:lstStyle/>
                    <a:p>
                      <a:endParaRPr lang="en-US"/>
                    </a:p>
                  </a:txBody>
                  <a:tcPr/>
                </a:tc>
                <a:tc>
                  <a:txBody>
                    <a:bodyPr/>
                    <a:lstStyle/>
                    <a:p>
                      <a:r>
                        <a:rPr lang="en-US" sz="100">
                          <a:effectLst/>
                        </a:rPr>
                        <a:t> </a:t>
                      </a:r>
                    </a:p>
                  </a:txBody>
                  <a:tcPr marL="23947" marR="23947" marT="11973" marB="11973" anchor="ctr">
                    <a:lnL>
                      <a:noFill/>
                    </a:lnL>
                    <a:lnR>
                      <a:noFill/>
                    </a:lnR>
                    <a:lnT>
                      <a:noFill/>
                    </a:lnT>
                    <a:lnB>
                      <a:noFill/>
                    </a:lnB>
                  </a:tcPr>
                </a:tc>
                <a:tc vMerge="1">
                  <a:txBody>
                    <a:bodyPr/>
                    <a:lstStyle/>
                    <a:p>
                      <a:endParaRPr lang="en-US"/>
                    </a:p>
                  </a:txBody>
                  <a:tcPr/>
                </a:tc>
                <a:tc>
                  <a:txBody>
                    <a:bodyPr/>
                    <a:lstStyle/>
                    <a:p>
                      <a:pPr marL="0" marR="0" fontAlgn="ctr">
                        <a:spcBef>
                          <a:spcPts val="0"/>
                        </a:spcBef>
                        <a:spcAft>
                          <a:spcPts val="0"/>
                        </a:spcAft>
                      </a:pPr>
                      <a:r>
                        <a:rPr lang="en-US" sz="500" b="1" dirty="0">
                          <a:effectLst/>
                        </a:rPr>
                        <a:t>(Eq.1)</a:t>
                      </a:r>
                      <a:endParaRPr lang="en-US" sz="500" dirty="0">
                        <a:effectLst/>
                      </a:endParaRPr>
                    </a:p>
                  </a:txBody>
                  <a:tcPr marL="23947" marR="23947" marT="11973" marB="11973" anchor="ctr">
                    <a:lnL>
                      <a:noFill/>
                    </a:lnL>
                    <a:lnR>
                      <a:noFill/>
                    </a:lnR>
                    <a:lnB>
                      <a:noFill/>
                    </a:lnB>
                  </a:tcPr>
                </a:tc>
              </a:tr>
            </a:tbl>
          </a:graphicData>
        </a:graphic>
      </p:graphicFrame>
      <p:sp>
        <p:nvSpPr>
          <p:cNvPr id="3" name="Rectangle 2"/>
          <p:cNvSpPr>
            <a:spLocks noChangeArrowheads="1"/>
          </p:cNvSpPr>
          <p:nvPr/>
        </p:nvSpPr>
        <p:spPr bwMode="auto">
          <a:xfrm>
            <a:off x="609600" y="871000"/>
            <a:ext cx="8032750" cy="52187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31740" rIns="0" bIns="1587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Linux Libertine"/>
                <a:cs typeface="Arial" pitchFamily="34" charset="0"/>
              </a:rPr>
              <a:t>Formal definition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Laplace transform of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2" tooltip="Function (mathematics)"/>
              </a:rPr>
              <a:t>function</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1" u="none" strike="noStrike" cap="none" normalizeH="0" baseline="0" dirty="0" smtClean="0">
                <a:ln>
                  <a:noFill/>
                </a:ln>
                <a:solidFill>
                  <a:srgbClr val="222222"/>
                </a:solidFill>
                <a:effectLst/>
                <a:latin typeface="Nimbus Roman No9 L"/>
                <a:cs typeface="Arial" pitchFamily="34" charset="0"/>
              </a:rPr>
              <a:t>f</a:t>
            </a:r>
            <a:r>
              <a:rPr kumimoji="0" lang="en-US" sz="1600" b="0" i="0" u="none" strike="noStrike" cap="none" normalizeH="0" baseline="0" dirty="0" smtClean="0">
                <a:ln>
                  <a:noFill/>
                </a:ln>
                <a:solidFill>
                  <a:srgbClr val="222222"/>
                </a:solidFill>
                <a:effectLst/>
                <a:latin typeface="Nimbus Roman No9 L"/>
                <a:cs typeface="Arial" pitchFamily="34" charset="0"/>
              </a:rPr>
              <a:t>(</a:t>
            </a:r>
            <a:r>
              <a:rPr kumimoji="0" lang="en-US" sz="1600" b="0" i="1" u="none" strike="noStrike" cap="none" normalizeH="0" baseline="0" dirty="0" smtClean="0">
                <a:ln>
                  <a:noFill/>
                </a:ln>
                <a:solidFill>
                  <a:srgbClr val="222222"/>
                </a:solidFill>
                <a:effectLst/>
                <a:latin typeface="Nimbus Roman No9 L"/>
                <a:cs typeface="Arial" pitchFamily="34" charset="0"/>
              </a:rPr>
              <a:t>t</a:t>
            </a:r>
            <a:r>
              <a:rPr kumimoji="0" lang="en-US" sz="1600" b="0" i="0" u="none" strike="noStrike" cap="none" normalizeH="0" baseline="0" dirty="0" smtClean="0">
                <a:ln>
                  <a:noFill/>
                </a:ln>
                <a:solidFill>
                  <a:srgbClr val="222222"/>
                </a:solidFill>
                <a:effectLst/>
                <a:latin typeface="Nimbus Roman No9 L"/>
                <a:cs typeface="Arial" pitchFamily="34" charset="0"/>
              </a:rPr>
              <a:t>)</a:t>
            </a:r>
            <a:r>
              <a:rPr kumimoji="0" lang="en-US" sz="1600" b="0" i="0" u="none" strike="noStrike" cap="none" normalizeH="0" baseline="0" dirty="0" smtClean="0">
                <a:ln>
                  <a:noFill/>
                </a:ln>
                <a:solidFill>
                  <a:srgbClr val="222222"/>
                </a:solidFill>
                <a:effectLst/>
                <a:latin typeface="Arial" pitchFamily="34" charset="0"/>
                <a:cs typeface="Arial" pitchFamily="34" charset="0"/>
              </a:rPr>
              <a:t>, defined for all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3" tooltip="Real number"/>
              </a:rPr>
              <a:t>real numbers</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1" u="none" strike="noStrike" cap="none" normalizeH="0" baseline="0" dirty="0" smtClean="0">
                <a:ln>
                  <a:noFill/>
                </a:ln>
                <a:solidFill>
                  <a:srgbClr val="222222"/>
                </a:solidFill>
                <a:effectLst/>
                <a:latin typeface="Nimbus Roman No9 L"/>
                <a:cs typeface="Arial" pitchFamily="34" charset="0"/>
              </a:rPr>
              <a:t>t</a:t>
            </a:r>
            <a:r>
              <a:rPr kumimoji="0" lang="en-US" sz="1600" b="0" i="0" u="none" strike="noStrike" cap="none" normalizeH="0" baseline="0" dirty="0" smtClean="0">
                <a:ln>
                  <a:noFill/>
                </a:ln>
                <a:solidFill>
                  <a:srgbClr val="222222"/>
                </a:solidFill>
                <a:effectLst/>
                <a:latin typeface="Nimbus Roman No9 L"/>
                <a:cs typeface="Arial" pitchFamily="34" charset="0"/>
              </a:rPr>
              <a:t> ≥ 0</a:t>
            </a:r>
            <a:r>
              <a:rPr kumimoji="0" lang="en-US" sz="1600" b="0" i="0" u="none" strike="noStrike" cap="none" normalizeH="0" baseline="0" dirty="0" smtClean="0">
                <a:ln>
                  <a:noFill/>
                </a:ln>
                <a:solidFill>
                  <a:srgbClr val="222222"/>
                </a:solidFill>
                <a:effectLst/>
                <a:latin typeface="Arial" pitchFamily="34" charset="0"/>
                <a:cs typeface="Arial" pitchFamily="34" charset="0"/>
              </a:rPr>
              <a:t>, is the function </a:t>
            </a:r>
            <a:r>
              <a:rPr kumimoji="0" lang="en-US" sz="1600" b="0" i="1" u="none" strike="noStrike" cap="none" normalizeH="0" baseline="0" dirty="0" smtClean="0">
                <a:ln>
                  <a:noFill/>
                </a:ln>
                <a:solidFill>
                  <a:srgbClr val="222222"/>
                </a:solidFill>
                <a:effectLst/>
                <a:latin typeface="Nimbus Roman No9 L"/>
                <a:cs typeface="Arial" pitchFamily="34" charset="0"/>
              </a:rPr>
              <a:t>F</a:t>
            </a:r>
            <a:r>
              <a:rPr kumimoji="0" lang="en-US" sz="1600" b="0" i="0" u="none" strike="noStrike" cap="none" normalizeH="0" baseline="0" dirty="0" smtClean="0">
                <a:ln>
                  <a:noFill/>
                </a:ln>
                <a:solidFill>
                  <a:srgbClr val="222222"/>
                </a:solidFill>
                <a:effectLst/>
                <a:latin typeface="Nimbus Roman No9 L"/>
                <a:cs typeface="Arial" pitchFamily="34" charset="0"/>
              </a:rPr>
              <a:t>(</a:t>
            </a:r>
            <a:r>
              <a:rPr kumimoji="0" lang="en-US" sz="1600" b="0" i="1" u="none" strike="noStrike" cap="none" normalizeH="0" baseline="0" dirty="0" smtClean="0">
                <a:ln>
                  <a:noFill/>
                </a:ln>
                <a:solidFill>
                  <a:srgbClr val="222222"/>
                </a:solidFill>
                <a:effectLst/>
                <a:latin typeface="Nimbus Roman No9 L"/>
                <a:cs typeface="Arial" pitchFamily="34" charset="0"/>
              </a:rPr>
              <a:t>s</a:t>
            </a:r>
            <a:r>
              <a:rPr kumimoji="0" lang="en-US" sz="1600" b="0" i="0" u="none" strike="noStrike" cap="none" normalizeH="0" baseline="0" dirty="0" smtClean="0">
                <a:ln>
                  <a:noFill/>
                </a:ln>
                <a:solidFill>
                  <a:srgbClr val="222222"/>
                </a:solidFill>
                <a:effectLst/>
                <a:latin typeface="Nimbus Roman No9 L"/>
                <a:cs typeface="Arial" pitchFamily="34" charset="0"/>
              </a:rPr>
              <a:t>)</a:t>
            </a:r>
            <a:r>
              <a:rPr kumimoji="0" lang="en-US" sz="1600" b="0" i="0" u="none" strike="noStrike" cap="none" normalizeH="0" baseline="0" dirty="0" smtClean="0">
                <a:ln>
                  <a:noFill/>
                </a:ln>
                <a:solidFill>
                  <a:srgbClr val="222222"/>
                </a:solidFill>
                <a:effectLst/>
                <a:latin typeface="Arial" pitchFamily="34" charset="0"/>
                <a:cs typeface="Arial" pitchFamily="34" charset="0"/>
              </a:rPr>
              <a:t>, which is a unilateral transform defined by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where </a:t>
            </a:r>
            <a:r>
              <a:rPr kumimoji="0" lang="en-US" sz="1600" b="0" i="1" u="none" strike="noStrike" cap="none" normalizeH="0" baseline="0" dirty="0" smtClean="0">
                <a:ln>
                  <a:noFill/>
                </a:ln>
                <a:solidFill>
                  <a:srgbClr val="222222"/>
                </a:solidFill>
                <a:effectLst/>
                <a:latin typeface="Arial" pitchFamily="34" charset="0"/>
                <a:cs typeface="Arial" pitchFamily="34" charset="0"/>
              </a:rPr>
              <a:t>s</a:t>
            </a:r>
            <a:r>
              <a:rPr kumimoji="0" lang="en-US" sz="1600" b="0" i="0" u="none" strike="noStrike" cap="none" normalizeH="0" baseline="0" dirty="0" smtClean="0">
                <a:ln>
                  <a:noFill/>
                </a:ln>
                <a:solidFill>
                  <a:srgbClr val="222222"/>
                </a:solidFill>
                <a:effectLst/>
                <a:latin typeface="Arial" pitchFamily="34" charset="0"/>
                <a:cs typeface="Arial" pitchFamily="34" charset="0"/>
              </a:rPr>
              <a:t> is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4" tooltip="Complex number"/>
              </a:rPr>
              <a:t>complex number</a:t>
            </a:r>
            <a:r>
              <a:rPr kumimoji="0" lang="en-US" sz="1600" b="0" i="0" u="none" strike="noStrike" cap="none" normalizeH="0" baseline="0" dirty="0" smtClean="0">
                <a:ln>
                  <a:noFill/>
                </a:ln>
                <a:solidFill>
                  <a:srgbClr val="222222"/>
                </a:solidFill>
                <a:effectLst/>
                <a:latin typeface="Arial" pitchFamily="34" charset="0"/>
                <a:cs typeface="Arial" pitchFamily="34" charset="0"/>
              </a:rPr>
              <a:t> frequency </a:t>
            </a:r>
            <a:r>
              <a:rPr kumimoji="0" lang="en-US" sz="1600" b="0" i="0" u="none" strike="noStrike" cap="none" normalizeH="0" baseline="0" dirty="0" err="1" smtClean="0">
                <a:ln>
                  <a:noFill/>
                </a:ln>
                <a:solidFill>
                  <a:srgbClr val="222222"/>
                </a:solidFill>
                <a:effectLst/>
                <a:latin typeface="Arial" pitchFamily="34" charset="0"/>
                <a:cs typeface="Arial" pitchFamily="34" charset="0"/>
              </a:rPr>
              <a:t>parametewith</a:t>
            </a:r>
            <a:r>
              <a:rPr kumimoji="0" lang="en-US" sz="1600" b="0" i="0" u="none" strike="noStrike" cap="none" normalizeH="0" baseline="0" dirty="0" smtClean="0">
                <a:ln>
                  <a:noFill/>
                </a:ln>
                <a:solidFill>
                  <a:srgbClr val="222222"/>
                </a:solidFill>
                <a:effectLst/>
                <a:latin typeface="Arial" pitchFamily="34" charset="0"/>
                <a:cs typeface="Arial" pitchFamily="34" charset="0"/>
              </a:rPr>
              <a:t> real numbers </a:t>
            </a:r>
            <a:r>
              <a:rPr kumimoji="0" lang="en-US" sz="1600" b="0" i="1" u="none" strike="noStrike" cap="none" normalizeH="0" baseline="0" dirty="0" smtClean="0">
                <a:ln>
                  <a:noFill/>
                </a:ln>
                <a:solidFill>
                  <a:srgbClr val="222222"/>
                </a:solidFill>
                <a:effectLst/>
                <a:latin typeface="Nimbus Roman No9 L"/>
                <a:cs typeface="Arial" pitchFamily="34" charset="0"/>
              </a:rPr>
              <a:t>σ</a:t>
            </a:r>
            <a:r>
              <a:rPr kumimoji="0" lang="en-US" sz="1600" b="0" i="0" u="none" strike="noStrike" cap="none" normalizeH="0" baseline="0" dirty="0" smtClean="0">
                <a:ln>
                  <a:noFill/>
                </a:ln>
                <a:solidFill>
                  <a:srgbClr val="222222"/>
                </a:solidFill>
                <a:effectLst/>
                <a:latin typeface="Arial" pitchFamily="34" charset="0"/>
                <a:cs typeface="Arial" pitchFamily="34" charset="0"/>
              </a:rPr>
              <a:t> and </a:t>
            </a:r>
            <a:r>
              <a:rPr kumimoji="0" lang="en-US" sz="1600" b="0" i="1" u="none" strike="noStrike" cap="none" normalizeH="0" baseline="0" dirty="0" smtClean="0">
                <a:ln>
                  <a:noFill/>
                </a:ln>
                <a:solidFill>
                  <a:srgbClr val="222222"/>
                </a:solidFill>
                <a:effectLst/>
                <a:latin typeface="Nimbus Roman No9 L"/>
                <a:cs typeface="Arial" pitchFamily="34" charset="0"/>
              </a:rPr>
              <a:t>ω</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            An alternate notation for the Laplace transform is    instead of </a:t>
            </a:r>
            <a:r>
              <a:rPr kumimoji="0" lang="en-US" sz="1600" b="0" i="1" u="none" strike="noStrike" cap="none" normalizeH="0" baseline="0" dirty="0" smtClean="0">
                <a:ln>
                  <a:noFill/>
                </a:ln>
                <a:solidFill>
                  <a:srgbClr val="222222"/>
                </a:solidFill>
                <a:effectLst/>
                <a:latin typeface="Nimbus Roman No9 L"/>
                <a:cs typeface="Arial" pitchFamily="34" charset="0"/>
              </a:rPr>
              <a:t>F</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The meaning of the integral depends on types of functions of interest. A necessary condition for existence of the integral is that </a:t>
            </a:r>
            <a:r>
              <a:rPr kumimoji="0" lang="en-US" sz="1600" b="0" i="1" u="none" strike="noStrike" cap="none" normalizeH="0" baseline="0" dirty="0" smtClean="0">
                <a:ln>
                  <a:noFill/>
                </a:ln>
                <a:solidFill>
                  <a:srgbClr val="222222"/>
                </a:solidFill>
                <a:effectLst/>
                <a:latin typeface="Nimbus Roman No9 L"/>
                <a:cs typeface="Arial" pitchFamily="34" charset="0"/>
              </a:rPr>
              <a:t>f</a:t>
            </a:r>
            <a:r>
              <a:rPr kumimoji="0" lang="en-US" sz="1600" b="0" i="0" u="none" strike="noStrike" cap="none" normalizeH="0" baseline="0" dirty="0" smtClean="0">
                <a:ln>
                  <a:noFill/>
                </a:ln>
                <a:solidFill>
                  <a:srgbClr val="222222"/>
                </a:solidFill>
                <a:effectLst/>
                <a:latin typeface="Arial" pitchFamily="34" charset="0"/>
                <a:cs typeface="Arial" pitchFamily="34" charset="0"/>
              </a:rPr>
              <a:t> must be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5" tooltip="Locally integrable"/>
              </a:rPr>
              <a:t>locally </a:t>
            </a:r>
            <a:r>
              <a:rPr kumimoji="0" lang="en-US" sz="1600" b="0" i="0" u="none" strike="noStrike" cap="none" normalizeH="0" baseline="0" dirty="0" err="1" smtClean="0">
                <a:ln>
                  <a:noFill/>
                </a:ln>
                <a:solidFill>
                  <a:srgbClr val="0B0080"/>
                </a:solidFill>
                <a:effectLst/>
                <a:latin typeface="Arial" pitchFamily="34" charset="0"/>
                <a:cs typeface="Arial" pitchFamily="34" charset="0"/>
                <a:hlinkClick r:id="rId5" tooltip="Locally integrable"/>
              </a:rPr>
              <a:t>integrable</a:t>
            </a:r>
            <a:r>
              <a:rPr kumimoji="0" lang="en-US" sz="1600" b="0" i="0" u="none" strike="noStrike" cap="none" normalizeH="0" baseline="0" dirty="0" smtClean="0">
                <a:ln>
                  <a:noFill/>
                </a:ln>
                <a:solidFill>
                  <a:srgbClr val="222222"/>
                </a:solidFill>
                <a:effectLst/>
                <a:latin typeface="Arial" pitchFamily="34" charset="0"/>
                <a:cs typeface="Arial" pitchFamily="34" charset="0"/>
              </a:rPr>
              <a:t> on </a:t>
            </a:r>
            <a:r>
              <a:rPr kumimoji="0" lang="en-US" sz="1600" b="0" i="0" u="none" strike="noStrike" cap="none" normalizeH="0" baseline="0" dirty="0" smtClean="0">
                <a:ln>
                  <a:noFill/>
                </a:ln>
                <a:solidFill>
                  <a:srgbClr val="222222"/>
                </a:solidFill>
                <a:effectLst/>
                <a:latin typeface="Nimbus Roman No9 L"/>
                <a:cs typeface="Arial" pitchFamily="34" charset="0"/>
              </a:rPr>
              <a:t>[0, ∞)</a:t>
            </a:r>
            <a:r>
              <a:rPr kumimoji="0" lang="en-US" sz="1600" b="0" i="0" u="none" strike="noStrike" cap="none" normalizeH="0" baseline="0" dirty="0" smtClean="0">
                <a:ln>
                  <a:noFill/>
                </a:ln>
                <a:solidFill>
                  <a:srgbClr val="222222"/>
                </a:solidFill>
                <a:effectLst/>
                <a:latin typeface="Arial" pitchFamily="34" charset="0"/>
                <a:cs typeface="Arial" pitchFamily="34" charset="0"/>
              </a:rPr>
              <a:t>. For locally </a:t>
            </a:r>
            <a:r>
              <a:rPr kumimoji="0" lang="en-US" sz="1600" b="0" i="0" u="none" strike="noStrike" cap="none" normalizeH="0" baseline="0" dirty="0" err="1" smtClean="0">
                <a:ln>
                  <a:noFill/>
                </a:ln>
                <a:solidFill>
                  <a:srgbClr val="222222"/>
                </a:solidFill>
                <a:effectLst/>
                <a:latin typeface="Arial" pitchFamily="34" charset="0"/>
                <a:cs typeface="Arial" pitchFamily="34" charset="0"/>
              </a:rPr>
              <a:t>integrable</a:t>
            </a:r>
            <a:r>
              <a:rPr kumimoji="0" lang="en-US" sz="1600" b="0" i="0" u="none" strike="noStrike" cap="none" normalizeH="0" baseline="0" dirty="0" smtClean="0">
                <a:ln>
                  <a:noFill/>
                </a:ln>
                <a:solidFill>
                  <a:srgbClr val="222222"/>
                </a:solidFill>
                <a:effectLst/>
                <a:latin typeface="Arial" pitchFamily="34" charset="0"/>
                <a:cs typeface="Arial" pitchFamily="34" charset="0"/>
              </a:rPr>
              <a:t> functions that decay at infinity or are of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6" tooltip="Exponential type"/>
              </a:rPr>
              <a:t>exponential type</a:t>
            </a:r>
            <a:r>
              <a:rPr kumimoji="0" lang="en-US" sz="1600" b="0" i="0" u="none" strike="noStrike" cap="none" normalizeH="0" baseline="0" dirty="0" smtClean="0">
                <a:ln>
                  <a:noFill/>
                </a:ln>
                <a:solidFill>
                  <a:srgbClr val="222222"/>
                </a:solidFill>
                <a:effectLst/>
                <a:latin typeface="Arial" pitchFamily="34" charset="0"/>
                <a:cs typeface="Arial" pitchFamily="34" charset="0"/>
              </a:rPr>
              <a:t>, the integral can be understood to be a (proper) </a:t>
            </a:r>
            <a:r>
              <a:rPr kumimoji="0" lang="en-US" sz="1600" b="0" i="0" u="none" strike="noStrike" cap="none" normalizeH="0" baseline="0" dirty="0" err="1" smtClean="0">
                <a:ln>
                  <a:noFill/>
                </a:ln>
                <a:solidFill>
                  <a:srgbClr val="0B0080"/>
                </a:solidFill>
                <a:effectLst/>
                <a:latin typeface="Arial" pitchFamily="34" charset="0"/>
                <a:cs typeface="Arial" pitchFamily="34" charset="0"/>
                <a:hlinkClick r:id="rId7" tooltip="Lebesgue integral"/>
              </a:rPr>
              <a:t>Lebesgue</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7" tooltip="Lebesgue integral"/>
              </a:rPr>
              <a:t> integral</a:t>
            </a:r>
            <a:r>
              <a:rPr kumimoji="0" lang="en-US" sz="1600" b="0" i="0" u="none" strike="noStrike" cap="none" normalizeH="0" baseline="0" dirty="0" smtClean="0">
                <a:ln>
                  <a:noFill/>
                </a:ln>
                <a:solidFill>
                  <a:srgbClr val="222222"/>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lang="en-US" sz="1600" dirty="0">
                <a:solidFill>
                  <a:srgbClr val="222222"/>
                </a:solidFill>
                <a:latin typeface="Arial" pitchFamily="34" charset="0"/>
                <a:cs typeface="Arial" pitchFamily="34" charset="0"/>
              </a:rPr>
              <a:t> </a:t>
            </a:r>
            <a:r>
              <a:rPr lang="en-US" sz="1600" dirty="0" smtClean="0">
                <a:solidFill>
                  <a:srgbClr val="222222"/>
                </a:solidFill>
                <a:latin typeface="Arial" pitchFamily="34" charset="0"/>
                <a:cs typeface="Arial" pitchFamily="34" charset="0"/>
              </a:rPr>
              <a:t>       </a:t>
            </a:r>
            <a:r>
              <a:rPr kumimoji="0" lang="en-US" sz="1600" b="0" i="0" u="none" strike="noStrike" cap="none" normalizeH="0" baseline="0" dirty="0" smtClean="0">
                <a:ln>
                  <a:noFill/>
                </a:ln>
                <a:solidFill>
                  <a:srgbClr val="222222"/>
                </a:solidFill>
                <a:effectLst/>
                <a:latin typeface="Arial" pitchFamily="34" charset="0"/>
                <a:cs typeface="Arial" pitchFamily="34" charset="0"/>
              </a:rPr>
              <a:t> However, for many applications it is necessary to regard it as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8" tooltip="Conditionally convergent"/>
              </a:rPr>
              <a:t>conditionally convergent</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9" tooltip="Improper integral"/>
              </a:rPr>
              <a:t>improper integral</a:t>
            </a:r>
            <a:r>
              <a:rPr kumimoji="0" lang="en-US" sz="1600" b="0" i="0" u="none" strike="noStrike" cap="none" normalizeH="0" baseline="0" dirty="0" smtClean="0">
                <a:ln>
                  <a:noFill/>
                </a:ln>
                <a:solidFill>
                  <a:srgbClr val="222222"/>
                </a:solidFill>
                <a:effectLst/>
                <a:latin typeface="Arial" pitchFamily="34" charset="0"/>
                <a:cs typeface="Arial" pitchFamily="34" charset="0"/>
              </a:rPr>
              <a:t> at </a:t>
            </a:r>
            <a:r>
              <a:rPr kumimoji="0" lang="en-US" sz="1600" b="0" i="0" u="none" strike="noStrike" cap="none" normalizeH="0" baseline="0" dirty="0" smtClean="0">
                <a:ln>
                  <a:noFill/>
                </a:ln>
                <a:solidFill>
                  <a:srgbClr val="222222"/>
                </a:solidFill>
                <a:effectLst/>
                <a:latin typeface="Nimbus Roman No9 L"/>
                <a:cs typeface="Arial" pitchFamily="34" charset="0"/>
              </a:rPr>
              <a:t>∞</a:t>
            </a:r>
            <a:r>
              <a:rPr kumimoji="0" lang="en-US" sz="1600" b="0" i="0" u="none" strike="noStrike" cap="none" normalizeH="0" baseline="0" dirty="0" smtClean="0">
                <a:ln>
                  <a:noFill/>
                </a:ln>
                <a:solidFill>
                  <a:srgbClr val="222222"/>
                </a:solidFill>
                <a:effectLst/>
                <a:latin typeface="Arial" pitchFamily="34" charset="0"/>
                <a:cs typeface="Arial" pitchFamily="34" charset="0"/>
              </a:rPr>
              <a:t>. Still more generally, the integral can be understood in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0" tooltip="Distribution (mathematics)"/>
              </a:rPr>
              <a:t>weak sense</a:t>
            </a:r>
            <a:r>
              <a:rPr kumimoji="0" lang="en-US" sz="1600" b="0" i="0" u="none" strike="noStrike" cap="none" normalizeH="0" baseline="0" dirty="0" smtClean="0">
                <a:ln>
                  <a:noFill/>
                </a:ln>
                <a:solidFill>
                  <a:srgbClr val="222222"/>
                </a:solidFill>
                <a:effectLst/>
                <a:latin typeface="Arial" pitchFamily="34" charset="0"/>
                <a:cs typeface="Arial" pitchFamily="34" charset="0"/>
              </a:rPr>
              <a:t>, and this is dealt with below.</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        One can define the Laplace transform of a finite </a:t>
            </a:r>
            <a:r>
              <a:rPr kumimoji="0" lang="en-US" sz="1600" b="0" i="0" u="none" strike="noStrike" cap="none" normalizeH="0" baseline="0" dirty="0" err="1" smtClean="0">
                <a:ln>
                  <a:noFill/>
                </a:ln>
                <a:solidFill>
                  <a:srgbClr val="0B0080"/>
                </a:solidFill>
                <a:effectLst/>
                <a:latin typeface="Arial" pitchFamily="34" charset="0"/>
                <a:cs typeface="Arial" pitchFamily="34" charset="0"/>
                <a:hlinkClick r:id="rId11" tooltip="Borel measure"/>
              </a:rPr>
              <a:t>Borel</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1" tooltip="Borel measure"/>
              </a:rPr>
              <a:t> measure</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r>
              <a:rPr kumimoji="0" lang="en-US" sz="1600" b="0" i="1" u="none" strike="noStrike" cap="none" normalizeH="0" baseline="0" dirty="0" smtClean="0">
                <a:ln>
                  <a:noFill/>
                </a:ln>
                <a:solidFill>
                  <a:srgbClr val="222222"/>
                </a:solidFill>
                <a:effectLst/>
                <a:latin typeface="Nimbus Roman No9 L"/>
                <a:cs typeface="Arial" pitchFamily="34" charset="0"/>
              </a:rPr>
              <a:t>μ</a:t>
            </a:r>
            <a:r>
              <a:rPr kumimoji="0" lang="en-US" sz="1600" b="0" i="0" u="none" strike="noStrike" cap="none" normalizeH="0" baseline="0" dirty="0" smtClean="0">
                <a:ln>
                  <a:noFill/>
                </a:ln>
                <a:solidFill>
                  <a:srgbClr val="222222"/>
                </a:solidFill>
                <a:effectLst/>
                <a:latin typeface="Arial" pitchFamily="34" charset="0"/>
                <a:cs typeface="Arial" pitchFamily="34" charset="0"/>
              </a:rPr>
              <a:t> by the </a:t>
            </a:r>
            <a:r>
              <a:rPr kumimoji="0" lang="en-US" sz="1600" b="0" i="0" u="none" strike="noStrike" cap="none" normalizeH="0" baseline="0" dirty="0" err="1" smtClean="0">
                <a:ln>
                  <a:noFill/>
                </a:ln>
                <a:solidFill>
                  <a:srgbClr val="222222"/>
                </a:solidFill>
                <a:effectLst/>
                <a:latin typeface="Arial" pitchFamily="34" charset="0"/>
                <a:cs typeface="Arial" pitchFamily="34" charset="0"/>
              </a:rPr>
              <a:t>Lebesgue</a:t>
            </a:r>
            <a:r>
              <a:rPr kumimoji="0" lang="en-US" sz="1600" b="0" i="0" u="none" strike="noStrike" cap="none" normalizeH="0" baseline="0" dirty="0" smtClean="0">
                <a:ln>
                  <a:noFill/>
                </a:ln>
                <a:solidFill>
                  <a:srgbClr val="222222"/>
                </a:solidFill>
                <a:effectLst/>
                <a:latin typeface="Arial" pitchFamily="34" charset="0"/>
                <a:cs typeface="Arial" pitchFamily="34" charset="0"/>
              </a:rPr>
              <a:t> integral</a:t>
            </a:r>
            <a:r>
              <a:rPr kumimoji="0" lang="en-US" sz="1600" b="0" i="0" u="none" strike="noStrike" cap="none" normalizeH="0" baseline="30000" dirty="0" smtClean="0">
                <a:ln>
                  <a:noFill/>
                </a:ln>
                <a:solidFill>
                  <a:srgbClr val="0B0080"/>
                </a:solidFill>
                <a:effectLst/>
                <a:latin typeface="Arial" pitchFamily="34" charset="0"/>
                <a:cs typeface="Arial" pitchFamily="34" charset="0"/>
                <a:hlinkClick r:id="rId12"/>
              </a:rPr>
              <a:t>[16]</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22222"/>
                </a:solidFill>
                <a:effectLst/>
                <a:latin typeface="Arial" pitchFamily="34" charset="0"/>
                <a:cs typeface="Arial" pitchFamily="34" charset="0"/>
              </a:rPr>
              <a:t>An important special case is where </a:t>
            </a:r>
            <a:r>
              <a:rPr kumimoji="0" lang="en-US" sz="1600" b="0" i="1" u="none" strike="noStrike" cap="none" normalizeH="0" baseline="0" dirty="0" smtClean="0">
                <a:ln>
                  <a:noFill/>
                </a:ln>
                <a:solidFill>
                  <a:srgbClr val="222222"/>
                </a:solidFill>
                <a:effectLst/>
                <a:latin typeface="Nimbus Roman No9 L"/>
                <a:cs typeface="Arial" pitchFamily="34" charset="0"/>
              </a:rPr>
              <a:t>μ</a:t>
            </a:r>
            <a:r>
              <a:rPr kumimoji="0" lang="en-US" sz="1600" b="0" i="0" u="none" strike="noStrike" cap="none" normalizeH="0" baseline="0" dirty="0" smtClean="0">
                <a:ln>
                  <a:noFill/>
                </a:ln>
                <a:solidFill>
                  <a:srgbClr val="222222"/>
                </a:solidFill>
                <a:effectLst/>
                <a:latin typeface="Arial" pitchFamily="34" charset="0"/>
                <a:cs typeface="Arial" pitchFamily="34" charset="0"/>
              </a:rPr>
              <a:t> is a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3" tooltip="Probability measure"/>
              </a:rPr>
              <a:t>probability measure</a:t>
            </a:r>
            <a:r>
              <a:rPr kumimoji="0" lang="en-US" sz="1600" b="0" i="0" u="none" strike="noStrike" cap="none" normalizeH="0" baseline="0" dirty="0" smtClean="0">
                <a:ln>
                  <a:noFill/>
                </a:ln>
                <a:solidFill>
                  <a:srgbClr val="222222"/>
                </a:solidFill>
                <a:effectLst/>
                <a:latin typeface="Arial" pitchFamily="34" charset="0"/>
                <a:cs typeface="Arial" pitchFamily="34" charset="0"/>
              </a:rPr>
              <a:t>, for example, the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4" tooltip="Dirac delta function"/>
              </a:rPr>
              <a:t>Dirac delta function</a:t>
            </a:r>
            <a:r>
              <a:rPr kumimoji="0" lang="en-US" sz="1600" b="0" i="0" u="none" strike="noStrike" cap="none" normalizeH="0" baseline="0" dirty="0" smtClean="0">
                <a:ln>
                  <a:noFill/>
                </a:ln>
                <a:solidFill>
                  <a:srgbClr val="222222"/>
                </a:solidFill>
                <a:effectLst/>
                <a:latin typeface="Arial" pitchFamily="34" charset="0"/>
                <a:cs typeface="Arial" pitchFamily="34" charset="0"/>
              </a:rPr>
              <a:t>. In </a:t>
            </a:r>
            <a:r>
              <a:rPr kumimoji="0" lang="en-US" sz="1600" b="0" i="0" u="none" strike="noStrike" cap="none" normalizeH="0" baseline="0" dirty="0" smtClean="0">
                <a:ln>
                  <a:noFill/>
                </a:ln>
                <a:solidFill>
                  <a:srgbClr val="0B0080"/>
                </a:solidFill>
                <a:effectLst/>
                <a:latin typeface="Arial" pitchFamily="34" charset="0"/>
                <a:cs typeface="Arial" pitchFamily="34" charset="0"/>
                <a:hlinkClick r:id="rId15" tooltip="Operational calculus"/>
              </a:rPr>
              <a:t>operational calculus</a:t>
            </a:r>
            <a:r>
              <a:rPr kumimoji="0" lang="en-US" sz="1600" b="0" i="0" u="none" strike="noStrike" cap="none" normalizeH="0" baseline="0" dirty="0" smtClean="0">
                <a:ln>
                  <a:noFill/>
                </a:ln>
                <a:solidFill>
                  <a:srgbClr val="222222"/>
                </a:solidFill>
                <a:effectLst/>
                <a:latin typeface="Arial" pitchFamily="34" charset="0"/>
                <a:cs typeface="Arial" pitchFamily="34" charset="0"/>
              </a:rPr>
              <a:t>, the Laplace transform of a measure is often treated as though the measure came from a probability density function </a:t>
            </a:r>
            <a:r>
              <a:rPr kumimoji="0" lang="en-US" sz="1600" b="0" i="1" u="none" strike="noStrike" cap="none" normalizeH="0" baseline="0" dirty="0" smtClean="0">
                <a:ln>
                  <a:noFill/>
                </a:ln>
                <a:solidFill>
                  <a:srgbClr val="222222"/>
                </a:solidFill>
                <a:effectLst/>
                <a:latin typeface="Nimbus Roman No9 L"/>
                <a:cs typeface="Arial" pitchFamily="34" charset="0"/>
              </a:rPr>
              <a:t>f</a:t>
            </a:r>
            <a:r>
              <a:rPr kumimoji="0" lang="en-US" sz="1600" b="0" i="0" u="none" strike="noStrike" cap="none" normalizeH="0" baseline="0" dirty="0" smtClean="0">
                <a:ln>
                  <a:noFill/>
                </a:ln>
                <a:solidFill>
                  <a:srgbClr val="222222"/>
                </a:solidFill>
                <a:effectLst/>
                <a:latin typeface="Arial"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222222"/>
                </a:solidFill>
                <a:effectLst/>
                <a:latin typeface="Arial" pitchFamily="34" charset="0"/>
                <a:cs typeface="Arial" pitchFamily="34" charset="0"/>
              </a:rPr>
              <a:t>  </a:t>
            </a:r>
            <a:endParaRPr kumimoji="0" lang="en-US" sz="1900" b="0" i="0" u="none" strike="noStrike" cap="none" normalizeH="0" baseline="0" dirty="0" smtClean="0">
              <a:ln>
                <a:noFill/>
              </a:ln>
              <a:solidFill>
                <a:srgbClr val="22222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222222"/>
              </a:solidFill>
              <a:effectLst/>
              <a:latin typeface="Arial" pitchFamily="34" charset="0"/>
              <a:cs typeface="Arial" pitchFamily="34" charset="0"/>
            </a:endParaRPr>
          </a:p>
        </p:txBody>
      </p:sp>
      <p:sp>
        <p:nvSpPr>
          <p:cNvPr id="4" name="AutoShape 3" descr="{\displaystyle F(s)=\int _{0}^{\infty }f(t)e^{-st}\,dt}"/>
          <p:cNvSpPr>
            <a:spLocks noChangeAspect="1" noChangeArrowheads="1"/>
          </p:cNvSpPr>
          <p:nvPr/>
        </p:nvSpPr>
        <p:spPr bwMode="auto">
          <a:xfrm>
            <a:off x="4679950" y="35401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s=\sigma +i\omega "/>
          <p:cNvSpPr>
            <a:spLocks noChangeAspect="1" noChangeArrowheads="1"/>
          </p:cNvSpPr>
          <p:nvPr/>
        </p:nvSpPr>
        <p:spPr bwMode="auto">
          <a:xfrm>
            <a:off x="4714875" y="38449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5" descr="{\mathcal {L}}\{f\}"/>
          <p:cNvSpPr>
            <a:spLocks noChangeAspect="1" noChangeArrowheads="1"/>
          </p:cNvSpPr>
          <p:nvPr/>
        </p:nvSpPr>
        <p:spPr bwMode="auto">
          <a:xfrm>
            <a:off x="7477125" y="41338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mathcal {L}}\{\mu \}(s)=\int _{[0,\infty )}e^{-st}\,d\mu (t)."/>
          <p:cNvSpPr>
            <a:spLocks noChangeAspect="1" noChangeArrowheads="1"/>
          </p:cNvSpPr>
          <p:nvPr/>
        </p:nvSpPr>
        <p:spPr bwMode="auto">
          <a:xfrm>
            <a:off x="4714875" y="49704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7" descr="{\displaystyle {\mathcal {L}}\{f\}(s)=\int _{0^{-}}^{\infty }f(t)e^{-st}\,dt,}"/>
          <p:cNvSpPr>
            <a:spLocks noChangeAspect="1" noChangeArrowheads="1"/>
          </p:cNvSpPr>
          <p:nvPr/>
        </p:nvSpPr>
        <p:spPr bwMode="auto">
          <a:xfrm>
            <a:off x="4714875" y="53054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27675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www.elprocus.com/wp-content/uploads/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438" y="381000"/>
            <a:ext cx="8177561" cy="6095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95714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213</TotalTime>
  <Words>1960</Words>
  <Application>Microsoft Office PowerPoint</Application>
  <PresentationFormat>On-screen Show (4:3)</PresentationFormat>
  <Paragraphs>173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BON SECOURS ARTS AND SCIENCE COLLEGE FOR WOMEN. MANNARGUDI.</vt:lpstr>
      <vt:lpstr>ODE, PDE,LAPLACE TRANSFORMS AND VECTOR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Differential equation and laplace Transform</dc:title>
  <dc:creator>chandrakumar</dc:creator>
  <cp:lastModifiedBy>chandrakumar</cp:lastModifiedBy>
  <cp:revision>17</cp:revision>
  <dcterms:created xsi:type="dcterms:W3CDTF">2020-04-08T04:09:31Z</dcterms:created>
  <dcterms:modified xsi:type="dcterms:W3CDTF">2020-05-19T06:45:27Z</dcterms:modified>
</cp:coreProperties>
</file>