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9B0D9114-1A69-4AFB-8512-828E3E6288BA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977A458-8AB1-41B0-BB1D-D6AA211656B0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0D9114-1A69-4AFB-8512-828E3E6288BA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77A458-8AB1-41B0-BB1D-D6AA211656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0D9114-1A69-4AFB-8512-828E3E6288BA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77A458-8AB1-41B0-BB1D-D6AA211656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0D9114-1A69-4AFB-8512-828E3E6288BA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77A458-8AB1-41B0-BB1D-D6AA211656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9B0D9114-1A69-4AFB-8512-828E3E6288BA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977A458-8AB1-41B0-BB1D-D6AA211656B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0D9114-1A69-4AFB-8512-828E3E6288BA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1977A458-8AB1-41B0-BB1D-D6AA211656B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0D9114-1A69-4AFB-8512-828E3E6288BA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1977A458-8AB1-41B0-BB1D-D6AA211656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0D9114-1A69-4AFB-8512-828E3E6288BA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77A458-8AB1-41B0-BB1D-D6AA211656B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0D9114-1A69-4AFB-8512-828E3E6288BA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77A458-8AB1-41B0-BB1D-D6AA211656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9B0D9114-1A69-4AFB-8512-828E3E6288BA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977A458-8AB1-41B0-BB1D-D6AA211656B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9B0D9114-1A69-4AFB-8512-828E3E6288BA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977A458-8AB1-41B0-BB1D-D6AA211656B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9B0D9114-1A69-4AFB-8512-828E3E6288BA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1977A458-8AB1-41B0-BB1D-D6AA211656B0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Stationary_point" TargetMode="External"/><Relationship Id="rId13" Type="http://schemas.openxmlformats.org/officeDocument/2006/relationships/hyperlink" Target="https://en.wikipedia.org/wiki/Linear_combination" TargetMode="External"/><Relationship Id="rId3" Type="http://schemas.openxmlformats.org/officeDocument/2006/relationships/hyperlink" Target="https://en.wikipedia.org/wiki/Maxima_and_minima" TargetMode="External"/><Relationship Id="rId7" Type="http://schemas.openxmlformats.org/officeDocument/2006/relationships/hyperlink" Target="https://en.wikipedia.org/wiki/Derivative_test" TargetMode="External"/><Relationship Id="rId12" Type="http://schemas.openxmlformats.org/officeDocument/2006/relationships/hyperlink" Target="https://en.wikipedia.org/wiki/Gradient" TargetMode="External"/><Relationship Id="rId2" Type="http://schemas.openxmlformats.org/officeDocument/2006/relationships/hyperlink" Target="https://en.wikipedia.org/wiki/Mathematical_optimization" TargetMode="External"/><Relationship Id="rId16" Type="http://schemas.openxmlformats.org/officeDocument/2006/relationships/hyperlink" Target="https://en.wikipedia.org/wiki/Lagrange_multiplier#cite_note-4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en.wikipedia.org/wiki/Equation" TargetMode="External"/><Relationship Id="rId11" Type="http://schemas.openxmlformats.org/officeDocument/2006/relationships/hyperlink" Target="https://en.wikipedia.org/wiki/Saddle_point" TargetMode="External"/><Relationship Id="rId5" Type="http://schemas.openxmlformats.org/officeDocument/2006/relationships/hyperlink" Target="https://en.wikipedia.org/wiki/Constraint_(mathematics)" TargetMode="External"/><Relationship Id="rId15" Type="http://schemas.openxmlformats.org/officeDocument/2006/relationships/hyperlink" Target="https://en.wikipedia.org/wiki/Lagrange_multiplier#cite_note-3" TargetMode="External"/><Relationship Id="rId10" Type="http://schemas.openxmlformats.org/officeDocument/2006/relationships/hyperlink" Target="https://en.wikipedia.org/wiki/Bordered_Hessian" TargetMode="External"/><Relationship Id="rId4" Type="http://schemas.openxmlformats.org/officeDocument/2006/relationships/hyperlink" Target="https://en.wikipedia.org/wiki/Function_(mathematics)" TargetMode="External"/><Relationship Id="rId9" Type="http://schemas.openxmlformats.org/officeDocument/2006/relationships/hyperlink" Target="https://en.wikipedia.org/wiki/Definiteness_of_a_matrix" TargetMode="External"/><Relationship Id="rId14" Type="http://schemas.openxmlformats.org/officeDocument/2006/relationships/hyperlink" Target="https://en.wikipedia.org/wiki/Coefficient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295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ODE,PDE,LAPLACE TRANSFORMS AND VECTOR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0" y="2438400"/>
            <a:ext cx="2895600" cy="2057400"/>
          </a:xfrm>
        </p:spPr>
        <p:txBody>
          <a:bodyPr/>
          <a:lstStyle/>
          <a:p>
            <a:r>
              <a:rPr lang="en-US" dirty="0" smtClean="0"/>
              <a:t>UNIT –I</a:t>
            </a:r>
          </a:p>
          <a:p>
            <a:r>
              <a:rPr lang="en-US" dirty="0" smtClean="0"/>
              <a:t>UNIT –II</a:t>
            </a:r>
          </a:p>
          <a:p>
            <a:r>
              <a:rPr lang="en-US" dirty="0" smtClean="0"/>
              <a:t>UNIT -III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5073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304800"/>
            <a:ext cx="78486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 </a:t>
            </a:r>
            <a:r>
              <a:rPr lang="en-US" b="1" dirty="0"/>
              <a:t>Formation of partial differential equation by elimination of arbitrary Functions</a:t>
            </a:r>
          </a:p>
          <a:p>
            <a:r>
              <a:rPr lang="en-US" dirty="0"/>
              <a:t>  The elimination of one arbitrary function from a given relation gives a partial differential equation of first order while elimination of two arbitrary function from a given relation gives a second or higher order partial differential equation</a:t>
            </a:r>
          </a:p>
          <a:p>
            <a:r>
              <a:rPr lang="en-US" dirty="0"/>
              <a:t> Example 1.</a:t>
            </a:r>
          </a:p>
          <a:p>
            <a:r>
              <a:rPr lang="en-US" dirty="0"/>
              <a:t>         Form PDE by eliminating arbitrary function f and g from </a:t>
            </a:r>
          </a:p>
          <a:p>
            <a:r>
              <a:rPr lang="en-US" dirty="0"/>
              <a:t>          z = f(x + ay) + g(x − ay</a:t>
            </a:r>
            <a:r>
              <a:rPr lang="en-US" dirty="0" smtClean="0"/>
              <a:t>).</a:t>
            </a:r>
          </a:p>
          <a:p>
            <a:r>
              <a:rPr lang="en-US" dirty="0" smtClean="0"/>
              <a:t> </a:t>
            </a:r>
            <a:r>
              <a:rPr lang="en-US" dirty="0"/>
              <a:t>Solution: </a:t>
            </a:r>
            <a:r>
              <a:rPr lang="en-US" dirty="0" smtClean="0"/>
              <a:t>Given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</a:t>
            </a:r>
            <a:r>
              <a:rPr lang="en-US" dirty="0"/>
              <a:t>z = f(x + ay) + g(x − ay)………….. (1)</a:t>
            </a:r>
          </a:p>
          <a:p>
            <a:r>
              <a:rPr lang="en-US" dirty="0"/>
              <a:t> Differentiating (1) partially w.r.t ‘x’</a:t>
            </a:r>
          </a:p>
          <a:p>
            <a:r>
              <a:rPr lang="en-US" dirty="0" smtClean="0"/>
              <a:t>                        </a:t>
            </a:r>
            <a:r>
              <a:rPr lang="en-US" dirty="0"/>
              <a:t>∂z/ ∂x = f ‘ (x + ay) + g ‘ (x − ay)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 i.e</a:t>
            </a:r>
            <a:r>
              <a:rPr lang="en-US" dirty="0"/>
              <a:t>., p = f ‘ + g ‘………………………….. (2) </a:t>
            </a:r>
          </a:p>
          <a:p>
            <a:r>
              <a:rPr lang="en-US" dirty="0"/>
              <a:t>Differentiating (1) partially w.r.t ‘y’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∂</a:t>
            </a:r>
            <a:r>
              <a:rPr lang="en-US" dirty="0"/>
              <a:t>z/ ∂y = </a:t>
            </a:r>
            <a:r>
              <a:rPr lang="en-US" dirty="0" err="1"/>
              <a:t>af</a:t>
            </a:r>
            <a:r>
              <a:rPr lang="en-US" dirty="0"/>
              <a:t>’ (x + ay) − </a:t>
            </a:r>
            <a:r>
              <a:rPr lang="en-US" dirty="0" err="1"/>
              <a:t>ag</a:t>
            </a:r>
            <a:r>
              <a:rPr lang="en-US" dirty="0"/>
              <a:t> ‘ (x − ay)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 i.e</a:t>
            </a:r>
            <a:r>
              <a:rPr lang="en-US" dirty="0"/>
              <a:t>., q = </a:t>
            </a:r>
            <a:r>
              <a:rPr lang="en-US" dirty="0" err="1"/>
              <a:t>af</a:t>
            </a:r>
            <a:r>
              <a:rPr lang="en-US" dirty="0"/>
              <a:t>’ − </a:t>
            </a:r>
            <a:r>
              <a:rPr lang="en-US" dirty="0" err="1"/>
              <a:t>ag</a:t>
            </a:r>
            <a:r>
              <a:rPr lang="en-US" dirty="0"/>
              <a:t> ‘…………………………… (3)</a:t>
            </a:r>
          </a:p>
          <a:p>
            <a:r>
              <a:rPr lang="en-US" dirty="0"/>
              <a:t> Differentiating (2) partially w.r.t ‘x’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                  ∂ </a:t>
            </a:r>
            <a:r>
              <a:rPr lang="en-US" baseline="30000" dirty="0"/>
              <a:t>2</a:t>
            </a:r>
            <a:r>
              <a:rPr lang="en-US" dirty="0"/>
              <a:t> z/ ∂x</a:t>
            </a:r>
            <a:r>
              <a:rPr lang="en-US" baseline="30000" dirty="0"/>
              <a:t>2 </a:t>
            </a:r>
            <a:r>
              <a:rPr lang="en-US" dirty="0"/>
              <a:t>= f ’’ + g ‘’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         i.e</a:t>
            </a:r>
            <a:r>
              <a:rPr lang="en-US" dirty="0"/>
              <a:t>., r = f ‘’ + g ‘’………………………………… (4)</a:t>
            </a:r>
          </a:p>
          <a:p>
            <a:r>
              <a:rPr lang="en-US" dirty="0"/>
              <a:t> Differentiating (3) partially w.r.t ‘y’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     ∂ </a:t>
            </a:r>
            <a:r>
              <a:rPr lang="en-US" baseline="30000" dirty="0"/>
              <a:t>2</a:t>
            </a:r>
            <a:r>
              <a:rPr lang="en-US" dirty="0"/>
              <a:t> z/ ∂y</a:t>
            </a:r>
            <a:r>
              <a:rPr lang="en-US" baseline="30000" dirty="0"/>
              <a:t>2 </a:t>
            </a:r>
            <a:r>
              <a:rPr lang="en-US" dirty="0"/>
              <a:t>= a </a:t>
            </a:r>
            <a:r>
              <a:rPr lang="en-US" baseline="30000" dirty="0"/>
              <a:t>2</a:t>
            </a:r>
            <a:r>
              <a:rPr lang="en-US" dirty="0"/>
              <a:t> f  + a </a:t>
            </a:r>
            <a:r>
              <a:rPr lang="en-US" baseline="30000" dirty="0"/>
              <a:t>2</a:t>
            </a:r>
            <a:r>
              <a:rPr lang="en-US" dirty="0"/>
              <a:t> g ‘’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      i.e</a:t>
            </a:r>
            <a:r>
              <a:rPr lang="en-US" dirty="0"/>
              <a:t>., t = a 2 (f ‘’ + g ‘’)………………………………. (5) Using (4),</a:t>
            </a:r>
          </a:p>
          <a:p>
            <a:r>
              <a:rPr lang="en-US" dirty="0"/>
              <a:t> we get t = a </a:t>
            </a:r>
            <a:r>
              <a:rPr lang="en-US" baseline="30000" dirty="0"/>
              <a:t>2</a:t>
            </a:r>
            <a:r>
              <a:rPr lang="en-US" dirty="0"/>
              <a:t> r.</a:t>
            </a:r>
          </a:p>
        </p:txBody>
      </p:sp>
    </p:spTree>
    <p:extLst>
      <p:ext uri="{BB962C8B-B14F-4D97-AF65-F5344CB8AC3E}">
        <p14:creationId xmlns:p14="http://schemas.microsoft.com/office/powerpoint/2010/main" val="37664692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609600" y="685800"/>
                <a:ext cx="8077200" cy="562769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/>
                  <a:t> </a:t>
                </a:r>
                <a:r>
                  <a:rPr lang="en-US" sz="2800" b="1" dirty="0"/>
                  <a:t>Formation of partial differential equation by elimination of arbitrary function φ from φ(u, v) = 0,</a:t>
                </a:r>
              </a:p>
              <a:p>
                <a:r>
                  <a:rPr lang="en-US" sz="2800" dirty="0" smtClean="0"/>
                  <a:t>   </a:t>
                </a:r>
                <a:r>
                  <a:rPr lang="en-US" sz="2800" dirty="0"/>
                  <a:t>where u and v are function of x, y and z.</a:t>
                </a:r>
              </a:p>
              <a:p>
                <a:r>
                  <a:rPr lang="en-US" sz="2800" dirty="0"/>
                  <a:t> </a:t>
                </a:r>
                <a:r>
                  <a:rPr lang="en-US" sz="2800" dirty="0" smtClean="0"/>
                  <a:t>             Let </a:t>
                </a:r>
                <a:r>
                  <a:rPr lang="en-US" sz="2800" dirty="0"/>
                  <a:t>(u, v) = 0……………………. (1)</a:t>
                </a:r>
              </a:p>
              <a:p>
                <a:r>
                  <a:rPr lang="en-US" sz="2800" dirty="0"/>
                  <a:t> Differentiating (1) partially w.r.t x and y, we get</a:t>
                </a:r>
              </a:p>
              <a:p>
                <a:r>
                  <a:rPr lang="en-US" sz="2800" dirty="0"/>
                  <a:t> </a:t>
                </a:r>
                <a:r>
                  <a:rPr lang="en-US" sz="2800" dirty="0" smtClean="0"/>
                  <a:t>    ∂</a:t>
                </a:r>
                <a:r>
                  <a:rPr lang="en-US" sz="2800" dirty="0"/>
                  <a:t>φ/ ∂u ∂u/ ∂x + ∂φ/ ∂v ∂v/ ∂x = 0………………….. (2)</a:t>
                </a:r>
              </a:p>
              <a:p>
                <a:r>
                  <a:rPr lang="en-US" sz="2800" dirty="0"/>
                  <a:t> </a:t>
                </a:r>
                <a:r>
                  <a:rPr lang="en-US" sz="2800" dirty="0" smtClean="0"/>
                  <a:t>    ∂</a:t>
                </a:r>
                <a:r>
                  <a:rPr lang="en-US" sz="2800" dirty="0"/>
                  <a:t>φ/ ∂u ∂u /∂y + ∂φ /∂v ∂v /∂y = 0…………………… (3) </a:t>
                </a:r>
              </a:p>
              <a:p>
                <a:r>
                  <a:rPr lang="en-US" sz="2800" dirty="0"/>
                  <a:t>To eliminate φ, it is enough to eliminate ∂φ /∂u and ∂φ/ ∂v</a:t>
                </a:r>
              </a:p>
              <a:p>
                <a:r>
                  <a:rPr lang="en-US" sz="2800" dirty="0"/>
                  <a:t> From (2) and (3), eliminating ∂φ /∂u and ∂φ/ ∂v</a:t>
                </a:r>
              </a:p>
              <a:p>
                <a:r>
                  <a:rPr lang="en-US" sz="2800" dirty="0"/>
                  <a:t> From (2) and (3), we get </a:t>
                </a:r>
                <a:endParaRPr lang="en-US" sz="2800" dirty="0" smtClean="0"/>
              </a:p>
              <a:p>
                <a:r>
                  <a:rPr lang="en-US" sz="2800" dirty="0"/>
                  <a:t> </a:t>
                </a:r>
                <a:r>
                  <a:rPr lang="en-US" sz="2800" dirty="0" smtClean="0"/>
                  <a:t>        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800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800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nor/>
                                </m:rPr>
                                <a:rPr lang="en-US" sz="2800" dirty="0" smtClean="0"/>
                                <m:t>∂</m:t>
                              </m:r>
                              <m:r>
                                <m:rPr>
                                  <m:nor/>
                                </m:rPr>
                                <a:rPr lang="en-US" sz="2800" dirty="0" smtClean="0"/>
                                <m:t>u</m:t>
                              </m:r>
                              <m:r>
                                <m:rPr>
                                  <m:nor/>
                                </m:rPr>
                                <a:rPr lang="en-US" sz="2800" dirty="0" smtClean="0"/>
                                <m:t>/ ∂</m:t>
                              </m:r>
                              <m:r>
                                <m:rPr>
                                  <m:nor/>
                                </m:rPr>
                                <a:rPr lang="en-US" sz="2800" dirty="0" smtClean="0"/>
                                <m:t>x</m:t>
                              </m:r>
                            </m:e>
                            <m:e>
                              <m:r>
                                <m:rPr>
                                  <m:nor/>
                                </m:rPr>
                                <a:rPr lang="en-US" sz="2800" dirty="0" smtClean="0"/>
                                <m:t>∂</m:t>
                              </m:r>
                              <m:r>
                                <m:rPr>
                                  <m:nor/>
                                </m:rPr>
                                <a:rPr lang="en-US" sz="2800" dirty="0" smtClean="0"/>
                                <m:t>v</m:t>
                              </m:r>
                              <m:r>
                                <m:rPr>
                                  <m:nor/>
                                </m:rPr>
                                <a:rPr lang="en-US" sz="2800" dirty="0" smtClean="0"/>
                                <m:t>/ ∂</m:t>
                              </m:r>
                              <m:r>
                                <m:rPr>
                                  <m:nor/>
                                </m:rPr>
                                <a:rPr lang="en-US" sz="2800" dirty="0" smtClean="0"/>
                                <m:t>x</m:t>
                              </m:r>
                            </m:e>
                          </m:mr>
                          <m:mr>
                            <m:e>
                              <m:r>
                                <m:rPr>
                                  <m:nor/>
                                </m:rPr>
                                <a:rPr lang="en-US" sz="2800" dirty="0" smtClean="0"/>
                                <m:t>∂</m:t>
                              </m:r>
                              <m:r>
                                <m:rPr>
                                  <m:nor/>
                                </m:rPr>
                                <a:rPr lang="en-US" sz="2800" dirty="0" smtClean="0"/>
                                <m:t>u</m:t>
                              </m:r>
                              <m:r>
                                <m:rPr>
                                  <m:nor/>
                                </m:rPr>
                                <a:rPr lang="en-US" sz="2800" dirty="0" smtClean="0"/>
                                <m:t>/ ∂</m:t>
                              </m:r>
                              <m:r>
                                <m:rPr>
                                  <m:nor/>
                                </m:rPr>
                                <a:rPr lang="en-US" sz="2800" dirty="0" smtClean="0"/>
                                <m:t>y</m:t>
                              </m:r>
                            </m:e>
                            <m:e>
                              <m:r>
                                <m:rPr>
                                  <m:nor/>
                                </m:rPr>
                                <a:rPr lang="en-US" sz="2800" dirty="0" smtClean="0"/>
                                <m:t>∂</m:t>
                              </m:r>
                              <m:r>
                                <m:rPr>
                                  <m:nor/>
                                </m:rPr>
                                <a:rPr lang="en-US" sz="2800" dirty="0" smtClean="0"/>
                                <m:t>v</m:t>
                              </m:r>
                              <m:r>
                                <m:rPr>
                                  <m:nor/>
                                </m:rPr>
                                <a:rPr lang="en-US" sz="2800" dirty="0" smtClean="0"/>
                                <m:t>/ ∂</m:t>
                              </m:r>
                              <m:r>
                                <m:rPr>
                                  <m:nor/>
                                </m:rPr>
                                <a:rPr lang="en-US" sz="2800" dirty="0" smtClean="0"/>
                                <m:t>y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800" dirty="0" smtClean="0"/>
                  <a:t>  = </a:t>
                </a:r>
                <a:r>
                  <a:rPr lang="en-US" sz="2800" dirty="0"/>
                  <a:t>0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685800"/>
                <a:ext cx="8077200" cy="5627694"/>
              </a:xfrm>
              <a:prstGeom prst="rect">
                <a:avLst/>
              </a:prstGeom>
              <a:blipFill rotWithShape="1">
                <a:blip r:embed="rId2"/>
                <a:stretch>
                  <a:fillRect l="-1509" t="-975" r="-15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772664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228601"/>
            <a:ext cx="80772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 Lagrange’s Linear Equations </a:t>
            </a:r>
          </a:p>
          <a:p>
            <a:r>
              <a:rPr lang="en-US" sz="2400" dirty="0" smtClean="0"/>
              <a:t>The equation of the form 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  P </a:t>
            </a:r>
            <a:r>
              <a:rPr lang="en-US" sz="2400" dirty="0" err="1" smtClean="0"/>
              <a:t>p+Qq</a:t>
            </a:r>
            <a:r>
              <a:rPr lang="en-US" sz="2400" dirty="0" smtClean="0"/>
              <a:t> = R is known as Lagrange’s equation, where P, Q and R are functions of x, y and z. </a:t>
            </a:r>
          </a:p>
          <a:p>
            <a:r>
              <a:rPr lang="en-US" sz="2400" dirty="0" smtClean="0"/>
              <a:t>To solve this equation it is enough to solve the subsidiary equations [(or) Lagrange’s auxiliary equations]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  dx P = </a:t>
            </a:r>
            <a:r>
              <a:rPr lang="en-US" sz="2400" dirty="0" err="1" smtClean="0"/>
              <a:t>dy</a:t>
            </a:r>
            <a:r>
              <a:rPr lang="en-US" sz="2400" dirty="0" smtClean="0"/>
              <a:t> Q = </a:t>
            </a:r>
            <a:r>
              <a:rPr lang="en-US" sz="2400" dirty="0" err="1" smtClean="0"/>
              <a:t>dz</a:t>
            </a:r>
            <a:r>
              <a:rPr lang="en-US" sz="2400" dirty="0" smtClean="0"/>
              <a:t> Z …………(1)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 If u = a and v = b are two solutions of (1) then the solution of the given Lagrange’s equation is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    φ(u, v) = 0.</a:t>
            </a:r>
          </a:p>
          <a:p>
            <a:r>
              <a:rPr lang="en-US" sz="2400" dirty="0" smtClean="0"/>
              <a:t> Generally, the subsidiary equations can be solved in two ways 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Method of grouping 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Method of multipliers </a:t>
            </a:r>
          </a:p>
          <a:p>
            <a:r>
              <a:rPr lang="en-US" sz="2400" dirty="0" smtClean="0"/>
              <a:t>Method of grouping In the subsidiary equations </a:t>
            </a:r>
          </a:p>
          <a:p>
            <a:r>
              <a:rPr lang="en-US" sz="2400" dirty="0" smtClean="0"/>
              <a:t>           dx P = </a:t>
            </a:r>
            <a:r>
              <a:rPr lang="en-US" sz="2400" dirty="0" err="1" smtClean="0"/>
              <a:t>dy</a:t>
            </a:r>
            <a:r>
              <a:rPr lang="en-US" sz="2400" dirty="0" smtClean="0"/>
              <a:t> Q = </a:t>
            </a:r>
            <a:r>
              <a:rPr lang="en-US" sz="2400" dirty="0" err="1" smtClean="0"/>
              <a:t>dz</a:t>
            </a:r>
            <a:r>
              <a:rPr lang="en-US" sz="2400" dirty="0" smtClean="0"/>
              <a:t> Z if the variables can be separated in any pair of equations, then we get a solution of the form u = a and v = b.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380190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1305342"/>
            <a:ext cx="8382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 </a:t>
            </a:r>
            <a:r>
              <a:rPr lang="en-US" sz="2400" b="1" dirty="0"/>
              <a:t>Method of grouping In the subsidiary equations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                dx </a:t>
            </a:r>
            <a:r>
              <a:rPr lang="en-US" sz="2400" dirty="0"/>
              <a:t>P = </a:t>
            </a:r>
            <a:r>
              <a:rPr lang="en-US" sz="2400" dirty="0" err="1"/>
              <a:t>dy</a:t>
            </a:r>
            <a:r>
              <a:rPr lang="en-US" sz="2400" dirty="0"/>
              <a:t> Q = </a:t>
            </a:r>
            <a:r>
              <a:rPr lang="en-US" sz="2400" dirty="0" err="1"/>
              <a:t>dz</a:t>
            </a:r>
            <a:r>
              <a:rPr lang="en-US" sz="2400" dirty="0"/>
              <a:t> Z</a:t>
            </a:r>
          </a:p>
          <a:p>
            <a:r>
              <a:rPr lang="en-US" sz="2400" dirty="0"/>
              <a:t> if the variables can be separated in any pair of equations, </a:t>
            </a:r>
          </a:p>
          <a:p>
            <a:r>
              <a:rPr lang="en-US" sz="2400" dirty="0"/>
              <a:t>then we get a solution o Working Rule to solve the </a:t>
            </a:r>
            <a:r>
              <a:rPr lang="en-US" sz="2400" dirty="0" smtClean="0"/>
              <a:t>equation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                                </a:t>
            </a:r>
            <a:r>
              <a:rPr lang="en-US" sz="2400" dirty="0" err="1"/>
              <a:t>Pp</a:t>
            </a:r>
            <a:r>
              <a:rPr lang="en-US" sz="2400" dirty="0"/>
              <a:t> + </a:t>
            </a:r>
            <a:r>
              <a:rPr lang="en-US" sz="2400" dirty="0" err="1"/>
              <a:t>Qq</a:t>
            </a:r>
            <a:r>
              <a:rPr lang="en-US" sz="2400" dirty="0"/>
              <a:t> = R</a:t>
            </a:r>
          </a:p>
          <a:p>
            <a:pPr lvl="0"/>
            <a:r>
              <a:rPr lang="en-US" sz="2400" dirty="0" smtClean="0"/>
              <a:t>(i)Form </a:t>
            </a:r>
            <a:r>
              <a:rPr lang="en-US" sz="2400" dirty="0"/>
              <a:t>the subsidiary equations </a:t>
            </a:r>
            <a:endParaRPr lang="en-US" sz="2400" dirty="0" smtClean="0"/>
          </a:p>
          <a:p>
            <a:pPr lvl="0"/>
            <a:r>
              <a:rPr lang="en-US" sz="2400" dirty="0"/>
              <a:t> </a:t>
            </a:r>
            <a:r>
              <a:rPr lang="en-US" sz="2400" dirty="0" smtClean="0"/>
              <a:t>                        dx </a:t>
            </a:r>
            <a:r>
              <a:rPr lang="en-US" sz="2400" dirty="0"/>
              <a:t>P = </a:t>
            </a:r>
            <a:r>
              <a:rPr lang="en-US" sz="2400" dirty="0" err="1"/>
              <a:t>dy</a:t>
            </a:r>
            <a:r>
              <a:rPr lang="en-US" sz="2400" dirty="0"/>
              <a:t> Q = </a:t>
            </a:r>
            <a:r>
              <a:rPr lang="en-US" sz="2400" dirty="0" err="1"/>
              <a:t>dz</a:t>
            </a:r>
            <a:r>
              <a:rPr lang="en-US" sz="2400" dirty="0"/>
              <a:t> R</a:t>
            </a:r>
          </a:p>
          <a:p>
            <a:pPr lvl="0"/>
            <a:r>
              <a:rPr lang="en-US" sz="2400" dirty="0"/>
              <a:t> (ii) Solve the subsidiary equations by the method of grouping or the method of multipliers or both to get two independent solutions u = a and v = b. </a:t>
            </a:r>
          </a:p>
          <a:p>
            <a:pPr lvl="0"/>
            <a:r>
              <a:rPr lang="en-US" sz="2400" dirty="0"/>
              <a:t> </a:t>
            </a:r>
            <a:r>
              <a:rPr lang="en-US" sz="2400" dirty="0" smtClean="0"/>
              <a:t>(iii)The </a:t>
            </a:r>
            <a:r>
              <a:rPr lang="en-US" sz="2400" dirty="0"/>
              <a:t>general solution is </a:t>
            </a:r>
            <a:endParaRPr lang="en-US" sz="2400" dirty="0" smtClean="0"/>
          </a:p>
          <a:p>
            <a:pPr lvl="0"/>
            <a:r>
              <a:rPr lang="en-US" sz="2400" dirty="0"/>
              <a:t> </a:t>
            </a:r>
            <a:r>
              <a:rPr lang="en-US" sz="2400" dirty="0" smtClean="0"/>
              <a:t>                                       φ(u</a:t>
            </a:r>
            <a:r>
              <a:rPr lang="en-US" sz="2400" dirty="0"/>
              <a:t>, v) = 0</a:t>
            </a:r>
          </a:p>
          <a:p>
            <a:r>
              <a:rPr lang="en-US" sz="2400" dirty="0"/>
              <a:t>f the form u = a and v = b.</a:t>
            </a:r>
          </a:p>
        </p:txBody>
      </p:sp>
    </p:spTree>
    <p:extLst>
      <p:ext uri="{BB962C8B-B14F-4D97-AF65-F5344CB8AC3E}">
        <p14:creationId xmlns:p14="http://schemas.microsoft.com/office/powerpoint/2010/main" val="6340871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3400" y="381000"/>
            <a:ext cx="80772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 </a:t>
            </a:r>
            <a:r>
              <a:rPr lang="en-US" sz="2400" b="1" dirty="0"/>
              <a:t>Example .</a:t>
            </a:r>
          </a:p>
          <a:p>
            <a:r>
              <a:rPr lang="en-US" sz="2400" dirty="0"/>
              <a:t> Solve x </a:t>
            </a:r>
            <a:r>
              <a:rPr lang="en-US" sz="2400" baseline="30000" dirty="0"/>
              <a:t>2</a:t>
            </a:r>
            <a:r>
              <a:rPr lang="en-US" sz="2400" dirty="0"/>
              <a:t> p + y </a:t>
            </a:r>
            <a:r>
              <a:rPr lang="en-US" sz="2400" baseline="30000" dirty="0"/>
              <a:t>2</a:t>
            </a:r>
            <a:r>
              <a:rPr lang="en-US" sz="2400" dirty="0"/>
              <a:t> q = z </a:t>
            </a:r>
            <a:r>
              <a:rPr lang="en-US" sz="2400" baseline="30000" dirty="0"/>
              <a:t>2</a:t>
            </a:r>
            <a:r>
              <a:rPr lang="en-US" sz="2400" dirty="0"/>
              <a:t> .</a:t>
            </a:r>
          </a:p>
          <a:p>
            <a:r>
              <a:rPr lang="en-US" sz="2400" dirty="0"/>
              <a:t> </a:t>
            </a:r>
            <a:r>
              <a:rPr lang="en-US" sz="2400" b="1" dirty="0"/>
              <a:t>Solution: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Given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            </a:t>
            </a:r>
            <a:r>
              <a:rPr lang="en-US" sz="2400" dirty="0"/>
              <a:t>x</a:t>
            </a:r>
            <a:r>
              <a:rPr lang="en-US" sz="2400" baseline="30000" dirty="0"/>
              <a:t> 2 </a:t>
            </a:r>
            <a:r>
              <a:rPr lang="en-US" sz="2400" dirty="0"/>
              <a:t>p + y</a:t>
            </a:r>
            <a:r>
              <a:rPr lang="en-US" sz="2400" baseline="30000" dirty="0"/>
              <a:t> 2</a:t>
            </a:r>
            <a:r>
              <a:rPr lang="en-US" sz="2400" dirty="0"/>
              <a:t> q = z </a:t>
            </a:r>
            <a:r>
              <a:rPr lang="en-US" sz="2400" baseline="30000" dirty="0"/>
              <a:t>2 </a:t>
            </a:r>
            <a:endParaRPr lang="en-US" sz="2400" dirty="0"/>
          </a:p>
          <a:p>
            <a:r>
              <a:rPr lang="en-US" sz="2400" baseline="30000" dirty="0"/>
              <a:t>      </a:t>
            </a:r>
            <a:r>
              <a:rPr lang="en-US" sz="2400" dirty="0"/>
              <a:t>The subsidiary equations are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         dx</a:t>
            </a:r>
            <a:r>
              <a:rPr lang="en-US" sz="2400" dirty="0"/>
              <a:t>/ x </a:t>
            </a:r>
            <a:r>
              <a:rPr lang="en-US" sz="2400" baseline="30000" dirty="0"/>
              <a:t>2</a:t>
            </a:r>
            <a:r>
              <a:rPr lang="en-US" sz="2400" dirty="0"/>
              <a:t> = </a:t>
            </a:r>
            <a:r>
              <a:rPr lang="en-US" sz="2400" dirty="0" err="1"/>
              <a:t>dy</a:t>
            </a:r>
            <a:r>
              <a:rPr lang="en-US" sz="2400" dirty="0"/>
              <a:t>/ y</a:t>
            </a:r>
            <a:r>
              <a:rPr lang="en-US" sz="2400" baseline="30000" dirty="0"/>
              <a:t> 2</a:t>
            </a:r>
            <a:r>
              <a:rPr lang="en-US" sz="2400" dirty="0"/>
              <a:t> = </a:t>
            </a:r>
            <a:r>
              <a:rPr lang="en-US" sz="2400" dirty="0" err="1"/>
              <a:t>dz</a:t>
            </a:r>
            <a:r>
              <a:rPr lang="en-US" sz="2400" dirty="0"/>
              <a:t>/ z</a:t>
            </a:r>
            <a:r>
              <a:rPr lang="en-US" sz="2400" baseline="30000" dirty="0"/>
              <a:t> </a:t>
            </a:r>
            <a:r>
              <a:rPr lang="en-US" sz="2400" baseline="30000" dirty="0" smtClean="0"/>
              <a:t>2</a:t>
            </a:r>
          </a:p>
          <a:p>
            <a:r>
              <a:rPr lang="en-US" sz="2400" dirty="0" smtClean="0"/>
              <a:t> </a:t>
            </a:r>
            <a:r>
              <a:rPr lang="en-US" sz="2400" dirty="0"/>
              <a:t>Taking dx/ x</a:t>
            </a:r>
            <a:r>
              <a:rPr lang="en-US" sz="2400" baseline="30000" dirty="0"/>
              <a:t> 2</a:t>
            </a:r>
            <a:r>
              <a:rPr lang="en-US" sz="2400" dirty="0"/>
              <a:t> = </a:t>
            </a:r>
            <a:r>
              <a:rPr lang="en-US" sz="2400" dirty="0" err="1"/>
              <a:t>dy</a:t>
            </a:r>
            <a:r>
              <a:rPr lang="en-US" sz="2400" dirty="0"/>
              <a:t>/ y </a:t>
            </a:r>
            <a:r>
              <a:rPr lang="en-US" sz="2400" baseline="30000" dirty="0"/>
              <a:t>2</a:t>
            </a:r>
            <a:r>
              <a:rPr lang="en-US" sz="2400" dirty="0"/>
              <a:t> </a:t>
            </a:r>
          </a:p>
          <a:p>
            <a:r>
              <a:rPr lang="en-US" sz="2400" dirty="0"/>
              <a:t>      Integrating, we get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              − </a:t>
            </a:r>
            <a:r>
              <a:rPr lang="en-US" sz="2400" dirty="0"/>
              <a:t>1/ x = − 1/ y + c……………….1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                i.e</a:t>
            </a:r>
            <a:r>
              <a:rPr lang="en-US" sz="2400" dirty="0"/>
              <a:t>., 1/ x – 1/ y = a</a:t>
            </a:r>
          </a:p>
          <a:p>
            <a:r>
              <a:rPr lang="en-US" sz="2400" dirty="0"/>
              <a:t> Taking dx/ x </a:t>
            </a:r>
            <a:r>
              <a:rPr lang="en-US" sz="2400" baseline="30000" dirty="0"/>
              <a:t>2</a:t>
            </a:r>
            <a:r>
              <a:rPr lang="en-US" sz="2400" dirty="0"/>
              <a:t> = </a:t>
            </a:r>
            <a:r>
              <a:rPr lang="en-US" sz="2400" dirty="0" err="1"/>
              <a:t>dz</a:t>
            </a:r>
            <a:r>
              <a:rPr lang="en-US" sz="2400" dirty="0"/>
              <a:t>/ z </a:t>
            </a:r>
            <a:r>
              <a:rPr lang="en-US" sz="2400" baseline="30000" dirty="0"/>
              <a:t>2</a:t>
            </a:r>
            <a:r>
              <a:rPr lang="en-US" sz="2400" dirty="0"/>
              <a:t> Integrating,</a:t>
            </a:r>
          </a:p>
          <a:p>
            <a:r>
              <a:rPr lang="en-US" sz="2400" dirty="0"/>
              <a:t> we </a:t>
            </a:r>
            <a:r>
              <a:rPr lang="en-US" sz="2400" dirty="0" smtClean="0"/>
              <a:t>get              </a:t>
            </a:r>
            <a:r>
              <a:rPr lang="en-US" sz="2400" dirty="0"/>
              <a:t>– 1/ x = − 1/ z + c……………..2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                      i.e</a:t>
            </a:r>
            <a:r>
              <a:rPr lang="en-US" sz="2400" dirty="0"/>
              <a:t>., 1 x − 1 z = b</a:t>
            </a:r>
          </a:p>
          <a:p>
            <a:r>
              <a:rPr lang="en-US" sz="2400" dirty="0"/>
              <a:t> ∴ The general solution </a:t>
            </a:r>
            <a:r>
              <a:rPr lang="en-US" sz="2400" dirty="0" smtClean="0"/>
              <a:t>is</a:t>
            </a:r>
          </a:p>
          <a:p>
            <a:r>
              <a:rPr lang="en-US" sz="2400" dirty="0" smtClean="0"/>
              <a:t> </a:t>
            </a:r>
            <a:r>
              <a:rPr lang="en-US" sz="2400" dirty="0"/>
              <a:t>φ( 1/ x – 1/ y , 1/ x – 1/ z ) = 0</a:t>
            </a:r>
          </a:p>
        </p:txBody>
      </p:sp>
    </p:spTree>
    <p:extLst>
      <p:ext uri="{BB962C8B-B14F-4D97-AF65-F5344CB8AC3E}">
        <p14:creationId xmlns:p14="http://schemas.microsoft.com/office/powerpoint/2010/main" val="34452852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228600"/>
            <a:ext cx="807720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Solution of Partial Differential Equations</a:t>
            </a:r>
          </a:p>
          <a:p>
            <a:r>
              <a:rPr lang="en-US" sz="2000" dirty="0"/>
              <a:t> A solution or integral of a partial differential equation is a relation between the independent and the dependent variables which satisfies the given differential equation.</a:t>
            </a:r>
          </a:p>
          <a:p>
            <a:r>
              <a:rPr lang="en-US" sz="2000" dirty="0"/>
              <a:t> There are two distinct types of solution for partial differential equations, one type of solution containing arbitrary constants and the other type of solution containing arbitrary functions. Both these types f solution may be given as solutions of the same partial differential equation. </a:t>
            </a:r>
          </a:p>
          <a:p>
            <a:r>
              <a:rPr lang="en-US" sz="2000" dirty="0"/>
              <a:t>           Any solution of a partial differential equation in which the number of arbitrary constants is equal to the number of independent variables is called the complete integral. </a:t>
            </a:r>
          </a:p>
          <a:p>
            <a:r>
              <a:rPr lang="en-US" sz="2000" dirty="0"/>
              <a:t> Any solution obtained from the complete integral by giving particular values to the arbitrary constants is called a particular integral. Any solution obtained from the complete integral by eliminating arbitrary constants is called a singular integral.</a:t>
            </a:r>
          </a:p>
          <a:p>
            <a:r>
              <a:rPr lang="en-US" sz="2000" dirty="0"/>
              <a:t>                 Any solution which contains the maximum number of arbitrary functions is called as a general integral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517389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889844"/>
            <a:ext cx="807720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 Let φ(x, y, z, a, b) = 0</a:t>
            </a:r>
          </a:p>
          <a:p>
            <a:r>
              <a:rPr lang="en-US" sz="2000" dirty="0"/>
              <a:t> be the complete integral of</a:t>
            </a:r>
          </a:p>
          <a:p>
            <a:r>
              <a:rPr lang="en-US" sz="2000" dirty="0"/>
              <a:t> f(x, y, z, p, q) = 0.</a:t>
            </a:r>
          </a:p>
          <a:p>
            <a:r>
              <a:rPr lang="en-US" sz="2000" dirty="0"/>
              <a:t> Then the solution obtained by eliminating a and b from the equations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     φ(x</a:t>
            </a:r>
            <a:r>
              <a:rPr lang="en-US" sz="2000" dirty="0"/>
              <a:t>, y, z, a, b) = 0…………………….. (1)</a:t>
            </a:r>
          </a:p>
          <a:p>
            <a:r>
              <a:rPr lang="en-US" sz="2000" dirty="0" smtClean="0"/>
              <a:t>          </a:t>
            </a:r>
            <a:r>
              <a:rPr lang="en-US" sz="2000" dirty="0"/>
              <a:t>∂φ/ ∂a = 0…………………… (2)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      ∂</a:t>
            </a:r>
            <a:r>
              <a:rPr lang="en-US" sz="2000" dirty="0"/>
              <a:t>φ </a:t>
            </a:r>
            <a:r>
              <a:rPr lang="en-US" sz="2000" dirty="0" smtClean="0"/>
              <a:t>/∂</a:t>
            </a:r>
            <a:r>
              <a:rPr lang="en-US" sz="2000" dirty="0"/>
              <a:t>b = 0 ………………………….(3)</a:t>
            </a:r>
          </a:p>
          <a:p>
            <a:r>
              <a:rPr lang="en-US" sz="2000" dirty="0"/>
              <a:t> is called the singular integral of the partial differential equation</a:t>
            </a:r>
          </a:p>
          <a:p>
            <a:r>
              <a:rPr lang="en-US" sz="2000" dirty="0"/>
              <a:t> In (1), we put b = g(a)</a:t>
            </a:r>
          </a:p>
          <a:p>
            <a:r>
              <a:rPr lang="en-US" sz="2000" dirty="0"/>
              <a:t> we </a:t>
            </a:r>
            <a:r>
              <a:rPr lang="en-US" sz="2000" dirty="0" smtClean="0"/>
              <a:t>get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               </a:t>
            </a:r>
            <a:r>
              <a:rPr lang="en-US" sz="2000" dirty="0"/>
              <a:t>φ(x, y, z, a, g(a)) = 0……………. (4)</a:t>
            </a:r>
          </a:p>
          <a:p>
            <a:r>
              <a:rPr lang="en-US" sz="2000" dirty="0"/>
              <a:t> Differentiating (4) w.r.t. ‘a’,</a:t>
            </a:r>
          </a:p>
          <a:p>
            <a:r>
              <a:rPr lang="en-US" sz="2000" dirty="0"/>
              <a:t> we get </a:t>
            </a:r>
            <a:endParaRPr lang="en-US" sz="2000" dirty="0" smtClean="0"/>
          </a:p>
          <a:p>
            <a:r>
              <a:rPr lang="en-US" sz="2000" dirty="0"/>
              <a:t> </a:t>
            </a:r>
            <a:r>
              <a:rPr lang="en-US" sz="2000" dirty="0" smtClean="0"/>
              <a:t>                        ∂</a:t>
            </a:r>
            <a:r>
              <a:rPr lang="en-US" sz="2000" dirty="0"/>
              <a:t>φ/ ∂a + ∂φ/ ∂g  </a:t>
            </a:r>
            <a:r>
              <a:rPr lang="en-US" sz="2000" dirty="0" err="1"/>
              <a:t>g</a:t>
            </a:r>
            <a:r>
              <a:rPr lang="en-US" sz="2000" dirty="0"/>
              <a:t> ‘ (a) = 0………………….. (5) </a:t>
            </a:r>
          </a:p>
          <a:p>
            <a:r>
              <a:rPr lang="en-US" sz="2000" dirty="0"/>
              <a:t>The obtained by eliminating ‘a’ from (4) and (5) is called the general integral of</a:t>
            </a:r>
          </a:p>
          <a:p>
            <a:r>
              <a:rPr lang="en-US" sz="2000" dirty="0"/>
              <a:t> φ(x, y, z, a, b) = 0  x – 1/ y , 1/ x – 1/ z ) = 0</a:t>
            </a:r>
          </a:p>
        </p:txBody>
      </p:sp>
    </p:spTree>
    <p:extLst>
      <p:ext uri="{BB962C8B-B14F-4D97-AF65-F5344CB8AC3E}">
        <p14:creationId xmlns:p14="http://schemas.microsoft.com/office/powerpoint/2010/main" val="25452892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197346"/>
            <a:ext cx="78486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Solution of standard types of first order partial differential equations</a:t>
            </a:r>
          </a:p>
          <a:p>
            <a:r>
              <a:rPr lang="en-US" sz="2400" dirty="0"/>
              <a:t> A partial differential equation which involves only the first order partial derivatives p (i.e., =∂z ∂x ) and q (i.e., =∂z ∂x ) is called a first order partial differential equation.</a:t>
            </a:r>
          </a:p>
          <a:p>
            <a:r>
              <a:rPr lang="en-US" sz="2400" dirty="0"/>
              <a:t> The general form of first order partial differential equation is</a:t>
            </a:r>
          </a:p>
          <a:p>
            <a:r>
              <a:rPr lang="en-US" sz="2400" dirty="0"/>
              <a:t>                  f(x, y, z, p, q) = 0.</a:t>
            </a:r>
          </a:p>
          <a:p>
            <a:r>
              <a:rPr lang="en-US" sz="2400" dirty="0"/>
              <a:t> We shall see some standard form of such equations and solve them by special methods. </a:t>
            </a:r>
          </a:p>
          <a:p>
            <a:r>
              <a:rPr lang="en-US" sz="2400" dirty="0"/>
              <a:t>Type I: f(p, q) = 0 i.e., the equation contain p and q only. </a:t>
            </a:r>
          </a:p>
          <a:p>
            <a:r>
              <a:rPr lang="en-US" sz="2400" dirty="0"/>
              <a:t>To find Complete </a:t>
            </a:r>
            <a:r>
              <a:rPr lang="en-US" sz="2400" dirty="0" smtClean="0"/>
              <a:t>Integral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    </a:t>
            </a:r>
            <a:r>
              <a:rPr lang="en-US" sz="2400" dirty="0"/>
              <a:t>Given f(p, q) = 0……………….. (1)</a:t>
            </a:r>
          </a:p>
          <a:p>
            <a:r>
              <a:rPr lang="en-US" sz="2400" dirty="0"/>
              <a:t> Let z = ax + by + c be a trial solution of the equation (1).</a:t>
            </a:r>
          </a:p>
          <a:p>
            <a:r>
              <a:rPr lang="en-US" sz="2400" dirty="0"/>
              <a:t> Then p = ∂z/ ∂x = a and q = ∂z/ ∂y = b From (1),</a:t>
            </a:r>
          </a:p>
          <a:p>
            <a:r>
              <a:rPr lang="en-US" sz="2400" dirty="0"/>
              <a:t> we get f(a, b) = 0</a:t>
            </a:r>
          </a:p>
          <a:p>
            <a:r>
              <a:rPr lang="en-US" sz="2400" dirty="0"/>
              <a:t> Hence the complete integral of (1) is</a:t>
            </a:r>
          </a:p>
          <a:p>
            <a:r>
              <a:rPr lang="en-US" sz="2400" dirty="0"/>
              <a:t>         z = ax + by + c Solving for b from f(a, b) = 0,</a:t>
            </a:r>
          </a:p>
        </p:txBody>
      </p:sp>
    </p:spTree>
    <p:extLst>
      <p:ext uri="{BB962C8B-B14F-4D97-AF65-F5344CB8AC3E}">
        <p14:creationId xmlns:p14="http://schemas.microsoft.com/office/powerpoint/2010/main" val="7040700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609600"/>
            <a:ext cx="85344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 </a:t>
            </a:r>
            <a:r>
              <a:rPr lang="en-US" sz="2800" dirty="0"/>
              <a:t>we get f(a, b) = 0</a:t>
            </a:r>
          </a:p>
          <a:p>
            <a:r>
              <a:rPr lang="en-US" sz="2800" dirty="0"/>
              <a:t> Hence the complete integral of (1) is</a:t>
            </a:r>
          </a:p>
          <a:p>
            <a:r>
              <a:rPr lang="en-US" sz="2800" dirty="0"/>
              <a:t>         z = ax + by + c Solving for b from f(a, b) = 0,</a:t>
            </a:r>
          </a:p>
          <a:p>
            <a:r>
              <a:rPr lang="en-US" sz="2800" dirty="0"/>
              <a:t> we get b = β(a)</a:t>
            </a:r>
          </a:p>
          <a:p>
            <a:r>
              <a:rPr lang="en-US" sz="2800" dirty="0"/>
              <a:t> ∴ The complete integral of (1) is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 z </a:t>
            </a:r>
            <a:r>
              <a:rPr lang="en-US" sz="2800" dirty="0"/>
              <a:t>= ax + β(a)y + c…………….. (2) </a:t>
            </a:r>
            <a:r>
              <a:rPr lang="en-US" sz="2800" dirty="0" smtClean="0"/>
              <a:t> </a:t>
            </a:r>
            <a:endParaRPr lang="en-US" sz="2800" dirty="0"/>
          </a:p>
          <a:p>
            <a:r>
              <a:rPr lang="en-US" sz="2800" dirty="0"/>
              <a:t>since [number of arbitrary constants(</a:t>
            </a:r>
            <a:r>
              <a:rPr lang="en-US" sz="2800" dirty="0" err="1"/>
              <a:t>a,c</a:t>
            </a:r>
            <a:r>
              <a:rPr lang="en-US" sz="2800" dirty="0"/>
              <a:t>)=number of independent variables(</a:t>
            </a:r>
            <a:r>
              <a:rPr lang="en-US" sz="2800" dirty="0" err="1"/>
              <a:t>x,y</a:t>
            </a:r>
            <a:r>
              <a:rPr lang="en-US" sz="2800" dirty="0"/>
              <a:t>)=2]</a:t>
            </a:r>
          </a:p>
          <a:p>
            <a:r>
              <a:rPr lang="en-US" sz="2800" dirty="0"/>
              <a:t> To find Singular Integral To obtain the singular integral we have to eliminate a and c from the equations </a:t>
            </a:r>
            <a:endParaRPr lang="en-US" sz="2800" dirty="0" smtClean="0"/>
          </a:p>
          <a:p>
            <a:r>
              <a:rPr lang="en-US" sz="2800" dirty="0"/>
              <a:t> </a:t>
            </a:r>
            <a:r>
              <a:rPr lang="en-US" sz="2800" dirty="0" smtClean="0"/>
              <a:t>              z </a:t>
            </a:r>
            <a:r>
              <a:rPr lang="en-US" sz="2800" dirty="0"/>
              <a:t>= ax + β(a)y + c,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∂z/ </a:t>
            </a:r>
            <a:r>
              <a:rPr lang="en-US" sz="2800" dirty="0"/>
              <a:t>∂a = 0 and ∂z/ ∂c = 0</a:t>
            </a:r>
          </a:p>
        </p:txBody>
      </p:sp>
    </p:spTree>
    <p:extLst>
      <p:ext uri="{BB962C8B-B14F-4D97-AF65-F5344CB8AC3E}">
        <p14:creationId xmlns:p14="http://schemas.microsoft.com/office/powerpoint/2010/main" val="41799396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9600" y="609600"/>
            <a:ext cx="76962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Lagrange multiplier</a:t>
            </a:r>
          </a:p>
          <a:p>
            <a:r>
              <a:rPr lang="en-US" dirty="0"/>
              <a:t>In </a:t>
            </a:r>
            <a:r>
              <a:rPr lang="en-US" dirty="0">
                <a:hlinkClick r:id="rId2" tooltip="Mathematical optimization"/>
              </a:rPr>
              <a:t>mathematical optimization</a:t>
            </a:r>
            <a:r>
              <a:rPr lang="en-US" dirty="0"/>
              <a:t>, the </a:t>
            </a:r>
            <a:r>
              <a:rPr lang="en-US" b="1" dirty="0"/>
              <a:t>method of Lagrange multipliers</a:t>
            </a:r>
            <a:r>
              <a:rPr lang="en-US" dirty="0"/>
              <a:t> is a strategy for finding the local </a:t>
            </a:r>
            <a:r>
              <a:rPr lang="en-US" dirty="0">
                <a:hlinkClick r:id="rId3" tooltip="Maxima and minima"/>
              </a:rPr>
              <a:t>maxima and minima</a:t>
            </a:r>
            <a:r>
              <a:rPr lang="en-US" dirty="0"/>
              <a:t> of a </a:t>
            </a:r>
            <a:r>
              <a:rPr lang="en-US" dirty="0">
                <a:hlinkClick r:id="rId4" tooltip="Function (mathematics)"/>
              </a:rPr>
              <a:t>function</a:t>
            </a:r>
            <a:r>
              <a:rPr lang="en-US" dirty="0"/>
              <a:t> subject to </a:t>
            </a:r>
            <a:r>
              <a:rPr lang="en-US" dirty="0">
                <a:hlinkClick r:id="rId5" tooltip="Constraint (mathematics)"/>
              </a:rPr>
              <a:t>equality constraints</a:t>
            </a:r>
            <a:r>
              <a:rPr lang="en-US" dirty="0"/>
              <a:t> (i.e., subject to the condition that one or more </a:t>
            </a:r>
            <a:r>
              <a:rPr lang="en-US" dirty="0">
                <a:hlinkClick r:id="rId6" tooltip="Equation"/>
              </a:rPr>
              <a:t>equations</a:t>
            </a:r>
            <a:r>
              <a:rPr lang="en-US" dirty="0"/>
              <a:t> have to be satisfied exactly by the chosen values of the variables). The basic idea is to convert a constrained problem into a form such that the </a:t>
            </a:r>
            <a:r>
              <a:rPr lang="en-US" dirty="0">
                <a:hlinkClick r:id="rId7" tooltip="Derivative test"/>
              </a:rPr>
              <a:t>derivative test</a:t>
            </a:r>
            <a:r>
              <a:rPr lang="en-US" dirty="0"/>
              <a:t> of an unconstrained problem can still be applied. Once </a:t>
            </a:r>
            <a:r>
              <a:rPr lang="en-US" dirty="0">
                <a:hlinkClick r:id="rId8" tooltip="Stationary point"/>
              </a:rPr>
              <a:t>stationary points</a:t>
            </a:r>
            <a:r>
              <a:rPr lang="en-US" dirty="0"/>
              <a:t> have been identified from the first-order necessary conditions, the </a:t>
            </a:r>
            <a:r>
              <a:rPr lang="en-US" dirty="0">
                <a:hlinkClick r:id="rId9" tooltip="Definiteness of a matrix"/>
              </a:rPr>
              <a:t>definiteness</a:t>
            </a:r>
            <a:r>
              <a:rPr lang="en-US" dirty="0"/>
              <a:t> of the </a:t>
            </a:r>
            <a:r>
              <a:rPr lang="en-US" dirty="0">
                <a:hlinkClick r:id="rId10" tooltip="Bordered Hessian"/>
              </a:rPr>
              <a:t>bordered Hessian matrix</a:t>
            </a:r>
            <a:r>
              <a:rPr lang="en-US" dirty="0"/>
              <a:t> determines whether those points are maxima, minima, or </a:t>
            </a:r>
            <a:r>
              <a:rPr lang="en-US" dirty="0">
                <a:hlinkClick r:id="rId11" tooltip="Saddle point"/>
              </a:rPr>
              <a:t>saddle points</a:t>
            </a:r>
            <a:r>
              <a:rPr lang="en-US" dirty="0"/>
              <a:t>. </a:t>
            </a:r>
          </a:p>
          <a:p>
            <a:r>
              <a:rPr lang="en-US" dirty="0"/>
              <a:t>The Lagrange multiplier theorem roughly states that at any </a:t>
            </a:r>
            <a:r>
              <a:rPr lang="en-US" dirty="0">
                <a:hlinkClick r:id="rId8" tooltip="Stationary point"/>
              </a:rPr>
              <a:t>stationary point</a:t>
            </a:r>
            <a:r>
              <a:rPr lang="en-US" dirty="0"/>
              <a:t> of the function that also satisfies the equality constraints, the </a:t>
            </a:r>
            <a:r>
              <a:rPr lang="en-US" dirty="0">
                <a:hlinkClick r:id="rId12" tooltip="Gradient"/>
              </a:rPr>
              <a:t>gradient</a:t>
            </a:r>
            <a:r>
              <a:rPr lang="en-US" dirty="0"/>
              <a:t> of the function at that point can be expressed as a </a:t>
            </a:r>
            <a:r>
              <a:rPr lang="en-US" dirty="0">
                <a:hlinkClick r:id="rId13" tooltip="Linear combination"/>
              </a:rPr>
              <a:t>linear combination</a:t>
            </a:r>
            <a:r>
              <a:rPr lang="en-US" dirty="0"/>
              <a:t> of the gradients of the constraints at that point, with the Lagrange multipliers acting as </a:t>
            </a:r>
            <a:r>
              <a:rPr lang="en-US" dirty="0">
                <a:hlinkClick r:id="rId14" tooltip="Coefficient"/>
              </a:rPr>
              <a:t>coefficients</a:t>
            </a:r>
            <a:r>
              <a:rPr lang="en-US" dirty="0"/>
              <a:t>.</a:t>
            </a:r>
            <a:r>
              <a:rPr lang="en-US" baseline="30000" dirty="0">
                <a:hlinkClick r:id="rId15"/>
              </a:rPr>
              <a:t>[3]</a:t>
            </a:r>
            <a:r>
              <a:rPr lang="en-US" dirty="0"/>
              <a:t> The relationship between the gradient of the function and gradients of the constraints rather naturally leads to a reformulation of the original problem, known as the </a:t>
            </a:r>
            <a:r>
              <a:rPr lang="en-US" b="1" dirty="0" err="1"/>
              <a:t>Lagrangian</a:t>
            </a:r>
            <a:r>
              <a:rPr lang="en-US" b="1" dirty="0"/>
              <a:t> function</a:t>
            </a:r>
            <a:r>
              <a:rPr lang="en-US" dirty="0"/>
              <a:t>.</a:t>
            </a:r>
            <a:r>
              <a:rPr lang="en-US" baseline="30000" dirty="0">
                <a:hlinkClick r:id="rId16"/>
              </a:rPr>
              <a:t>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587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Equations of the first order and higher degree,</a:t>
            </a:r>
            <a:r>
              <a:rPr lang="en-US" dirty="0"/>
              <a:t> </a:t>
            </a:r>
            <a:r>
              <a:rPr lang="en-US" b="1" dirty="0" err="1"/>
              <a:t>Clairaut’s</a:t>
            </a:r>
            <a:r>
              <a:rPr lang="en-US" b="1" dirty="0"/>
              <a:t> equation.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24000"/>
            <a:ext cx="8001000" cy="327660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 </a:t>
            </a:r>
            <a:r>
              <a:rPr lang="en-US" sz="3800" dirty="0" smtClean="0"/>
              <a:t>The general first order equation of degree n is an equation of the form</a:t>
            </a:r>
          </a:p>
          <a:p>
            <a:pPr marL="0" indent="0">
              <a:buNone/>
            </a:pPr>
            <a:r>
              <a:rPr lang="en-US" sz="3800" dirty="0" smtClean="0"/>
              <a:t/>
            </a:r>
            <a:br>
              <a:rPr lang="en-US" sz="3800" dirty="0" smtClean="0"/>
            </a:br>
            <a:r>
              <a:rPr lang="en-US" sz="3800" dirty="0"/>
              <a:t>1)        a</a:t>
            </a:r>
            <a:r>
              <a:rPr lang="en-US" sz="3800" baseline="-25000" dirty="0"/>
              <a:t>0</a:t>
            </a:r>
            <a:r>
              <a:rPr lang="en-US" sz="3800" dirty="0"/>
              <a:t>(x, y)(y')</a:t>
            </a:r>
            <a:r>
              <a:rPr lang="en-US" sz="3800" baseline="30000" dirty="0"/>
              <a:t>n</a:t>
            </a:r>
            <a:r>
              <a:rPr lang="en-US" sz="3800" dirty="0"/>
              <a:t> + a</a:t>
            </a:r>
            <a:r>
              <a:rPr lang="en-US" sz="3800" baseline="-25000" dirty="0"/>
              <a:t>1</a:t>
            </a:r>
            <a:r>
              <a:rPr lang="en-US" sz="3800" dirty="0"/>
              <a:t>(x, y)(y')</a:t>
            </a:r>
            <a:r>
              <a:rPr lang="en-US" sz="3800" baseline="30000" dirty="0"/>
              <a:t>n -1</a:t>
            </a:r>
            <a:r>
              <a:rPr lang="en-US" sz="3800" dirty="0"/>
              <a:t> + .... + a</a:t>
            </a:r>
            <a:r>
              <a:rPr lang="en-US" sz="3800" baseline="-25000" dirty="0"/>
              <a:t>n-1</a:t>
            </a:r>
            <a:r>
              <a:rPr lang="en-US" sz="3800" dirty="0"/>
              <a:t>(x, y)y' + a</a:t>
            </a:r>
            <a:r>
              <a:rPr lang="en-US" sz="3800" baseline="-25000" dirty="0"/>
              <a:t>n</a:t>
            </a:r>
            <a:r>
              <a:rPr lang="en-US" sz="3800" dirty="0"/>
              <a:t>(x, y) = 0</a:t>
            </a:r>
          </a:p>
          <a:p>
            <a:pPr marL="0" indent="0">
              <a:buNone/>
            </a:pPr>
            <a:r>
              <a:rPr lang="en-US" sz="3800" dirty="0" smtClean="0"/>
              <a:t/>
            </a:r>
            <a:br>
              <a:rPr lang="en-US" sz="3800" dirty="0" smtClean="0"/>
            </a:br>
            <a:r>
              <a:rPr lang="en-US" sz="3800" dirty="0"/>
              <a:t>or, equivalently,</a:t>
            </a:r>
          </a:p>
          <a:p>
            <a:pPr marL="0" indent="0">
              <a:buNone/>
            </a:pPr>
            <a:r>
              <a:rPr lang="en-US" sz="3800" dirty="0" smtClean="0"/>
              <a:t/>
            </a:r>
            <a:br>
              <a:rPr lang="en-US" sz="3800" dirty="0" smtClean="0"/>
            </a:br>
            <a:r>
              <a:rPr lang="en-US" sz="3800" dirty="0"/>
              <a:t>2)        a</a:t>
            </a:r>
            <a:r>
              <a:rPr lang="en-US" sz="3800" baseline="-25000" dirty="0"/>
              <a:t>0</a:t>
            </a:r>
            <a:r>
              <a:rPr lang="en-US" sz="3800" dirty="0"/>
              <a:t>(x, y) </a:t>
            </a:r>
            <a:r>
              <a:rPr lang="en-US" sz="3800" dirty="0" err="1"/>
              <a:t>p</a:t>
            </a:r>
            <a:r>
              <a:rPr lang="en-US" sz="3800" baseline="30000" dirty="0" err="1"/>
              <a:t>n</a:t>
            </a:r>
            <a:r>
              <a:rPr lang="en-US" sz="3800" dirty="0"/>
              <a:t> + a</a:t>
            </a:r>
            <a:r>
              <a:rPr lang="en-US" sz="3800" baseline="-25000" dirty="0"/>
              <a:t>1</a:t>
            </a:r>
            <a:r>
              <a:rPr lang="en-US" sz="3800" dirty="0"/>
              <a:t>(x, y)</a:t>
            </a:r>
            <a:r>
              <a:rPr lang="en-US" sz="3800" dirty="0" err="1"/>
              <a:t>p</a:t>
            </a:r>
            <a:r>
              <a:rPr lang="en-US" sz="3800" baseline="30000" dirty="0" err="1"/>
              <a:t>n</a:t>
            </a:r>
            <a:r>
              <a:rPr lang="en-US" sz="3800" baseline="30000" dirty="0"/>
              <a:t> -1</a:t>
            </a:r>
            <a:r>
              <a:rPr lang="en-US" sz="3800" dirty="0"/>
              <a:t> + .... + a</a:t>
            </a:r>
            <a:r>
              <a:rPr lang="en-US" sz="3800" baseline="-25000" dirty="0"/>
              <a:t>n-1</a:t>
            </a:r>
            <a:r>
              <a:rPr lang="en-US" sz="3800" dirty="0"/>
              <a:t>(x, y)p + a</a:t>
            </a:r>
            <a:r>
              <a:rPr lang="en-US" sz="3800" baseline="-25000" dirty="0"/>
              <a:t>n</a:t>
            </a:r>
            <a:r>
              <a:rPr lang="en-US" sz="3800" dirty="0"/>
              <a:t>(x, y) = 0</a:t>
            </a:r>
          </a:p>
          <a:p>
            <a:pPr marL="0" indent="0">
              <a:buNone/>
            </a:pPr>
            <a:r>
              <a:rPr lang="en-US" sz="3800" dirty="0" smtClean="0"/>
              <a:t/>
            </a:r>
            <a:br>
              <a:rPr lang="en-US" sz="3800" dirty="0" smtClean="0"/>
            </a:br>
            <a:r>
              <a:rPr lang="en-US" sz="3800" dirty="0" smtClean="0"/>
              <a:t/>
            </a:r>
            <a:br>
              <a:rPr lang="en-US" sz="3800" dirty="0" smtClean="0"/>
            </a:br>
            <a:r>
              <a:rPr lang="en-US" sz="3800" dirty="0" smtClean="0"/>
              <a:t>where in 2) we have used the usual convention of denoting y' by the letter p.</a:t>
            </a:r>
          </a:p>
          <a:p>
            <a:pPr marL="0" indent="0">
              <a:buNone/>
            </a:pPr>
            <a:r>
              <a:rPr lang="en-US" sz="3800" dirty="0" smtClean="0"/>
              <a:t/>
            </a:r>
            <a:br>
              <a:rPr lang="en-US" sz="3800" dirty="0" smtClean="0"/>
            </a:br>
            <a:endParaRPr lang="en-US" sz="3800" dirty="0"/>
          </a:p>
        </p:txBody>
      </p:sp>
      <p:sp>
        <p:nvSpPr>
          <p:cNvPr id="4" name="Rectangle 3"/>
          <p:cNvSpPr/>
          <p:nvPr/>
        </p:nvSpPr>
        <p:spPr>
          <a:xfrm>
            <a:off x="533400" y="4343400"/>
            <a:ext cx="78486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Examples. </a:t>
            </a:r>
            <a:r>
              <a:rPr lang="en-US" dirty="0"/>
              <a:t>The following equations are of the first order and varying degrees: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            </a:t>
            </a:r>
            <a:r>
              <a:rPr lang="en-US" dirty="0" err="1"/>
              <a:t>xy</a:t>
            </a:r>
            <a:r>
              <a:rPr lang="en-US" dirty="0"/>
              <a:t> (y')</a:t>
            </a:r>
            <a:r>
              <a:rPr lang="en-US" baseline="30000" dirty="0"/>
              <a:t>2</a:t>
            </a:r>
            <a:r>
              <a:rPr lang="en-US" dirty="0"/>
              <a:t> + (x</a:t>
            </a:r>
            <a:r>
              <a:rPr lang="en-US" baseline="30000" dirty="0"/>
              <a:t>2</a:t>
            </a:r>
            <a:r>
              <a:rPr lang="en-US" dirty="0"/>
              <a:t> + </a:t>
            </a:r>
            <a:r>
              <a:rPr lang="en-US" dirty="0" err="1"/>
              <a:t>xy</a:t>
            </a:r>
            <a:r>
              <a:rPr lang="en-US" dirty="0"/>
              <a:t> + y</a:t>
            </a:r>
            <a:r>
              <a:rPr lang="en-US" baseline="30000" dirty="0"/>
              <a:t>2</a:t>
            </a:r>
            <a:r>
              <a:rPr lang="en-US" dirty="0"/>
              <a:t>)y' + x</a:t>
            </a:r>
            <a:r>
              <a:rPr lang="en-US" baseline="30000" dirty="0"/>
              <a:t>2</a:t>
            </a:r>
            <a:r>
              <a:rPr lang="en-US" dirty="0"/>
              <a:t> + </a:t>
            </a:r>
            <a:r>
              <a:rPr lang="en-US" dirty="0" err="1"/>
              <a:t>xy</a:t>
            </a:r>
            <a:r>
              <a:rPr lang="en-US" dirty="0"/>
              <a:t> = 0                  degree 2</a:t>
            </a:r>
          </a:p>
          <a:p>
            <a:r>
              <a:rPr lang="en-US" dirty="0"/>
              <a:t>            (x</a:t>
            </a:r>
            <a:r>
              <a:rPr lang="en-US" baseline="30000" dirty="0"/>
              <a:t>2</a:t>
            </a:r>
            <a:r>
              <a:rPr lang="en-US" dirty="0"/>
              <a:t> + 1)(y')</a:t>
            </a:r>
            <a:r>
              <a:rPr lang="en-US" baseline="30000" dirty="0"/>
              <a:t>4</a:t>
            </a:r>
            <a:r>
              <a:rPr lang="en-US" dirty="0"/>
              <a:t> + (x + 3 y)(y')</a:t>
            </a:r>
            <a:r>
              <a:rPr lang="en-US" baseline="30000" dirty="0"/>
              <a:t>2</a:t>
            </a:r>
            <a:r>
              <a:rPr lang="en-US" dirty="0"/>
              <a:t> + 2x</a:t>
            </a:r>
            <a:r>
              <a:rPr lang="en-US" baseline="30000" dirty="0"/>
              <a:t>2</a:t>
            </a:r>
            <a:r>
              <a:rPr lang="en-US" dirty="0"/>
              <a:t> + y = 0               degree 4</a:t>
            </a:r>
          </a:p>
          <a:p>
            <a:r>
              <a:rPr lang="en-US" dirty="0"/>
              <a:t>            (</a:t>
            </a:r>
            <a:r>
              <a:rPr lang="en-US" dirty="0" err="1"/>
              <a:t>xy</a:t>
            </a:r>
            <a:r>
              <a:rPr lang="en-US" dirty="0"/>
              <a:t> + 2)(y')</a:t>
            </a:r>
            <a:r>
              <a:rPr lang="en-US" baseline="30000" dirty="0"/>
              <a:t>3</a:t>
            </a:r>
            <a:r>
              <a:rPr lang="en-US" dirty="0"/>
              <a:t> + (y')</a:t>
            </a:r>
            <a:r>
              <a:rPr lang="en-US" baseline="30000" dirty="0"/>
              <a:t>2</a:t>
            </a:r>
            <a:r>
              <a:rPr lang="en-US" dirty="0"/>
              <a:t> + 5x</a:t>
            </a:r>
            <a:r>
              <a:rPr lang="en-US" baseline="30000" dirty="0"/>
              <a:t>2</a:t>
            </a:r>
            <a:r>
              <a:rPr lang="en-US" dirty="0"/>
              <a:t> = 0                                   degree 3</a:t>
            </a:r>
          </a:p>
        </p:txBody>
      </p:sp>
    </p:spTree>
    <p:extLst>
      <p:ext uri="{BB962C8B-B14F-4D97-AF65-F5344CB8AC3E}">
        <p14:creationId xmlns:p14="http://schemas.microsoft.com/office/powerpoint/2010/main" val="22668408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474345"/>
            <a:ext cx="84582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/>
              <a:t>Problem 1: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   Assume that among all rectangular boxes with fixed surface area of 20 square meters, there is a box of largest possible volume. Find its dimensions. </a:t>
            </a:r>
            <a:r>
              <a:rPr lang="en-US" sz="2000" b="1" dirty="0" smtClean="0"/>
              <a:t>Solution: 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 Let the box have sides of length x, y, z &gt; 0.</a:t>
            </a:r>
          </a:p>
          <a:p>
            <a:r>
              <a:rPr lang="en-US" sz="2000" dirty="0" smtClean="0"/>
              <a:t> Then V (x, y, z) = xyz and </a:t>
            </a:r>
            <a:r>
              <a:rPr lang="en-US" sz="2000" dirty="0" err="1" smtClean="0"/>
              <a:t>xy+yz+xz</a:t>
            </a:r>
            <a:r>
              <a:rPr lang="en-US" sz="2000" dirty="0" smtClean="0"/>
              <a:t> = 10.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Using the method of Lagrange multipliers,</a:t>
            </a:r>
          </a:p>
          <a:p>
            <a:r>
              <a:rPr lang="en-US" sz="2000" dirty="0" smtClean="0"/>
              <a:t> we see that </a:t>
            </a:r>
            <a:r>
              <a:rPr lang="en-US" sz="2000" dirty="0" err="1" smtClean="0"/>
              <a:t>yz</a:t>
            </a:r>
            <a:r>
              <a:rPr lang="en-US" sz="2000" dirty="0" smtClean="0"/>
              <a:t> = λ(</a:t>
            </a:r>
            <a:r>
              <a:rPr lang="en-US" sz="2000" dirty="0" err="1" smtClean="0"/>
              <a:t>y+z</a:t>
            </a:r>
            <a:r>
              <a:rPr lang="en-US" sz="2000" dirty="0" smtClean="0"/>
              <a:t>), </a:t>
            </a:r>
            <a:r>
              <a:rPr lang="en-US" sz="2000" dirty="0" err="1" smtClean="0"/>
              <a:t>xz</a:t>
            </a:r>
            <a:r>
              <a:rPr lang="en-US" sz="2000" dirty="0" smtClean="0"/>
              <a:t> = λ(</a:t>
            </a:r>
            <a:r>
              <a:rPr lang="en-US" sz="2000" dirty="0" err="1" smtClean="0"/>
              <a:t>x+z</a:t>
            </a:r>
            <a:r>
              <a:rPr lang="en-US" sz="2000" dirty="0" smtClean="0"/>
              <a:t>) and </a:t>
            </a:r>
            <a:r>
              <a:rPr lang="en-US" sz="2000" dirty="0" err="1" smtClean="0"/>
              <a:t>xy</a:t>
            </a:r>
            <a:r>
              <a:rPr lang="en-US" sz="2000" dirty="0" smtClean="0"/>
              <a:t> = λ(</a:t>
            </a:r>
            <a:r>
              <a:rPr lang="en-US" sz="2000" dirty="0" err="1" smtClean="0"/>
              <a:t>x+y</a:t>
            </a:r>
            <a:r>
              <a:rPr lang="en-US" sz="2000" dirty="0" smtClean="0"/>
              <a:t>).</a:t>
            </a:r>
          </a:p>
          <a:p>
            <a:r>
              <a:rPr lang="en-US" sz="2000" dirty="0" smtClean="0"/>
              <a:t> It is easy to see that x, y, z &gt; 0. Now, we can see that x = y = z and therefore, x = y = z = r 10 3 .</a:t>
            </a:r>
          </a:p>
          <a:p>
            <a:r>
              <a:rPr lang="en-US" sz="2000" dirty="0" smtClean="0"/>
              <a:t> </a:t>
            </a:r>
            <a:r>
              <a:rPr lang="en-US" sz="2000" b="1" dirty="0" smtClean="0"/>
              <a:t>Problem 2</a:t>
            </a:r>
            <a:r>
              <a:rPr lang="en-US" sz="2000" dirty="0" smtClean="0"/>
              <a:t>:</a:t>
            </a:r>
          </a:p>
          <a:p>
            <a:r>
              <a:rPr lang="en-US" sz="2000" dirty="0" smtClean="0"/>
              <a:t> A company produces steel boxes at three different plants in amounts x, y and z, respectively, producing an annual revenue of</a:t>
            </a:r>
          </a:p>
          <a:p>
            <a:r>
              <a:rPr lang="en-US" sz="2000" dirty="0" smtClean="0"/>
              <a:t> f(x, y, z) = 8xyz2 − 200(x + y + z). </a:t>
            </a:r>
          </a:p>
          <a:p>
            <a:r>
              <a:rPr lang="en-US" sz="2000" dirty="0" smtClean="0"/>
              <a:t>The company is to produce 100 units annually. How should the production be distributed to maximize revenue? </a:t>
            </a:r>
          </a:p>
          <a:p>
            <a:r>
              <a:rPr lang="en-US" sz="2000" b="1" dirty="0" smtClean="0"/>
              <a:t>Solution: </a:t>
            </a:r>
          </a:p>
          <a:p>
            <a:r>
              <a:rPr lang="en-US" sz="2000" dirty="0" smtClean="0"/>
              <a:t>Here, g(x, y, z) = x + y + z − 100. The Lagrange multiplier method implies that 8yz2 − 200 = λ, 8xz2 − 200 = λ, 16xyz − 200 = λ and x + y + z − 100 = 0. </a:t>
            </a:r>
          </a:p>
          <a:p>
            <a:r>
              <a:rPr lang="en-US" sz="2000" dirty="0" smtClean="0"/>
              <a:t>These imply that x = y, z = 2x and x = 25.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97063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81000" y="474345"/>
            <a:ext cx="8534400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 </a:t>
            </a:r>
            <a:r>
              <a:rPr lang="en-US" sz="2400" b="1" dirty="0"/>
              <a:t>Equations solvable for p. </a:t>
            </a:r>
            <a:r>
              <a:rPr lang="en-US" sz="2400" dirty="0"/>
              <a:t>Here the left member of 2), viewed as a polynomial in p, can be resolved into n linear real factors i.e. 2) can be put into the form</a:t>
            </a:r>
          </a:p>
          <a:p>
            <a:r>
              <a:rPr lang="en-US" sz="2400" dirty="0"/>
              <a:t>   (p - F</a:t>
            </a:r>
            <a:r>
              <a:rPr lang="en-US" sz="2400" baseline="-25000" dirty="0"/>
              <a:t>1</a:t>
            </a:r>
            <a:r>
              <a:rPr lang="en-US" sz="2400" dirty="0"/>
              <a:t>)(p - F</a:t>
            </a:r>
            <a:r>
              <a:rPr lang="en-US" sz="2400" baseline="-25000" dirty="0"/>
              <a:t>2</a:t>
            </a:r>
            <a:r>
              <a:rPr lang="en-US" sz="2400" dirty="0"/>
              <a:t>) ...... (p - </a:t>
            </a:r>
            <a:r>
              <a:rPr lang="en-US" sz="2400" dirty="0" err="1"/>
              <a:t>F</a:t>
            </a:r>
            <a:r>
              <a:rPr lang="en-US" sz="2400" baseline="-25000" dirty="0" err="1"/>
              <a:t>n</a:t>
            </a:r>
            <a:r>
              <a:rPr lang="en-US" sz="2400" dirty="0"/>
              <a:t>) = 0</a:t>
            </a:r>
          </a:p>
          <a:p>
            <a:r>
              <a:rPr lang="en-US" sz="2400" dirty="0"/>
              <a:t>where the F’s are functions of x and y.</a:t>
            </a:r>
          </a:p>
          <a:p>
            <a:r>
              <a:rPr lang="en-US" sz="2400" b="1" dirty="0"/>
              <a:t>Procedure. </a:t>
            </a:r>
            <a:r>
              <a:rPr lang="en-US" sz="2400" dirty="0"/>
              <a:t>Factor into n linear real factors, set each factor equal to zero and solve the resulting n differential equations of the first order and first </a:t>
            </a:r>
            <a:r>
              <a:rPr lang="en-US" sz="2400" dirty="0" smtClean="0"/>
              <a:t>degree</a:t>
            </a:r>
          </a:p>
          <a:p>
            <a:endParaRPr lang="en-US" sz="2400" dirty="0"/>
          </a:p>
          <a:p>
            <a:r>
              <a:rPr lang="en-US" sz="2400" dirty="0" smtClean="0"/>
              <a:t>               </a:t>
            </a:r>
            <a:r>
              <a:rPr lang="en-US" sz="2400" dirty="0" err="1" smtClean="0"/>
              <a:t>dy</a:t>
            </a:r>
            <a:r>
              <a:rPr lang="en-US" sz="2400" dirty="0" smtClean="0"/>
              <a:t>/dx </a:t>
            </a:r>
            <a:r>
              <a:rPr lang="en-US" sz="2400" dirty="0"/>
              <a:t>= f</a:t>
            </a:r>
            <a:r>
              <a:rPr lang="en-US" sz="2400" baseline="-25000" dirty="0"/>
              <a:t>1</a:t>
            </a:r>
            <a:r>
              <a:rPr lang="en-US" sz="2400" dirty="0"/>
              <a:t>(x, y,)  </a:t>
            </a:r>
            <a:r>
              <a:rPr lang="en-US" sz="2400" dirty="0" err="1"/>
              <a:t>dy</a:t>
            </a:r>
            <a:r>
              <a:rPr lang="en-US" sz="2400" dirty="0"/>
              <a:t>/dx = f</a:t>
            </a:r>
            <a:r>
              <a:rPr lang="en-US" sz="2400" baseline="-25000" dirty="0"/>
              <a:t>2</a:t>
            </a:r>
            <a:r>
              <a:rPr lang="en-US" sz="2400" dirty="0"/>
              <a:t>(x, y,) </a:t>
            </a:r>
            <a:r>
              <a:rPr lang="en-US" sz="2400" dirty="0" err="1"/>
              <a:t>dy</a:t>
            </a:r>
            <a:r>
              <a:rPr lang="en-US" sz="2400" dirty="0"/>
              <a:t>/dx = </a:t>
            </a:r>
            <a:r>
              <a:rPr lang="en-US" sz="2400" dirty="0" err="1"/>
              <a:t>f</a:t>
            </a:r>
            <a:r>
              <a:rPr lang="en-US" sz="2400" baseline="-25000" dirty="0" err="1"/>
              <a:t>n</a:t>
            </a:r>
            <a:r>
              <a:rPr lang="en-US" sz="2400" dirty="0"/>
              <a:t>(x, y,)</a:t>
            </a:r>
          </a:p>
          <a:p>
            <a:r>
              <a:rPr lang="en-US" sz="2400" dirty="0"/>
              <a:t> to obtain</a:t>
            </a:r>
          </a:p>
          <a:p>
            <a:r>
              <a:rPr lang="en-US" sz="2400" dirty="0"/>
              <a:t> </a:t>
            </a:r>
          </a:p>
          <a:p>
            <a:r>
              <a:rPr lang="en-US" sz="2400" dirty="0"/>
              <a:t>3)        f</a:t>
            </a:r>
            <a:r>
              <a:rPr lang="en-US" sz="2400" baseline="-25000" dirty="0"/>
              <a:t>1</a:t>
            </a:r>
            <a:r>
              <a:rPr lang="en-US" sz="2400" dirty="0"/>
              <a:t>(x, y, C) = 0,            f</a:t>
            </a:r>
            <a:r>
              <a:rPr lang="en-US" sz="2400" baseline="-25000" dirty="0"/>
              <a:t>2</a:t>
            </a:r>
            <a:r>
              <a:rPr lang="en-US" sz="2400" dirty="0"/>
              <a:t>(x, y, C) = 0, .......... ,           </a:t>
            </a:r>
            <a:r>
              <a:rPr lang="en-US" sz="2400" dirty="0" err="1"/>
              <a:t>f</a:t>
            </a:r>
            <a:r>
              <a:rPr lang="en-US" sz="2400" baseline="-25000" dirty="0" err="1"/>
              <a:t>n</a:t>
            </a:r>
            <a:r>
              <a:rPr lang="en-US" sz="2400" dirty="0"/>
              <a:t>(x, y, C) = 0 </a:t>
            </a:r>
          </a:p>
          <a:p>
            <a:r>
              <a:rPr lang="en-US" sz="2400" dirty="0"/>
              <a:t>The primitive of 2) is the product</a:t>
            </a:r>
          </a:p>
          <a:p>
            <a:r>
              <a:rPr lang="en-US" sz="2400" dirty="0"/>
              <a:t>           f</a:t>
            </a:r>
            <a:r>
              <a:rPr lang="en-US" sz="2400" baseline="-25000" dirty="0"/>
              <a:t>1</a:t>
            </a:r>
            <a:r>
              <a:rPr lang="en-US" sz="2400" dirty="0"/>
              <a:t>(x, y, C) · f</a:t>
            </a:r>
            <a:r>
              <a:rPr lang="en-US" sz="2400" baseline="-25000" dirty="0"/>
              <a:t>1</a:t>
            </a:r>
            <a:r>
              <a:rPr lang="en-US" sz="2400" dirty="0"/>
              <a:t>(x, y, C) · .................. · f</a:t>
            </a:r>
            <a:r>
              <a:rPr lang="en-US" sz="2400" baseline="-25000" dirty="0"/>
              <a:t>1</a:t>
            </a:r>
            <a:r>
              <a:rPr lang="en-US" sz="2400" dirty="0"/>
              <a:t>(x, y, C) = 0</a:t>
            </a:r>
          </a:p>
          <a:p>
            <a:r>
              <a:rPr lang="en-US" sz="2400" dirty="0"/>
              <a:t> of the n solutions 3). </a:t>
            </a:r>
          </a:p>
          <a:p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994799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609600" y="1364784"/>
            <a:ext cx="8382000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Example. 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Solve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               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xy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(y')</a:t>
            </a:r>
            <a:r>
              <a:rPr kumimoji="0" lang="en-US" sz="20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+ (x</a:t>
            </a:r>
            <a:r>
              <a:rPr kumimoji="0" lang="en-US" sz="20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+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xy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+ y</a:t>
            </a:r>
            <a:r>
              <a:rPr kumimoji="0" lang="en-US" sz="20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)y' + x</a:t>
            </a:r>
            <a:r>
              <a:rPr kumimoji="0" lang="en-US" sz="20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+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xy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= 0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Solution. 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In terms of p this equation is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                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xy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p</a:t>
            </a:r>
            <a:r>
              <a:rPr kumimoji="0" lang="en-US" sz="20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+ (x</a:t>
            </a:r>
            <a:r>
              <a:rPr kumimoji="0" lang="en-US" sz="20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+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xy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+ y</a:t>
            </a:r>
            <a:r>
              <a:rPr kumimoji="0" lang="en-US" sz="20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)p + x</a:t>
            </a:r>
            <a:r>
              <a:rPr kumimoji="0" lang="en-US" sz="20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+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xy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= 0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and factored as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                         (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xp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+ x + y)(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yp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+ x) = 0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The solutions of the component equations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AutoShape 2" descr="https://solitaryroad.com/c652/ole1.gif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609600" y="4081312"/>
            <a:ext cx="85344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x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dy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/dx +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x+y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=0 and y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dy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/dx +x =0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are respectively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2xy + x</a:t>
            </a:r>
            <a:r>
              <a:rPr kumimoji="0" lang="en-US" sz="20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- C = 0         and      x</a:t>
            </a:r>
            <a:r>
              <a:rPr kumimoji="0" lang="en-US" sz="20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+ y</a:t>
            </a:r>
            <a:r>
              <a:rPr kumimoji="0" lang="en-US" sz="20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- C = 0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The primitive is (2xy + x</a:t>
            </a:r>
            <a:r>
              <a:rPr kumimoji="0" lang="en-US" sz="20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- C )(x</a:t>
            </a:r>
            <a:r>
              <a:rPr kumimoji="0" lang="en-US" sz="20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+ y</a:t>
            </a:r>
            <a:r>
              <a:rPr kumimoji="0" lang="en-US" sz="20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- C) = 0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9053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652462" y="455553"/>
            <a:ext cx="7196138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Clairaut’s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equation.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The differential equation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   y =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px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+ f(p)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is called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Clairaut’s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equation.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Its primitive is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 y =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Cx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+ f(C)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and is obtained simply by replacing p by C in the given equation.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Example. 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Solve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Y =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px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+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mbria Math" pitchFamily="18" charset="0"/>
                <a:ea typeface="Times New Roman" pitchFamily="18" charset="0"/>
                <a:cs typeface="Times New Roman" pitchFamily="18" charset="0"/>
              </a:rPr>
              <a:t>4+p2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   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Solution. 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The primitive is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        Y = cx +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mbria Math" pitchFamily="18" charset="0"/>
                <a:ea typeface="Times New Roman" pitchFamily="18" charset="0"/>
                <a:cs typeface="Times New Roman" pitchFamily="18" charset="0"/>
              </a:rPr>
              <a:t>4+c2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 descr="ole14.gif"/>
          <p:cNvSpPr>
            <a:spLocks noChangeAspect="1" noChangeArrowheads="1"/>
          </p:cNvSpPr>
          <p:nvPr/>
        </p:nvSpPr>
        <p:spPr bwMode="auto">
          <a:xfrm>
            <a:off x="0" y="0"/>
            <a:ext cx="1304925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453077"/>
            <a:ext cx="34290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  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5281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533400"/>
            <a:ext cx="8763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Partial Differential Equations(P.D.E.)</a:t>
            </a:r>
          </a:p>
          <a:p>
            <a:r>
              <a:rPr lang="en-US" sz="2000" dirty="0"/>
              <a:t> Formation of partial differential equations - Lagrange’s Linear equation Solution of standard types of first order partial differential equations - Linear partial differential equations of second and higher order with constant coefficients. </a:t>
            </a:r>
          </a:p>
          <a:p>
            <a:r>
              <a:rPr lang="en-US" sz="2000" dirty="0"/>
              <a:t> Introduction</a:t>
            </a:r>
          </a:p>
          <a:p>
            <a:r>
              <a:rPr lang="en-US" sz="2000" dirty="0"/>
              <a:t>         In a differential equation if there are two or more independent variables and the derivatives are partial derivatives then it is called a partial differential equation.</a:t>
            </a:r>
          </a:p>
          <a:p>
            <a:r>
              <a:rPr lang="en-US" sz="2000" dirty="0"/>
              <a:t> Examples: </a:t>
            </a:r>
          </a:p>
          <a:p>
            <a:r>
              <a:rPr lang="en-US" sz="2000" dirty="0"/>
              <a:t>1. ( ∂</a:t>
            </a:r>
            <a:r>
              <a:rPr lang="en-US" sz="2000" baseline="30000" dirty="0"/>
              <a:t> 2</a:t>
            </a:r>
            <a:r>
              <a:rPr lang="en-US" sz="2000" dirty="0"/>
              <a:t> z/ ∂x</a:t>
            </a:r>
            <a:r>
              <a:rPr lang="en-US" sz="2000" baseline="30000" dirty="0"/>
              <a:t>2</a:t>
            </a:r>
            <a:r>
              <a:rPr lang="en-US" sz="2000" dirty="0"/>
              <a:t>)</a:t>
            </a:r>
            <a:r>
              <a:rPr lang="en-US" sz="2000" baseline="30000" dirty="0"/>
              <a:t>2 </a:t>
            </a:r>
            <a:r>
              <a:rPr lang="en-US" sz="2000" dirty="0"/>
              <a:t>+( ∂ </a:t>
            </a:r>
            <a:r>
              <a:rPr lang="en-US" sz="2000" baseline="30000" dirty="0"/>
              <a:t>2</a:t>
            </a:r>
            <a:r>
              <a:rPr lang="en-US" sz="2000" dirty="0"/>
              <a:t> z/ ∂y</a:t>
            </a:r>
            <a:r>
              <a:rPr lang="en-US" sz="2000" baseline="30000" dirty="0"/>
              <a:t>2</a:t>
            </a:r>
            <a:r>
              <a:rPr lang="en-US" sz="2000" dirty="0"/>
              <a:t> )</a:t>
            </a:r>
            <a:r>
              <a:rPr lang="en-US" sz="2000" baseline="30000" dirty="0"/>
              <a:t>3</a:t>
            </a:r>
            <a:r>
              <a:rPr lang="en-US" sz="2000" dirty="0"/>
              <a:t> =</a:t>
            </a:r>
            <a:r>
              <a:rPr lang="en-US" sz="2000" dirty="0" err="1"/>
              <a:t>xy</a:t>
            </a:r>
            <a:r>
              <a:rPr lang="en-US" sz="2000" dirty="0"/>
              <a:t> (z− dependent variable; x and y− independent variables)</a:t>
            </a:r>
          </a:p>
          <a:p>
            <a:r>
              <a:rPr lang="en-US" sz="2000" dirty="0"/>
              <a:t> 2. x ∂z/ ∂x + y ∂z/ ∂y + t ∂z/ ∂t = </a:t>
            </a:r>
            <a:r>
              <a:rPr lang="en-US" sz="2000" dirty="0" err="1"/>
              <a:t>xyt</a:t>
            </a:r>
            <a:r>
              <a:rPr lang="en-US" sz="2000" dirty="0"/>
              <a:t> (z− dep. variable; x, y and t− independent variables)</a:t>
            </a:r>
          </a:p>
          <a:p>
            <a:r>
              <a:rPr lang="en-US" sz="2000" dirty="0"/>
              <a:t>The order of a partial differential equation if the order of the highest partial derivative occurring in the equation. The degree of a partial differential equation is the greatest exponent of the highest order.</a:t>
            </a:r>
          </a:p>
          <a:p>
            <a:r>
              <a:rPr lang="en-US" sz="2000" dirty="0"/>
              <a:t> In the above, e.g.1 is a second order &amp; third degree equation, e.g.2 is a first order equation &amp; first degree equation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322606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838200"/>
            <a:ext cx="80772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Formation of Partial Differential Equation by Elimination of Arbitrary Constants</a:t>
            </a:r>
          </a:p>
          <a:p>
            <a:r>
              <a:rPr lang="en-US" sz="2400" dirty="0" smtClean="0"/>
              <a:t> Let f(x, y, z, a, b) = 0……………………(1)</a:t>
            </a:r>
          </a:p>
          <a:p>
            <a:r>
              <a:rPr lang="en-US" sz="2400" dirty="0" smtClean="0"/>
              <a:t> (1) be an equation which contains two arbitrary constants ‘a’ and ‘b’. Partially differentiating (1) with respect to ‘x’ and ‘y’ we get two more equations. 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Eliminating a and b from these three equations, we get φ(x, y, z, p, q) = 0 which is a partial differential equation of order 1. In this case the number of arbitrary constants to be eliminated is equal to the number of independent variables and we obtain a first order partial differential equation.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        If the number of arbitrary constants to be eliminated is more than the number of independent variables, we get partial differential equations of second or higher order.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803962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" y="533401"/>
            <a:ext cx="86868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 </a:t>
            </a:r>
            <a:r>
              <a:rPr lang="en-US" b="1" dirty="0"/>
              <a:t>Examples of Formation of P.D.E. by Elimination of Arbitrary Constants</a:t>
            </a:r>
          </a:p>
          <a:p>
            <a:r>
              <a:rPr lang="en-US" dirty="0"/>
              <a:t> </a:t>
            </a:r>
            <a:endParaRPr lang="en-US" dirty="0" smtClean="0"/>
          </a:p>
          <a:p>
            <a:r>
              <a:rPr lang="en-US" b="1" dirty="0" smtClean="0"/>
              <a:t>Example </a:t>
            </a:r>
            <a:r>
              <a:rPr lang="en-US" b="1" dirty="0"/>
              <a:t>1</a:t>
            </a:r>
            <a:r>
              <a:rPr lang="en-US" b="1" dirty="0" smtClean="0"/>
              <a:t>.</a:t>
            </a:r>
          </a:p>
          <a:p>
            <a:r>
              <a:rPr lang="en-US" dirty="0"/>
              <a:t> </a:t>
            </a:r>
            <a:r>
              <a:rPr lang="en-US" dirty="0" smtClean="0"/>
              <a:t>      </a:t>
            </a:r>
            <a:r>
              <a:rPr lang="en-US" dirty="0"/>
              <a:t>Form the partial differential equation by eliminating the arbitrary constants </a:t>
            </a:r>
            <a:r>
              <a:rPr lang="en-US" dirty="0" smtClean="0"/>
              <a:t>from</a:t>
            </a:r>
          </a:p>
          <a:p>
            <a:endParaRPr lang="en-US" dirty="0"/>
          </a:p>
          <a:p>
            <a:r>
              <a:rPr lang="en-US" dirty="0"/>
              <a:t> z = ax + by + a </a:t>
            </a:r>
            <a:r>
              <a:rPr lang="en-US" baseline="30000" dirty="0"/>
              <a:t>2</a:t>
            </a:r>
            <a:r>
              <a:rPr lang="en-US" dirty="0"/>
              <a:t> + b</a:t>
            </a:r>
            <a:r>
              <a:rPr lang="en-US" baseline="30000" dirty="0"/>
              <a:t>2</a:t>
            </a:r>
            <a:r>
              <a:rPr lang="en-US" dirty="0"/>
              <a:t> .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  <a:r>
              <a:rPr lang="en-US" b="1" dirty="0"/>
              <a:t>Solution: </a:t>
            </a:r>
            <a:endParaRPr lang="en-US" b="1" dirty="0" smtClean="0"/>
          </a:p>
          <a:p>
            <a:r>
              <a:rPr lang="en-US" dirty="0"/>
              <a:t> </a:t>
            </a:r>
            <a:r>
              <a:rPr lang="en-US" dirty="0" smtClean="0"/>
              <a:t>                      Given </a:t>
            </a:r>
            <a:r>
              <a:rPr lang="en-US" dirty="0"/>
              <a:t>z = ax + by + a </a:t>
            </a:r>
            <a:r>
              <a:rPr lang="en-US" baseline="30000" dirty="0"/>
              <a:t>2</a:t>
            </a:r>
            <a:r>
              <a:rPr lang="en-US" dirty="0"/>
              <a:t> + b </a:t>
            </a:r>
            <a:r>
              <a:rPr lang="en-US" baseline="30000" dirty="0"/>
              <a:t>2</a:t>
            </a:r>
            <a:r>
              <a:rPr lang="en-US" dirty="0"/>
              <a:t> </a:t>
            </a:r>
          </a:p>
          <a:p>
            <a:pPr lvl="0"/>
            <a:r>
              <a:rPr lang="en-US" dirty="0"/>
              <a:t>Differentiating (1) partially w.r.t ‘x</a:t>
            </a:r>
          </a:p>
          <a:p>
            <a:endParaRPr lang="en-US" dirty="0" smtClean="0"/>
          </a:p>
          <a:p>
            <a:r>
              <a:rPr lang="en-US" dirty="0" smtClean="0"/>
              <a:t>                        ∂</a:t>
            </a:r>
            <a:r>
              <a:rPr lang="en-US" dirty="0"/>
              <a:t>z/ ∂x = a</a:t>
            </a:r>
          </a:p>
          <a:p>
            <a:endParaRPr lang="en-US" dirty="0" smtClean="0"/>
          </a:p>
          <a:p>
            <a:r>
              <a:rPr lang="en-US" dirty="0" smtClean="0"/>
              <a:t>                         i.e</a:t>
            </a:r>
            <a:r>
              <a:rPr lang="en-US" dirty="0"/>
              <a:t>., p = a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/>
              <a:t>(2) Differentiating (1) partially w.r.t ‘y’</a:t>
            </a:r>
          </a:p>
          <a:p>
            <a:endParaRPr lang="en-US" dirty="0" smtClean="0"/>
          </a:p>
          <a:p>
            <a:r>
              <a:rPr lang="en-US" dirty="0" smtClean="0"/>
              <a:t>                            ∂</a:t>
            </a:r>
            <a:r>
              <a:rPr lang="en-US" dirty="0"/>
              <a:t>z/ ∂y = b</a:t>
            </a:r>
          </a:p>
          <a:p>
            <a:endParaRPr lang="en-US" dirty="0" smtClean="0"/>
          </a:p>
          <a:p>
            <a:r>
              <a:rPr lang="en-US" dirty="0" smtClean="0"/>
              <a:t>                               i.e</a:t>
            </a:r>
            <a:r>
              <a:rPr lang="en-US" dirty="0"/>
              <a:t>., q = </a:t>
            </a:r>
            <a:r>
              <a:rPr lang="en-US" dirty="0" smtClean="0"/>
              <a:t>b</a:t>
            </a:r>
            <a:endParaRPr lang="en-US" dirty="0"/>
          </a:p>
          <a:p>
            <a:r>
              <a:rPr lang="en-US" dirty="0"/>
              <a:t> (3) From (2) and (3) a = p and b = q Substituting in (1),</a:t>
            </a:r>
          </a:p>
          <a:p>
            <a:r>
              <a:rPr lang="en-US" dirty="0"/>
              <a:t> we get z = </a:t>
            </a:r>
            <a:r>
              <a:rPr lang="en-US" dirty="0" err="1"/>
              <a:t>px</a:t>
            </a:r>
            <a:r>
              <a:rPr lang="en-US" dirty="0"/>
              <a:t> + </a:t>
            </a:r>
            <a:r>
              <a:rPr lang="en-US" dirty="0" err="1"/>
              <a:t>qy</a:t>
            </a:r>
            <a:r>
              <a:rPr lang="en-US" dirty="0"/>
              <a:t> + p </a:t>
            </a:r>
            <a:r>
              <a:rPr lang="en-US" baseline="30000" dirty="0"/>
              <a:t>2 </a:t>
            </a:r>
            <a:r>
              <a:rPr lang="en-US" dirty="0"/>
              <a:t>+ q </a:t>
            </a:r>
            <a:r>
              <a:rPr lang="en-US" baseline="30000" dirty="0"/>
              <a:t>2</a:t>
            </a:r>
            <a:r>
              <a:rPr lang="en-US" dirty="0"/>
              <a:t> .</a:t>
            </a:r>
          </a:p>
        </p:txBody>
      </p:sp>
    </p:spTree>
    <p:extLst>
      <p:ext uri="{BB962C8B-B14F-4D97-AF65-F5344CB8AC3E}">
        <p14:creationId xmlns:p14="http://schemas.microsoft.com/office/powerpoint/2010/main" val="29141269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685800"/>
            <a:ext cx="78486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Example 2.</a:t>
            </a:r>
          </a:p>
          <a:p>
            <a:r>
              <a:rPr lang="en-US" sz="2000" dirty="0"/>
              <a:t> Form the PDE by eliminating the arbitrary constants a and b from </a:t>
            </a:r>
          </a:p>
          <a:p>
            <a:r>
              <a:rPr lang="en-US" sz="2000" dirty="0" smtClean="0"/>
              <a:t>                     z </a:t>
            </a:r>
            <a:r>
              <a:rPr lang="en-US" sz="2000" dirty="0"/>
              <a:t>= (x + a)(y + b)</a:t>
            </a:r>
          </a:p>
          <a:p>
            <a:r>
              <a:rPr lang="en-US" sz="2000" dirty="0"/>
              <a:t> Solution:</a:t>
            </a:r>
          </a:p>
          <a:p>
            <a:r>
              <a:rPr lang="en-US" sz="2000" dirty="0"/>
              <a:t> Given </a:t>
            </a:r>
            <a:endParaRPr lang="en-US" sz="2000" dirty="0" smtClean="0"/>
          </a:p>
          <a:p>
            <a:r>
              <a:rPr lang="en-US" sz="2000" dirty="0"/>
              <a:t> </a:t>
            </a:r>
            <a:r>
              <a:rPr lang="en-US" sz="2000" dirty="0" smtClean="0"/>
              <a:t>                          z </a:t>
            </a:r>
            <a:r>
              <a:rPr lang="en-US" sz="2000" dirty="0"/>
              <a:t>= (x + a)(y + b) …………………(1)</a:t>
            </a:r>
          </a:p>
          <a:p>
            <a:r>
              <a:rPr lang="en-US" sz="2000" dirty="0"/>
              <a:t> Differentiating (1) partially</a:t>
            </a:r>
          </a:p>
          <a:p>
            <a:r>
              <a:rPr lang="en-US" sz="2000" dirty="0"/>
              <a:t> w.r.t ‘x’ </a:t>
            </a:r>
            <a:endParaRPr lang="en-US" sz="2000" dirty="0" smtClean="0"/>
          </a:p>
          <a:p>
            <a:r>
              <a:rPr lang="en-US" sz="2000" dirty="0"/>
              <a:t> </a:t>
            </a:r>
            <a:r>
              <a:rPr lang="en-US" sz="2000" dirty="0" smtClean="0"/>
              <a:t>                                 ∂</a:t>
            </a:r>
            <a:r>
              <a:rPr lang="en-US" sz="2000" dirty="0"/>
              <a:t>z </a:t>
            </a:r>
            <a:r>
              <a:rPr lang="en-US" sz="2000" dirty="0" smtClean="0"/>
              <a:t>/∂</a:t>
            </a:r>
            <a:r>
              <a:rPr lang="en-US" sz="2000" dirty="0"/>
              <a:t>x = y + b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                          i.e</a:t>
            </a:r>
            <a:r>
              <a:rPr lang="en-US" sz="2000" dirty="0"/>
              <a:t>., p = y + b………………. (2) </a:t>
            </a:r>
          </a:p>
          <a:p>
            <a:r>
              <a:rPr lang="en-US" sz="2000" dirty="0"/>
              <a:t>Differentiating (1) partially</a:t>
            </a:r>
          </a:p>
          <a:p>
            <a:r>
              <a:rPr lang="en-US" sz="2000" dirty="0"/>
              <a:t> w.r.t ‘y’ </a:t>
            </a:r>
            <a:endParaRPr lang="en-US" sz="2000" dirty="0" smtClean="0"/>
          </a:p>
          <a:p>
            <a:r>
              <a:rPr lang="en-US" sz="2000" dirty="0"/>
              <a:t> </a:t>
            </a:r>
            <a:r>
              <a:rPr lang="en-US" sz="2000" dirty="0" smtClean="0"/>
              <a:t>                                       ∂</a:t>
            </a:r>
            <a:r>
              <a:rPr lang="en-US" sz="2000" dirty="0"/>
              <a:t>z/ ∂y = x + a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                                   i.e</a:t>
            </a:r>
            <a:r>
              <a:rPr lang="en-US" sz="2000" dirty="0"/>
              <a:t>., q = x + a……………. (3)</a:t>
            </a:r>
          </a:p>
          <a:p>
            <a:r>
              <a:rPr lang="en-US" sz="2000" dirty="0"/>
              <a:t> From (2) and (3) x + a = q and y + b = </a:t>
            </a:r>
            <a:r>
              <a:rPr lang="en-US" sz="2000" dirty="0" smtClean="0"/>
              <a:t>p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 </a:t>
            </a:r>
            <a:r>
              <a:rPr lang="en-US" sz="2000" dirty="0"/>
              <a:t>Substituting in (1),</a:t>
            </a:r>
          </a:p>
          <a:p>
            <a:r>
              <a:rPr lang="en-US" sz="2000" dirty="0"/>
              <a:t> we </a:t>
            </a:r>
            <a:r>
              <a:rPr lang="en-US" sz="2000" dirty="0" smtClean="0"/>
              <a:t>get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                                                           </a:t>
            </a:r>
            <a:r>
              <a:rPr lang="en-US" sz="2000" dirty="0"/>
              <a:t>z = </a:t>
            </a:r>
            <a:r>
              <a:rPr lang="en-US" sz="2000" dirty="0" err="1"/>
              <a:t>pq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6409911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191</TotalTime>
  <Words>2603</Words>
  <Application>Microsoft Office PowerPoint</Application>
  <PresentationFormat>On-screen Show (4:3)</PresentationFormat>
  <Paragraphs>237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Foundry</vt:lpstr>
      <vt:lpstr>ODE,PDE,LAPLACE TRANSFORMS AND VECTOR ANALYSIS</vt:lpstr>
      <vt:lpstr>Equations of the first order and higher degree, Clairaut’s equation.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chandrakumar</dc:creator>
  <cp:lastModifiedBy>chandrakumar</cp:lastModifiedBy>
  <cp:revision>16</cp:revision>
  <dcterms:created xsi:type="dcterms:W3CDTF">2020-04-08T11:43:10Z</dcterms:created>
  <dcterms:modified xsi:type="dcterms:W3CDTF">2020-05-18T14:46:51Z</dcterms:modified>
</cp:coreProperties>
</file>