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B7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AF0119D9-9AD2-42A7-B53A-FC7AB58FF651}" type="datetimeFigureOut">
              <a:rPr lang="en-US" smtClean="0"/>
              <a:t>4/5/2020</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C4C4511-7370-4EB3-B5AF-47DABFE30B29}"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782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0119D9-9AD2-42A7-B53A-FC7AB58FF651}"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4511-7370-4EB3-B5AF-47DABFE30B29}" type="slidenum">
              <a:rPr lang="en-US" smtClean="0"/>
              <a:t>‹#›</a:t>
            </a:fld>
            <a:endParaRPr lang="en-US"/>
          </a:p>
        </p:txBody>
      </p:sp>
    </p:spTree>
    <p:extLst>
      <p:ext uri="{BB962C8B-B14F-4D97-AF65-F5344CB8AC3E}">
        <p14:creationId xmlns:p14="http://schemas.microsoft.com/office/powerpoint/2010/main" val="3225344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0119D9-9AD2-42A7-B53A-FC7AB58FF651}"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4511-7370-4EB3-B5AF-47DABFE30B29}" type="slidenum">
              <a:rPr lang="en-US" smtClean="0"/>
              <a:t>‹#›</a:t>
            </a:fld>
            <a:endParaRPr lang="en-US"/>
          </a:p>
        </p:txBody>
      </p:sp>
    </p:spTree>
    <p:extLst>
      <p:ext uri="{BB962C8B-B14F-4D97-AF65-F5344CB8AC3E}">
        <p14:creationId xmlns:p14="http://schemas.microsoft.com/office/powerpoint/2010/main" val="1324410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0119D9-9AD2-42A7-B53A-FC7AB58FF651}"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4511-7370-4EB3-B5AF-47DABFE30B29}" type="slidenum">
              <a:rPr lang="en-US" smtClean="0"/>
              <a:t>‹#›</a:t>
            </a:fld>
            <a:endParaRPr lang="en-US"/>
          </a:p>
        </p:txBody>
      </p:sp>
    </p:spTree>
    <p:extLst>
      <p:ext uri="{BB962C8B-B14F-4D97-AF65-F5344CB8AC3E}">
        <p14:creationId xmlns:p14="http://schemas.microsoft.com/office/powerpoint/2010/main" val="3018634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0119D9-9AD2-42A7-B53A-FC7AB58FF651}"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4C4511-7370-4EB3-B5AF-47DABFE30B29}"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60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0119D9-9AD2-42A7-B53A-FC7AB58FF651}"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C4511-7370-4EB3-B5AF-47DABFE30B29}" type="slidenum">
              <a:rPr lang="en-US" smtClean="0"/>
              <a:t>‹#›</a:t>
            </a:fld>
            <a:endParaRPr lang="en-US"/>
          </a:p>
        </p:txBody>
      </p:sp>
    </p:spTree>
    <p:extLst>
      <p:ext uri="{BB962C8B-B14F-4D97-AF65-F5344CB8AC3E}">
        <p14:creationId xmlns:p14="http://schemas.microsoft.com/office/powerpoint/2010/main" val="3606731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0119D9-9AD2-42A7-B53A-FC7AB58FF651}" type="datetimeFigureOut">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4C4511-7370-4EB3-B5AF-47DABFE30B29}" type="slidenum">
              <a:rPr lang="en-US" smtClean="0"/>
              <a:t>‹#›</a:t>
            </a:fld>
            <a:endParaRPr lang="en-US"/>
          </a:p>
        </p:txBody>
      </p:sp>
    </p:spTree>
    <p:extLst>
      <p:ext uri="{BB962C8B-B14F-4D97-AF65-F5344CB8AC3E}">
        <p14:creationId xmlns:p14="http://schemas.microsoft.com/office/powerpoint/2010/main" val="2554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0119D9-9AD2-42A7-B53A-FC7AB58FF651}" type="datetimeFigureOut">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4C4511-7370-4EB3-B5AF-47DABFE30B29}" type="slidenum">
              <a:rPr lang="en-US" smtClean="0"/>
              <a:t>‹#›</a:t>
            </a:fld>
            <a:endParaRPr lang="en-US"/>
          </a:p>
        </p:txBody>
      </p:sp>
    </p:spTree>
    <p:extLst>
      <p:ext uri="{BB962C8B-B14F-4D97-AF65-F5344CB8AC3E}">
        <p14:creationId xmlns:p14="http://schemas.microsoft.com/office/powerpoint/2010/main" val="1259934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119D9-9AD2-42A7-B53A-FC7AB58FF651}" type="datetimeFigureOut">
              <a:rPr lang="en-US" smtClean="0"/>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4C4511-7370-4EB3-B5AF-47DABFE30B29}" type="slidenum">
              <a:rPr lang="en-US" smtClean="0"/>
              <a:t>‹#›</a:t>
            </a:fld>
            <a:endParaRPr lang="en-US"/>
          </a:p>
        </p:txBody>
      </p:sp>
    </p:spTree>
    <p:extLst>
      <p:ext uri="{BB962C8B-B14F-4D97-AF65-F5344CB8AC3E}">
        <p14:creationId xmlns:p14="http://schemas.microsoft.com/office/powerpoint/2010/main" val="114302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0119D9-9AD2-42A7-B53A-FC7AB58FF651}"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C4511-7370-4EB3-B5AF-47DABFE30B29}" type="slidenum">
              <a:rPr lang="en-US" smtClean="0"/>
              <a:t>‹#›</a:t>
            </a:fld>
            <a:endParaRPr lang="en-US"/>
          </a:p>
        </p:txBody>
      </p:sp>
    </p:spTree>
    <p:extLst>
      <p:ext uri="{BB962C8B-B14F-4D97-AF65-F5344CB8AC3E}">
        <p14:creationId xmlns:p14="http://schemas.microsoft.com/office/powerpoint/2010/main" val="210130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0119D9-9AD2-42A7-B53A-FC7AB58FF651}"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4C4511-7370-4EB3-B5AF-47DABFE30B29}" type="slidenum">
              <a:rPr lang="en-US" smtClean="0"/>
              <a:t>‹#›</a:t>
            </a:fld>
            <a:endParaRPr lang="en-US"/>
          </a:p>
        </p:txBody>
      </p:sp>
    </p:spTree>
    <p:extLst>
      <p:ext uri="{BB962C8B-B14F-4D97-AF65-F5344CB8AC3E}">
        <p14:creationId xmlns:p14="http://schemas.microsoft.com/office/powerpoint/2010/main" val="3815420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AF0119D9-9AD2-42A7-B53A-FC7AB58FF651}" type="datetimeFigureOut">
              <a:rPr lang="en-US" smtClean="0"/>
              <a:t>4/5/2020</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1C4C4511-7370-4EB3-B5AF-47DABFE30B29}" type="slidenum">
              <a:rPr lang="en-US" smtClean="0"/>
              <a:t>‹#›</a:t>
            </a:fld>
            <a:endParaRPr lang="en-US"/>
          </a:p>
        </p:txBody>
      </p:sp>
    </p:spTree>
    <p:extLst>
      <p:ext uri="{BB962C8B-B14F-4D97-AF65-F5344CB8AC3E}">
        <p14:creationId xmlns:p14="http://schemas.microsoft.com/office/powerpoint/2010/main" val="137916446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beginnersbook.com/2017/08/cpp-data-type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geeksforgeeks.org/polymorphism-in-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geeksforgeeks.org/virtual-destructor/"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geeksforgeeks.org/operator-overloading-c/" TargetMode="External"/><Relationship Id="rId2" Type="http://schemas.openxmlformats.org/officeDocument/2006/relationships/hyperlink" Target="https://www.geeksforgeeks.org/function-overloading-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eeksforgeeks.org/override-keyword-c/" TargetMode="External"/><Relationship Id="rId2" Type="http://schemas.openxmlformats.org/officeDocument/2006/relationships/hyperlink" Target="https://www.geeksforgeeks.org/virtual-functions-and-runtime-polymorphism-in-c-set-1-introductio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programiz.com/cpp-programming/functio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geeksforgeeks.org/templates-cpp/"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http://quiz.geeksforgeeks.org/binary-search-algorithms-the-c-standard-template-library-stl/" TargetMode="External"/><Relationship Id="rId2" Type="http://schemas.openxmlformats.org/officeDocument/2006/relationships/hyperlink" Target="http://quiz.geeksforgeeks.org/sort-algorithms-the-c-standard-template-library-stl/" TargetMode="External"/><Relationship Id="rId1" Type="http://schemas.openxmlformats.org/officeDocument/2006/relationships/slideLayout" Target="../slideLayouts/slideLayout2.xml"/><Relationship Id="rId6" Type="http://schemas.openxmlformats.org/officeDocument/2006/relationships/hyperlink" Target="https://www.geeksforgeeks.org/stdpartition-in-c-stl/" TargetMode="External"/><Relationship Id="rId5" Type="http://schemas.openxmlformats.org/officeDocument/2006/relationships/hyperlink" Target="https://www.geeksforgeeks.org/useful-array-algorithms-in-c-stl/" TargetMode="External"/><Relationship Id="rId4" Type="http://schemas.openxmlformats.org/officeDocument/2006/relationships/hyperlink" Target="https://www.geeksforgeeks.org/c-magicians-stl-algorithms/"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quiz.geeksforgeeks.org/list-sequence-containers-the-c-standard-template-library-stl/" TargetMode="External"/><Relationship Id="rId2" Type="http://schemas.openxmlformats.org/officeDocument/2006/relationships/hyperlink" Target="http://quiz.geeksforgeeks.org/vector-sequence-containers-the-c-standard-template-library-stl-set-1/" TargetMode="External"/><Relationship Id="rId1" Type="http://schemas.openxmlformats.org/officeDocument/2006/relationships/slideLayout" Target="../slideLayouts/slideLayout2.xml"/><Relationship Id="rId6" Type="http://schemas.openxmlformats.org/officeDocument/2006/relationships/hyperlink" Target="https://www.geeksforgeeks.org/forward-list-c-set-1-introduction-important-functions/" TargetMode="External"/><Relationship Id="rId5" Type="http://schemas.openxmlformats.org/officeDocument/2006/relationships/hyperlink" Target="https://www.geeksforgeeks.org/array-class-c/" TargetMode="External"/><Relationship Id="rId4" Type="http://schemas.openxmlformats.org/officeDocument/2006/relationships/hyperlink" Target="http://quiz.geeksforgeeks.org/deque-sequence-containers-the-c-standard-template-library-stl/"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quiz.geeksforgeeks.org/multimap-associative-containers-the-c-standard-template-library-stl/" TargetMode="External"/><Relationship Id="rId3" Type="http://schemas.openxmlformats.org/officeDocument/2006/relationships/hyperlink" Target="http://quiz.geeksforgeeks.org/priority-queue-container-adaptors-the-c-standard-template-library-stl/" TargetMode="External"/><Relationship Id="rId7" Type="http://schemas.openxmlformats.org/officeDocument/2006/relationships/hyperlink" Target="http://quiz.geeksforgeeks.org/map-associative-containers-the-c-standard-template-library-stl/" TargetMode="External"/><Relationship Id="rId2" Type="http://schemas.openxmlformats.org/officeDocument/2006/relationships/hyperlink" Target="http://quiz.geeksforgeeks.org/queue-container-adaptors-the-c-standard-template-library-stl/" TargetMode="External"/><Relationship Id="rId1" Type="http://schemas.openxmlformats.org/officeDocument/2006/relationships/slideLayout" Target="../slideLayouts/slideLayout2.xml"/><Relationship Id="rId6" Type="http://schemas.openxmlformats.org/officeDocument/2006/relationships/hyperlink" Target="http://quiz.geeksforgeeks.org/multiset-associative-containers-the-c-standard-template-library-stl/" TargetMode="External"/><Relationship Id="rId5" Type="http://schemas.openxmlformats.org/officeDocument/2006/relationships/hyperlink" Target="http://quiz.geeksforgeeks.org/set-associative-containers-the-c-standard-template-library-stl/" TargetMode="External"/><Relationship Id="rId4" Type="http://schemas.openxmlformats.org/officeDocument/2006/relationships/hyperlink" Target="http://quiz.geeksforgeeks.org/stack-container-adaptors-the-c-standard-template-library-stl/"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4894F3-B61B-403B-B906-D605846C42FD}"/>
              </a:ext>
            </a:extLst>
          </p:cNvPr>
          <p:cNvSpPr>
            <a:spLocks noGrp="1"/>
          </p:cNvSpPr>
          <p:nvPr>
            <p:ph type="title"/>
          </p:nvPr>
        </p:nvSpPr>
        <p:spPr/>
        <p:txBody>
          <a:bodyPr/>
          <a:lstStyle/>
          <a:p>
            <a:r>
              <a:rPr lang="en-US" dirty="0"/>
              <a:t>                            </a:t>
            </a:r>
            <a:r>
              <a:rPr lang="en-US" dirty="0">
                <a:solidFill>
                  <a:srgbClr val="FF0000"/>
                </a:solidFill>
                <a:latin typeface="Times New Roman" panose="02020603050405020304" pitchFamily="18" charset="0"/>
                <a:cs typeface="Times New Roman" panose="02020603050405020304" pitchFamily="18" charset="0"/>
              </a:rPr>
              <a:t>UNIT-III</a:t>
            </a:r>
          </a:p>
        </p:txBody>
      </p:sp>
      <p:sp>
        <p:nvSpPr>
          <p:cNvPr id="5" name="Content Placeholder 4">
            <a:extLst>
              <a:ext uri="{FF2B5EF4-FFF2-40B4-BE49-F238E27FC236}">
                <a16:creationId xmlns:a16="http://schemas.microsoft.com/office/drawing/2014/main" id="{9C382B54-8138-483A-80DC-3D9E87666324}"/>
              </a:ext>
            </a:extLst>
          </p:cNvPr>
          <p:cNvSpPr>
            <a:spLocks noGrp="1"/>
          </p:cNvSpPr>
          <p:nvPr>
            <p:ph idx="1"/>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Inheritance</a:t>
            </a:r>
          </a:p>
          <a:p>
            <a:r>
              <a:rPr lang="en-US" dirty="0">
                <a:solidFill>
                  <a:schemeClr val="tx1"/>
                </a:solidFill>
                <a:latin typeface="Times New Roman" panose="02020603050405020304" pitchFamily="18" charset="0"/>
                <a:cs typeface="Times New Roman" panose="02020603050405020304" pitchFamily="18" charset="0"/>
              </a:rPr>
              <a:t>Extending classes</a:t>
            </a:r>
          </a:p>
          <a:p>
            <a:r>
              <a:rPr lang="en-US" dirty="0">
                <a:solidFill>
                  <a:schemeClr val="tx1"/>
                </a:solidFill>
                <a:latin typeface="Times New Roman" panose="02020603050405020304" pitchFamily="18" charset="0"/>
                <a:cs typeface="Times New Roman" panose="02020603050405020304" pitchFamily="18" charset="0"/>
              </a:rPr>
              <a:t>Pointers</a:t>
            </a:r>
          </a:p>
          <a:p>
            <a:r>
              <a:rPr lang="en-US" dirty="0">
                <a:solidFill>
                  <a:schemeClr val="tx1"/>
                </a:solidFill>
                <a:latin typeface="Times New Roman" panose="02020603050405020304" pitchFamily="18" charset="0"/>
                <a:cs typeface="Times New Roman" panose="02020603050405020304" pitchFamily="18" charset="0"/>
              </a:rPr>
              <a:t>Virtual functions</a:t>
            </a:r>
          </a:p>
          <a:p>
            <a:r>
              <a:rPr lang="en-US" dirty="0">
                <a:solidFill>
                  <a:schemeClr val="tx1"/>
                </a:solidFill>
                <a:latin typeface="Times New Roman" panose="02020603050405020304" pitchFamily="18" charset="0"/>
                <a:cs typeface="Times New Roman" panose="02020603050405020304" pitchFamily="18" charset="0"/>
              </a:rPr>
              <a:t>polymorphism</a:t>
            </a:r>
          </a:p>
        </p:txBody>
      </p:sp>
    </p:spTree>
    <p:extLst>
      <p:ext uri="{BB962C8B-B14F-4D97-AF65-F5344CB8AC3E}">
        <p14:creationId xmlns:p14="http://schemas.microsoft.com/office/powerpoint/2010/main" val="2380465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614E-EB77-4DFE-8C44-A33F3A8B797F}"/>
              </a:ext>
            </a:extLst>
          </p:cNvPr>
          <p:cNvSpPr>
            <a:spLocks noGrp="1"/>
          </p:cNvSpPr>
          <p:nvPr>
            <p:ph type="title"/>
          </p:nvPr>
        </p:nvSpPr>
        <p:spPr/>
        <p:txBody>
          <a:bodyPr/>
          <a:lstStyle/>
          <a:p>
            <a:r>
              <a:rPr lang="en-US" dirty="0" err="1">
                <a:solidFill>
                  <a:srgbClr val="FF0000"/>
                </a:solidFill>
              </a:rPr>
              <a:t>Cont</a:t>
            </a:r>
            <a:r>
              <a:rPr lang="en-US" dirty="0">
                <a:solidFill>
                  <a:srgbClr val="FF0000"/>
                </a:solidFill>
              </a:rPr>
              <a:t>…</a:t>
            </a:r>
          </a:p>
        </p:txBody>
      </p:sp>
      <p:sp>
        <p:nvSpPr>
          <p:cNvPr id="3" name="Content Placeholder 2">
            <a:extLst>
              <a:ext uri="{FF2B5EF4-FFF2-40B4-BE49-F238E27FC236}">
                <a16:creationId xmlns:a16="http://schemas.microsoft.com/office/drawing/2014/main" id="{0FBEC295-09CA-49EE-93A8-52FD939B2DBD}"/>
              </a:ext>
            </a:extLst>
          </p:cNvPr>
          <p:cNvSpPr>
            <a:spLocks noGrp="1"/>
          </p:cNvSpPr>
          <p:nvPr>
            <p:ph sz="half" idx="1"/>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Hierarchical Inheritance</a:t>
            </a:r>
            <a:r>
              <a:rPr lang="en-US" dirty="0">
                <a:solidFill>
                  <a:schemeClr val="tx1"/>
                </a:solidFill>
                <a:latin typeface="Times New Roman" panose="02020603050405020304" pitchFamily="18" charset="0"/>
                <a:cs typeface="Times New Roman" panose="02020603050405020304" pitchFamily="18" charset="0"/>
              </a:rPr>
              <a:t>: In this type of inheritance, more than one sub class is inherited from a single base class. i.e. more than one derived class is created from a single base class.</a:t>
            </a:r>
          </a:p>
        </p:txBody>
      </p:sp>
      <p:pic>
        <p:nvPicPr>
          <p:cNvPr id="7170" name="Picture 2">
            <a:extLst>
              <a:ext uri="{FF2B5EF4-FFF2-40B4-BE49-F238E27FC236}">
                <a16:creationId xmlns:a16="http://schemas.microsoft.com/office/drawing/2014/main" id="{C30F7721-0AF7-41D3-8233-933CDE7E1BB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67450" y="2057399"/>
            <a:ext cx="4754563" cy="3309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7716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601C2-FC63-43E8-B40B-34B904CA36E1}"/>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C57FA029-C22C-4504-AE1B-2DA1D5F5B128}"/>
              </a:ext>
            </a:extLst>
          </p:cNvPr>
          <p:cNvSpPr>
            <a:spLocks noGrp="1"/>
          </p:cNvSpPr>
          <p:nvPr>
            <p:ph sz="half" idx="1"/>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Hybrid (Virtual) Inheritance</a:t>
            </a:r>
            <a:r>
              <a:rPr lang="en-US" dirty="0">
                <a:solidFill>
                  <a:schemeClr val="tx1"/>
                </a:solidFill>
                <a:latin typeface="Times New Roman" panose="02020603050405020304" pitchFamily="18" charset="0"/>
                <a:cs typeface="Times New Roman" panose="02020603050405020304" pitchFamily="18" charset="0"/>
              </a:rPr>
              <a:t>: Hybrid Inheritance is implemented by combining more than one type of inheritance. </a:t>
            </a:r>
          </a:p>
          <a:p>
            <a:r>
              <a:rPr lang="en-US" dirty="0">
                <a:solidFill>
                  <a:schemeClr val="tx1"/>
                </a:solidFill>
                <a:latin typeface="Times New Roman" panose="02020603050405020304" pitchFamily="18" charset="0"/>
                <a:cs typeface="Times New Roman" panose="02020603050405020304" pitchFamily="18" charset="0"/>
              </a:rPr>
              <a:t>For example: Combining Hierarchical inheritance and Multiple Inheritance.</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Below image shows the combination of hierarchical and multiple inheritance:</a:t>
            </a:r>
          </a:p>
        </p:txBody>
      </p:sp>
      <p:pic>
        <p:nvPicPr>
          <p:cNvPr id="8194" name="Picture 2">
            <a:extLst>
              <a:ext uri="{FF2B5EF4-FFF2-40B4-BE49-F238E27FC236}">
                <a16:creationId xmlns:a16="http://schemas.microsoft.com/office/drawing/2014/main" id="{CC4CC2EC-0B53-4493-9EA8-882F31FA907D}"/>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67450" y="2057400"/>
            <a:ext cx="4754563" cy="321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307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F24ADF6-DC98-4D2E-948A-CA1621B053D4}"/>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VIRTUAL BASE CLASS</a:t>
            </a:r>
          </a:p>
        </p:txBody>
      </p:sp>
      <p:sp>
        <p:nvSpPr>
          <p:cNvPr id="6" name="Content Placeholder 5">
            <a:extLst>
              <a:ext uri="{FF2B5EF4-FFF2-40B4-BE49-F238E27FC236}">
                <a16:creationId xmlns:a16="http://schemas.microsoft.com/office/drawing/2014/main" id="{DF4895E1-CFA6-4C45-8F22-E8E02EA810A3}"/>
              </a:ext>
            </a:extLst>
          </p:cNvPr>
          <p:cNvSpPr>
            <a:spLocks noGrp="1"/>
          </p:cNvSpPr>
          <p:nvPr>
            <p:ph idx="1"/>
          </p:nvPr>
        </p:nvSpPr>
        <p:spPr/>
        <p:txBody>
          <a:bodyPr>
            <a:normAutofit lnSpcReduction="10000"/>
          </a:bodyPr>
          <a:lstStyle/>
          <a:p>
            <a:r>
              <a:rPr lang="en-US" dirty="0">
                <a:solidFill>
                  <a:schemeClr val="tx1"/>
                </a:solidFill>
                <a:latin typeface="Times New Roman" panose="02020603050405020304" pitchFamily="18" charset="0"/>
                <a:cs typeface="Times New Roman" panose="02020603050405020304" pitchFamily="18" charset="0"/>
              </a:rPr>
              <a:t>Virtual base classes are used in virtual inheritance in a way of preventing multiple “instances” of a given class appearing in an inheritance hierarchy when using multiple inheritances.</a:t>
            </a:r>
          </a:p>
          <a:p>
            <a:r>
              <a:rPr lang="en-US" b="1" dirty="0">
                <a:solidFill>
                  <a:schemeClr val="tx1"/>
                </a:solidFill>
                <a:latin typeface="Times New Roman" panose="02020603050405020304" pitchFamily="18" charset="0"/>
                <a:cs typeface="Times New Roman" panose="02020603050405020304" pitchFamily="18" charset="0"/>
              </a:rPr>
              <a:t>Need for Virtual Base Classes:</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Consider the situation where we have one class </a:t>
            </a:r>
            <a:r>
              <a:rPr lang="en-US" b="1" dirty="0">
                <a:solidFill>
                  <a:schemeClr val="tx1"/>
                </a:solidFill>
                <a:latin typeface="Times New Roman" panose="02020603050405020304" pitchFamily="18" charset="0"/>
                <a:cs typeface="Times New Roman" panose="02020603050405020304" pitchFamily="18" charset="0"/>
              </a:rPr>
              <a:t>A</a:t>
            </a:r>
            <a:r>
              <a:rPr lang="en-US" dirty="0">
                <a:solidFill>
                  <a:schemeClr val="tx1"/>
                </a:solidFill>
                <a:latin typeface="Times New Roman" panose="02020603050405020304" pitchFamily="18" charset="0"/>
                <a:cs typeface="Times New Roman" panose="02020603050405020304" pitchFamily="18" charset="0"/>
              </a:rPr>
              <a:t> .This class is </a:t>
            </a:r>
            <a:r>
              <a:rPr lang="en-US" b="1" dirty="0">
                <a:solidFill>
                  <a:schemeClr val="tx1"/>
                </a:solidFill>
                <a:latin typeface="Times New Roman" panose="02020603050405020304" pitchFamily="18" charset="0"/>
                <a:cs typeface="Times New Roman" panose="02020603050405020304" pitchFamily="18" charset="0"/>
              </a:rPr>
              <a:t>A</a:t>
            </a:r>
            <a:r>
              <a:rPr lang="en-US" dirty="0">
                <a:solidFill>
                  <a:schemeClr val="tx1"/>
                </a:solidFill>
                <a:latin typeface="Times New Roman" panose="02020603050405020304" pitchFamily="18" charset="0"/>
                <a:cs typeface="Times New Roman" panose="02020603050405020304" pitchFamily="18" charset="0"/>
              </a:rPr>
              <a:t> is inherited by two other classes </a:t>
            </a:r>
            <a:r>
              <a:rPr lang="en-US" b="1" dirty="0">
                <a:solidFill>
                  <a:schemeClr val="tx1"/>
                </a:solidFill>
                <a:latin typeface="Times New Roman" panose="02020603050405020304" pitchFamily="18" charset="0"/>
                <a:cs typeface="Times New Roman" panose="02020603050405020304" pitchFamily="18" charset="0"/>
              </a:rPr>
              <a:t>B</a:t>
            </a:r>
            <a:r>
              <a:rPr lang="en-US" dirty="0">
                <a:solidFill>
                  <a:schemeClr val="tx1"/>
                </a:solidFill>
                <a:latin typeface="Times New Roman" panose="02020603050405020304" pitchFamily="18" charset="0"/>
                <a:cs typeface="Times New Roman" panose="02020603050405020304" pitchFamily="18" charset="0"/>
              </a:rPr>
              <a:t> and </a:t>
            </a:r>
            <a:r>
              <a:rPr lang="en-US" b="1" dirty="0">
                <a:solidFill>
                  <a:schemeClr val="tx1"/>
                </a:solidFill>
                <a:latin typeface="Times New Roman" panose="02020603050405020304" pitchFamily="18" charset="0"/>
                <a:cs typeface="Times New Roman" panose="02020603050405020304" pitchFamily="18" charset="0"/>
              </a:rPr>
              <a:t>C</a:t>
            </a:r>
            <a:r>
              <a:rPr lang="en-US" dirty="0">
                <a:solidFill>
                  <a:schemeClr val="tx1"/>
                </a:solidFill>
                <a:latin typeface="Times New Roman" panose="02020603050405020304" pitchFamily="18" charset="0"/>
                <a:cs typeface="Times New Roman" panose="02020603050405020304" pitchFamily="18" charset="0"/>
              </a:rPr>
              <a:t>. Both these class are inherited into another in a new class </a:t>
            </a:r>
            <a:r>
              <a:rPr lang="en-US" b="1" dirty="0">
                <a:solidFill>
                  <a:schemeClr val="tx1"/>
                </a:solidFill>
                <a:latin typeface="Times New Roman" panose="02020603050405020304" pitchFamily="18" charset="0"/>
                <a:cs typeface="Times New Roman" panose="02020603050405020304" pitchFamily="18" charset="0"/>
              </a:rPr>
              <a:t>D</a:t>
            </a:r>
            <a:r>
              <a:rPr lang="en-US" dirty="0">
                <a:solidFill>
                  <a:schemeClr val="tx1"/>
                </a:solidFill>
                <a:latin typeface="Times New Roman" panose="02020603050405020304" pitchFamily="18" charset="0"/>
                <a:cs typeface="Times New Roman" panose="02020603050405020304" pitchFamily="18" charset="0"/>
              </a:rPr>
              <a:t> as shown in figure below.</a:t>
            </a:r>
          </a:p>
          <a:p>
            <a:r>
              <a:rPr lang="en-US" dirty="0">
                <a:solidFill>
                  <a:schemeClr val="tx1"/>
                </a:solidFill>
                <a:latin typeface="Times New Roman" panose="02020603050405020304" pitchFamily="18" charset="0"/>
                <a:cs typeface="Times New Roman" panose="02020603050405020304" pitchFamily="18" charset="0"/>
              </a:rPr>
              <a:t>As we can see from the figure that data members/function of class </a:t>
            </a:r>
            <a:r>
              <a:rPr lang="en-US" b="1" dirty="0">
                <a:solidFill>
                  <a:schemeClr val="tx1"/>
                </a:solidFill>
                <a:latin typeface="Times New Roman" panose="02020603050405020304" pitchFamily="18" charset="0"/>
                <a:cs typeface="Times New Roman" panose="02020603050405020304" pitchFamily="18" charset="0"/>
              </a:rPr>
              <a:t>A</a:t>
            </a:r>
            <a:r>
              <a:rPr lang="en-US" dirty="0">
                <a:solidFill>
                  <a:schemeClr val="tx1"/>
                </a:solidFill>
                <a:latin typeface="Times New Roman" panose="02020603050405020304" pitchFamily="18" charset="0"/>
                <a:cs typeface="Times New Roman" panose="02020603050405020304" pitchFamily="18" charset="0"/>
              </a:rPr>
              <a:t> are inherited twice to class </a:t>
            </a:r>
            <a:r>
              <a:rPr lang="en-US" b="1" dirty="0">
                <a:solidFill>
                  <a:schemeClr val="tx1"/>
                </a:solidFill>
                <a:latin typeface="Times New Roman" panose="02020603050405020304" pitchFamily="18" charset="0"/>
                <a:cs typeface="Times New Roman" panose="02020603050405020304" pitchFamily="18" charset="0"/>
              </a:rPr>
              <a:t>D</a:t>
            </a:r>
            <a:r>
              <a:rPr lang="en-US" dirty="0">
                <a:solidFill>
                  <a:schemeClr val="tx1"/>
                </a:solidFill>
                <a:latin typeface="Times New Roman" panose="02020603050405020304" pitchFamily="18" charset="0"/>
                <a:cs typeface="Times New Roman" panose="02020603050405020304" pitchFamily="18" charset="0"/>
              </a:rPr>
              <a:t>. One through class </a:t>
            </a:r>
            <a:r>
              <a:rPr lang="en-US" b="1" dirty="0">
                <a:solidFill>
                  <a:schemeClr val="tx1"/>
                </a:solidFill>
                <a:latin typeface="Times New Roman" panose="02020603050405020304" pitchFamily="18" charset="0"/>
                <a:cs typeface="Times New Roman" panose="02020603050405020304" pitchFamily="18" charset="0"/>
              </a:rPr>
              <a:t>B</a:t>
            </a:r>
            <a:r>
              <a:rPr lang="en-US" dirty="0">
                <a:solidFill>
                  <a:schemeClr val="tx1"/>
                </a:solidFill>
                <a:latin typeface="Times New Roman" panose="02020603050405020304" pitchFamily="18" charset="0"/>
                <a:cs typeface="Times New Roman" panose="02020603050405020304" pitchFamily="18" charset="0"/>
              </a:rPr>
              <a:t> and second through class </a:t>
            </a:r>
            <a:r>
              <a:rPr lang="en-US" b="1" dirty="0">
                <a:solidFill>
                  <a:schemeClr val="tx1"/>
                </a:solidFill>
                <a:latin typeface="Times New Roman" panose="02020603050405020304" pitchFamily="18" charset="0"/>
                <a:cs typeface="Times New Roman" panose="02020603050405020304" pitchFamily="18" charset="0"/>
              </a:rPr>
              <a:t>C</a:t>
            </a:r>
            <a:r>
              <a:rPr lang="en-US" dirty="0">
                <a:solidFill>
                  <a:schemeClr val="tx1"/>
                </a:solidFill>
                <a:latin typeface="Times New Roman" panose="02020603050405020304" pitchFamily="18" charset="0"/>
                <a:cs typeface="Times New Roman" panose="02020603050405020304" pitchFamily="18" charset="0"/>
              </a:rPr>
              <a:t>. When any data / function member of class </a:t>
            </a:r>
            <a:r>
              <a:rPr lang="en-US" b="1" dirty="0">
                <a:solidFill>
                  <a:schemeClr val="tx1"/>
                </a:solidFill>
                <a:latin typeface="Times New Roman" panose="02020603050405020304" pitchFamily="18" charset="0"/>
                <a:cs typeface="Times New Roman" panose="02020603050405020304" pitchFamily="18" charset="0"/>
              </a:rPr>
              <a:t>A</a:t>
            </a:r>
            <a:r>
              <a:rPr lang="en-US" dirty="0">
                <a:solidFill>
                  <a:schemeClr val="tx1"/>
                </a:solidFill>
                <a:latin typeface="Times New Roman" panose="02020603050405020304" pitchFamily="18" charset="0"/>
                <a:cs typeface="Times New Roman" panose="02020603050405020304" pitchFamily="18" charset="0"/>
              </a:rPr>
              <a:t> is accessed by an object of class </a:t>
            </a:r>
            <a:r>
              <a:rPr lang="en-US" b="1" dirty="0">
                <a:solidFill>
                  <a:schemeClr val="tx1"/>
                </a:solidFill>
                <a:latin typeface="Times New Roman" panose="02020603050405020304" pitchFamily="18" charset="0"/>
                <a:cs typeface="Times New Roman" panose="02020603050405020304" pitchFamily="18" charset="0"/>
              </a:rPr>
              <a:t>D</a:t>
            </a:r>
            <a:r>
              <a:rPr lang="en-US" dirty="0">
                <a:solidFill>
                  <a:schemeClr val="tx1"/>
                </a:solidFill>
                <a:latin typeface="Times New Roman" panose="02020603050405020304" pitchFamily="18" charset="0"/>
                <a:cs typeface="Times New Roman" panose="02020603050405020304" pitchFamily="18" charset="0"/>
              </a:rPr>
              <a:t>, ambiguity arises as to which data/function member would be called? One inherited through </a:t>
            </a:r>
            <a:r>
              <a:rPr lang="en-US" b="1" dirty="0">
                <a:solidFill>
                  <a:schemeClr val="tx1"/>
                </a:solidFill>
                <a:latin typeface="Times New Roman" panose="02020603050405020304" pitchFamily="18" charset="0"/>
                <a:cs typeface="Times New Roman" panose="02020603050405020304" pitchFamily="18" charset="0"/>
              </a:rPr>
              <a:t>B</a:t>
            </a:r>
            <a:r>
              <a:rPr lang="en-US" dirty="0">
                <a:solidFill>
                  <a:schemeClr val="tx1"/>
                </a:solidFill>
                <a:latin typeface="Times New Roman" panose="02020603050405020304" pitchFamily="18" charset="0"/>
                <a:cs typeface="Times New Roman" panose="02020603050405020304" pitchFamily="18" charset="0"/>
              </a:rPr>
              <a:t> or the other inherited through </a:t>
            </a:r>
            <a:r>
              <a:rPr lang="en-US" b="1" dirty="0">
                <a:solidFill>
                  <a:schemeClr val="tx1"/>
                </a:solidFill>
                <a:latin typeface="Times New Roman" panose="02020603050405020304" pitchFamily="18" charset="0"/>
                <a:cs typeface="Times New Roman" panose="02020603050405020304" pitchFamily="18" charset="0"/>
              </a:rPr>
              <a:t>C</a:t>
            </a:r>
            <a:r>
              <a:rPr lang="en-US" dirty="0">
                <a:solidFill>
                  <a:schemeClr val="tx1"/>
                </a:solidFill>
                <a:latin typeface="Times New Roman" panose="02020603050405020304" pitchFamily="18" charset="0"/>
                <a:cs typeface="Times New Roman" panose="02020603050405020304" pitchFamily="18" charset="0"/>
              </a:rPr>
              <a:t>. This confuses compiler and it displays error.</a:t>
            </a:r>
          </a:p>
        </p:txBody>
      </p:sp>
    </p:spTree>
    <p:extLst>
      <p:ext uri="{BB962C8B-B14F-4D97-AF65-F5344CB8AC3E}">
        <p14:creationId xmlns:p14="http://schemas.microsoft.com/office/powerpoint/2010/main" val="930291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E7ECD-8469-40EA-A57A-EACDB1F47490}"/>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rPr>
              <a:t>…</a:t>
            </a:r>
          </a:p>
        </p:txBody>
      </p:sp>
      <p:pic>
        <p:nvPicPr>
          <p:cNvPr id="9218" name="Picture 2">
            <a:extLst>
              <a:ext uri="{FF2B5EF4-FFF2-40B4-BE49-F238E27FC236}">
                <a16:creationId xmlns:a16="http://schemas.microsoft.com/office/drawing/2014/main" id="{0D630DDA-2A79-448B-BD46-824F7124387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4575" y="1736035"/>
            <a:ext cx="7818782" cy="4731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940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52A70-BF7E-4354-9FF0-9AF41C6F6DB5}"/>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How to resolve this issue?</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9B0FC7-91E4-44DB-B800-6E7BCC617D5B}"/>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To resolve this ambiguity when class </a:t>
            </a:r>
            <a:r>
              <a:rPr lang="en-US" b="1" dirty="0">
                <a:solidFill>
                  <a:schemeClr val="tx1"/>
                </a:solidFill>
                <a:latin typeface="Times New Roman" panose="02020603050405020304" pitchFamily="18" charset="0"/>
                <a:cs typeface="Times New Roman" panose="02020603050405020304" pitchFamily="18" charset="0"/>
              </a:rPr>
              <a:t>A</a:t>
            </a:r>
            <a:r>
              <a:rPr lang="en-US" dirty="0">
                <a:solidFill>
                  <a:schemeClr val="tx1"/>
                </a:solidFill>
                <a:latin typeface="Times New Roman" panose="02020603050405020304" pitchFamily="18" charset="0"/>
                <a:cs typeface="Times New Roman" panose="02020603050405020304" pitchFamily="18" charset="0"/>
              </a:rPr>
              <a:t> is inherited in both class </a:t>
            </a:r>
            <a:r>
              <a:rPr lang="en-US" b="1" dirty="0">
                <a:solidFill>
                  <a:schemeClr val="tx1"/>
                </a:solidFill>
                <a:latin typeface="Times New Roman" panose="02020603050405020304" pitchFamily="18" charset="0"/>
                <a:cs typeface="Times New Roman" panose="02020603050405020304" pitchFamily="18" charset="0"/>
              </a:rPr>
              <a:t>B</a:t>
            </a:r>
            <a:r>
              <a:rPr lang="en-US" dirty="0">
                <a:solidFill>
                  <a:schemeClr val="tx1"/>
                </a:solidFill>
                <a:latin typeface="Times New Roman" panose="02020603050405020304" pitchFamily="18" charset="0"/>
                <a:cs typeface="Times New Roman" panose="02020603050405020304" pitchFamily="18" charset="0"/>
              </a:rPr>
              <a:t> and class </a:t>
            </a:r>
            <a:r>
              <a:rPr lang="en-US" b="1" dirty="0">
                <a:solidFill>
                  <a:schemeClr val="tx1"/>
                </a:solidFill>
                <a:latin typeface="Times New Roman" panose="02020603050405020304" pitchFamily="18" charset="0"/>
                <a:cs typeface="Times New Roman" panose="02020603050405020304" pitchFamily="18" charset="0"/>
              </a:rPr>
              <a:t>C</a:t>
            </a:r>
            <a:r>
              <a:rPr lang="en-US" dirty="0">
                <a:solidFill>
                  <a:schemeClr val="tx1"/>
                </a:solidFill>
                <a:latin typeface="Times New Roman" panose="02020603050405020304" pitchFamily="18" charset="0"/>
                <a:cs typeface="Times New Roman" panose="02020603050405020304" pitchFamily="18" charset="0"/>
              </a:rPr>
              <a:t>, it is declared as </a:t>
            </a:r>
            <a:r>
              <a:rPr lang="en-US" b="1" dirty="0">
                <a:solidFill>
                  <a:schemeClr val="tx1"/>
                </a:solidFill>
                <a:latin typeface="Times New Roman" panose="02020603050405020304" pitchFamily="18" charset="0"/>
                <a:cs typeface="Times New Roman" panose="02020603050405020304" pitchFamily="18" charset="0"/>
              </a:rPr>
              <a:t>virtual base class</a:t>
            </a:r>
            <a:r>
              <a:rPr lang="en-US" dirty="0">
                <a:solidFill>
                  <a:schemeClr val="tx1"/>
                </a:solidFill>
                <a:latin typeface="Times New Roman" panose="02020603050405020304" pitchFamily="18" charset="0"/>
                <a:cs typeface="Times New Roman" panose="02020603050405020304" pitchFamily="18" charset="0"/>
              </a:rPr>
              <a:t> by placing a keyword </a:t>
            </a:r>
            <a:r>
              <a:rPr lang="en-US" b="1" dirty="0">
                <a:solidFill>
                  <a:schemeClr val="tx1"/>
                </a:solidFill>
                <a:latin typeface="Times New Roman" panose="02020603050405020304" pitchFamily="18" charset="0"/>
                <a:cs typeface="Times New Roman" panose="02020603050405020304" pitchFamily="18" charset="0"/>
              </a:rPr>
              <a:t>virtual</a:t>
            </a:r>
            <a:r>
              <a:rPr lang="en-US" dirty="0">
                <a:solidFill>
                  <a:schemeClr val="tx1"/>
                </a:solidFill>
                <a:latin typeface="Times New Roman" panose="02020603050405020304" pitchFamily="18" charset="0"/>
                <a:cs typeface="Times New Roman" panose="02020603050405020304" pitchFamily="18" charset="0"/>
              </a:rPr>
              <a:t> as :</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virtual</a:t>
            </a:r>
            <a:r>
              <a:rPr lang="en-US" dirty="0">
                <a:solidFill>
                  <a:schemeClr val="tx1"/>
                </a:solidFill>
                <a:latin typeface="Times New Roman" panose="02020603050405020304" pitchFamily="18" charset="0"/>
                <a:cs typeface="Times New Roman" panose="02020603050405020304" pitchFamily="18" charset="0"/>
              </a:rPr>
              <a:t> can be written before or after the </a:t>
            </a:r>
            <a:r>
              <a:rPr lang="en-US" b="1" dirty="0">
                <a:solidFill>
                  <a:schemeClr val="tx1"/>
                </a:solidFill>
                <a:latin typeface="Times New Roman" panose="02020603050405020304" pitchFamily="18" charset="0"/>
                <a:cs typeface="Times New Roman" panose="02020603050405020304" pitchFamily="18" charset="0"/>
              </a:rPr>
              <a:t>public</a:t>
            </a:r>
            <a:r>
              <a:rPr lang="en-US" dirty="0">
                <a:solidFill>
                  <a:schemeClr val="tx1"/>
                </a:solidFill>
                <a:latin typeface="Times New Roman" panose="02020603050405020304" pitchFamily="18" charset="0"/>
                <a:cs typeface="Times New Roman" panose="02020603050405020304" pitchFamily="18" charset="0"/>
              </a:rPr>
              <a:t>. Now only one copy of data/function member will be copied to class </a:t>
            </a:r>
            <a:r>
              <a:rPr lang="en-US" b="1" dirty="0">
                <a:solidFill>
                  <a:schemeClr val="tx1"/>
                </a:solidFill>
                <a:latin typeface="Times New Roman" panose="02020603050405020304" pitchFamily="18" charset="0"/>
                <a:cs typeface="Times New Roman" panose="02020603050405020304" pitchFamily="18" charset="0"/>
              </a:rPr>
              <a:t>C</a:t>
            </a:r>
            <a:r>
              <a:rPr lang="en-US" dirty="0">
                <a:solidFill>
                  <a:schemeClr val="tx1"/>
                </a:solidFill>
                <a:latin typeface="Times New Roman" panose="02020603050405020304" pitchFamily="18" charset="0"/>
                <a:cs typeface="Times New Roman" panose="02020603050405020304" pitchFamily="18" charset="0"/>
              </a:rPr>
              <a:t> and class </a:t>
            </a:r>
            <a:r>
              <a:rPr lang="en-US" b="1" dirty="0">
                <a:solidFill>
                  <a:schemeClr val="tx1"/>
                </a:solidFill>
                <a:latin typeface="Times New Roman" panose="02020603050405020304" pitchFamily="18" charset="0"/>
                <a:cs typeface="Times New Roman" panose="02020603050405020304" pitchFamily="18" charset="0"/>
              </a:rPr>
              <a:t>B</a:t>
            </a:r>
            <a:r>
              <a:rPr lang="en-US" dirty="0">
                <a:solidFill>
                  <a:schemeClr val="tx1"/>
                </a:solidFill>
                <a:latin typeface="Times New Roman" panose="02020603050405020304" pitchFamily="18" charset="0"/>
                <a:cs typeface="Times New Roman" panose="02020603050405020304" pitchFamily="18" charset="0"/>
              </a:rPr>
              <a:t> and class </a:t>
            </a:r>
            <a:r>
              <a:rPr lang="en-US" b="1" dirty="0">
                <a:solidFill>
                  <a:schemeClr val="tx1"/>
                </a:solidFill>
                <a:latin typeface="Times New Roman" panose="02020603050405020304" pitchFamily="18" charset="0"/>
                <a:cs typeface="Times New Roman" panose="02020603050405020304" pitchFamily="18" charset="0"/>
              </a:rPr>
              <a:t>A</a:t>
            </a:r>
            <a:r>
              <a:rPr lang="en-US" dirty="0">
                <a:solidFill>
                  <a:schemeClr val="tx1"/>
                </a:solidFill>
                <a:latin typeface="Times New Roman" panose="02020603050405020304" pitchFamily="18" charset="0"/>
                <a:cs typeface="Times New Roman" panose="02020603050405020304" pitchFamily="18" charset="0"/>
              </a:rPr>
              <a:t> becomes the virtual base class.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Virtual base classes offer a way to save space and avoid ambiguities in class hierarchies that use multiple inheritances.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When a base class is specified as a virtual base, it can act as an indirect base more than once without duplication of its data members.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single copy of its data members is shared by all the base classes that use virtual base.</a:t>
            </a:r>
          </a:p>
        </p:txBody>
      </p:sp>
    </p:spTree>
    <p:extLst>
      <p:ext uri="{BB962C8B-B14F-4D97-AF65-F5344CB8AC3E}">
        <p14:creationId xmlns:p14="http://schemas.microsoft.com/office/powerpoint/2010/main" val="702083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AA5AA-AD44-4DC2-AB9F-142BAA91F195}"/>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ABSTRACT CLASS</a:t>
            </a:r>
          </a:p>
        </p:txBody>
      </p:sp>
      <p:sp>
        <p:nvSpPr>
          <p:cNvPr id="3" name="Content Placeholder 2">
            <a:extLst>
              <a:ext uri="{FF2B5EF4-FFF2-40B4-BE49-F238E27FC236}">
                <a16:creationId xmlns:a16="http://schemas.microsoft.com/office/drawing/2014/main" id="{C8F1ABA1-05CA-4DCC-BC36-FE94447C36D1}"/>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 abstract class is, conceptually, a class that cannot be instantiated and is usually implemented as a class that has one or more pure virtual (abstract) functions.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pure virtual function is one which </a:t>
            </a:r>
            <a:r>
              <a:rPr lang="en-US" b="1" dirty="0">
                <a:solidFill>
                  <a:schemeClr val="tx1"/>
                </a:solidFill>
                <a:latin typeface="Times New Roman" panose="02020603050405020304" pitchFamily="18" charset="0"/>
                <a:cs typeface="Times New Roman" panose="02020603050405020304" pitchFamily="18" charset="0"/>
              </a:rPr>
              <a:t>must be overridden</a:t>
            </a:r>
            <a:r>
              <a:rPr lang="en-US" dirty="0">
                <a:solidFill>
                  <a:schemeClr val="tx1"/>
                </a:solidFill>
                <a:latin typeface="Times New Roman" panose="02020603050405020304" pitchFamily="18" charset="0"/>
                <a:cs typeface="Times New Roman" panose="02020603050405020304" pitchFamily="18" charset="0"/>
              </a:rPr>
              <a:t> by any concrete (i.e., non-abstract) derived class.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is indicated in the declaration with the syntax</a:t>
            </a:r>
            <a:r>
              <a:rPr lang="en-US" b="1" dirty="0">
                <a:solidFill>
                  <a:schemeClr val="tx1"/>
                </a:solidFill>
                <a:latin typeface="Times New Roman" panose="02020603050405020304" pitchFamily="18" charset="0"/>
                <a:cs typeface="Times New Roman" panose="02020603050405020304" pitchFamily="18" charset="0"/>
              </a:rPr>
              <a:t> " = 0"</a:t>
            </a:r>
            <a:r>
              <a:rPr lang="en-US" dirty="0">
                <a:solidFill>
                  <a:schemeClr val="tx1"/>
                </a:solidFill>
                <a:latin typeface="Times New Roman" panose="02020603050405020304" pitchFamily="18" charset="0"/>
                <a:cs typeface="Times New Roman" panose="02020603050405020304" pitchFamily="18" charset="0"/>
              </a:rPr>
              <a:t> in the member function's declaration.</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526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483D6-94E4-4996-9D32-AF3327A3F289}"/>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POINTERS</a:t>
            </a:r>
          </a:p>
        </p:txBody>
      </p:sp>
      <p:sp>
        <p:nvSpPr>
          <p:cNvPr id="3" name="Content Placeholder 2">
            <a:extLst>
              <a:ext uri="{FF2B5EF4-FFF2-40B4-BE49-F238E27FC236}">
                <a16:creationId xmlns:a16="http://schemas.microsoft.com/office/drawing/2014/main" id="{65CF88B2-1024-4320-BF1F-08008C55692B}"/>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Pointer is a variable in C++ that holds the address of another variable.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They have </a:t>
            </a:r>
            <a:r>
              <a:rPr lang="en-US" b="1"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data type</a:t>
            </a:r>
            <a:r>
              <a:rPr lang="en-US" dirty="0">
                <a:solidFill>
                  <a:schemeClr val="tx1"/>
                </a:solidFill>
                <a:latin typeface="Times New Roman" panose="02020603050405020304" pitchFamily="18" charset="0"/>
                <a:cs typeface="Times New Roman" panose="02020603050405020304" pitchFamily="18" charset="0"/>
              </a:rPr>
              <a:t> just like variables, for example an integer type pointer can hold the address of an integer variable and an character type pointer can hold the address of char variable.</a:t>
            </a:r>
          </a:p>
          <a:p>
            <a:pPr marL="45720" indent="0">
              <a:buNone/>
            </a:pPr>
            <a:r>
              <a:rPr lang="en-US" b="1" dirty="0"/>
              <a:t>Syntax of pointer:</a:t>
            </a:r>
          </a:p>
          <a:p>
            <a:pPr marL="45720" indent="0">
              <a:buNone/>
            </a:pPr>
            <a:r>
              <a:rPr lang="en-US" b="1" dirty="0" err="1">
                <a:solidFill>
                  <a:srgbClr val="C00000"/>
                </a:solidFill>
              </a:rPr>
              <a:t>data_type</a:t>
            </a:r>
            <a:r>
              <a:rPr lang="en-US" b="1" dirty="0">
                <a:solidFill>
                  <a:srgbClr val="C00000"/>
                </a:solidFill>
              </a:rPr>
              <a:t> *</a:t>
            </a:r>
            <a:r>
              <a:rPr lang="en-US" b="1" dirty="0" err="1">
                <a:solidFill>
                  <a:srgbClr val="C00000"/>
                </a:solidFill>
              </a:rPr>
              <a:t>pointer_name</a:t>
            </a:r>
            <a:endParaRPr lang="en-US" b="1" dirty="0">
              <a:solidFill>
                <a:srgbClr val="C00000"/>
              </a:solidFill>
            </a:endParaRP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05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179CA-3A5E-41DE-8AE6-617C11CC763A}"/>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VIRTUAL FUNCTION</a:t>
            </a:r>
          </a:p>
        </p:txBody>
      </p:sp>
      <p:sp>
        <p:nvSpPr>
          <p:cNvPr id="3" name="Content Placeholder 2">
            <a:extLst>
              <a:ext uri="{FF2B5EF4-FFF2-40B4-BE49-F238E27FC236}">
                <a16:creationId xmlns:a16="http://schemas.microsoft.com/office/drawing/2014/main" id="{05AE36E3-19BE-4DA9-A7F8-01D40DF5FE59}"/>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virtual function is a member function which is declared within a base class and is re-defined(</a:t>
            </a:r>
            <a:r>
              <a:rPr lang="en-US" dirty="0" err="1">
                <a:solidFill>
                  <a:schemeClr val="tx1"/>
                </a:solidFill>
                <a:latin typeface="Times New Roman" panose="02020603050405020304" pitchFamily="18" charset="0"/>
                <a:cs typeface="Times New Roman" panose="02020603050405020304" pitchFamily="18" charset="0"/>
              </a:rPr>
              <a:t>Overriden</a:t>
            </a:r>
            <a:r>
              <a:rPr lang="en-US" dirty="0">
                <a:solidFill>
                  <a:schemeClr val="tx1"/>
                </a:solidFill>
                <a:latin typeface="Times New Roman" panose="02020603050405020304" pitchFamily="18" charset="0"/>
                <a:cs typeface="Times New Roman" panose="02020603050405020304" pitchFamily="18" charset="0"/>
              </a:rPr>
              <a:t>) by a derived class.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When you refer to a derived class object using a pointer or a reference to the base class, you can call a virtual function for that object and execute the derived class’s version of the function.</a:t>
            </a:r>
          </a:p>
          <a:p>
            <a:pPr fontAlgn="base"/>
            <a:r>
              <a:rPr lang="en-US" dirty="0">
                <a:solidFill>
                  <a:schemeClr val="tx1"/>
                </a:solidFill>
                <a:latin typeface="Times New Roman" panose="02020603050405020304" pitchFamily="18" charset="0"/>
                <a:cs typeface="Times New Roman" panose="02020603050405020304" pitchFamily="18" charset="0"/>
              </a:rPr>
              <a:t>Virtual functions ensure that the correct function is called for an object, regardless of the type of reference (or pointer) used for function call.</a:t>
            </a:r>
          </a:p>
          <a:p>
            <a:pPr fontAlgn="base"/>
            <a:r>
              <a:rPr lang="en-US" dirty="0">
                <a:solidFill>
                  <a:schemeClr val="tx1"/>
                </a:solidFill>
                <a:latin typeface="Times New Roman" panose="02020603050405020304" pitchFamily="18" charset="0"/>
                <a:cs typeface="Times New Roman" panose="02020603050405020304" pitchFamily="18" charset="0"/>
              </a:rPr>
              <a:t>They are mainly used to achieve</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Runtime polymorphism</a:t>
            </a:r>
            <a:endParaRPr lang="en-US" dirty="0">
              <a:solidFill>
                <a:schemeClr val="tx1"/>
              </a:solidFill>
              <a:latin typeface="Times New Roman" panose="02020603050405020304" pitchFamily="18" charset="0"/>
              <a:cs typeface="Times New Roman" panose="02020603050405020304" pitchFamily="18" charset="0"/>
            </a:endParaRPr>
          </a:p>
          <a:p>
            <a:pPr fontAlgn="base"/>
            <a:r>
              <a:rPr lang="en-US" dirty="0">
                <a:solidFill>
                  <a:schemeClr val="tx1"/>
                </a:solidFill>
                <a:latin typeface="Times New Roman" panose="02020603050405020304" pitchFamily="18" charset="0"/>
                <a:cs typeface="Times New Roman" panose="02020603050405020304" pitchFamily="18" charset="0"/>
              </a:rPr>
              <a:t>Functions are declared with a </a:t>
            </a:r>
            <a:r>
              <a:rPr lang="en-US" b="1" dirty="0">
                <a:solidFill>
                  <a:schemeClr val="tx1"/>
                </a:solidFill>
                <a:latin typeface="Times New Roman" panose="02020603050405020304" pitchFamily="18" charset="0"/>
                <a:cs typeface="Times New Roman" panose="02020603050405020304" pitchFamily="18" charset="0"/>
              </a:rPr>
              <a:t>virtual </a:t>
            </a:r>
            <a:r>
              <a:rPr lang="en-US" dirty="0">
                <a:solidFill>
                  <a:schemeClr val="tx1"/>
                </a:solidFill>
                <a:latin typeface="Times New Roman" panose="02020603050405020304" pitchFamily="18" charset="0"/>
                <a:cs typeface="Times New Roman" panose="02020603050405020304" pitchFamily="18" charset="0"/>
              </a:rPr>
              <a:t>keyword in base class.</a:t>
            </a:r>
          </a:p>
          <a:p>
            <a:pPr fontAlgn="base"/>
            <a:r>
              <a:rPr lang="en-US" dirty="0">
                <a:solidFill>
                  <a:schemeClr val="tx1"/>
                </a:solidFill>
                <a:latin typeface="Times New Roman" panose="02020603050405020304" pitchFamily="18" charset="0"/>
                <a:cs typeface="Times New Roman" panose="02020603050405020304" pitchFamily="18" charset="0"/>
              </a:rPr>
              <a:t>The resolving of function call is done at Run-time.</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576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F7539-030A-4078-8834-81025554BC4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RULES FOR VIRTUAL FUNCTION</a:t>
            </a:r>
          </a:p>
        </p:txBody>
      </p:sp>
      <p:sp>
        <p:nvSpPr>
          <p:cNvPr id="3" name="Content Placeholder 2">
            <a:extLst>
              <a:ext uri="{FF2B5EF4-FFF2-40B4-BE49-F238E27FC236}">
                <a16:creationId xmlns:a16="http://schemas.microsoft.com/office/drawing/2014/main" id="{89F7244C-7F1B-44BC-8B39-F02E99B2D085}"/>
              </a:ext>
            </a:extLst>
          </p:cNvPr>
          <p:cNvSpPr>
            <a:spLocks noGrp="1"/>
          </p:cNvSpPr>
          <p:nvPr>
            <p:ph idx="1"/>
          </p:nvPr>
        </p:nvSpPr>
        <p:spPr/>
        <p:txBody>
          <a:bodyPr/>
          <a:lstStyle/>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Virtual functions cannot be static and also cannot be a friend function of another class.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Virtual functions should be accessed using pointer or reference of base class type to achieve run tie polymorphism.</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prototype of virtual functions should be same in base as well as derived class.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They are always defined in base class and overridden in derived class. It is not mandatory for derived class to override (or re-define the virtual function), in that case base class version of function is used.</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class may have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virtual destructor</a:t>
            </a:r>
            <a:r>
              <a:rPr lang="en-US" dirty="0">
                <a:solidFill>
                  <a:schemeClr val="tx1"/>
                </a:solidFill>
                <a:latin typeface="Times New Roman" panose="02020603050405020304" pitchFamily="18" charset="0"/>
                <a:cs typeface="Times New Roman" panose="02020603050405020304" pitchFamily="18" charset="0"/>
              </a:rPr>
              <a:t> but it cannot have a virtual constructor.</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616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CAC8E-1C1B-4395-9E99-53F52EEC810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POLYMORPHISM</a:t>
            </a:r>
          </a:p>
        </p:txBody>
      </p:sp>
      <p:sp>
        <p:nvSpPr>
          <p:cNvPr id="3" name="Content Placeholder 2">
            <a:extLst>
              <a:ext uri="{FF2B5EF4-FFF2-40B4-BE49-F238E27FC236}">
                <a16:creationId xmlns:a16="http://schemas.microsoft.com/office/drawing/2014/main" id="{CBDE13FF-327F-4B1A-B131-56516A143BE8}"/>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word polymorphism means having many forms.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simple words, we can define polymorphism as the ability of a message to be displayed in more than one form.</a:t>
            </a:r>
          </a:p>
          <a:p>
            <a:pPr marL="45720" indent="0" fontAlgn="base">
              <a:buNone/>
            </a:pPr>
            <a:r>
              <a:rPr lang="en-US" b="1" dirty="0">
                <a:latin typeface="Times New Roman" panose="02020603050405020304" pitchFamily="18" charset="0"/>
                <a:cs typeface="Times New Roman" panose="02020603050405020304" pitchFamily="18" charset="0"/>
              </a:rPr>
              <a:t>In C++ polymorphism is mainly divided into two types:</a:t>
            </a:r>
            <a:endParaRPr lang="en-US" dirty="0">
              <a:latin typeface="Times New Roman" panose="02020603050405020304" pitchFamily="18" charset="0"/>
              <a:cs typeface="Times New Roman" panose="02020603050405020304" pitchFamily="18" charset="0"/>
            </a:endParaRPr>
          </a:p>
          <a:p>
            <a:pPr fontAlgn="base">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rPr>
              <a:t>Compile time Polymorphism</a:t>
            </a:r>
          </a:p>
          <a:p>
            <a:pPr fontAlgn="base">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rPr>
              <a:t>Runtime Polymorphism</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0790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D3B25-710E-47F2-AA5E-0D65FAE11487}"/>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INHERITANCE</a:t>
            </a:r>
          </a:p>
        </p:txBody>
      </p:sp>
      <p:sp>
        <p:nvSpPr>
          <p:cNvPr id="3" name="Content Placeholder 2">
            <a:extLst>
              <a:ext uri="{FF2B5EF4-FFF2-40B4-BE49-F238E27FC236}">
                <a16:creationId xmlns:a16="http://schemas.microsoft.com/office/drawing/2014/main" id="{DB812633-92D4-46EF-BD8F-A6BAE0F87E4D}"/>
              </a:ext>
            </a:extLst>
          </p:cNvPr>
          <p:cNvSpPr>
            <a:spLocks noGrp="1"/>
          </p:cNvSpPr>
          <p:nvPr>
            <p:ph idx="1"/>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The capability of a class to derive properties and characteristics from another class is called </a:t>
            </a:r>
            <a:r>
              <a:rPr lang="en-US" b="1" dirty="0">
                <a:solidFill>
                  <a:schemeClr val="tx1"/>
                </a:solidFill>
                <a:latin typeface="Times New Roman" panose="02020603050405020304" pitchFamily="18" charset="0"/>
                <a:cs typeface="Times New Roman" panose="02020603050405020304" pitchFamily="18" charset="0"/>
              </a:rPr>
              <a:t>Inheritance</a:t>
            </a:r>
            <a:r>
              <a:rPr lang="en-US" dirty="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 Inheritance is one of the most important feature of Object Oriented Programming.</a:t>
            </a:r>
          </a:p>
          <a:p>
            <a:pPr marL="45720" indent="0">
              <a:buNone/>
            </a:pPr>
            <a:br>
              <a:rPr lang="en-US" dirty="0">
                <a:solidFill>
                  <a:schemeClr val="tx1"/>
                </a:solidFill>
                <a:latin typeface="Times New Roman" panose="02020603050405020304" pitchFamily="18" charset="0"/>
                <a:cs typeface="Times New Roman" panose="02020603050405020304" pitchFamily="18" charset="0"/>
              </a:rPr>
            </a:br>
            <a:r>
              <a:rPr lang="en-US" b="1" dirty="0">
                <a:solidFill>
                  <a:schemeClr val="tx1"/>
                </a:solidFill>
                <a:latin typeface="Times New Roman" panose="02020603050405020304" pitchFamily="18" charset="0"/>
                <a:cs typeface="Times New Roman" panose="02020603050405020304" pitchFamily="18" charset="0"/>
              </a:rPr>
              <a:t>Sub Class:</a:t>
            </a:r>
            <a:r>
              <a:rPr lang="en-US" dirty="0">
                <a:solidFill>
                  <a:schemeClr val="tx1"/>
                </a:solidFill>
                <a:latin typeface="Times New Roman" panose="02020603050405020304" pitchFamily="18" charset="0"/>
                <a:cs typeface="Times New Roman" panose="02020603050405020304" pitchFamily="18" charset="0"/>
              </a:rPr>
              <a:t> The class that inherits properties from another class is called Sub class or Derived Class.</a:t>
            </a:r>
          </a:p>
          <a:p>
            <a:pPr marL="45720" indent="0">
              <a:buNone/>
            </a:pPr>
            <a:br>
              <a:rPr lang="en-US" dirty="0">
                <a:solidFill>
                  <a:schemeClr val="tx1"/>
                </a:solidFill>
                <a:latin typeface="Times New Roman" panose="02020603050405020304" pitchFamily="18" charset="0"/>
                <a:cs typeface="Times New Roman" panose="02020603050405020304" pitchFamily="18" charset="0"/>
              </a:rPr>
            </a:br>
            <a:r>
              <a:rPr lang="en-US" b="1" dirty="0">
                <a:solidFill>
                  <a:schemeClr val="tx1"/>
                </a:solidFill>
                <a:latin typeface="Times New Roman" panose="02020603050405020304" pitchFamily="18" charset="0"/>
                <a:cs typeface="Times New Roman" panose="02020603050405020304" pitchFamily="18" charset="0"/>
              </a:rPr>
              <a:t>Super Class: </a:t>
            </a:r>
            <a:r>
              <a:rPr lang="en-US" dirty="0">
                <a:solidFill>
                  <a:schemeClr val="tx1"/>
                </a:solidFill>
                <a:latin typeface="Times New Roman" panose="02020603050405020304" pitchFamily="18" charset="0"/>
                <a:cs typeface="Times New Roman" panose="02020603050405020304" pitchFamily="18" charset="0"/>
              </a:rPr>
              <a:t>The class whose properties are inherited by sub class is called Base Class or Super class.</a:t>
            </a:r>
          </a:p>
        </p:txBody>
      </p:sp>
    </p:spTree>
    <p:extLst>
      <p:ext uri="{BB962C8B-B14F-4D97-AF65-F5344CB8AC3E}">
        <p14:creationId xmlns:p14="http://schemas.microsoft.com/office/powerpoint/2010/main" val="1211856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9521C-4D12-470C-BA7C-7EE730B16FFC}"/>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pic>
        <p:nvPicPr>
          <p:cNvPr id="10242" name="Picture 2">
            <a:extLst>
              <a:ext uri="{FF2B5EF4-FFF2-40B4-BE49-F238E27FC236}">
                <a16:creationId xmlns:a16="http://schemas.microsoft.com/office/drawing/2014/main" id="{71AD049E-FFEF-4FB4-AAD4-CCA380CBADD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45704" y="2057400"/>
            <a:ext cx="9875519"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2945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1DCE8-18D6-4965-97BB-ED8F7917FCDC}"/>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 Compile time polymorphism</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1BEB71D-0B15-4CE6-A25B-AF46B5A02BE5}"/>
              </a:ext>
            </a:extLst>
          </p:cNvPr>
          <p:cNvSpPr>
            <a:spLocks noGrp="1"/>
          </p:cNvSpPr>
          <p:nvPr>
            <p:ph idx="1"/>
          </p:nvPr>
        </p:nvSpPr>
        <p:spPr/>
        <p:txBody>
          <a:bodyPr>
            <a:normAutofit lnSpcReduction="10000"/>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Compile time polymorphism</a:t>
            </a:r>
            <a:r>
              <a:rPr lang="en-US" dirty="0">
                <a:solidFill>
                  <a:schemeClr val="tx1"/>
                </a:solidFill>
                <a:latin typeface="Times New Roman" panose="02020603050405020304" pitchFamily="18" charset="0"/>
                <a:cs typeface="Times New Roman" panose="02020603050405020304" pitchFamily="18" charset="0"/>
              </a:rPr>
              <a:t>: This type of polymorphism is achieved by function overloading or operator overloading.</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Function Overloading</a:t>
            </a:r>
            <a:r>
              <a:rPr lang="en-US" dirty="0">
                <a:solidFill>
                  <a:schemeClr val="tx1"/>
                </a:solidFill>
                <a:latin typeface="Times New Roman" panose="02020603050405020304" pitchFamily="18" charset="0"/>
                <a:cs typeface="Times New Roman" panose="02020603050405020304" pitchFamily="18" charset="0"/>
              </a:rPr>
              <a:t>: When there are multiple functions with same name but different parameters then these functions are said to be </a:t>
            </a:r>
            <a:r>
              <a:rPr lang="en-US" b="1" dirty="0">
                <a:solidFill>
                  <a:schemeClr val="tx1"/>
                </a:solidFill>
                <a:latin typeface="Times New Roman" panose="02020603050405020304" pitchFamily="18" charset="0"/>
                <a:cs typeface="Times New Roman" panose="02020603050405020304" pitchFamily="18" charset="0"/>
              </a:rPr>
              <a:t>overloaded</a:t>
            </a:r>
            <a:r>
              <a:rPr lang="en-US" dirty="0">
                <a:solidFill>
                  <a:schemeClr val="tx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Functions can be overloaded by </a:t>
            </a:r>
            <a:r>
              <a:rPr lang="en-US" b="1" dirty="0">
                <a:solidFill>
                  <a:schemeClr val="tx1"/>
                </a:solidFill>
                <a:latin typeface="Times New Roman" panose="02020603050405020304" pitchFamily="18" charset="0"/>
                <a:cs typeface="Times New Roman" panose="02020603050405020304" pitchFamily="18" charset="0"/>
              </a:rPr>
              <a:t>change in number of arguments</a:t>
            </a:r>
            <a:r>
              <a:rPr lang="en-US" dirty="0">
                <a:solidFill>
                  <a:schemeClr val="tx1"/>
                </a:solidFill>
                <a:latin typeface="Times New Roman" panose="02020603050405020304" pitchFamily="18" charset="0"/>
                <a:cs typeface="Times New Roman" panose="02020603050405020304" pitchFamily="18" charset="0"/>
              </a:rPr>
              <a:t> or/and </a:t>
            </a:r>
            <a:r>
              <a:rPr lang="en-US" b="1" dirty="0">
                <a:solidFill>
                  <a:schemeClr val="tx1"/>
                </a:solidFill>
                <a:latin typeface="Times New Roman" panose="02020603050405020304" pitchFamily="18" charset="0"/>
                <a:cs typeface="Times New Roman" panose="02020603050405020304" pitchFamily="18" charset="0"/>
              </a:rPr>
              <a:t>change in type of arguments</a:t>
            </a:r>
            <a:r>
              <a:rPr lang="en-US" dirty="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Operator Overloading</a:t>
            </a:r>
            <a:r>
              <a:rPr lang="en-US" dirty="0">
                <a:solidFill>
                  <a:schemeClr val="tx1"/>
                </a:solidFill>
                <a:latin typeface="Times New Roman" panose="02020603050405020304" pitchFamily="18" charset="0"/>
                <a:cs typeface="Times New Roman" panose="02020603050405020304" pitchFamily="18" charset="0"/>
              </a:rPr>
              <a:t>: C++ also provide option to overload operators. For example, we can make the operator (‘+’) for string class to concatenate two strings.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We know that this is the addition operator whose task is to add two operands. So a single operator ‘+’ when placed between integer operands , adds them and when placed between string operands, concatenates them.</a:t>
            </a:r>
          </a:p>
        </p:txBody>
      </p:sp>
    </p:spTree>
    <p:extLst>
      <p:ext uri="{BB962C8B-B14F-4D97-AF65-F5344CB8AC3E}">
        <p14:creationId xmlns:p14="http://schemas.microsoft.com/office/powerpoint/2010/main" val="3288156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744DC-87AE-4528-A9FB-9E2796BC418F}"/>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Run time polymorphism</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C86973A-83B1-4F56-B33F-C0F0D02C77B1}"/>
              </a:ext>
            </a:extLst>
          </p:cNvPr>
          <p:cNvSpPr>
            <a:spLocks noGrp="1"/>
          </p:cNvSpPr>
          <p:nvPr>
            <p:ph idx="1"/>
          </p:nvPr>
        </p:nvSpPr>
        <p:spPr/>
        <p:txBody>
          <a:bodyPr/>
          <a:lstStyle/>
          <a:p>
            <a:r>
              <a:rPr lang="en-US" b="1" dirty="0">
                <a:hlinkClick r:id="rId2"/>
              </a:rPr>
              <a:t>Runtime polymorphism</a:t>
            </a:r>
            <a:r>
              <a:rPr lang="en-US" dirty="0"/>
              <a:t>: This type of polymorphism is achieved by Function Overriding.</a:t>
            </a:r>
          </a:p>
          <a:p>
            <a:r>
              <a:rPr lang="en-US" b="1" dirty="0">
                <a:hlinkClick r:id="rId3"/>
              </a:rPr>
              <a:t>Function overriding</a:t>
            </a:r>
            <a:r>
              <a:rPr lang="en-US" dirty="0"/>
              <a:t> on the other hand occurs when a derived class has a definition for one of the member functions of the base class.</a:t>
            </a:r>
          </a:p>
          <a:p>
            <a:r>
              <a:rPr lang="en-US" dirty="0"/>
              <a:t> That base function is said to be </a:t>
            </a:r>
            <a:r>
              <a:rPr lang="en-US" b="1" dirty="0"/>
              <a:t>overridden</a:t>
            </a:r>
            <a:r>
              <a:rPr lang="en-US" dirty="0"/>
              <a:t>.</a:t>
            </a:r>
          </a:p>
          <a:p>
            <a:pPr marL="45720" indent="0">
              <a:buNone/>
            </a:pPr>
            <a:endParaRPr lang="en-US" dirty="0"/>
          </a:p>
        </p:txBody>
      </p:sp>
    </p:spTree>
    <p:extLst>
      <p:ext uri="{BB962C8B-B14F-4D97-AF65-F5344CB8AC3E}">
        <p14:creationId xmlns:p14="http://schemas.microsoft.com/office/powerpoint/2010/main" val="1990812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4740F-669F-4FB1-AD7D-4FDB956BF301}"/>
              </a:ext>
            </a:extLst>
          </p:cNvPr>
          <p:cNvSpPr>
            <a:spLocks noGrp="1"/>
          </p:cNvSpPr>
          <p:nvPr>
            <p:ph type="title"/>
          </p:nvPr>
        </p:nvSpPr>
        <p:spPr/>
        <p:txBody>
          <a:bodyPr/>
          <a:lstStyle/>
          <a:p>
            <a:r>
              <a:rPr lang="en-US" dirty="0"/>
              <a:t>                              </a:t>
            </a:r>
            <a:r>
              <a:rPr lang="en-US" dirty="0">
                <a:solidFill>
                  <a:srgbClr val="FF0000"/>
                </a:solidFill>
                <a:latin typeface="Times New Roman" panose="02020603050405020304" pitchFamily="18" charset="0"/>
                <a:cs typeface="Times New Roman" panose="02020603050405020304" pitchFamily="18" charset="0"/>
              </a:rPr>
              <a:t>UNIT-IV</a:t>
            </a:r>
          </a:p>
        </p:txBody>
      </p:sp>
      <p:sp>
        <p:nvSpPr>
          <p:cNvPr id="3" name="Content Placeholder 2">
            <a:extLst>
              <a:ext uri="{FF2B5EF4-FFF2-40B4-BE49-F238E27FC236}">
                <a16:creationId xmlns:a16="http://schemas.microsoft.com/office/drawing/2014/main" id="{4C9C8053-819B-4EFF-ADBF-EF8B9E693D11}"/>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Managing Console IO Operations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Working with files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Templates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Exception Handling</a:t>
            </a:r>
          </a:p>
        </p:txBody>
      </p:sp>
    </p:spTree>
    <p:extLst>
      <p:ext uri="{BB962C8B-B14F-4D97-AF65-F5344CB8AC3E}">
        <p14:creationId xmlns:p14="http://schemas.microsoft.com/office/powerpoint/2010/main" val="1866847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05348-F113-4414-9731-4E9749681165}"/>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MANAGING IO CONSOLE OPERATIONS</a:t>
            </a:r>
          </a:p>
        </p:txBody>
      </p:sp>
      <p:sp>
        <p:nvSpPr>
          <p:cNvPr id="3" name="Content Placeholder 2">
            <a:extLst>
              <a:ext uri="{FF2B5EF4-FFF2-40B4-BE49-F238E27FC236}">
                <a16:creationId xmlns:a16="http://schemas.microsoft.com/office/drawing/2014/main" id="{9D956679-B616-4850-A7E0-075A95A1ED07}"/>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 comes with libraries which provides us with many ways for performing input and output.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C++ input and output is performed in the form of a sequence of bytes or more commonly known as </a:t>
            </a:r>
            <a:r>
              <a:rPr lang="en-US" b="1" dirty="0">
                <a:solidFill>
                  <a:schemeClr val="tx1"/>
                </a:solidFill>
                <a:latin typeface="Times New Roman" panose="02020603050405020304" pitchFamily="18" charset="0"/>
                <a:cs typeface="Times New Roman" panose="02020603050405020304" pitchFamily="18" charset="0"/>
              </a:rPr>
              <a:t>streams</a:t>
            </a:r>
            <a:r>
              <a:rPr lang="en-US" dirty="0">
                <a:solidFill>
                  <a:schemeClr val="tx1"/>
                </a:solidFill>
                <a:latin typeface="Times New Roman" panose="02020603050405020304" pitchFamily="18" charset="0"/>
                <a:cs typeface="Times New Roman" panose="02020603050405020304" pitchFamily="18" charset="0"/>
              </a:rPr>
              <a:t>.</a:t>
            </a:r>
          </a:p>
          <a:p>
            <a:pPr fontAlgn="base">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Input Stream:</a:t>
            </a:r>
            <a:r>
              <a:rPr lang="en-US" dirty="0">
                <a:solidFill>
                  <a:schemeClr val="tx1"/>
                </a:solidFill>
                <a:latin typeface="Times New Roman" panose="02020603050405020304" pitchFamily="18" charset="0"/>
                <a:cs typeface="Times New Roman" panose="02020603050405020304" pitchFamily="18" charset="0"/>
              </a:rPr>
              <a:t> If the direction of flow of bytes is from the device(for example, Keyboard) to the main memory then this process is called input.</a:t>
            </a:r>
          </a:p>
          <a:p>
            <a:pPr fontAlgn="base">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Output Stream:</a:t>
            </a:r>
            <a:r>
              <a:rPr lang="en-US" dirty="0">
                <a:solidFill>
                  <a:schemeClr val="tx1"/>
                </a:solidFill>
                <a:latin typeface="Times New Roman" panose="02020603050405020304" pitchFamily="18" charset="0"/>
                <a:cs typeface="Times New Roman" panose="02020603050405020304" pitchFamily="18" charset="0"/>
              </a:rPr>
              <a:t> If the direction of flow of bytes is opposite, i.e. from main memory to device( display screen ) then this process is called output.</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9328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335FF-A2A1-48AD-B53D-CE1304367D71}"/>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pic>
        <p:nvPicPr>
          <p:cNvPr id="11266" name="Picture 2">
            <a:extLst>
              <a:ext uri="{FF2B5EF4-FFF2-40B4-BE49-F238E27FC236}">
                <a16:creationId xmlns:a16="http://schemas.microsoft.com/office/drawing/2014/main" id="{90043E43-D517-4392-92DF-36F95B4919D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91478" y="1762538"/>
            <a:ext cx="8030818" cy="4485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7250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55CFC-6D95-4880-8351-1A9DE8CCE90A}"/>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Header files available in C++ for Input / Output operations are:</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37C06A0-936C-4A06-8090-3AC506BD17C1}"/>
              </a:ext>
            </a:extLst>
          </p:cNvPr>
          <p:cNvSpPr>
            <a:spLocks noGrp="1"/>
          </p:cNvSpPr>
          <p:nvPr>
            <p:ph idx="1"/>
          </p:nvPr>
        </p:nvSpPr>
        <p:spPr/>
        <p:txBody>
          <a:bodyPr/>
          <a:lstStyle/>
          <a:p>
            <a:pPr fontAlgn="base"/>
            <a:r>
              <a:rPr lang="en-US" b="1" dirty="0">
                <a:solidFill>
                  <a:schemeClr val="tx1"/>
                </a:solidFill>
                <a:latin typeface="Times New Roman" panose="02020603050405020304" pitchFamily="18" charset="0"/>
                <a:cs typeface="Times New Roman" panose="02020603050405020304" pitchFamily="18" charset="0"/>
              </a:rPr>
              <a:t>iostream</a:t>
            </a:r>
            <a:r>
              <a:rPr lang="en-US" dirty="0">
                <a:solidFill>
                  <a:schemeClr val="tx1"/>
                </a:solidFill>
                <a:latin typeface="Times New Roman" panose="02020603050405020304" pitchFamily="18" charset="0"/>
                <a:cs typeface="Times New Roman" panose="02020603050405020304" pitchFamily="18" charset="0"/>
              </a:rPr>
              <a:t>: iostream stands for standard input-output stream. This header file contains definitions to objects like </a:t>
            </a:r>
            <a:r>
              <a:rPr lang="en-US" dirty="0" err="1">
                <a:solidFill>
                  <a:schemeClr val="tx1"/>
                </a:solidFill>
                <a:latin typeface="Times New Roman" panose="02020603050405020304" pitchFamily="18" charset="0"/>
                <a:cs typeface="Times New Roman" panose="02020603050405020304" pitchFamily="18" charset="0"/>
              </a:rPr>
              <a:t>cin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cout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cerr</a:t>
            </a:r>
            <a:r>
              <a:rPr lang="en-US" dirty="0">
                <a:solidFill>
                  <a:schemeClr val="tx1"/>
                </a:solidFill>
                <a:latin typeface="Times New Roman" panose="02020603050405020304" pitchFamily="18" charset="0"/>
                <a:cs typeface="Times New Roman" panose="02020603050405020304" pitchFamily="18" charset="0"/>
              </a:rPr>
              <a:t> etc.</a:t>
            </a:r>
          </a:p>
          <a:p>
            <a:pPr fontAlgn="base"/>
            <a:r>
              <a:rPr lang="en-US" b="1" dirty="0" err="1">
                <a:solidFill>
                  <a:schemeClr val="tx1"/>
                </a:solidFill>
                <a:latin typeface="Times New Roman" panose="02020603050405020304" pitchFamily="18" charset="0"/>
                <a:cs typeface="Times New Roman" panose="02020603050405020304" pitchFamily="18" charset="0"/>
              </a:rPr>
              <a:t>iomanip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iomanip</a:t>
            </a:r>
            <a:r>
              <a:rPr lang="en-US" dirty="0">
                <a:solidFill>
                  <a:schemeClr val="tx1"/>
                </a:solidFill>
                <a:latin typeface="Times New Roman" panose="02020603050405020304" pitchFamily="18" charset="0"/>
                <a:cs typeface="Times New Roman" panose="02020603050405020304" pitchFamily="18" charset="0"/>
              </a:rPr>
              <a:t> stands for input output manipulators. The methods declared in this files are used for manipulating streams. This file contains definitions of </a:t>
            </a:r>
            <a:r>
              <a:rPr lang="en-US" dirty="0" err="1">
                <a:solidFill>
                  <a:schemeClr val="tx1"/>
                </a:solidFill>
                <a:latin typeface="Times New Roman" panose="02020603050405020304" pitchFamily="18" charset="0"/>
                <a:cs typeface="Times New Roman" panose="02020603050405020304" pitchFamily="18" charset="0"/>
              </a:rPr>
              <a:t>setw</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setprecision</a:t>
            </a:r>
            <a:r>
              <a:rPr lang="en-US" dirty="0">
                <a:solidFill>
                  <a:schemeClr val="tx1"/>
                </a:solidFill>
                <a:latin typeface="Times New Roman" panose="02020603050405020304" pitchFamily="18" charset="0"/>
                <a:cs typeface="Times New Roman" panose="02020603050405020304" pitchFamily="18" charset="0"/>
              </a:rPr>
              <a:t> etc.</a:t>
            </a:r>
          </a:p>
          <a:p>
            <a:pPr fontAlgn="base"/>
            <a:r>
              <a:rPr lang="en-US" b="1" dirty="0" err="1">
                <a:solidFill>
                  <a:schemeClr val="tx1"/>
                </a:solidFill>
                <a:latin typeface="Times New Roman" panose="02020603050405020304" pitchFamily="18" charset="0"/>
                <a:cs typeface="Times New Roman" panose="02020603050405020304" pitchFamily="18" charset="0"/>
              </a:rPr>
              <a:t>fstream</a:t>
            </a:r>
            <a:r>
              <a:rPr lang="en-US" dirty="0">
                <a:solidFill>
                  <a:schemeClr val="tx1"/>
                </a:solidFill>
                <a:latin typeface="Times New Roman" panose="02020603050405020304" pitchFamily="18" charset="0"/>
                <a:cs typeface="Times New Roman" panose="02020603050405020304" pitchFamily="18" charset="0"/>
              </a:rPr>
              <a:t>: This header file mainly describes the file stream. This header file is used to handle the data being read from a file as input or data being written into the file as output.</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6928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468F0-B8E3-45EC-91EE-463FF3243330}"/>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WORKING WITH FILES</a:t>
            </a:r>
          </a:p>
        </p:txBody>
      </p:sp>
      <p:sp>
        <p:nvSpPr>
          <p:cNvPr id="3" name="Content Placeholder 2">
            <a:extLst>
              <a:ext uri="{FF2B5EF4-FFF2-40B4-BE49-F238E27FC236}">
                <a16:creationId xmlns:a16="http://schemas.microsoft.com/office/drawing/2014/main" id="{30CFCC21-B0C7-449A-997E-3963DD910C86}"/>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These points that are to be noted are: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name for the file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Data type and structure of the file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Purpose (reading, writing data)</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Opening method</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Closing the file (after use)</a:t>
            </a:r>
          </a:p>
          <a:p>
            <a:pPr marL="45720" indent="0">
              <a:buNone/>
            </a:pPr>
            <a:r>
              <a:rPr lang="en-US" u="sng" dirty="0">
                <a:solidFill>
                  <a:schemeClr val="tx1"/>
                </a:solidFill>
                <a:latin typeface="Times New Roman" panose="02020603050405020304" pitchFamily="18" charset="0"/>
                <a:cs typeface="Times New Roman" panose="02020603050405020304" pitchFamily="18" charset="0"/>
              </a:rPr>
              <a:t>Files can be opened in two ways. They are:</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Using constructor function of the class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Using member function open of the class</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614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52E61-A5C0-49E8-890E-66D70018339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OPENING A FILE</a:t>
            </a:r>
          </a:p>
        </p:txBody>
      </p:sp>
      <p:sp>
        <p:nvSpPr>
          <p:cNvPr id="3" name="Content Placeholder 2">
            <a:extLst>
              <a:ext uri="{FF2B5EF4-FFF2-40B4-BE49-F238E27FC236}">
                <a16:creationId xmlns:a16="http://schemas.microsoft.com/office/drawing/2014/main" id="{A059284F-D8C7-4D0C-A79E-D1D8B2214607}"/>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first operation generally performed on an object of one of these classes to use a file is the procedure known as to opening a file.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 open file is represented within a program by a stream and any input or output task performed on this </a:t>
            </a:r>
            <a:r>
              <a:rPr lang="en-US" dirty="0" err="1">
                <a:solidFill>
                  <a:schemeClr val="tx1"/>
                </a:solidFill>
                <a:latin typeface="Times New Roman" panose="02020603050405020304" pitchFamily="18" charset="0"/>
                <a:cs typeface="Times New Roman" panose="02020603050405020304" pitchFamily="18" charset="0"/>
              </a:rPr>
              <a:t>st.ream</a:t>
            </a:r>
            <a:r>
              <a:rPr lang="en-US" dirty="0">
                <a:solidFill>
                  <a:schemeClr val="tx1"/>
                </a:solidFill>
                <a:latin typeface="Times New Roman" panose="02020603050405020304" pitchFamily="18" charset="0"/>
                <a:cs typeface="Times New Roman" panose="02020603050405020304" pitchFamily="18" charset="0"/>
              </a:rPr>
              <a:t> will be applied to the physical file associated with it.</a:t>
            </a:r>
          </a:p>
          <a:p>
            <a:pPr marL="45720" indent="0">
              <a:buNone/>
            </a:pPr>
            <a:r>
              <a:rPr lang="en-US" dirty="0">
                <a:latin typeface="Times New Roman" panose="02020603050405020304" pitchFamily="18" charset="0"/>
                <a:cs typeface="Times New Roman" panose="02020603050405020304" pitchFamily="18" charset="0"/>
              </a:rPr>
              <a:t>The syntax of opening a file in C++ is:</a:t>
            </a:r>
          </a:p>
          <a:p>
            <a:pPr marL="45720" indent="0">
              <a:buNone/>
            </a:pPr>
            <a:r>
              <a:rPr lang="en-US" dirty="0">
                <a:solidFill>
                  <a:schemeClr val="tx1"/>
                </a:solidFill>
                <a:latin typeface="Times New Roman" panose="02020603050405020304" pitchFamily="18" charset="0"/>
                <a:cs typeface="Times New Roman" panose="02020603050405020304" pitchFamily="18" charset="0"/>
              </a:rPr>
              <a:t>Open (filename, mode);</a:t>
            </a:r>
          </a:p>
          <a:p>
            <a:pPr marL="45720" indent="0">
              <a:buNone/>
            </a:pPr>
            <a:r>
              <a:rPr lang="en-US" u="sng" dirty="0">
                <a:solidFill>
                  <a:schemeClr val="tx1"/>
                </a:solidFill>
                <a:latin typeface="Times New Roman" panose="02020603050405020304" pitchFamily="18" charset="0"/>
                <a:cs typeface="Times New Roman" panose="02020603050405020304" pitchFamily="18" charset="0"/>
              </a:rPr>
              <a:t>There are some mode flags used for file opening. These are:</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err="1">
                <a:solidFill>
                  <a:schemeClr val="tx1"/>
                </a:solidFill>
                <a:latin typeface="Times New Roman" panose="02020603050405020304" pitchFamily="18" charset="0"/>
                <a:cs typeface="Times New Roman" panose="02020603050405020304" pitchFamily="18" charset="0"/>
              </a:rPr>
              <a:t>ios</a:t>
            </a:r>
            <a:r>
              <a:rPr lang="en-US" dirty="0">
                <a:solidFill>
                  <a:schemeClr val="tx1"/>
                </a:solidFill>
                <a:latin typeface="Times New Roman" panose="02020603050405020304" pitchFamily="18" charset="0"/>
                <a:cs typeface="Times New Roman" panose="02020603050405020304" pitchFamily="18" charset="0"/>
              </a:rPr>
              <a:t>::app: append mode.</a:t>
            </a:r>
          </a:p>
          <a:p>
            <a:pPr>
              <a:buFont typeface="Wingdings" panose="05000000000000000000" pitchFamily="2" charset="2"/>
              <a:buChar char="Ø"/>
            </a:pPr>
            <a:r>
              <a:rPr lang="en-US" dirty="0" err="1">
                <a:solidFill>
                  <a:schemeClr val="tx1"/>
                </a:solidFill>
                <a:latin typeface="Times New Roman" panose="02020603050405020304" pitchFamily="18" charset="0"/>
                <a:cs typeface="Times New Roman" panose="02020603050405020304" pitchFamily="18" charset="0"/>
              </a:rPr>
              <a:t>ios</a:t>
            </a:r>
            <a:r>
              <a:rPr lang="en-US" dirty="0">
                <a:solidFill>
                  <a:schemeClr val="tx1"/>
                </a:solidFill>
                <a:latin typeface="Times New Roman" panose="02020603050405020304" pitchFamily="18" charset="0"/>
                <a:cs typeface="Times New Roman" panose="02020603050405020304" pitchFamily="18" charset="0"/>
              </a:rPr>
              <a:t>::ate: open a file in this mode for output and read/write controlling to the end of the file.</a:t>
            </a:r>
          </a:p>
          <a:p>
            <a:endParaRPr lang="en-US" dirty="0"/>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6460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7E957-179B-4E9B-84CF-9CFDF66558B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CLOSING A FILE</a:t>
            </a:r>
          </a:p>
        </p:txBody>
      </p:sp>
      <p:sp>
        <p:nvSpPr>
          <p:cNvPr id="3" name="Content Placeholder 2">
            <a:extLst>
              <a:ext uri="{FF2B5EF4-FFF2-40B4-BE49-F238E27FC236}">
                <a16:creationId xmlns:a16="http://schemas.microsoft.com/office/drawing/2014/main" id="{C34EF48E-37F8-4503-AB74-3AECB6138779}"/>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When any C++ program terminates, it automatically flushes out all the streams releases all the allocated memory and closes all the opened files.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But it is good to use the close() function to close the file related streams and it is a member of </a:t>
            </a:r>
            <a:r>
              <a:rPr lang="en-US" dirty="0" err="1">
                <a:solidFill>
                  <a:schemeClr val="tx1"/>
                </a:solidFill>
                <a:latin typeface="Times New Roman" panose="02020603050405020304" pitchFamily="18" charset="0"/>
                <a:cs typeface="Times New Roman" panose="02020603050405020304" pitchFamily="18" charset="0"/>
              </a:rPr>
              <a:t>ifsream</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ofstream</a:t>
            </a:r>
            <a:r>
              <a:rPr lang="en-US" dirty="0">
                <a:solidFill>
                  <a:schemeClr val="tx1"/>
                </a:solidFill>
                <a:latin typeface="Times New Roman" panose="02020603050405020304" pitchFamily="18" charset="0"/>
                <a:cs typeface="Times New Roman" panose="02020603050405020304" pitchFamily="18" charset="0"/>
              </a:rPr>
              <a:t> and </a:t>
            </a:r>
            <a:r>
              <a:rPr lang="en-US" dirty="0" err="1">
                <a:solidFill>
                  <a:schemeClr val="tx1"/>
                </a:solidFill>
                <a:latin typeface="Times New Roman" panose="02020603050405020304" pitchFamily="18" charset="0"/>
                <a:cs typeface="Times New Roman" panose="02020603050405020304" pitchFamily="18" charset="0"/>
              </a:rPr>
              <a:t>fstream</a:t>
            </a:r>
            <a:r>
              <a:rPr lang="en-US" dirty="0">
                <a:solidFill>
                  <a:schemeClr val="tx1"/>
                </a:solidFill>
                <a:latin typeface="Times New Roman" panose="02020603050405020304" pitchFamily="18" charset="0"/>
                <a:cs typeface="Times New Roman" panose="02020603050405020304" pitchFamily="18" charset="0"/>
              </a:rPr>
              <a:t> objects.</a:t>
            </a:r>
          </a:p>
          <a:p>
            <a:pPr marL="45720" indent="0">
              <a:buNone/>
            </a:pPr>
            <a:r>
              <a:rPr lang="en-US" u="sng" dirty="0">
                <a:solidFill>
                  <a:schemeClr val="tx1"/>
                </a:solidFill>
                <a:latin typeface="Times New Roman" panose="02020603050405020304" pitchFamily="18" charset="0"/>
                <a:cs typeface="Times New Roman" panose="02020603050405020304" pitchFamily="18" charset="0"/>
              </a:rPr>
              <a:t>The structure of using this function is:</a:t>
            </a:r>
          </a:p>
          <a:p>
            <a:pPr marL="45720" indent="0">
              <a:buNone/>
            </a:pPr>
            <a:r>
              <a:rPr lang="en-US" dirty="0">
                <a:solidFill>
                  <a:schemeClr val="tx1"/>
                </a:solidFill>
                <a:latin typeface="Times New Roman" panose="02020603050405020304" pitchFamily="18" charset="0"/>
                <a:cs typeface="Times New Roman" panose="02020603050405020304" pitchFamily="18" charset="0"/>
              </a:rPr>
              <a:t>Void close();</a:t>
            </a:r>
          </a:p>
        </p:txBody>
      </p:sp>
    </p:spTree>
    <p:extLst>
      <p:ext uri="{BB962C8B-B14F-4D97-AF65-F5344CB8AC3E}">
        <p14:creationId xmlns:p14="http://schemas.microsoft.com/office/powerpoint/2010/main" val="1897144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38771-338C-4381-845F-604F8885EA22}"/>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Why and when to use inheritance?</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F06E023-B3E4-4818-ABFE-47B20446E90D}"/>
              </a:ext>
            </a:extLst>
          </p:cNvPr>
          <p:cNvSpPr>
            <a:spLocks noGrp="1"/>
          </p:cNvSpPr>
          <p:nvPr>
            <p:ph sz="half"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Consider a group of vehicles. You need to create classes for Bus, Car and Truck.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methods </a:t>
            </a:r>
            <a:r>
              <a:rPr lang="en-US" dirty="0" err="1">
                <a:solidFill>
                  <a:schemeClr val="tx1"/>
                </a:solidFill>
                <a:latin typeface="Times New Roman" panose="02020603050405020304" pitchFamily="18" charset="0"/>
                <a:cs typeface="Times New Roman" panose="02020603050405020304" pitchFamily="18" charset="0"/>
              </a:rPr>
              <a:t>fuelAmount</a:t>
            </a:r>
            <a:r>
              <a:rPr lang="en-US" dirty="0">
                <a:solidFill>
                  <a:schemeClr val="tx1"/>
                </a:solidFill>
                <a:latin typeface="Times New Roman" panose="02020603050405020304" pitchFamily="18" charset="0"/>
                <a:cs typeface="Times New Roman" panose="02020603050405020304" pitchFamily="18" charset="0"/>
              </a:rPr>
              <a:t>(), capacity(), </a:t>
            </a:r>
            <a:r>
              <a:rPr lang="en-US" dirty="0" err="1">
                <a:solidFill>
                  <a:schemeClr val="tx1"/>
                </a:solidFill>
                <a:latin typeface="Times New Roman" panose="02020603050405020304" pitchFamily="18" charset="0"/>
                <a:cs typeface="Times New Roman" panose="02020603050405020304" pitchFamily="18" charset="0"/>
              </a:rPr>
              <a:t>applyBrakes</a:t>
            </a:r>
            <a:r>
              <a:rPr lang="en-US" dirty="0">
                <a:solidFill>
                  <a:schemeClr val="tx1"/>
                </a:solidFill>
                <a:latin typeface="Times New Roman" panose="02020603050405020304" pitchFamily="18" charset="0"/>
                <a:cs typeface="Times New Roman" panose="02020603050405020304" pitchFamily="18" charset="0"/>
              </a:rPr>
              <a:t>() will be same for all of the three classes.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If we create these classes avoiding inheritance then we have to write all of these functions in each of the three classes as shown in side figure:</a:t>
            </a:r>
          </a:p>
        </p:txBody>
      </p:sp>
      <p:pic>
        <p:nvPicPr>
          <p:cNvPr id="1028" name="Picture 4">
            <a:extLst>
              <a:ext uri="{FF2B5EF4-FFF2-40B4-BE49-F238E27FC236}">
                <a16:creationId xmlns:a16="http://schemas.microsoft.com/office/drawing/2014/main" id="{72AEDF85-AB3C-4CF4-BB33-85786A492115}"/>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63957" y="3068674"/>
            <a:ext cx="4754563" cy="1444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531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9471-C8FB-493B-892B-457805133C11}"/>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General Functions For Handling Files</a:t>
            </a:r>
          </a:p>
        </p:txBody>
      </p:sp>
      <p:sp>
        <p:nvSpPr>
          <p:cNvPr id="3" name="Content Placeholder 2">
            <a:extLst>
              <a:ext uri="{FF2B5EF4-FFF2-40B4-BE49-F238E27FC236}">
                <a16:creationId xmlns:a16="http://schemas.microsoft.com/office/drawing/2014/main" id="{1CE56459-08D1-43A2-A47C-7A445ABE0C10}"/>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open(): To create a file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close(): To close an existing file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get(): to read a single character from the file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put(): to write a single character in the file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read(): to read data from a file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write(): to write data into a file</a:t>
            </a:r>
          </a:p>
          <a:p>
            <a:endParaRPr lang="en-US" dirty="0"/>
          </a:p>
        </p:txBody>
      </p:sp>
    </p:spTree>
    <p:extLst>
      <p:ext uri="{BB962C8B-B14F-4D97-AF65-F5344CB8AC3E}">
        <p14:creationId xmlns:p14="http://schemas.microsoft.com/office/powerpoint/2010/main" val="16898947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A34C9-F305-4A9E-A762-04438F0C255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TEMPLATES</a:t>
            </a:r>
          </a:p>
        </p:txBody>
      </p:sp>
      <p:sp>
        <p:nvSpPr>
          <p:cNvPr id="3" name="Content Placeholder 2">
            <a:extLst>
              <a:ext uri="{FF2B5EF4-FFF2-40B4-BE49-F238E27FC236}">
                <a16:creationId xmlns:a16="http://schemas.microsoft.com/office/drawing/2014/main" id="{F844A814-D7A4-4000-B55A-12F21DEE5C56}"/>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Templates are powerful features of C++ which allows you to write generic programs.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In simple terms, you can create a single function or a class to work with different data types using templates.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Templates are often used in larger codebase for the purpose of code reusability and flexibility of the programs.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concept of templates can be used in two different ways:</a:t>
            </a:r>
          </a:p>
          <a:p>
            <a:pPr>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rPr>
              <a:t>Function Templates</a:t>
            </a:r>
          </a:p>
          <a:p>
            <a:pPr>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rPr>
              <a:t>Class Templates</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03691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004DD-E4FA-407D-B067-16A38E67283E}"/>
              </a:ext>
            </a:extLst>
          </p:cNvPr>
          <p:cNvSpPr>
            <a:spLocks noGrp="1"/>
          </p:cNvSpPr>
          <p:nvPr>
            <p:ph type="title"/>
          </p:nvPr>
        </p:nvSpPr>
        <p:spPr/>
        <p:txBody>
          <a:bodyPr>
            <a:normAutofit fontScale="90000"/>
          </a:bodyPr>
          <a:lstStyle/>
          <a:p>
            <a:br>
              <a:rPr lang="en-US" b="1" dirty="0"/>
            </a:br>
            <a:br>
              <a:rPr lang="en-US" b="1" dirty="0"/>
            </a:br>
            <a:r>
              <a:rPr lang="en-US" b="1" dirty="0">
                <a:solidFill>
                  <a:srgbClr val="FF0000"/>
                </a:solidFill>
                <a:latin typeface="Times New Roman" panose="02020603050405020304" pitchFamily="18" charset="0"/>
                <a:cs typeface="Times New Roman" panose="02020603050405020304" pitchFamily="18" charset="0"/>
              </a:rPr>
              <a:t>Function Templates</a:t>
            </a:r>
            <a:br>
              <a:rPr lang="en-US" b="1" dirty="0"/>
            </a:br>
            <a:endParaRPr lang="en-US" dirty="0"/>
          </a:p>
        </p:txBody>
      </p:sp>
      <p:sp>
        <p:nvSpPr>
          <p:cNvPr id="3" name="Content Placeholder 2">
            <a:extLst>
              <a:ext uri="{FF2B5EF4-FFF2-40B4-BE49-F238E27FC236}">
                <a16:creationId xmlns:a16="http://schemas.microsoft.com/office/drawing/2014/main" id="{54D2C3E3-964C-4D78-8FB0-5179759843E1}"/>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function template works in a similar to a normal </a:t>
            </a:r>
            <a:r>
              <a:rPr lang="en-US" dirty="0">
                <a:solidFill>
                  <a:schemeClr val="tx1"/>
                </a:solidFill>
                <a:latin typeface="Times New Roman" panose="02020603050405020304" pitchFamily="18" charset="0"/>
                <a:cs typeface="Times New Roman" panose="02020603050405020304" pitchFamily="18" charset="0"/>
                <a:hlinkClick r:id="rId2" tooltip="C++ functions">
                  <a:extLst>
                    <a:ext uri="{A12FA001-AC4F-418D-AE19-62706E023703}">
                      <ahyp:hlinkClr xmlns:ahyp="http://schemas.microsoft.com/office/drawing/2018/hyperlinkcolor" val="tx"/>
                    </a:ext>
                  </a:extLst>
                </a:hlinkClick>
              </a:rPr>
              <a:t>function</a:t>
            </a:r>
            <a:r>
              <a:rPr lang="en-US" dirty="0">
                <a:solidFill>
                  <a:schemeClr val="tx1"/>
                </a:solidFill>
                <a:latin typeface="Times New Roman" panose="02020603050405020304" pitchFamily="18" charset="0"/>
                <a:cs typeface="Times New Roman" panose="02020603050405020304" pitchFamily="18" charset="0"/>
              </a:rPr>
              <a:t>, with one key difference.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single function template can work with different data types at once but, a single normal function can only work with one set of data types.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Normally, if you need to perform identical operations on two or more types of data, you use function overloading to create two functions with the required function declaration.</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16842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CE1DA-7A8B-4FBB-B51C-B16B896A012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CLASS TEMPLATE</a:t>
            </a:r>
          </a:p>
        </p:txBody>
      </p:sp>
      <p:sp>
        <p:nvSpPr>
          <p:cNvPr id="3" name="Content Placeholder 2">
            <a:extLst>
              <a:ext uri="{FF2B5EF4-FFF2-40B4-BE49-F238E27FC236}">
                <a16:creationId xmlns:a16="http://schemas.microsoft.com/office/drawing/2014/main" id="{E14070AA-0C8B-4D40-9C40-F112C84B9E7B}"/>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Like function templates, you can also create class templates for generic class operations.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Sometimes, you need a class implementation that is same for all classes, only the data types used are different.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Normally, you would need to create a different class for each data type OR create different member variables and functions within a single class.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will unnecessarily bloat your code base and will be hard to maintain, as a change is one class/function should be performed on all classes/functions.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However, class templates make it easy to reuse the same code for all data types.</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658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76269-DFB3-44BC-8AEB-0045150C8A15}"/>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EXCEPTION HANDLING</a:t>
            </a:r>
          </a:p>
        </p:txBody>
      </p:sp>
      <p:sp>
        <p:nvSpPr>
          <p:cNvPr id="3" name="Content Placeholder 2">
            <a:extLst>
              <a:ext uri="{FF2B5EF4-FFF2-40B4-BE49-F238E27FC236}">
                <a16:creationId xmlns:a16="http://schemas.microsoft.com/office/drawing/2014/main" id="{8CB3A5D1-5299-490A-B376-F642E8D7C573}"/>
              </a:ext>
            </a:extLst>
          </p:cNvPr>
          <p:cNvSpPr>
            <a:spLocks noGrp="1"/>
          </p:cNvSpPr>
          <p:nvPr>
            <p:ph idx="1"/>
          </p:nvPr>
        </p:nvSpPr>
        <p:spPr/>
        <p:txBody>
          <a:bodyPr>
            <a:normAutofit fontScale="92500" lnSpcReduction="20000"/>
          </a:bodyPr>
          <a:lstStyle/>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One of the advantages of C++ over C is Exception Handling.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Exceptions are run-time anomalies or abnormal conditions that a program encounters during its execution.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There are two types of exceptions: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a)Synchronous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b)Asynchronous(</a:t>
            </a:r>
            <a:r>
              <a:rPr lang="en-US" dirty="0" err="1">
                <a:solidFill>
                  <a:schemeClr val="tx1"/>
                </a:solidFill>
                <a:latin typeface="Times New Roman" panose="02020603050405020304" pitchFamily="18" charset="0"/>
                <a:cs typeface="Times New Roman" panose="02020603050405020304" pitchFamily="18" charset="0"/>
              </a:rPr>
              <a:t>Ex:which</a:t>
            </a:r>
            <a:r>
              <a:rPr lang="en-US" dirty="0">
                <a:solidFill>
                  <a:schemeClr val="tx1"/>
                </a:solidFill>
                <a:latin typeface="Times New Roman" panose="02020603050405020304" pitchFamily="18" charset="0"/>
                <a:cs typeface="Times New Roman" panose="02020603050405020304" pitchFamily="18" charset="0"/>
              </a:rPr>
              <a:t> are beyond the program’s control, Disc failure </a:t>
            </a:r>
            <a:r>
              <a:rPr lang="en-US" dirty="0" err="1">
                <a:solidFill>
                  <a:schemeClr val="tx1"/>
                </a:solidFill>
                <a:latin typeface="Times New Roman" panose="02020603050405020304" pitchFamily="18" charset="0"/>
                <a:cs typeface="Times New Roman" panose="02020603050405020304" pitchFamily="18" charset="0"/>
              </a:rPr>
              <a:t>etc</a:t>
            </a:r>
            <a:r>
              <a:rPr lang="en-US" dirty="0">
                <a:solidFill>
                  <a:schemeClr val="tx1"/>
                </a:solidFill>
                <a:latin typeface="Times New Roman" panose="02020603050405020304" pitchFamily="18" charset="0"/>
                <a:cs typeface="Times New Roman" panose="02020603050405020304" pitchFamily="18" charset="0"/>
              </a:rPr>
              <a:t>). </a:t>
            </a:r>
          </a:p>
          <a:p>
            <a:pPr marL="45720" indent="0" fontAlgn="base">
              <a:buNone/>
            </a:pPr>
            <a:r>
              <a:rPr lang="en-US" u="sng" dirty="0">
                <a:solidFill>
                  <a:schemeClr val="tx1"/>
                </a:solidFill>
                <a:latin typeface="Times New Roman" panose="02020603050405020304" pitchFamily="18" charset="0"/>
                <a:cs typeface="Times New Roman" panose="02020603050405020304" pitchFamily="18" charset="0"/>
              </a:rPr>
              <a:t>C++ provides following specialized keywords for this purpose.</a:t>
            </a:r>
          </a:p>
          <a:p>
            <a:pPr fontAlgn="base">
              <a:buFont typeface="Wingdings" panose="05000000000000000000" pitchFamily="2" charset="2"/>
              <a:buChar char="Ø"/>
            </a:pPr>
            <a:r>
              <a:rPr lang="en-US" i="1" dirty="0">
                <a:solidFill>
                  <a:schemeClr val="tx1"/>
                </a:solidFill>
                <a:latin typeface="Times New Roman" panose="02020603050405020304" pitchFamily="18" charset="0"/>
                <a:cs typeface="Times New Roman" panose="02020603050405020304" pitchFamily="18" charset="0"/>
              </a:rPr>
              <a:t>try</a:t>
            </a:r>
            <a:r>
              <a:rPr lang="en-US" dirty="0">
                <a:solidFill>
                  <a:schemeClr val="tx1"/>
                </a:solidFill>
                <a:latin typeface="Times New Roman" panose="02020603050405020304" pitchFamily="18" charset="0"/>
                <a:cs typeface="Times New Roman" panose="02020603050405020304" pitchFamily="18" charset="0"/>
              </a:rPr>
              <a:t>: represents a block of code that can throw an exception.</a:t>
            </a:r>
          </a:p>
          <a:p>
            <a:pPr fontAlgn="base">
              <a:buFont typeface="Wingdings" panose="05000000000000000000" pitchFamily="2" charset="2"/>
              <a:buChar char="Ø"/>
            </a:pPr>
            <a:r>
              <a:rPr lang="en-US" i="1" dirty="0">
                <a:solidFill>
                  <a:schemeClr val="tx1"/>
                </a:solidFill>
                <a:latin typeface="Times New Roman" panose="02020603050405020304" pitchFamily="18" charset="0"/>
                <a:cs typeface="Times New Roman" panose="02020603050405020304" pitchFamily="18" charset="0"/>
              </a:rPr>
              <a:t>catch</a:t>
            </a:r>
            <a:r>
              <a:rPr lang="en-US" dirty="0">
                <a:solidFill>
                  <a:schemeClr val="tx1"/>
                </a:solidFill>
                <a:latin typeface="Times New Roman" panose="02020603050405020304" pitchFamily="18" charset="0"/>
                <a:cs typeface="Times New Roman" panose="02020603050405020304" pitchFamily="18" charset="0"/>
              </a:rPr>
              <a:t>: represents a block of code that is executed when a particular exception is thrown.</a:t>
            </a:r>
          </a:p>
          <a:p>
            <a:pPr fontAlgn="base">
              <a:buFont typeface="Wingdings" panose="05000000000000000000" pitchFamily="2" charset="2"/>
              <a:buChar char="Ø"/>
            </a:pPr>
            <a:r>
              <a:rPr lang="en-US" i="1" dirty="0">
                <a:solidFill>
                  <a:schemeClr val="tx1"/>
                </a:solidFill>
                <a:latin typeface="Times New Roman" panose="02020603050405020304" pitchFamily="18" charset="0"/>
                <a:cs typeface="Times New Roman" panose="02020603050405020304" pitchFamily="18" charset="0"/>
              </a:rPr>
              <a:t>throw</a:t>
            </a:r>
            <a:r>
              <a:rPr lang="en-US" dirty="0">
                <a:solidFill>
                  <a:schemeClr val="tx1"/>
                </a:solidFill>
                <a:latin typeface="Times New Roman" panose="02020603050405020304" pitchFamily="18" charset="0"/>
                <a:cs typeface="Times New Roman" panose="02020603050405020304" pitchFamily="18" charset="0"/>
              </a:rPr>
              <a:t>: Used to throw an exception. Also used to list the exceptions that a function throws, but doesn’t handle itself.</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0233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C4A2B-22E4-4258-8E5D-F12622AF3734}"/>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Why Exception Handling?</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E7662E8-2897-43F7-8C16-C5C2EB4D3F07}"/>
              </a:ext>
            </a:extLst>
          </p:cNvPr>
          <p:cNvSpPr>
            <a:spLocks noGrp="1"/>
          </p:cNvSpPr>
          <p:nvPr>
            <p:ph idx="1"/>
          </p:nvPr>
        </p:nvSpPr>
        <p:spPr/>
        <p:txBody>
          <a:bodyPr>
            <a:normAutofit lnSpcReduction="10000"/>
          </a:bodyPr>
          <a:lstStyle/>
          <a:p>
            <a:pPr fontAlgn="base">
              <a:buFont typeface="Wingdings" panose="05000000000000000000" pitchFamily="2" charset="2"/>
              <a:buChar char="Ø"/>
            </a:pPr>
            <a:r>
              <a:rPr lang="en-US" b="1" i="1" dirty="0">
                <a:solidFill>
                  <a:schemeClr val="tx1"/>
                </a:solidFill>
                <a:latin typeface="Times New Roman" panose="02020603050405020304" pitchFamily="18" charset="0"/>
                <a:cs typeface="Times New Roman" panose="02020603050405020304" pitchFamily="18" charset="0"/>
              </a:rPr>
              <a:t>Separation of Error Handling code from Normal Code</a:t>
            </a:r>
            <a:r>
              <a:rPr lang="en-US" i="1"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In traditional error handling codes, there are always if else conditions to handle errors.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These conditions and the code to handle errors get mixed up with the normal flow. This makes the code less readable and maintainable.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With try catch blocks, the code for error handling becomes separate from the normal flow.</a:t>
            </a:r>
          </a:p>
          <a:p>
            <a:pPr fontAlgn="base">
              <a:buFont typeface="Wingdings" panose="05000000000000000000" pitchFamily="2" charset="2"/>
              <a:buChar char="Ø"/>
            </a:pPr>
            <a:r>
              <a:rPr lang="en-US" b="1" i="1" dirty="0">
                <a:solidFill>
                  <a:schemeClr val="tx1"/>
                </a:solidFill>
                <a:latin typeface="Times New Roman" panose="02020603050405020304" pitchFamily="18" charset="0"/>
                <a:cs typeface="Times New Roman" panose="02020603050405020304" pitchFamily="18" charset="0"/>
              </a:rPr>
              <a:t>Functions/Methods can handle any exceptions they choose</a:t>
            </a:r>
            <a:r>
              <a:rPr lang="en-US" i="1" dirty="0">
                <a:solidFill>
                  <a:schemeClr val="tx1"/>
                </a:solidFill>
                <a:latin typeface="Times New Roman" panose="02020603050405020304" pitchFamily="18" charset="0"/>
                <a:cs typeface="Times New Roman" panose="02020603050405020304" pitchFamily="18" charset="0"/>
              </a:rPr>
              <a:t>:</a:t>
            </a:r>
            <a:r>
              <a:rPr lang="en-US" dirty="0">
                <a:solidFill>
                  <a:schemeClr val="tx1"/>
                </a:solidFill>
                <a:latin typeface="Times New Roman" panose="02020603050405020304" pitchFamily="18" charset="0"/>
                <a:cs typeface="Times New Roman" panose="02020603050405020304" pitchFamily="18" charset="0"/>
              </a:rPr>
              <a:t> A function can throw many exceptions, but may choose to handle some of them.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other exceptions which are thrown, but not caught can be handled by caller. If the caller chooses not to catch them, then the exceptions are handled by caller of the caller.</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9639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7C98A-56E8-4162-B745-4FE2520CB463}"/>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5B6378CD-E52B-4B16-BFFF-76FE3F3EF417}"/>
              </a:ext>
            </a:extLst>
          </p:cNvPr>
          <p:cNvSpPr>
            <a:spLocks noGrp="1"/>
          </p:cNvSpPr>
          <p:nvPr>
            <p:ph idx="1"/>
          </p:nvPr>
        </p:nvSpPr>
        <p:spPr/>
        <p:txBody>
          <a:bodyPr/>
          <a:lstStyle/>
          <a:p>
            <a:r>
              <a:rPr lang="en-US" i="1" dirty="0">
                <a:solidFill>
                  <a:schemeClr val="tx1"/>
                </a:solidFill>
                <a:latin typeface="Times New Roman" panose="02020603050405020304" pitchFamily="18" charset="0"/>
                <a:cs typeface="Times New Roman" panose="02020603050405020304" pitchFamily="18" charset="0"/>
              </a:rPr>
              <a:t>Grouping of Error Types:</a:t>
            </a:r>
            <a:r>
              <a:rPr lang="en-US" dirty="0">
                <a:solidFill>
                  <a:schemeClr val="tx1"/>
                </a:solidFill>
                <a:latin typeface="Times New Roman" panose="02020603050405020304" pitchFamily="18" charset="0"/>
                <a:cs typeface="Times New Roman" panose="02020603050405020304" pitchFamily="18" charset="0"/>
              </a:rPr>
              <a:t> In C++, both basic types and objects can be thrown as exception. </a:t>
            </a:r>
          </a:p>
          <a:p>
            <a:r>
              <a:rPr lang="en-US" dirty="0">
                <a:solidFill>
                  <a:schemeClr val="tx1"/>
                </a:solidFill>
                <a:latin typeface="Times New Roman" panose="02020603050405020304" pitchFamily="18" charset="0"/>
                <a:cs typeface="Times New Roman" panose="02020603050405020304" pitchFamily="18" charset="0"/>
              </a:rPr>
              <a:t>We can create a hierarchy of exception objects, group exceptions in namespaces or classes, categorize them according to types.</a:t>
            </a:r>
          </a:p>
        </p:txBody>
      </p:sp>
    </p:spTree>
    <p:extLst>
      <p:ext uri="{BB962C8B-B14F-4D97-AF65-F5344CB8AC3E}">
        <p14:creationId xmlns:p14="http://schemas.microsoft.com/office/powerpoint/2010/main" val="2066738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A73AC-5D9B-4EFA-964A-0EAA19172910}"/>
              </a:ext>
            </a:extLst>
          </p:cNvPr>
          <p:cNvSpPr>
            <a:spLocks noGrp="1"/>
          </p:cNvSpPr>
          <p:nvPr>
            <p:ph type="title"/>
          </p:nvPr>
        </p:nvSpPr>
        <p:spPr/>
        <p:txBody>
          <a:bodyPr/>
          <a:lstStyle/>
          <a:p>
            <a:r>
              <a:rPr lang="en-US" dirty="0"/>
              <a:t>                             </a:t>
            </a:r>
            <a:r>
              <a:rPr lang="en-US" dirty="0">
                <a:solidFill>
                  <a:srgbClr val="FF0000"/>
                </a:solidFill>
                <a:latin typeface="Times New Roman" panose="02020603050405020304" pitchFamily="18" charset="0"/>
                <a:cs typeface="Times New Roman" panose="02020603050405020304" pitchFamily="18" charset="0"/>
              </a:rPr>
              <a:t>UNIT-V</a:t>
            </a:r>
          </a:p>
        </p:txBody>
      </p:sp>
      <p:sp>
        <p:nvSpPr>
          <p:cNvPr id="3" name="Content Placeholder 2">
            <a:extLst>
              <a:ext uri="{FF2B5EF4-FFF2-40B4-BE49-F238E27FC236}">
                <a16:creationId xmlns:a16="http://schemas.microsoft.com/office/drawing/2014/main" id="{5DE8645B-C294-4FBF-A8CE-E9E22C9276A6}"/>
              </a:ext>
            </a:extLst>
          </p:cNvPr>
          <p:cNvSpPr>
            <a:spLocks noGrp="1"/>
          </p:cNvSpPr>
          <p:nvPr>
            <p:ph idx="1"/>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Standard Template Library</a:t>
            </a:r>
          </a:p>
          <a:p>
            <a:r>
              <a:rPr lang="en-US" dirty="0">
                <a:solidFill>
                  <a:schemeClr val="tx1"/>
                </a:solidFill>
                <a:latin typeface="Times New Roman" panose="02020603050405020304" pitchFamily="18" charset="0"/>
                <a:cs typeface="Times New Roman" panose="02020603050405020304" pitchFamily="18" charset="0"/>
              </a:rPr>
              <a:t>Manipulating Strings</a:t>
            </a:r>
          </a:p>
          <a:p>
            <a:r>
              <a:rPr lang="en-US" dirty="0">
                <a:solidFill>
                  <a:schemeClr val="tx1"/>
                </a:solidFill>
                <a:latin typeface="Times New Roman" panose="02020603050405020304" pitchFamily="18" charset="0"/>
                <a:cs typeface="Times New Roman" panose="02020603050405020304" pitchFamily="18" charset="0"/>
              </a:rPr>
              <a:t>Object Oriented and System Development</a:t>
            </a:r>
          </a:p>
        </p:txBody>
      </p:sp>
    </p:spTree>
    <p:extLst>
      <p:ext uri="{BB962C8B-B14F-4D97-AF65-F5344CB8AC3E}">
        <p14:creationId xmlns:p14="http://schemas.microsoft.com/office/powerpoint/2010/main" val="18466672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50BB2-9171-49C9-9470-ADD48AA4041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STANDARD TEMPLATE LIBRARY</a:t>
            </a:r>
          </a:p>
        </p:txBody>
      </p:sp>
      <p:sp>
        <p:nvSpPr>
          <p:cNvPr id="3" name="Content Placeholder 2">
            <a:extLst>
              <a:ext uri="{FF2B5EF4-FFF2-40B4-BE49-F238E27FC236}">
                <a16:creationId xmlns:a16="http://schemas.microsoft.com/office/drawing/2014/main" id="{E20F13DD-032C-42B6-A90B-9551B06F0915}"/>
              </a:ext>
            </a:extLst>
          </p:cNvPr>
          <p:cNvSpPr>
            <a:spLocks noGrp="1"/>
          </p:cNvSpPr>
          <p:nvPr>
            <p:ph idx="1"/>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The Standard Template Library (STL) is a set of C++ template classes to provide common programming data structures and functions such as lists, stacks, arrays, etc.</a:t>
            </a:r>
          </a:p>
          <a:p>
            <a:pPr marL="45720" indent="0">
              <a:buNone/>
            </a:pPr>
            <a:r>
              <a:rPr lang="en-US" dirty="0">
                <a:solidFill>
                  <a:schemeClr val="tx1"/>
                </a:solidFill>
                <a:latin typeface="Times New Roman" panose="02020603050405020304" pitchFamily="18" charset="0"/>
                <a:cs typeface="Times New Roman" panose="02020603050405020304" pitchFamily="18" charset="0"/>
              </a:rPr>
              <a:t> </a:t>
            </a:r>
          </a:p>
          <a:p>
            <a:r>
              <a:rPr lang="en-US" dirty="0">
                <a:solidFill>
                  <a:schemeClr val="tx1"/>
                </a:solidFill>
                <a:latin typeface="Times New Roman" panose="02020603050405020304" pitchFamily="18" charset="0"/>
                <a:cs typeface="Times New Roman" panose="02020603050405020304" pitchFamily="18" charset="0"/>
              </a:rPr>
              <a:t>It is a library of container classes, algorithms, and iterators.</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 It is a generalized library and so, its components are parameterized.</a:t>
            </a:r>
          </a:p>
          <a:p>
            <a:pPr marL="45720" indent="0">
              <a:buNone/>
            </a:pPr>
            <a:r>
              <a:rPr lang="en-US" dirty="0">
                <a:solidFill>
                  <a:schemeClr val="tx1"/>
                </a:solidFill>
                <a:latin typeface="Times New Roman" panose="02020603050405020304" pitchFamily="18" charset="0"/>
                <a:cs typeface="Times New Roman" panose="02020603050405020304" pitchFamily="18" charset="0"/>
              </a:rPr>
              <a:t> </a:t>
            </a:r>
          </a:p>
          <a:p>
            <a:r>
              <a:rPr lang="en-US" dirty="0">
                <a:solidFill>
                  <a:schemeClr val="tx1"/>
                </a:solidFill>
                <a:latin typeface="Times New Roman" panose="02020603050405020304" pitchFamily="18" charset="0"/>
                <a:cs typeface="Times New Roman" panose="02020603050405020304" pitchFamily="18" charset="0"/>
              </a:rPr>
              <a:t>A working knowledge of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template classes</a:t>
            </a:r>
            <a:r>
              <a:rPr lang="en-US" dirty="0">
                <a:solidFill>
                  <a:schemeClr val="tx1"/>
                </a:solidFill>
                <a:latin typeface="Times New Roman" panose="02020603050405020304" pitchFamily="18" charset="0"/>
                <a:cs typeface="Times New Roman" panose="02020603050405020304" pitchFamily="18" charset="0"/>
              </a:rPr>
              <a:t> is a prerequisite for working with STL.</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810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372B7-9664-48E6-AEF5-23AC5D4319B8}"/>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2E24E7CE-11F2-48CB-AE66-AE4017C86039}"/>
              </a:ext>
            </a:extLst>
          </p:cNvPr>
          <p:cNvSpPr>
            <a:spLocks noGrp="1"/>
          </p:cNvSpPr>
          <p:nvPr>
            <p:ph idx="1"/>
          </p:nvPr>
        </p:nvSpPr>
        <p:spPr/>
        <p:txBody>
          <a:bodyPr/>
          <a:lstStyle/>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STL has four components</a:t>
            </a:r>
            <a:endParaRPr lang="en-US" dirty="0">
              <a:solidFill>
                <a:schemeClr val="tx1"/>
              </a:solidFill>
              <a:latin typeface="Times New Roman" panose="02020603050405020304" pitchFamily="18" charset="0"/>
              <a:cs typeface="Times New Roman" panose="02020603050405020304" pitchFamily="18" charset="0"/>
            </a:endParaRPr>
          </a:p>
          <a:p>
            <a:pPr fontAlgn="base">
              <a:buFont typeface="Wingdings" panose="05000000000000000000" pitchFamily="2" charset="2"/>
              <a:buChar char="Ø"/>
            </a:pPr>
            <a:r>
              <a:rPr lang="en-US" dirty="0">
                <a:solidFill>
                  <a:srgbClr val="C00000"/>
                </a:solidFill>
                <a:latin typeface="Times New Roman" panose="02020603050405020304" pitchFamily="18" charset="0"/>
                <a:cs typeface="Times New Roman" panose="02020603050405020304" pitchFamily="18" charset="0"/>
              </a:rPr>
              <a:t>Algorithms</a:t>
            </a:r>
          </a:p>
          <a:p>
            <a:pPr fontAlgn="base">
              <a:buFont typeface="Wingdings" panose="05000000000000000000" pitchFamily="2" charset="2"/>
              <a:buChar char="Ø"/>
            </a:pPr>
            <a:r>
              <a:rPr lang="en-US" dirty="0">
                <a:solidFill>
                  <a:srgbClr val="C00000"/>
                </a:solidFill>
                <a:latin typeface="Times New Roman" panose="02020603050405020304" pitchFamily="18" charset="0"/>
                <a:cs typeface="Times New Roman" panose="02020603050405020304" pitchFamily="18" charset="0"/>
              </a:rPr>
              <a:t>Containers</a:t>
            </a:r>
          </a:p>
          <a:p>
            <a:pPr fontAlgn="base">
              <a:buFont typeface="Wingdings" panose="05000000000000000000" pitchFamily="2" charset="2"/>
              <a:buChar char="Ø"/>
            </a:pPr>
            <a:r>
              <a:rPr lang="en-US" dirty="0">
                <a:solidFill>
                  <a:srgbClr val="C00000"/>
                </a:solidFill>
                <a:latin typeface="Times New Roman" panose="02020603050405020304" pitchFamily="18" charset="0"/>
                <a:cs typeface="Times New Roman" panose="02020603050405020304" pitchFamily="18" charset="0"/>
              </a:rPr>
              <a:t>Functions</a:t>
            </a:r>
          </a:p>
          <a:p>
            <a:pPr fontAlgn="base">
              <a:buFont typeface="Wingdings" panose="05000000000000000000" pitchFamily="2" charset="2"/>
              <a:buChar char="Ø"/>
            </a:pPr>
            <a:r>
              <a:rPr lang="en-US" dirty="0">
                <a:solidFill>
                  <a:srgbClr val="C00000"/>
                </a:solidFill>
                <a:latin typeface="Times New Roman" panose="02020603050405020304" pitchFamily="18" charset="0"/>
                <a:cs typeface="Times New Roman" panose="02020603050405020304" pitchFamily="18" charset="0"/>
              </a:rPr>
              <a:t>Iterators</a:t>
            </a:r>
          </a:p>
          <a:p>
            <a:pPr marL="45720" indent="0">
              <a:buNone/>
            </a:pPr>
            <a:endParaRPr lang="en-US" dirty="0"/>
          </a:p>
        </p:txBody>
      </p:sp>
    </p:spTree>
    <p:extLst>
      <p:ext uri="{BB962C8B-B14F-4D97-AF65-F5344CB8AC3E}">
        <p14:creationId xmlns:p14="http://schemas.microsoft.com/office/powerpoint/2010/main" val="1784840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5A22750-1542-45F2-9E7C-5033A4D906A1}"/>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6" name="Content Placeholder 5">
            <a:extLst>
              <a:ext uri="{FF2B5EF4-FFF2-40B4-BE49-F238E27FC236}">
                <a16:creationId xmlns:a16="http://schemas.microsoft.com/office/drawing/2014/main" id="{377C2AB9-B190-4D99-B570-305974946AF1}"/>
              </a:ext>
            </a:extLst>
          </p:cNvPr>
          <p:cNvSpPr>
            <a:spLocks noGrp="1"/>
          </p:cNvSpPr>
          <p:nvPr>
            <p:ph sz="half" idx="1"/>
          </p:nvPr>
        </p:nvSpPr>
        <p:spPr/>
        <p:txBody>
          <a:bodyPr>
            <a:normAutofit fontScale="92500" lnSpcReduction="2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You can clearly see that above process results in duplication of same code 3 times.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increases the chances of error and data redundancy.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To avoid this type of situation, inheritance is used.</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If we create a class Vehicle and write these three functions in it and inherit the rest of the classes from the vehicle class, then we can simply avoid the duplication of data and increase re-usability.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Look at the below diagram in which the three classes are inherited from vehicle class:</a:t>
            </a:r>
          </a:p>
        </p:txBody>
      </p:sp>
      <p:pic>
        <p:nvPicPr>
          <p:cNvPr id="2050" name="Picture 2">
            <a:extLst>
              <a:ext uri="{FF2B5EF4-FFF2-40B4-BE49-F238E27FC236}">
                <a16:creationId xmlns:a16="http://schemas.microsoft.com/office/drawing/2014/main" id="{C3456611-EC5D-4A54-85AE-BE892082BB1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67450" y="2425148"/>
            <a:ext cx="4754563" cy="3193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142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3F523-811E-4691-B8A7-DEF31FABC3CB}"/>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ALGORITHMS</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47A8FD9-24B4-4298-B9C4-DFCDA8A100BC}"/>
              </a:ext>
            </a:extLst>
          </p:cNvPr>
          <p:cNvSpPr>
            <a:spLocks noGrp="1"/>
          </p:cNvSpPr>
          <p:nvPr>
            <p:ph idx="1"/>
          </p:nvPr>
        </p:nvSpPr>
        <p:spPr/>
        <p:txBody>
          <a:bodyPr>
            <a:normAutofit fontScale="92500" lnSpcReduction="10000"/>
          </a:bodyPr>
          <a:lstStyle/>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header algorithm defines a collection of functions especially designed to be used on ranges of elements.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They act on containers and provide means for various operations for the contents of the containers.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Algorithm</a:t>
            </a:r>
          </a:p>
          <a:p>
            <a:pPr lvl="1" fontAlgn="base">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Sorting</a:t>
            </a:r>
            <a:endParaRPr lang="en-US" dirty="0">
              <a:solidFill>
                <a:srgbClr val="C00000"/>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Searching</a:t>
            </a:r>
            <a:endParaRPr lang="en-US" dirty="0">
              <a:solidFill>
                <a:srgbClr val="C00000"/>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Important STL Algorithms</a:t>
            </a:r>
            <a:endParaRPr lang="en-US" dirty="0">
              <a:solidFill>
                <a:srgbClr val="C00000"/>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Useful Array algorithms</a:t>
            </a:r>
            <a:endParaRPr lang="en-US" dirty="0">
              <a:solidFill>
                <a:srgbClr val="C00000"/>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Partition Operations</a:t>
            </a:r>
            <a:endParaRPr lang="en-US" dirty="0">
              <a:solidFill>
                <a:srgbClr val="C00000"/>
              </a:solidFill>
              <a:latin typeface="Times New Roman" panose="02020603050405020304" pitchFamily="18" charset="0"/>
              <a:cs typeface="Times New Roman" panose="02020603050405020304" pitchFamily="18" charset="0"/>
            </a:endParaRPr>
          </a:p>
          <a:p>
            <a:pPr marL="45720" indent="0">
              <a:buNone/>
            </a:pP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886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47FBA-A41B-46E1-9C38-84BB70BDA6A3}"/>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CONTAINERS</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7F474AE-C916-4585-8B78-72588D0A9689}"/>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Containers or container classes store objects and data.</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There are in total seven standard “first-class” container classes and three container adaptor classes and only seven header files that provide access to these containers or container adaptors.</a:t>
            </a:r>
          </a:p>
          <a:p>
            <a:pPr marL="45720" indent="0" fontAlgn="base">
              <a:buNone/>
            </a:pPr>
            <a:r>
              <a:rPr lang="en-US" dirty="0">
                <a:solidFill>
                  <a:srgbClr val="C00000"/>
                </a:solidFill>
                <a:latin typeface="Times New Roman" panose="02020603050405020304" pitchFamily="18" charset="0"/>
                <a:cs typeface="Times New Roman" panose="02020603050405020304" pitchFamily="18" charset="0"/>
              </a:rPr>
              <a:t>Sequence Containers</a:t>
            </a:r>
            <a:r>
              <a:rPr lang="en-US" dirty="0">
                <a:solidFill>
                  <a:schemeClr val="tx1"/>
                </a:solidFill>
                <a:latin typeface="Times New Roman" panose="02020603050405020304" pitchFamily="18" charset="0"/>
                <a:cs typeface="Times New Roman" panose="02020603050405020304" pitchFamily="18" charset="0"/>
              </a:rPr>
              <a:t>: implement data structures which can be accessed in a sequential manner</a:t>
            </a:r>
          </a:p>
          <a:p>
            <a:pPr fontAlgn="base">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vector</a:t>
            </a:r>
            <a:endParaRPr lang="en-US" dirty="0">
              <a:solidFill>
                <a:schemeClr val="tx1"/>
              </a:solidFill>
              <a:latin typeface="Times New Roman" panose="02020603050405020304" pitchFamily="18" charset="0"/>
              <a:cs typeface="Times New Roman" panose="02020603050405020304" pitchFamily="18" charset="0"/>
            </a:endParaRPr>
          </a:p>
          <a:p>
            <a:pPr fontAlgn="base">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list</a:t>
            </a:r>
            <a:endParaRPr lang="en-US" dirty="0">
              <a:solidFill>
                <a:schemeClr val="tx1"/>
              </a:solidFill>
              <a:latin typeface="Times New Roman" panose="02020603050405020304" pitchFamily="18" charset="0"/>
              <a:cs typeface="Times New Roman" panose="02020603050405020304" pitchFamily="18" charset="0"/>
            </a:endParaRPr>
          </a:p>
          <a:p>
            <a:pPr fontAlgn="base">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deque</a:t>
            </a:r>
            <a:endParaRPr lang="en-US" dirty="0">
              <a:solidFill>
                <a:schemeClr val="tx1"/>
              </a:solidFill>
              <a:latin typeface="Times New Roman" panose="02020603050405020304" pitchFamily="18" charset="0"/>
              <a:cs typeface="Times New Roman" panose="02020603050405020304" pitchFamily="18" charset="0"/>
            </a:endParaRPr>
          </a:p>
          <a:p>
            <a:pPr fontAlgn="base">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arrays</a:t>
            </a:r>
            <a:endParaRPr lang="en-US" dirty="0">
              <a:solidFill>
                <a:schemeClr val="tx1"/>
              </a:solidFill>
              <a:latin typeface="Times New Roman" panose="02020603050405020304" pitchFamily="18" charset="0"/>
              <a:cs typeface="Times New Roman" panose="02020603050405020304" pitchFamily="18" charset="0"/>
            </a:endParaRPr>
          </a:p>
          <a:p>
            <a:pPr fontAlgn="base">
              <a:buFont typeface="Wingdings" panose="05000000000000000000" pitchFamily="2" charset="2"/>
              <a:buChar char="v"/>
            </a:pPr>
            <a:r>
              <a:rPr lang="en-US" dirty="0" err="1">
                <a:solidFill>
                  <a:schemeClr val="tx1"/>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forward_list</a:t>
            </a:r>
            <a:endParaRPr lang="en-US" dirty="0">
              <a:solidFill>
                <a:schemeClr val="tx1"/>
              </a:solidFill>
              <a:latin typeface="Times New Roman" panose="02020603050405020304" pitchFamily="18" charset="0"/>
              <a:cs typeface="Times New Roman" panose="02020603050405020304" pitchFamily="18" charset="0"/>
            </a:endParaRP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91263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CD323-6547-4D00-B5DC-1D3102B40A9A}"/>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rPr>
              <a:t>..</a:t>
            </a:r>
          </a:p>
        </p:txBody>
      </p:sp>
      <p:sp>
        <p:nvSpPr>
          <p:cNvPr id="3" name="Content Placeholder 2">
            <a:extLst>
              <a:ext uri="{FF2B5EF4-FFF2-40B4-BE49-F238E27FC236}">
                <a16:creationId xmlns:a16="http://schemas.microsoft.com/office/drawing/2014/main" id="{A1A33711-813D-451C-BC5D-A37AD1277DA6}"/>
              </a:ext>
            </a:extLst>
          </p:cNvPr>
          <p:cNvSpPr>
            <a:spLocks noGrp="1"/>
          </p:cNvSpPr>
          <p:nvPr>
            <p:ph idx="1"/>
          </p:nvPr>
        </p:nvSpPr>
        <p:spPr/>
        <p:txBody>
          <a:bodyPr/>
          <a:lstStyle/>
          <a:p>
            <a:pPr marL="45720" indent="0" fontAlgn="base">
              <a:buNone/>
            </a:pPr>
            <a:r>
              <a:rPr lang="en-US" dirty="0">
                <a:solidFill>
                  <a:srgbClr val="C00000"/>
                </a:solidFill>
                <a:latin typeface="Times New Roman" panose="02020603050405020304" pitchFamily="18" charset="0"/>
                <a:cs typeface="Times New Roman" panose="02020603050405020304" pitchFamily="18" charset="0"/>
              </a:rPr>
              <a:t>Container Adaptors</a:t>
            </a:r>
            <a:r>
              <a:rPr lang="en-US" dirty="0">
                <a:solidFill>
                  <a:schemeClr val="tx1"/>
                </a:solidFill>
                <a:latin typeface="Times New Roman" panose="02020603050405020304" pitchFamily="18" charset="0"/>
                <a:cs typeface="Times New Roman" panose="02020603050405020304" pitchFamily="18" charset="0"/>
              </a:rPr>
              <a:t> : provide a different interface for sequential containers.</a:t>
            </a:r>
          </a:p>
          <a:p>
            <a:pPr lvl="1"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queue</a:t>
            </a:r>
            <a:endParaRPr lang="en-US" dirty="0">
              <a:solidFill>
                <a:schemeClr val="tx1"/>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priority_queue</a:t>
            </a:r>
            <a:endParaRPr lang="en-US" dirty="0">
              <a:solidFill>
                <a:schemeClr val="tx1"/>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stack</a:t>
            </a:r>
            <a:endParaRPr lang="en-US" dirty="0">
              <a:solidFill>
                <a:schemeClr val="tx1"/>
              </a:solidFill>
              <a:latin typeface="Times New Roman" panose="02020603050405020304" pitchFamily="18" charset="0"/>
              <a:cs typeface="Times New Roman" panose="02020603050405020304" pitchFamily="18" charset="0"/>
            </a:endParaRPr>
          </a:p>
          <a:p>
            <a:pPr marL="45720" indent="0" fontAlgn="base">
              <a:buNone/>
            </a:pPr>
            <a:r>
              <a:rPr lang="en-US" dirty="0">
                <a:solidFill>
                  <a:srgbClr val="C00000"/>
                </a:solidFill>
                <a:latin typeface="Times New Roman" panose="02020603050405020304" pitchFamily="18" charset="0"/>
                <a:cs typeface="Times New Roman" panose="02020603050405020304" pitchFamily="18" charset="0"/>
              </a:rPr>
              <a:t>Associative Containers </a:t>
            </a:r>
            <a:r>
              <a:rPr lang="en-US" dirty="0">
                <a:solidFill>
                  <a:schemeClr val="tx1"/>
                </a:solidFill>
                <a:latin typeface="Times New Roman" panose="02020603050405020304" pitchFamily="18" charset="0"/>
                <a:cs typeface="Times New Roman" panose="02020603050405020304" pitchFamily="18" charset="0"/>
              </a:rPr>
              <a:t>: implement sorted data structures that can be quickly searched (O(log n) complexity).</a:t>
            </a:r>
          </a:p>
          <a:p>
            <a:pPr lvl="1"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set</a:t>
            </a:r>
            <a:endParaRPr lang="en-US" dirty="0">
              <a:solidFill>
                <a:schemeClr val="tx1"/>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multiset</a:t>
            </a:r>
            <a:endParaRPr lang="en-US" dirty="0">
              <a:solidFill>
                <a:schemeClr val="tx1"/>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map</a:t>
            </a:r>
            <a:endParaRPr lang="en-US" dirty="0">
              <a:solidFill>
                <a:schemeClr val="tx1"/>
              </a:solidFill>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multimap</a:t>
            </a:r>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82242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D49B3-F898-4F50-A53C-D62B66FEE7E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FUNCTIONS</a:t>
            </a:r>
          </a:p>
        </p:txBody>
      </p:sp>
      <p:sp>
        <p:nvSpPr>
          <p:cNvPr id="3" name="Content Placeholder 2">
            <a:extLst>
              <a:ext uri="{FF2B5EF4-FFF2-40B4-BE49-F238E27FC236}">
                <a16:creationId xmlns:a16="http://schemas.microsoft.com/office/drawing/2014/main" id="{BAFE9C42-E57F-475F-A82F-CA0D270C344A}"/>
              </a:ext>
            </a:extLst>
          </p:cNvPr>
          <p:cNvSpPr>
            <a:spLocks noGrp="1"/>
          </p:cNvSpPr>
          <p:nvPr>
            <p:ph idx="1"/>
          </p:nvPr>
        </p:nvSpPr>
        <p:spPr/>
        <p:txBody>
          <a:bodyPr/>
          <a:lstStyle/>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STL includes classes that overload the function call operator. Instances of such classes are called function objects or </a:t>
            </a:r>
            <a:r>
              <a:rPr lang="en-US" dirty="0" err="1">
                <a:solidFill>
                  <a:schemeClr val="tx1"/>
                </a:solidFill>
                <a:latin typeface="Times New Roman" panose="02020603050405020304" pitchFamily="18" charset="0"/>
                <a:cs typeface="Times New Roman" panose="02020603050405020304" pitchFamily="18" charset="0"/>
              </a:rPr>
              <a:t>functors</a:t>
            </a:r>
            <a:r>
              <a:rPr lang="en-US" dirty="0">
                <a:solidFill>
                  <a:schemeClr val="tx1"/>
                </a:solidFill>
                <a:latin typeface="Times New Roman" panose="02020603050405020304" pitchFamily="18" charset="0"/>
                <a:cs typeface="Times New Roman" panose="02020603050405020304" pitchFamily="18" charset="0"/>
              </a:rPr>
              <a:t>. </a:t>
            </a:r>
          </a:p>
          <a:p>
            <a:pPr fontAlgn="base">
              <a:buFont typeface="Wingdings" panose="05000000000000000000" pitchFamily="2" charset="2"/>
              <a:buChar char="Ø"/>
            </a:pPr>
            <a:r>
              <a:rPr lang="en-US" dirty="0" err="1">
                <a:solidFill>
                  <a:schemeClr val="tx1"/>
                </a:solidFill>
                <a:latin typeface="Times New Roman" panose="02020603050405020304" pitchFamily="18" charset="0"/>
                <a:cs typeface="Times New Roman" panose="02020603050405020304" pitchFamily="18" charset="0"/>
              </a:rPr>
              <a:t>Functors</a:t>
            </a:r>
            <a:r>
              <a:rPr lang="en-US" dirty="0">
                <a:solidFill>
                  <a:schemeClr val="tx1"/>
                </a:solidFill>
                <a:latin typeface="Times New Roman" panose="02020603050405020304" pitchFamily="18" charset="0"/>
                <a:cs typeface="Times New Roman" panose="02020603050405020304" pitchFamily="18" charset="0"/>
              </a:rPr>
              <a:t> allow the working of the associated function to be customized with the help of parameters to be passed.</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1858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5C4A2-01F0-4DD3-B593-D74DA2F02EAB}"/>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ITERATORS</a:t>
            </a:r>
          </a:p>
        </p:txBody>
      </p:sp>
      <p:sp>
        <p:nvSpPr>
          <p:cNvPr id="3" name="Content Placeholder 2">
            <a:extLst>
              <a:ext uri="{FF2B5EF4-FFF2-40B4-BE49-F238E27FC236}">
                <a16:creationId xmlns:a16="http://schemas.microsoft.com/office/drawing/2014/main" id="{B355BAF4-782C-4DF0-914D-91DC5D77BF4A}"/>
              </a:ext>
            </a:extLst>
          </p:cNvPr>
          <p:cNvSpPr>
            <a:spLocks noGrp="1"/>
          </p:cNvSpPr>
          <p:nvPr>
            <p:ph idx="1"/>
          </p:nvPr>
        </p:nvSpPr>
        <p:spPr/>
        <p:txBody>
          <a:bodyPr/>
          <a:lstStyle/>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As the name suggests, iterators are used for working upon a sequence of values.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They are the major feature that allow generality in STL.</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30957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EB075-01F1-4D15-9CBF-C619D377937D}"/>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MANIPULATING STRINGS</a:t>
            </a:r>
          </a:p>
        </p:txBody>
      </p:sp>
      <p:sp>
        <p:nvSpPr>
          <p:cNvPr id="3" name="Content Placeholder 2">
            <a:extLst>
              <a:ext uri="{FF2B5EF4-FFF2-40B4-BE49-F238E27FC236}">
                <a16:creationId xmlns:a16="http://schemas.microsoft.com/office/drawing/2014/main" id="{AADF21B6-BD4F-496C-B0D6-A2CF41B92014}"/>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string is a sequence of character.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C++ does not support built-in string type, you have used earlier those null character based terminated array of characters to store and manipulate strings.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These strings are termed as </a:t>
            </a:r>
            <a:r>
              <a:rPr lang="en-US" i="1" dirty="0">
                <a:solidFill>
                  <a:schemeClr val="tx1"/>
                </a:solidFill>
                <a:latin typeface="Times New Roman" panose="02020603050405020304" pitchFamily="18" charset="0"/>
                <a:cs typeface="Times New Roman" panose="02020603050405020304" pitchFamily="18" charset="0"/>
              </a:rPr>
              <a:t>C Strings</a:t>
            </a:r>
            <a:r>
              <a:rPr lang="en-US" dirty="0">
                <a:solidFill>
                  <a:schemeClr val="tx1"/>
                </a:solidFill>
                <a:latin typeface="Times New Roman" panose="02020603050405020304" pitchFamily="18" charset="0"/>
                <a:cs typeface="Times New Roman" panose="02020603050405020304" pitchFamily="18" charset="0"/>
              </a:rPr>
              <a:t>. It often becomes inefficient performing operations on C strings.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Programmers can also define their own string classes with appropriate member functions to manipulate strings.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ANSI standard C++ introduces a new class called string which is an improvised version of C strings in several ways.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In many cases, the strings object may be treated like any other built-in data type. The string is treated as another container class for C++.</a:t>
            </a:r>
          </a:p>
        </p:txBody>
      </p:sp>
    </p:spTree>
    <p:extLst>
      <p:ext uri="{BB962C8B-B14F-4D97-AF65-F5344CB8AC3E}">
        <p14:creationId xmlns:p14="http://schemas.microsoft.com/office/powerpoint/2010/main" val="11994228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5C439-9303-4F69-A941-CE27609D6524}"/>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STRINGS IN C++</a:t>
            </a:r>
          </a:p>
        </p:txBody>
      </p:sp>
      <p:sp>
        <p:nvSpPr>
          <p:cNvPr id="3" name="Content Placeholder 2">
            <a:extLst>
              <a:ext uri="{FF2B5EF4-FFF2-40B4-BE49-F238E27FC236}">
                <a16:creationId xmlns:a16="http://schemas.microsoft.com/office/drawing/2014/main" id="{09A37B27-4921-42F0-8B9A-F87D03734C9D}"/>
              </a:ext>
            </a:extLst>
          </p:cNvPr>
          <p:cNvSpPr>
            <a:spLocks noGrp="1"/>
          </p:cNvSpPr>
          <p:nvPr>
            <p:ph idx="1"/>
          </p:nvPr>
        </p:nvSpPr>
        <p:spPr>
          <a:xfrm>
            <a:off x="1143000" y="1563757"/>
            <a:ext cx="9872871" cy="4532243"/>
          </a:xfrm>
        </p:spPr>
        <p:txBody>
          <a:bodyPr>
            <a:noAutofit/>
          </a:bodyPr>
          <a:lstStyle/>
          <a:p>
            <a:r>
              <a:rPr lang="en-US" dirty="0">
                <a:solidFill>
                  <a:schemeClr val="tx1"/>
                </a:solidFill>
                <a:latin typeface="Times New Roman" panose="02020603050405020304" pitchFamily="18" charset="0"/>
                <a:cs typeface="Times New Roman" panose="02020603050405020304" pitchFamily="18" charset="0"/>
              </a:rPr>
              <a:t>The string class is huge and includes many constructors, member functions, and operators.</a:t>
            </a:r>
          </a:p>
          <a:p>
            <a:r>
              <a:rPr lang="en-US" dirty="0">
                <a:solidFill>
                  <a:schemeClr val="tx1"/>
                </a:solidFill>
                <a:latin typeface="Times New Roman" panose="02020603050405020304" pitchFamily="18" charset="0"/>
                <a:cs typeface="Times New Roman" panose="02020603050405020304" pitchFamily="18" charset="0"/>
              </a:rPr>
              <a:t>Creating string objects</a:t>
            </a:r>
          </a:p>
          <a:p>
            <a:r>
              <a:rPr lang="en-US" dirty="0">
                <a:solidFill>
                  <a:schemeClr val="tx1"/>
                </a:solidFill>
                <a:latin typeface="Times New Roman" panose="02020603050405020304" pitchFamily="18" charset="0"/>
                <a:cs typeface="Times New Roman" panose="02020603050405020304" pitchFamily="18" charset="0"/>
              </a:rPr>
              <a:t>Reading string objects from keyboard</a:t>
            </a:r>
          </a:p>
          <a:p>
            <a:r>
              <a:rPr lang="en-US" dirty="0">
                <a:solidFill>
                  <a:schemeClr val="tx1"/>
                </a:solidFill>
                <a:latin typeface="Times New Roman" panose="02020603050405020304" pitchFamily="18" charset="0"/>
                <a:cs typeface="Times New Roman" panose="02020603050405020304" pitchFamily="18" charset="0"/>
              </a:rPr>
              <a:t>Displaying string objects to the screen</a:t>
            </a:r>
          </a:p>
          <a:p>
            <a:r>
              <a:rPr lang="en-US" dirty="0">
                <a:solidFill>
                  <a:schemeClr val="tx1"/>
                </a:solidFill>
                <a:latin typeface="Times New Roman" panose="02020603050405020304" pitchFamily="18" charset="0"/>
                <a:cs typeface="Times New Roman" panose="02020603050405020304" pitchFamily="18" charset="0"/>
              </a:rPr>
              <a:t>Finding a substring from a string</a:t>
            </a:r>
          </a:p>
          <a:p>
            <a:r>
              <a:rPr lang="en-US" dirty="0">
                <a:solidFill>
                  <a:schemeClr val="tx1"/>
                </a:solidFill>
                <a:latin typeface="Times New Roman" panose="02020603050405020304" pitchFamily="18" charset="0"/>
                <a:cs typeface="Times New Roman" panose="02020603050405020304" pitchFamily="18" charset="0"/>
              </a:rPr>
              <a:t>Modifying string</a:t>
            </a:r>
          </a:p>
          <a:p>
            <a:r>
              <a:rPr lang="en-US" dirty="0">
                <a:solidFill>
                  <a:schemeClr val="tx1"/>
                </a:solidFill>
                <a:latin typeface="Times New Roman" panose="02020603050405020304" pitchFamily="18" charset="0"/>
                <a:cs typeface="Times New Roman" panose="02020603050405020304" pitchFamily="18" charset="0"/>
              </a:rPr>
              <a:t>Adding objects of string</a:t>
            </a:r>
          </a:p>
          <a:p>
            <a:r>
              <a:rPr lang="en-US" dirty="0">
                <a:solidFill>
                  <a:schemeClr val="tx1"/>
                </a:solidFill>
                <a:latin typeface="Times New Roman" panose="02020603050405020304" pitchFamily="18" charset="0"/>
                <a:cs typeface="Times New Roman" panose="02020603050405020304" pitchFamily="18" charset="0"/>
              </a:rPr>
              <a:t>Comparing strings</a:t>
            </a:r>
          </a:p>
          <a:p>
            <a:r>
              <a:rPr lang="en-US" dirty="0">
                <a:solidFill>
                  <a:schemeClr val="tx1"/>
                </a:solidFill>
                <a:latin typeface="Times New Roman" panose="02020603050405020304" pitchFamily="18" charset="0"/>
                <a:cs typeface="Times New Roman" panose="02020603050405020304" pitchFamily="18" charset="0"/>
              </a:rPr>
              <a:t>Accessing characters of a string</a:t>
            </a:r>
          </a:p>
          <a:p>
            <a:r>
              <a:rPr lang="en-US" dirty="0">
                <a:solidFill>
                  <a:schemeClr val="tx1"/>
                </a:solidFill>
                <a:latin typeface="Times New Roman" panose="02020603050405020304" pitchFamily="18" charset="0"/>
                <a:cs typeface="Times New Roman" panose="02020603050405020304" pitchFamily="18" charset="0"/>
              </a:rPr>
              <a:t>Obtaining the size or length of a string, etc...</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5135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72A1C-B602-44EF-8CA6-005F37899FEB}"/>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OBJECT ORIENTED SYSTEM DEVELOPMENT</a:t>
            </a:r>
          </a:p>
        </p:txBody>
      </p:sp>
      <p:sp>
        <p:nvSpPr>
          <p:cNvPr id="3" name="Content Placeholder 2">
            <a:extLst>
              <a:ext uri="{FF2B5EF4-FFF2-40B4-BE49-F238E27FC236}">
                <a16:creationId xmlns:a16="http://schemas.microsoft.com/office/drawing/2014/main" id="{1EFD811A-6505-475E-9745-DFA59812D9F2}"/>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Object-Oriented Modelling (OOM) technique visualizes things in an application by using models organized around objects.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Any software development approach goes through the following stages :</a:t>
            </a:r>
          </a:p>
          <a:p>
            <a:pPr>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rPr>
              <a:t>Analysis</a:t>
            </a:r>
          </a:p>
          <a:p>
            <a:pPr>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rPr>
              <a:t>Design, and</a:t>
            </a:r>
          </a:p>
          <a:p>
            <a:pPr>
              <a:buFont typeface="Wingdings" panose="05000000000000000000" pitchFamily="2" charset="2"/>
              <a:buChar char="v"/>
            </a:pPr>
            <a:r>
              <a:rPr lang="en-US" dirty="0">
                <a:solidFill>
                  <a:srgbClr val="C00000"/>
                </a:solidFill>
                <a:latin typeface="Times New Roman" panose="02020603050405020304" pitchFamily="18" charset="0"/>
                <a:cs typeface="Times New Roman" panose="02020603050405020304" pitchFamily="18" charset="0"/>
              </a:rPr>
              <a:t>Implementation.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object-oriented software engineering, the software developer identifies and organizes the application in terms of object-oriented concepts, prior to their final representation in any specific programming language or software tools.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48991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A576C-4477-46E1-A2A1-657F0BB87BB1}"/>
              </a:ext>
            </a:extLst>
          </p:cNvPr>
          <p:cNvSpPr>
            <a:spLocks noGrp="1"/>
          </p:cNvSpPr>
          <p:nvPr>
            <p:ph type="title"/>
          </p:nvPr>
        </p:nvSpPr>
        <p:spPr/>
        <p:txBody>
          <a:bodyPr>
            <a:normAutofit fontScale="90000"/>
          </a:bodyPr>
          <a:lstStyle/>
          <a:p>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Phases in Object-Oriented Software Development</a:t>
            </a: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4998E51-9DB7-4B57-931A-65B9449CCB3A}"/>
              </a:ext>
            </a:extLst>
          </p:cNvPr>
          <p:cNvSpPr>
            <a:spLocks noGrp="1"/>
          </p:cNvSpPr>
          <p:nvPr>
            <p:ph idx="1"/>
          </p:nvPr>
        </p:nvSpPr>
        <p:spPr/>
        <p:txBody>
          <a:bodyPr/>
          <a:lstStyle/>
          <a:p>
            <a:pPr marL="45720" indent="0">
              <a:buNone/>
            </a:pPr>
            <a:r>
              <a:rPr lang="en-US" dirty="0">
                <a:solidFill>
                  <a:srgbClr val="C00000"/>
                </a:solidFill>
              </a:rPr>
              <a:t>Object–Oriented Analysis: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this stage, the problem is formulated, user requirements are identified, and then a model is built based upon real–world objects.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analysis produces models on how the desired system should function and how it must be developed.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models do not include any implementation details so that it can be understood and examined by any non–technical application expert.</a:t>
            </a:r>
          </a:p>
          <a:p>
            <a:endParaRPr lang="en-US" dirty="0"/>
          </a:p>
        </p:txBody>
      </p:sp>
    </p:spTree>
    <p:extLst>
      <p:ext uri="{BB962C8B-B14F-4D97-AF65-F5344CB8AC3E}">
        <p14:creationId xmlns:p14="http://schemas.microsoft.com/office/powerpoint/2010/main" val="32398927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A6E1F-E298-4997-89A0-A684D4EF8094}"/>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6472AE1A-6302-49A4-8C3D-7EE981D6DF9E}"/>
              </a:ext>
            </a:extLst>
          </p:cNvPr>
          <p:cNvSpPr>
            <a:spLocks noGrp="1"/>
          </p:cNvSpPr>
          <p:nvPr>
            <p:ph idx="1"/>
          </p:nvPr>
        </p:nvSpPr>
        <p:spPr/>
        <p:txBody>
          <a:bodyPr>
            <a:normAutofit fontScale="92500" lnSpcReduction="10000"/>
          </a:bodyPr>
          <a:lstStyle/>
          <a:p>
            <a:pPr marL="45720" indent="0">
              <a:buNone/>
            </a:pPr>
            <a:r>
              <a:rPr lang="en-US" sz="2400" dirty="0">
                <a:solidFill>
                  <a:srgbClr val="C00000"/>
                </a:solidFill>
                <a:latin typeface="Times New Roman" panose="02020603050405020304" pitchFamily="18" charset="0"/>
                <a:cs typeface="Times New Roman" panose="02020603050405020304" pitchFamily="18" charset="0"/>
              </a:rPr>
              <a:t>Object–Oriented Design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Object-oriented design includes two main stages, namely, system design and object design.</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System Design</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this stage, the complete architecture of the desired system is designed. The system is conceived as a set of interacting subsystems that in turn is composed of a hierarchy of interacting objects, grouped into classes. System design is done according to both the system analysis model and the proposed system architecture. Here, the emphasis is on the objects comprising the system rather than the processes in the system.</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Object Design</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this phase, a design model is developed based on both the models developed in the system analysis phase and the architecture designed in the system design phase. All the classes required are identified.</a:t>
            </a:r>
          </a:p>
          <a:p>
            <a:endParaRPr lang="en-US" dirty="0"/>
          </a:p>
        </p:txBody>
      </p:sp>
    </p:spTree>
    <p:extLst>
      <p:ext uri="{BB962C8B-B14F-4D97-AF65-F5344CB8AC3E}">
        <p14:creationId xmlns:p14="http://schemas.microsoft.com/office/powerpoint/2010/main" val="283162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A93CD-5829-45BB-B3D7-35F920134210}"/>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Modes of Inheritance</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A13BD40E-3BB6-473B-99DA-1AA95F54D260}"/>
              </a:ext>
            </a:extLst>
          </p:cNvPr>
          <p:cNvSpPr>
            <a:spLocks noGrp="1"/>
          </p:cNvSpPr>
          <p:nvPr>
            <p:ph idx="1"/>
          </p:nvPr>
        </p:nvSpPr>
        <p:spPr/>
        <p:txBody>
          <a:bodyPr/>
          <a:lstStyle/>
          <a:p>
            <a:pPr fontAlgn="base"/>
            <a:r>
              <a:rPr lang="en-US" b="1" dirty="0">
                <a:solidFill>
                  <a:schemeClr val="tx1"/>
                </a:solidFill>
                <a:latin typeface="Times New Roman" panose="02020603050405020304" pitchFamily="18" charset="0"/>
                <a:cs typeface="Times New Roman" panose="02020603050405020304" pitchFamily="18" charset="0"/>
              </a:rPr>
              <a:t>Public mode</a:t>
            </a:r>
            <a:r>
              <a:rPr lang="en-US" dirty="0">
                <a:solidFill>
                  <a:schemeClr val="tx1"/>
                </a:solidFill>
                <a:latin typeface="Times New Roman" panose="02020603050405020304" pitchFamily="18" charset="0"/>
                <a:cs typeface="Times New Roman" panose="02020603050405020304" pitchFamily="18" charset="0"/>
              </a:rPr>
              <a:t>: If we derive a sub class from a public base class. Then the public member of the base class will become public in the derived class and protected members of the base class will become protected in derived class.</a:t>
            </a:r>
          </a:p>
          <a:p>
            <a:pPr fontAlgn="base"/>
            <a:r>
              <a:rPr lang="en-US" b="1" dirty="0">
                <a:solidFill>
                  <a:schemeClr val="tx1"/>
                </a:solidFill>
                <a:latin typeface="Times New Roman" panose="02020603050405020304" pitchFamily="18" charset="0"/>
                <a:cs typeface="Times New Roman" panose="02020603050405020304" pitchFamily="18" charset="0"/>
              </a:rPr>
              <a:t>Protected mode</a:t>
            </a:r>
            <a:r>
              <a:rPr lang="en-US" dirty="0">
                <a:solidFill>
                  <a:schemeClr val="tx1"/>
                </a:solidFill>
                <a:latin typeface="Times New Roman" panose="02020603050405020304" pitchFamily="18" charset="0"/>
                <a:cs typeface="Times New Roman" panose="02020603050405020304" pitchFamily="18" charset="0"/>
              </a:rPr>
              <a:t>: If we derive a sub class from a Protected base class. Then both public member and protected members of the base class will become protected in derived class.</a:t>
            </a:r>
          </a:p>
          <a:p>
            <a:pPr fontAlgn="base"/>
            <a:r>
              <a:rPr lang="en-US" b="1" dirty="0">
                <a:solidFill>
                  <a:schemeClr val="tx1"/>
                </a:solidFill>
                <a:latin typeface="Times New Roman" panose="02020603050405020304" pitchFamily="18" charset="0"/>
                <a:cs typeface="Times New Roman" panose="02020603050405020304" pitchFamily="18" charset="0"/>
              </a:rPr>
              <a:t>Private mode</a:t>
            </a:r>
            <a:r>
              <a:rPr lang="en-US" dirty="0">
                <a:solidFill>
                  <a:schemeClr val="tx1"/>
                </a:solidFill>
                <a:latin typeface="Times New Roman" panose="02020603050405020304" pitchFamily="18" charset="0"/>
                <a:cs typeface="Times New Roman" panose="02020603050405020304" pitchFamily="18" charset="0"/>
              </a:rPr>
              <a:t>: If we derive a sub class from a Private base class. Then both public member and protected members of the base class will become Private in derived class.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23373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F7CEF-B2B4-41D1-AAF3-B74A2E2DD234}"/>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903C6676-9AEF-44B2-B093-5405DC737165}"/>
              </a:ext>
            </a:extLst>
          </p:cNvPr>
          <p:cNvSpPr>
            <a:spLocks noGrp="1"/>
          </p:cNvSpPr>
          <p:nvPr>
            <p:ph idx="1"/>
          </p:nvPr>
        </p:nvSpPr>
        <p:spPr/>
        <p:txBody>
          <a:bodyPr/>
          <a:lstStyle/>
          <a:p>
            <a:pPr marL="45720" indent="0">
              <a:buNone/>
            </a:pPr>
            <a:r>
              <a:rPr lang="en-US" dirty="0">
                <a:solidFill>
                  <a:srgbClr val="C00000"/>
                </a:solidFill>
              </a:rPr>
              <a:t>Object–Oriented Implementation and Testing</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this stage, the design model developed in the object design is translated into code in an appropriate programming language or software tool.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databases are created and the specific hardware requirements are ascertained.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Once the code is in shape, it is tested using specialized techniques to identify and remove the errors in the code.</a:t>
            </a:r>
          </a:p>
          <a:p>
            <a:pPr marL="45720" indent="0">
              <a:buNone/>
            </a:pPr>
            <a:endParaRPr lang="en-US" dirty="0"/>
          </a:p>
        </p:txBody>
      </p:sp>
    </p:spTree>
    <p:extLst>
      <p:ext uri="{BB962C8B-B14F-4D97-AF65-F5344CB8AC3E}">
        <p14:creationId xmlns:p14="http://schemas.microsoft.com/office/powerpoint/2010/main" val="3812147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857F-8BB4-4467-B3EE-7504C36290E2}"/>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pic>
        <p:nvPicPr>
          <p:cNvPr id="3074" name="Picture 2">
            <a:extLst>
              <a:ext uri="{FF2B5EF4-FFF2-40B4-BE49-F238E27FC236}">
                <a16:creationId xmlns:a16="http://schemas.microsoft.com/office/drawing/2014/main" id="{F17BDA28-AC73-4725-9BA6-F9D859FDF8B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2122735"/>
            <a:ext cx="10121348" cy="4006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017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EB777-45A9-495B-86DD-8638241363BC}"/>
              </a:ext>
            </a:extLst>
          </p:cNvPr>
          <p:cNvSpPr>
            <a:spLocks noGrp="1"/>
          </p:cNvSpPr>
          <p:nvPr>
            <p:ph type="title"/>
          </p:nvPr>
        </p:nvSpPr>
        <p:spPr/>
        <p:txBody>
          <a:bodyPr>
            <a:normAutofit fontScale="90000"/>
          </a:bodyPr>
          <a:lstStyle/>
          <a:p>
            <a:pPr fontAlgn="base"/>
            <a:br>
              <a:rPr lang="en-US" b="1" dirty="0"/>
            </a:br>
            <a:br>
              <a:rPr lang="en-US" b="1" dirty="0"/>
            </a:br>
            <a:r>
              <a:rPr lang="en-US" b="1" dirty="0">
                <a:solidFill>
                  <a:srgbClr val="FF0000"/>
                </a:solidFill>
                <a:latin typeface="Times New Roman" panose="02020603050405020304" pitchFamily="18" charset="0"/>
                <a:cs typeface="Times New Roman" panose="02020603050405020304" pitchFamily="18" charset="0"/>
              </a:rPr>
              <a:t>Types of Inheritance in C++</a:t>
            </a:r>
            <a:br>
              <a:rPr lang="en-US" dirty="0"/>
            </a:br>
            <a:br>
              <a:rPr lang="en-US" dirty="0"/>
            </a:br>
            <a:endParaRPr lang="en-US" dirty="0"/>
          </a:p>
        </p:txBody>
      </p:sp>
      <p:sp>
        <p:nvSpPr>
          <p:cNvPr id="4" name="Content Placeholder 3">
            <a:extLst>
              <a:ext uri="{FF2B5EF4-FFF2-40B4-BE49-F238E27FC236}">
                <a16:creationId xmlns:a16="http://schemas.microsoft.com/office/drawing/2014/main" id="{2C7E1BD8-BC87-4F78-97E7-E2AFEF52D6E0}"/>
              </a:ext>
            </a:extLst>
          </p:cNvPr>
          <p:cNvSpPr>
            <a:spLocks noGrp="1"/>
          </p:cNvSpPr>
          <p:nvPr>
            <p:ph sz="half" idx="1"/>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Single Inheritance</a:t>
            </a:r>
            <a:r>
              <a:rPr lang="en-US" dirty="0">
                <a:solidFill>
                  <a:schemeClr val="tx1"/>
                </a:solidFill>
                <a:latin typeface="Times New Roman" panose="02020603050405020304" pitchFamily="18" charset="0"/>
                <a:cs typeface="Times New Roman" panose="02020603050405020304" pitchFamily="18" charset="0"/>
              </a:rPr>
              <a:t>: In single inheritance, a class is allowed to inherit from only one class. i.e. one sub class is inherited by one base class only.</a:t>
            </a:r>
          </a:p>
        </p:txBody>
      </p:sp>
      <p:pic>
        <p:nvPicPr>
          <p:cNvPr id="4098" name="Picture 2">
            <a:extLst>
              <a:ext uri="{FF2B5EF4-FFF2-40B4-BE49-F238E27FC236}">
                <a16:creationId xmlns:a16="http://schemas.microsoft.com/office/drawing/2014/main" id="{941C9822-F0C6-491A-BDD7-C9479B230DAF}"/>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149098" y="2057400"/>
            <a:ext cx="2991267"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18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4C206-E424-47FF-8886-1F9CCA5DDE55}"/>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FE44C506-19AD-446F-98C8-F706321E00F6}"/>
              </a:ext>
            </a:extLst>
          </p:cNvPr>
          <p:cNvSpPr>
            <a:spLocks noGrp="1"/>
          </p:cNvSpPr>
          <p:nvPr>
            <p:ph sz="half" idx="1"/>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Multiple Inheritance:</a:t>
            </a:r>
            <a:r>
              <a:rPr lang="en-US" dirty="0">
                <a:solidFill>
                  <a:schemeClr val="tx1"/>
                </a:solidFill>
                <a:latin typeface="Times New Roman" panose="02020603050405020304" pitchFamily="18" charset="0"/>
                <a:cs typeface="Times New Roman" panose="02020603050405020304" pitchFamily="18" charset="0"/>
              </a:rPr>
              <a:t> Multiple Inheritance is a feature of C++ where a class can inherit from more than one classes. </a:t>
            </a:r>
            <a:r>
              <a:rPr lang="en-US" dirty="0" err="1">
                <a:solidFill>
                  <a:schemeClr val="tx1"/>
                </a:solidFill>
                <a:latin typeface="Times New Roman" panose="02020603050405020304" pitchFamily="18" charset="0"/>
                <a:cs typeface="Times New Roman" panose="02020603050405020304" pitchFamily="18" charset="0"/>
              </a:rPr>
              <a:t>i.e</a:t>
            </a:r>
            <a:r>
              <a:rPr lang="en-US" dirty="0">
                <a:solidFill>
                  <a:schemeClr val="tx1"/>
                </a:solidFill>
                <a:latin typeface="Times New Roman" panose="02020603050405020304" pitchFamily="18" charset="0"/>
                <a:cs typeface="Times New Roman" panose="02020603050405020304" pitchFamily="18" charset="0"/>
              </a:rPr>
              <a:t> one </a:t>
            </a:r>
            <a:r>
              <a:rPr lang="en-US" b="1" dirty="0">
                <a:solidFill>
                  <a:schemeClr val="tx1"/>
                </a:solidFill>
                <a:latin typeface="Times New Roman" panose="02020603050405020304" pitchFamily="18" charset="0"/>
                <a:cs typeface="Times New Roman" panose="02020603050405020304" pitchFamily="18" charset="0"/>
              </a:rPr>
              <a:t>sub class</a:t>
            </a:r>
            <a:r>
              <a:rPr lang="en-US" dirty="0">
                <a:solidFill>
                  <a:schemeClr val="tx1"/>
                </a:solidFill>
                <a:latin typeface="Times New Roman" panose="02020603050405020304" pitchFamily="18" charset="0"/>
                <a:cs typeface="Times New Roman" panose="02020603050405020304" pitchFamily="18" charset="0"/>
              </a:rPr>
              <a:t> is inherited from more than one </a:t>
            </a:r>
            <a:r>
              <a:rPr lang="en-US" b="1" dirty="0">
                <a:solidFill>
                  <a:schemeClr val="tx1"/>
                </a:solidFill>
                <a:latin typeface="Times New Roman" panose="02020603050405020304" pitchFamily="18" charset="0"/>
                <a:cs typeface="Times New Roman" panose="02020603050405020304" pitchFamily="18" charset="0"/>
              </a:rPr>
              <a:t>base classes</a:t>
            </a:r>
            <a:r>
              <a:rPr lang="en-US" dirty="0">
                <a:solidFill>
                  <a:schemeClr val="tx1"/>
                </a:solidFill>
                <a:latin typeface="Times New Roman" panose="02020603050405020304" pitchFamily="18" charset="0"/>
                <a:cs typeface="Times New Roman" panose="02020603050405020304" pitchFamily="18" charset="0"/>
              </a:rPr>
              <a:t>.</a:t>
            </a:r>
          </a:p>
        </p:txBody>
      </p:sp>
      <p:pic>
        <p:nvPicPr>
          <p:cNvPr id="5122" name="Picture 2">
            <a:extLst>
              <a:ext uri="{FF2B5EF4-FFF2-40B4-BE49-F238E27FC236}">
                <a16:creationId xmlns:a16="http://schemas.microsoft.com/office/drawing/2014/main" id="{8DB69066-81EF-49FF-AA16-FEFFB6F3567E}"/>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67450" y="2199861"/>
            <a:ext cx="4754563" cy="2849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7838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2D256-0348-4D1F-BF7B-9FEF7C333EA3}"/>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A00B2FFC-4C1A-45CE-B9D2-74547A138DE1}"/>
              </a:ext>
            </a:extLst>
          </p:cNvPr>
          <p:cNvSpPr>
            <a:spLocks noGrp="1"/>
          </p:cNvSpPr>
          <p:nvPr>
            <p:ph sz="half" idx="1"/>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Multilevel Inheritance</a:t>
            </a:r>
            <a:r>
              <a:rPr lang="en-US" dirty="0">
                <a:solidFill>
                  <a:schemeClr val="tx1"/>
                </a:solidFill>
                <a:latin typeface="Times New Roman" panose="02020603050405020304" pitchFamily="18" charset="0"/>
                <a:cs typeface="Times New Roman" panose="02020603050405020304" pitchFamily="18" charset="0"/>
              </a:rPr>
              <a:t>: In this type of inheritance, a derived class is created from another derived class.</a:t>
            </a:r>
          </a:p>
        </p:txBody>
      </p:sp>
      <p:pic>
        <p:nvPicPr>
          <p:cNvPr id="6146" name="Picture 2">
            <a:extLst>
              <a:ext uri="{FF2B5EF4-FFF2-40B4-BE49-F238E27FC236}">
                <a16:creationId xmlns:a16="http://schemas.microsoft.com/office/drawing/2014/main" id="{9C7D2198-6DBF-4B5F-895D-13CF51CFDCC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39360" y="1764906"/>
            <a:ext cx="4610743" cy="4023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593014"/>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233</TotalTime>
  <Words>3438</Words>
  <Application>Microsoft Office PowerPoint</Application>
  <PresentationFormat>Widescreen</PresentationFormat>
  <Paragraphs>263</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Corbel</vt:lpstr>
      <vt:lpstr>Times New Roman</vt:lpstr>
      <vt:lpstr>Wingdings</vt:lpstr>
      <vt:lpstr>Basis</vt:lpstr>
      <vt:lpstr>                            UNIT-III</vt:lpstr>
      <vt:lpstr>INHERITANCE</vt:lpstr>
      <vt:lpstr>Why and when to use inheritance?</vt:lpstr>
      <vt:lpstr>Cont..</vt:lpstr>
      <vt:lpstr>Modes of Inheritance</vt:lpstr>
      <vt:lpstr>Cont…</vt:lpstr>
      <vt:lpstr>  Types of Inheritance in C++  </vt:lpstr>
      <vt:lpstr>Cont…</vt:lpstr>
      <vt:lpstr>Cont…</vt:lpstr>
      <vt:lpstr>Cont…</vt:lpstr>
      <vt:lpstr>Cont…</vt:lpstr>
      <vt:lpstr>VIRTUAL BASE CLASS</vt:lpstr>
      <vt:lpstr>Cont…</vt:lpstr>
      <vt:lpstr>How to resolve this issue?</vt:lpstr>
      <vt:lpstr>ABSTRACT CLASS</vt:lpstr>
      <vt:lpstr>POINTERS</vt:lpstr>
      <vt:lpstr>VIRTUAL FUNCTION</vt:lpstr>
      <vt:lpstr>RULES FOR VIRTUAL FUNCTION</vt:lpstr>
      <vt:lpstr>POLYMORPHISM</vt:lpstr>
      <vt:lpstr>Cont…</vt:lpstr>
      <vt:lpstr> Compile time polymorphism</vt:lpstr>
      <vt:lpstr>Run time polymorphism</vt:lpstr>
      <vt:lpstr>                              UNIT-IV</vt:lpstr>
      <vt:lpstr>MANAGING IO CONSOLE OPERATIONS</vt:lpstr>
      <vt:lpstr>Cont…</vt:lpstr>
      <vt:lpstr>Header files available in C++ for Input / Output operations are:</vt:lpstr>
      <vt:lpstr>WORKING WITH FILES</vt:lpstr>
      <vt:lpstr>OPENING A FILE</vt:lpstr>
      <vt:lpstr>CLOSING A FILE</vt:lpstr>
      <vt:lpstr>General Functions For Handling Files</vt:lpstr>
      <vt:lpstr>TEMPLATES</vt:lpstr>
      <vt:lpstr>  Function Templates </vt:lpstr>
      <vt:lpstr>CLASS TEMPLATE</vt:lpstr>
      <vt:lpstr>EXCEPTION HANDLING</vt:lpstr>
      <vt:lpstr>Why Exception Handling?</vt:lpstr>
      <vt:lpstr>Cont…</vt:lpstr>
      <vt:lpstr>                             UNIT-V</vt:lpstr>
      <vt:lpstr>STANDARD TEMPLATE LIBRARY</vt:lpstr>
      <vt:lpstr>Cont…</vt:lpstr>
      <vt:lpstr>ALGORITHMS</vt:lpstr>
      <vt:lpstr>CONTAINERS</vt:lpstr>
      <vt:lpstr>Cont..</vt:lpstr>
      <vt:lpstr>FUNCTIONS</vt:lpstr>
      <vt:lpstr>ITERATORS</vt:lpstr>
      <vt:lpstr>MANIPULATING STRINGS</vt:lpstr>
      <vt:lpstr>STRINGS IN C++</vt:lpstr>
      <vt:lpstr>OBJECT ORIENTED SYSTEM DEVELOPMENT</vt:lpstr>
      <vt:lpstr> Phases in Object-Oriented Software Development </vt:lpstr>
      <vt:lpstr>Cont..</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Jeeva jks</dc:creator>
  <cp:lastModifiedBy>Jeeva jks</cp:lastModifiedBy>
  <cp:revision>26</cp:revision>
  <dcterms:created xsi:type="dcterms:W3CDTF">2020-04-04T13:07:48Z</dcterms:created>
  <dcterms:modified xsi:type="dcterms:W3CDTF">2020-04-05T06:50:50Z</dcterms:modified>
</cp:coreProperties>
</file>