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53" r:id="rId62"/>
    <p:sldId id="354" r:id="rId63"/>
    <p:sldId id="355" r:id="rId64"/>
    <p:sldId id="356" r:id="rId65"/>
    <p:sldId id="357" r:id="rId66"/>
    <p:sldId id="358" r:id="rId67"/>
    <p:sldId id="359" r:id="rId6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3CB4"/>
    <a:srgbClr val="000066"/>
    <a:srgbClr val="99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C91C4-C344-4FCE-9E8A-17D1992F6F8D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BC5AD-6750-4A09-86A4-0E6AFDA794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59278-E26B-4172-A7AC-A8C1867DC5D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87A0A5-0F3C-4F03-9AC0-93EAD1DAD4CC}" type="slidenum">
              <a:rPr lang="en-US"/>
              <a:pPr/>
              <a:t>11</a:t>
            </a:fld>
            <a:endParaRPr lang="en-US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269AE2-D20A-481D-8738-E8319420F3F2}" type="slidenum">
              <a:rPr lang="en-US"/>
              <a:pPr/>
              <a:t>12</a:t>
            </a:fld>
            <a:endParaRPr lang="en-US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3E1AA3-5747-4989-A460-D6BB1DAA6E67}" type="slidenum">
              <a:rPr lang="en-US"/>
              <a:pPr/>
              <a:t>13</a:t>
            </a:fld>
            <a:endParaRPr lang="en-US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0D18E0-8BDC-4E31-8DC7-F0042857B8DC}" type="slidenum">
              <a:rPr lang="en-US"/>
              <a:pPr/>
              <a:t>14</a:t>
            </a:fld>
            <a:endParaRPr lang="en-US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BF2E7C-429E-4572-BF75-F5FCB479CA17}" type="slidenum">
              <a:rPr lang="en-US"/>
              <a:pPr/>
              <a:t>15</a:t>
            </a:fld>
            <a:endParaRPr lang="en-US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DC7230-5BD0-4A76-8090-FC420FE7C466}" type="slidenum">
              <a:rPr lang="en-US"/>
              <a:pPr/>
              <a:t>16</a:t>
            </a:fld>
            <a:endParaRPr lang="en-US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68F83F-44E8-4BF8-A521-B771230BE929}" type="slidenum">
              <a:rPr lang="en-US"/>
              <a:pPr/>
              <a:t>17</a:t>
            </a:fld>
            <a:endParaRPr lang="en-US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167766-22AB-4FB4-97A5-67A3CA7E3448}" type="slidenum">
              <a:rPr lang="en-US"/>
              <a:pPr/>
              <a:t>18</a:t>
            </a:fld>
            <a:endParaRPr lang="en-US"/>
          </a:p>
        </p:txBody>
      </p:sp>
      <p:sp>
        <p:nvSpPr>
          <p:cNvPr id="197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1387AD-88AF-423C-A6B0-9F4A95DDB09A}" type="slidenum">
              <a:rPr lang="en-US"/>
              <a:pPr/>
              <a:t>19</a:t>
            </a:fld>
            <a:endParaRPr lang="en-US"/>
          </a:p>
        </p:txBody>
      </p:sp>
      <p:sp>
        <p:nvSpPr>
          <p:cNvPr id="215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6F1963-E773-456B-9990-D57B8C163920}" type="slidenum">
              <a:rPr lang="en-US"/>
              <a:pPr/>
              <a:t>20</a:t>
            </a:fld>
            <a:endParaRPr lang="en-US"/>
          </a:p>
        </p:txBody>
      </p:sp>
      <p:sp>
        <p:nvSpPr>
          <p:cNvPr id="5079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C0433C-6C54-4B9F-84BB-52EE4276DFA5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D5B60B-1336-4E81-8B4C-1AD6F8AF8445}" type="slidenum">
              <a:rPr lang="en-US"/>
              <a:pPr/>
              <a:t>21</a:t>
            </a:fld>
            <a:endParaRPr lang="en-US"/>
          </a:p>
        </p:txBody>
      </p:sp>
      <p:sp>
        <p:nvSpPr>
          <p:cNvPr id="667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15" y="4343713"/>
            <a:ext cx="5028370" cy="4113862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AC4212-7251-4E9D-A9DD-7A2513190E57}" type="slidenum">
              <a:rPr lang="en-US"/>
              <a:pPr/>
              <a:t>22</a:t>
            </a:fld>
            <a:endParaRPr lang="en-US"/>
          </a:p>
        </p:txBody>
      </p:sp>
      <p:sp>
        <p:nvSpPr>
          <p:cNvPr id="68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B6849E-00DE-485C-AA25-DC4A61C2DCB8}" type="slidenum">
              <a:rPr lang="en-US"/>
              <a:pPr/>
              <a:t>23</a:t>
            </a:fld>
            <a:endParaRPr lang="en-US"/>
          </a:p>
        </p:txBody>
      </p:sp>
      <p:sp>
        <p:nvSpPr>
          <p:cNvPr id="66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15" y="4343713"/>
            <a:ext cx="5028370" cy="4113862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F62B2C-6DA4-405E-8404-6EFD4FD252A7}" type="slidenum">
              <a:rPr lang="en-US"/>
              <a:pPr/>
              <a:t>24</a:t>
            </a:fld>
            <a:endParaRPr lang="en-US"/>
          </a:p>
        </p:txBody>
      </p:sp>
      <p:sp>
        <p:nvSpPr>
          <p:cNvPr id="688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5A266-9058-4EA6-9A03-0D3DA75E8234}" type="slidenum">
              <a:rPr lang="en-US"/>
              <a:pPr/>
              <a:t>25</a:t>
            </a:fld>
            <a:endParaRPr lang="en-US"/>
          </a:p>
        </p:txBody>
      </p:sp>
      <p:sp>
        <p:nvSpPr>
          <p:cNvPr id="67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15" y="4343713"/>
            <a:ext cx="5028370" cy="4113862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D279F9-3D2B-4C65-88B6-620037D04E8A}" type="slidenum">
              <a:rPr lang="en-US"/>
              <a:pPr/>
              <a:t>26</a:t>
            </a:fld>
            <a:endParaRPr lang="en-US"/>
          </a:p>
        </p:txBody>
      </p:sp>
      <p:sp>
        <p:nvSpPr>
          <p:cNvPr id="69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C89077-F07B-4A24-A017-7CCD02CE75D3}" type="slidenum">
              <a:rPr lang="en-US"/>
              <a:pPr/>
              <a:t>27</a:t>
            </a:fld>
            <a:endParaRPr lang="en-US"/>
          </a:p>
        </p:txBody>
      </p:sp>
      <p:sp>
        <p:nvSpPr>
          <p:cNvPr id="675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15" y="4343713"/>
            <a:ext cx="5028370" cy="4113862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170FCE-3D64-48AF-89B8-B47576355C0F}" type="slidenum">
              <a:rPr lang="en-US"/>
              <a:pPr/>
              <a:t>28</a:t>
            </a:fld>
            <a:endParaRPr lang="en-US"/>
          </a:p>
        </p:txBody>
      </p:sp>
      <p:sp>
        <p:nvSpPr>
          <p:cNvPr id="69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EA7041-74BB-4E1E-8944-F0D8629F91BB}" type="slidenum">
              <a:rPr lang="en-US"/>
              <a:pPr/>
              <a:t>29</a:t>
            </a:fld>
            <a:endParaRPr lang="en-US"/>
          </a:p>
        </p:txBody>
      </p:sp>
      <p:sp>
        <p:nvSpPr>
          <p:cNvPr id="69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15" y="4343713"/>
            <a:ext cx="5028370" cy="4113862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608A26-3692-421E-B1A9-40679A425D6A}" type="slidenum">
              <a:rPr lang="en-US"/>
              <a:pPr/>
              <a:t>30</a:t>
            </a:fld>
            <a:endParaRPr lang="en-US"/>
          </a:p>
        </p:txBody>
      </p:sp>
      <p:sp>
        <p:nvSpPr>
          <p:cNvPr id="528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C25C07-B55B-429A-AE75-F977D7A5CB19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88AF4B-0402-4E12-8395-B2E6C04C4A4A}" type="slidenum">
              <a:rPr lang="en-US"/>
              <a:pPr/>
              <a:t>31</a:t>
            </a:fld>
            <a:endParaRPr lang="en-US"/>
          </a:p>
        </p:txBody>
      </p:sp>
      <p:sp>
        <p:nvSpPr>
          <p:cNvPr id="70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188322-8220-4607-BD0A-FED1E319EA53}" type="slidenum">
              <a:rPr lang="en-US"/>
              <a:pPr/>
              <a:t>32</a:t>
            </a:fld>
            <a:endParaRPr lang="en-US"/>
          </a:p>
        </p:txBody>
      </p:sp>
      <p:sp>
        <p:nvSpPr>
          <p:cNvPr id="532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66A198-C3EE-430A-8376-B9A73A365A85}" type="slidenum">
              <a:rPr lang="en-US"/>
              <a:pPr/>
              <a:t>34</a:t>
            </a:fld>
            <a:endParaRPr lang="en-US"/>
          </a:p>
        </p:txBody>
      </p:sp>
      <p:sp>
        <p:nvSpPr>
          <p:cNvPr id="540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0DB59C-7743-423D-B17E-2B35ACCE651F}" type="slidenum">
              <a:rPr lang="en-US"/>
              <a:pPr/>
              <a:t>35</a:t>
            </a:fld>
            <a:endParaRPr lang="en-US"/>
          </a:p>
        </p:txBody>
      </p:sp>
      <p:sp>
        <p:nvSpPr>
          <p:cNvPr id="544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251F80-118E-4288-83F1-6AD61D7DF703}" type="slidenum">
              <a:rPr lang="en-US"/>
              <a:pPr/>
              <a:t>36</a:t>
            </a:fld>
            <a:endParaRPr lang="en-US"/>
          </a:p>
        </p:txBody>
      </p:sp>
      <p:sp>
        <p:nvSpPr>
          <p:cNvPr id="546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3DEA2D-8DBD-4F04-BABA-89D017CC42DE}" type="slidenum">
              <a:rPr lang="en-US"/>
              <a:pPr/>
              <a:t>37</a:t>
            </a:fld>
            <a:endParaRPr lang="en-US"/>
          </a:p>
        </p:txBody>
      </p:sp>
      <p:sp>
        <p:nvSpPr>
          <p:cNvPr id="548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37ADD7-9715-476F-9539-99C2656F83A4}" type="slidenum">
              <a:rPr lang="en-US"/>
              <a:pPr/>
              <a:t>38</a:t>
            </a:fld>
            <a:endParaRPr lang="en-US"/>
          </a:p>
        </p:txBody>
      </p:sp>
      <p:sp>
        <p:nvSpPr>
          <p:cNvPr id="69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15" y="4343713"/>
            <a:ext cx="5028370" cy="4113862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6BAB5-ADA3-4F24-A75A-12A53F901E71}" type="slidenum">
              <a:rPr lang="en-US"/>
              <a:pPr/>
              <a:t>39</a:t>
            </a:fld>
            <a:endParaRPr lang="en-US"/>
          </a:p>
        </p:txBody>
      </p:sp>
      <p:sp>
        <p:nvSpPr>
          <p:cNvPr id="552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438C24-FCBB-4A6D-B98E-0519525151A8}" type="slidenum">
              <a:rPr lang="en-US"/>
              <a:pPr/>
              <a:t>40</a:t>
            </a:fld>
            <a:endParaRPr lang="en-US"/>
          </a:p>
        </p:txBody>
      </p:sp>
      <p:sp>
        <p:nvSpPr>
          <p:cNvPr id="70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15" y="4343713"/>
            <a:ext cx="5028370" cy="4113862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0A3F4C-6FC3-4A0C-B0BA-990E6952CE28}" type="slidenum">
              <a:rPr lang="en-US"/>
              <a:pPr/>
              <a:t>42</a:t>
            </a:fld>
            <a:endParaRPr lang="en-US"/>
          </a:p>
        </p:txBody>
      </p:sp>
      <p:sp>
        <p:nvSpPr>
          <p:cNvPr id="565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B97615-772A-45B5-843D-CBF8284CB6A6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ABB617-E7B0-4AB1-B195-EC143DF73CF5}" type="slidenum">
              <a:rPr lang="en-US"/>
              <a:pPr/>
              <a:t>43</a:t>
            </a:fld>
            <a:endParaRPr lang="en-US"/>
          </a:p>
        </p:txBody>
      </p:sp>
      <p:sp>
        <p:nvSpPr>
          <p:cNvPr id="731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B0C389-CD21-4478-9078-FA0219A6FA69}" type="slidenum">
              <a:rPr lang="en-US"/>
              <a:pPr/>
              <a:t>44</a:t>
            </a:fld>
            <a:endParaRPr lang="en-US"/>
          </a:p>
        </p:txBody>
      </p:sp>
      <p:sp>
        <p:nvSpPr>
          <p:cNvPr id="733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0AD85-F04E-4DFC-8B00-9C8B18CAC496}" type="slidenum">
              <a:rPr lang="en-US"/>
              <a:pPr/>
              <a:t>45</a:t>
            </a:fld>
            <a:endParaRPr lang="en-US"/>
          </a:p>
        </p:txBody>
      </p:sp>
      <p:sp>
        <p:nvSpPr>
          <p:cNvPr id="735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C01328-7945-4357-B587-35EF2F60311C}" type="slidenum">
              <a:rPr lang="en-US"/>
              <a:pPr/>
              <a:t>46</a:t>
            </a:fld>
            <a:endParaRPr lang="en-US"/>
          </a:p>
        </p:txBody>
      </p:sp>
      <p:sp>
        <p:nvSpPr>
          <p:cNvPr id="737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F3AAB8-31E1-4956-A1C6-8D9AFB8271B9}" type="slidenum">
              <a:rPr lang="en-US"/>
              <a:pPr/>
              <a:t>48</a:t>
            </a:fld>
            <a:endParaRPr lang="en-US"/>
          </a:p>
        </p:txBody>
      </p:sp>
      <p:sp>
        <p:nvSpPr>
          <p:cNvPr id="739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895EA6-0F3C-47DE-8685-C3932329FAAD}" type="slidenum">
              <a:rPr lang="en-US"/>
              <a:pPr/>
              <a:t>49</a:t>
            </a:fld>
            <a:endParaRPr lang="en-US"/>
          </a:p>
        </p:txBody>
      </p:sp>
      <p:sp>
        <p:nvSpPr>
          <p:cNvPr id="7413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anchor="t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528D41-1F07-4649-BCDF-C4FF8636EA1A}" type="slidenum">
              <a:rPr lang="en-US"/>
              <a:pPr/>
              <a:t>50</a:t>
            </a:fld>
            <a:endParaRPr lang="en-US"/>
          </a:p>
        </p:txBody>
      </p:sp>
      <p:sp>
        <p:nvSpPr>
          <p:cNvPr id="7710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8F75A1-E5A8-4E83-8ECD-B3E8FFFF5AB8}" type="slidenum">
              <a:rPr lang="en-US"/>
              <a:pPr/>
              <a:t>51</a:t>
            </a:fld>
            <a:endParaRPr lang="en-US"/>
          </a:p>
        </p:txBody>
      </p:sp>
      <p:sp>
        <p:nvSpPr>
          <p:cNvPr id="573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BB1EE3-7BBB-43BF-A3C6-13D7FE086C76}" type="slidenum">
              <a:rPr lang="en-US"/>
              <a:pPr/>
              <a:t>52</a:t>
            </a:fld>
            <a:endParaRPr lang="en-US"/>
          </a:p>
        </p:txBody>
      </p:sp>
      <p:sp>
        <p:nvSpPr>
          <p:cNvPr id="575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E08E0-3956-47EE-A720-C0F7C543036E}" type="slidenum">
              <a:rPr lang="en-US"/>
              <a:pPr/>
              <a:t>53</a:t>
            </a:fld>
            <a:endParaRPr lang="en-US"/>
          </a:p>
        </p:txBody>
      </p:sp>
      <p:sp>
        <p:nvSpPr>
          <p:cNvPr id="577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D6A53A-6015-42CF-808A-F4A980C75407}" type="slidenum">
              <a:rPr lang="en-US"/>
              <a:pPr/>
              <a:t>6</a:t>
            </a:fld>
            <a:endParaRPr lang="en-US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53A39E-8BDE-4ED6-83B8-871F83C26CA0}" type="slidenum">
              <a:rPr lang="en-US"/>
              <a:pPr/>
              <a:t>54</a:t>
            </a:fld>
            <a:endParaRPr lang="en-US"/>
          </a:p>
        </p:txBody>
      </p:sp>
      <p:sp>
        <p:nvSpPr>
          <p:cNvPr id="579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856733-221E-4E1A-92D4-0F4E8BEDA697}" type="slidenum">
              <a:rPr lang="en-US"/>
              <a:pPr/>
              <a:t>55</a:t>
            </a:fld>
            <a:endParaRPr lang="en-US"/>
          </a:p>
        </p:txBody>
      </p:sp>
      <p:sp>
        <p:nvSpPr>
          <p:cNvPr id="581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42A97F-6090-41C4-B0D3-4E1E19F00FA8}" type="slidenum">
              <a:rPr lang="en-US"/>
              <a:pPr/>
              <a:t>56</a:t>
            </a:fld>
            <a:endParaRPr lang="en-US"/>
          </a:p>
        </p:txBody>
      </p:sp>
      <p:sp>
        <p:nvSpPr>
          <p:cNvPr id="583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E48C5E-5948-47AC-A1DC-B34603242973}" type="slidenum">
              <a:rPr lang="en-US"/>
              <a:pPr/>
              <a:t>57</a:t>
            </a:fld>
            <a:endParaRPr lang="en-US"/>
          </a:p>
        </p:txBody>
      </p:sp>
      <p:sp>
        <p:nvSpPr>
          <p:cNvPr id="598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86597C-32FE-46A9-927F-4FD9060D45F0}" type="slidenum">
              <a:rPr lang="en-US"/>
              <a:pPr/>
              <a:t>61</a:t>
            </a:fld>
            <a:endParaRPr lang="en-US"/>
          </a:p>
        </p:txBody>
      </p:sp>
      <p:sp>
        <p:nvSpPr>
          <p:cNvPr id="71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6AE07-0874-47F2-A271-58EECAE84303}" type="slidenum">
              <a:rPr lang="en-US"/>
              <a:pPr/>
              <a:t>62</a:t>
            </a:fld>
            <a:endParaRPr lang="en-US"/>
          </a:p>
        </p:txBody>
      </p:sp>
      <p:sp>
        <p:nvSpPr>
          <p:cNvPr id="71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DB80E1-0C54-48C0-B2A3-D8DCE315960D}" type="slidenum">
              <a:rPr lang="en-US"/>
              <a:pPr/>
              <a:t>63</a:t>
            </a:fld>
            <a:endParaRPr lang="en-US"/>
          </a:p>
        </p:txBody>
      </p:sp>
      <p:sp>
        <p:nvSpPr>
          <p:cNvPr id="72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F70EB3-7E5E-4731-90BE-CF8986B59AC3}" type="slidenum">
              <a:rPr lang="en-US"/>
              <a:pPr/>
              <a:t>64</a:t>
            </a:fld>
            <a:endParaRPr lang="en-US"/>
          </a:p>
        </p:txBody>
      </p:sp>
      <p:sp>
        <p:nvSpPr>
          <p:cNvPr id="72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F099D9-FEEC-4978-B0C7-FD8289587A1D}" type="slidenum">
              <a:rPr lang="en-US"/>
              <a:pPr/>
              <a:t>65</a:t>
            </a:fld>
            <a:endParaRPr lang="en-US"/>
          </a:p>
        </p:txBody>
      </p:sp>
      <p:sp>
        <p:nvSpPr>
          <p:cNvPr id="72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5B2FD-44B6-43A5-A225-1639D0F06EE2}" type="slidenum">
              <a:rPr lang="en-US"/>
              <a:pPr/>
              <a:t>66</a:t>
            </a:fld>
            <a:endParaRPr lang="en-US"/>
          </a:p>
        </p:txBody>
      </p:sp>
      <p:sp>
        <p:nvSpPr>
          <p:cNvPr id="728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13407A-C915-46D6-803B-914F93400C5C}" type="slidenum">
              <a:rPr lang="en-US"/>
              <a:pPr/>
              <a:t>7</a:t>
            </a:fld>
            <a:endParaRPr lang="en-US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B34EC3-EB26-4B94-A948-3D1443BBA5B9}" type="slidenum">
              <a:rPr lang="en-US"/>
              <a:pPr/>
              <a:t>67</a:t>
            </a:fld>
            <a:endParaRPr lang="en-US"/>
          </a:p>
        </p:txBody>
      </p:sp>
      <p:sp>
        <p:nvSpPr>
          <p:cNvPr id="744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F8817D-971E-462C-9D78-B59FFAEF344F}" type="slidenum">
              <a:rPr lang="en-US"/>
              <a:pPr/>
              <a:t>8</a:t>
            </a:fld>
            <a:endParaRPr lang="en-US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35CBA0-BB7D-45ED-B21A-4447F844DCF0}" type="slidenum">
              <a:rPr lang="en-US"/>
              <a:pPr/>
              <a:t>9</a:t>
            </a:fld>
            <a:endParaRPr lang="en-US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BE1563-E0DB-4C4B-B0CA-0ED93F37462E}" type="slidenum">
              <a:rPr lang="en-US"/>
              <a:pPr/>
              <a:t>10</a:t>
            </a:fld>
            <a:endParaRPr lang="en-US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42E60F-6B1D-47BE-8F2D-814751FB59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B25944-EC3C-4FB3-8DFA-9596DD738D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2E60F-6B1D-47BE-8F2D-814751FB59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25944-EC3C-4FB3-8DFA-9596DD738D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2E60F-6B1D-47BE-8F2D-814751FB59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25944-EC3C-4FB3-8DFA-9596DD738D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2E60F-6B1D-47BE-8F2D-814751FB59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25944-EC3C-4FB3-8DFA-9596DD738DD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2E60F-6B1D-47BE-8F2D-814751FB59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25944-EC3C-4FB3-8DFA-9596DD738DD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2E60F-6B1D-47BE-8F2D-814751FB59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25944-EC3C-4FB3-8DFA-9596DD738D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2E60F-6B1D-47BE-8F2D-814751FB59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25944-EC3C-4FB3-8DFA-9596DD738D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2E60F-6B1D-47BE-8F2D-814751FB59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25944-EC3C-4FB3-8DFA-9596DD738DD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2E60F-6B1D-47BE-8F2D-814751FB59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25944-EC3C-4FB3-8DFA-9596DD738D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442E60F-6B1D-47BE-8F2D-814751FB59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25944-EC3C-4FB3-8DFA-9596DD738D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42E60F-6B1D-47BE-8F2D-814751FB59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B25944-EC3C-4FB3-8DFA-9596DD738DD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442E60F-6B1D-47BE-8F2D-814751FB59AB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B25944-EC3C-4FB3-8DFA-9596DD738D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jpeg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7.png"/><Relationship Id="rId4" Type="http://schemas.openxmlformats.org/officeDocument/2006/relationships/oleObject" Target="../embeddings/oleObject5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9.jpe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ea typeface="+mj-ea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Relational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Unit-II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822057" y="1771187"/>
            <a:ext cx="2441575" cy="4111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Selection of Columns (Attributes</a:t>
            </a:r>
            <a:r>
              <a:rPr lang="en-US" dirty="0">
                <a:ea typeface="+mj-ea"/>
              </a:rPr>
              <a:t>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990600" y="4114800"/>
            <a:ext cx="70294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914400" y="3962400"/>
            <a:ext cx="70294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533400" y="4114800"/>
            <a:ext cx="70294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charset="2"/>
              <a:buNone/>
            </a:pPr>
            <a:endParaRPr kumimoji="1" lang="en-US" sz="2000">
              <a:latin typeface="Times New Roman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07988" y="4140200"/>
            <a:ext cx="70294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82638" y="3811588"/>
            <a:ext cx="30099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35000"/>
              </a:spcBef>
              <a:buClr>
                <a:srgbClr val="000099"/>
              </a:buClr>
              <a:buSzPct val="90000"/>
              <a:buFont typeface="Monotype Sorts" charset="2"/>
              <a:buChar char="n"/>
            </a:pPr>
            <a:r>
              <a:rPr kumimoji="1" lang="en-US" sz="1800" dirty="0"/>
              <a:t> 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</a:rPr>
              <a:t>Select 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Symbol" charset="2"/>
              </a:rPr>
              <a:t>A and C</a:t>
            </a:r>
          </a:p>
          <a:p>
            <a:pPr lvl="1">
              <a:spcBef>
                <a:spcPct val="35000"/>
              </a:spcBef>
              <a:buClr>
                <a:srgbClr val="000099"/>
              </a:buClr>
              <a:buSzPct val="90000"/>
              <a:buFont typeface="Monotype Sorts" charset="2"/>
              <a:buChar char="n"/>
            </a:pP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Symbol" charset="2"/>
              </a:rPr>
              <a:t>Projection</a:t>
            </a:r>
          </a:p>
          <a:p>
            <a:pPr lvl="1">
              <a:spcBef>
                <a:spcPct val="35000"/>
              </a:spcBef>
              <a:buClr>
                <a:srgbClr val="000099"/>
              </a:buClr>
              <a:buSzPct val="90000"/>
              <a:buFont typeface="Monotype Sorts" charset="2"/>
              <a:buChar char="n"/>
            </a:pPr>
            <a:r>
              <a:rPr kumimoji="1" lang="el-GR" sz="1800" dirty="0">
                <a:latin typeface="Times New Roman" pitchFamily="18" charset="0"/>
                <a:cs typeface="Times New Roman" pitchFamily="18" charset="0"/>
                <a:sym typeface="Symbol" charset="2"/>
              </a:rPr>
              <a:t>Π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kumimoji="1" lang="en-US" sz="1800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A, C</a:t>
            </a:r>
            <a:r>
              <a:rPr kumimoji="1" lang="en-US" sz="1800" dirty="0">
                <a:latin typeface="Times New Roman" pitchFamily="18" charset="0"/>
                <a:cs typeface="Times New Roman" pitchFamily="18" charset="0"/>
                <a:sym typeface="Symbol" charset="2"/>
              </a:rPr>
              <a:t> (r) </a:t>
            </a:r>
            <a:endParaRPr kumimoji="1"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2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1663" y="1192213"/>
            <a:ext cx="2792412" cy="456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87400" y="193675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Joining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two relations – Cartesian Product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714107" y="1626553"/>
            <a:ext cx="2901290" cy="399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charset="2"/>
              <a:buChar char="n"/>
              <a:tabLst>
                <a:tab pos="3149600" algn="ctr"/>
              </a:tabLst>
            </a:pPr>
            <a:r>
              <a:rPr kumimoji="1" lang="en-US" sz="2800" dirty="0">
                <a:latin typeface="Times New Roman" pitchFamily="18" charset="0"/>
                <a:cs typeface="Times New Roman" pitchFamily="18" charset="0"/>
              </a:rPr>
              <a:t>Relations </a:t>
            </a:r>
            <a:r>
              <a:rPr kumimoji="1" lang="en-US" sz="2800" i="1" dirty="0">
                <a:latin typeface="Times New Roman" pitchFamily="18" charset="0"/>
                <a:cs typeface="Times New Roman" pitchFamily="18" charset="0"/>
              </a:rPr>
              <a:t>r, s</a:t>
            </a:r>
            <a:r>
              <a:rPr kumimoji="1"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700039" y="3064975"/>
            <a:ext cx="2197906" cy="40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charset="2"/>
              <a:buChar char="n"/>
              <a:tabLst>
                <a:tab pos="3149600" algn="ctr"/>
              </a:tabLst>
            </a:pPr>
            <a:r>
              <a:rPr kumimoji="1" lang="en-US" sz="28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1" lang="en-US" sz="2800" dirty="0">
                <a:latin typeface="Times New Roman" pitchFamily="18" charset="0"/>
                <a:cs typeface="Times New Roman" pitchFamily="18" charset="0"/>
              </a:rPr>
              <a:t> x</a:t>
            </a:r>
            <a:r>
              <a:rPr kumimoji="1"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kumimoji="1"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</a:t>
            </a:r>
            <a:r>
              <a:rPr kumimoji="1"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88644" y="1202935"/>
            <a:ext cx="24320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74957" y="1758462"/>
            <a:ext cx="3168576" cy="38593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Relations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r, s: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14997" y="239150"/>
            <a:ext cx="8229600" cy="903849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Union</a:t>
            </a:r>
            <a:r>
              <a:rPr lang="en-US" dirty="0">
                <a:ea typeface="+mj-ea"/>
              </a:rPr>
              <a:t> of two relations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98513" y="3238500"/>
            <a:ext cx="70294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35000"/>
              </a:spcBef>
              <a:buClr>
                <a:srgbClr val="000099"/>
              </a:buClr>
              <a:buSzPct val="90000"/>
              <a:buFont typeface="Monotype Sorts" charset="2"/>
              <a:buChar char="n"/>
            </a:pPr>
            <a:r>
              <a:rPr kumimoji="1" lang="en-US" sz="2400" b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kumimoji="1"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 s</a:t>
            </a:r>
            <a:r>
              <a:rPr kumimoji="1"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38445" y="1391456"/>
            <a:ext cx="2357437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43768" y="1542147"/>
            <a:ext cx="6861175" cy="334962"/>
          </a:xfrm>
          <a:noFill/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Relations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23913" y="66675"/>
            <a:ext cx="8077200" cy="609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Set difference of two relations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798513" y="3221038"/>
            <a:ext cx="2254176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35000"/>
              </a:spcBef>
              <a:buClr>
                <a:srgbClr val="000099"/>
              </a:buClr>
              <a:buSzPct val="90000"/>
              <a:buFont typeface="Monotype Sorts" charset="2"/>
              <a:buChar char="n"/>
            </a:pPr>
            <a:r>
              <a:rPr kumimoji="1" lang="en-US" sz="3600" i="1" dirty="0">
                <a:latin typeface="Times New Roman" pitchFamily="18" charset="0"/>
                <a:cs typeface="Times New Roman" pitchFamily="18" charset="0"/>
              </a:rPr>
              <a:t>r  </a:t>
            </a:r>
            <a:r>
              <a:rPr kumimoji="1" lang="en-US" sz="36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– s</a:t>
            </a:r>
            <a:r>
              <a:rPr kumimoji="1" lang="en-US" sz="3600" i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8108" y="1211263"/>
            <a:ext cx="2554288" cy="323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798513" y="1077913"/>
            <a:ext cx="7848600" cy="4876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r, 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endParaRPr lang="en-US" dirty="0" smtClean="0"/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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s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23913" y="23813"/>
            <a:ext cx="8077200" cy="609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Set Intersection of two relations</a:t>
            </a: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4785" y="1219029"/>
            <a:ext cx="26574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798513" y="1304925"/>
            <a:ext cx="6826250" cy="5207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 relations on schemas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respectively.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Then,  the “natural join”  of relations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 relation on schema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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obtained as follows: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 each pair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have the same value on each of the attributes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add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to the result, where</a:t>
            </a:r>
          </a:p>
          <a:p>
            <a:pPr lvl="2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the same value as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the same value as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i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14997" y="260570"/>
            <a:ext cx="8229600" cy="1143000"/>
          </a:xfrm>
        </p:spPr>
        <p:txBody>
          <a:bodyPr>
            <a:normAutofit/>
          </a:bodyPr>
          <a:lstStyle/>
          <a:p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Joining two relations – Natural Join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32753" y="1739094"/>
            <a:ext cx="6843712" cy="382587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Relations r, s:</a:t>
            </a:r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3671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Natural Join Example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19150" y="3654425"/>
            <a:ext cx="7029450" cy="996950"/>
            <a:chOff x="288" y="2688"/>
            <a:chExt cx="4428" cy="258"/>
          </a:xfrm>
        </p:grpSpPr>
        <p:sp>
          <p:nvSpPr>
            <p:cNvPr id="47110" name="Rectangle 5"/>
            <p:cNvSpPr>
              <a:spLocks noChangeArrowheads="1"/>
            </p:cNvSpPr>
            <p:nvPr/>
          </p:nvSpPr>
          <p:spPr bwMode="auto">
            <a:xfrm>
              <a:off x="288" y="2688"/>
              <a:ext cx="4428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35000"/>
                </a:spcBef>
                <a:buClr>
                  <a:srgbClr val="000099"/>
                </a:buClr>
                <a:buSzPct val="90000"/>
                <a:buFont typeface="Monotype Sorts" charset="2"/>
                <a:buChar char="n"/>
              </a:pPr>
              <a:r>
                <a:rPr kumimoji="1" lang="en-US" sz="1800" b="1" dirty="0">
                  <a:latin typeface="Times New Roman" pitchFamily="18" charset="0"/>
                  <a:cs typeface="Times New Roman" pitchFamily="18" charset="0"/>
                </a:rPr>
                <a:t>Natural Join</a:t>
              </a:r>
            </a:p>
            <a:p>
              <a:pPr marL="742950" lvl="1" indent="-285750">
                <a:spcBef>
                  <a:spcPct val="35000"/>
                </a:spcBef>
                <a:buClr>
                  <a:srgbClr val="000099"/>
                </a:buClr>
                <a:buSzPct val="90000"/>
                <a:buFont typeface="Monotype Sorts" charset="2"/>
                <a:buChar char="n"/>
              </a:pPr>
              <a:r>
                <a:rPr kumimoji="1" lang="en-US" sz="1800" b="1" dirty="0"/>
                <a:t>r </a:t>
              </a:r>
              <a:r>
                <a:rPr kumimoji="1" lang="en-US" sz="1800" b="1" dirty="0">
                  <a:sym typeface="dbsym" pitchFamily="34" charset="2"/>
                </a:rPr>
                <a:t>    s</a:t>
              </a:r>
            </a:p>
          </p:txBody>
        </p:sp>
        <p:sp>
          <p:nvSpPr>
            <p:cNvPr id="47111" name="AutoShape 6"/>
            <p:cNvSpPr>
              <a:spLocks noChangeArrowheads="1"/>
            </p:cNvSpPr>
            <p:nvPr/>
          </p:nvSpPr>
          <p:spPr bwMode="auto">
            <a:xfrm rot="16200000" flipV="1">
              <a:off x="470" y="2784"/>
              <a:ext cx="96" cy="96"/>
            </a:xfrm>
            <a:prstGeom prst="flowChartCollate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4710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0171" y="1521680"/>
            <a:ext cx="4276725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11" name="AutoShape 11"/>
          <p:cNvSpPr>
            <a:spLocks noChangeArrowheads="1"/>
          </p:cNvSpPr>
          <p:nvPr/>
        </p:nvSpPr>
        <p:spPr bwMode="auto">
          <a:xfrm rot="5400000">
            <a:off x="1790701" y="4146550"/>
            <a:ext cx="188912" cy="173037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07048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Relational operation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9336" y="1125538"/>
            <a:ext cx="6686550" cy="573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Formal </a:t>
            </a:r>
            <a:r>
              <a:rPr lang="en-US" sz="4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Relational Query Languages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82000" cy="6096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Formal 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Relational Query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Languages Types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1538" y="1904999"/>
            <a:ext cx="7848600" cy="4137025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B43CB4"/>
                </a:solidFill>
                <a:latin typeface="Times New Roman" pitchFamily="18" charset="0"/>
                <a:cs typeface="Times New Roman" pitchFamily="18" charset="0"/>
              </a:rPr>
              <a:t>Relational </a:t>
            </a:r>
            <a:r>
              <a:rPr lang="en-US" sz="3200" b="1" dirty="0">
                <a:solidFill>
                  <a:srgbClr val="B43CB4"/>
                </a:solidFill>
                <a:latin typeface="Times New Roman" pitchFamily="18" charset="0"/>
                <a:cs typeface="Times New Roman" pitchFamily="18" charset="0"/>
              </a:rPr>
              <a:t>Algebra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>
                <a:solidFill>
                  <a:srgbClr val="B43CB4"/>
                </a:solidFill>
                <a:latin typeface="Times New Roman" pitchFamily="18" charset="0"/>
                <a:cs typeface="Times New Roman" pitchFamily="18" charset="0"/>
              </a:rPr>
              <a:t>Tuple Relational Calculus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>
                <a:solidFill>
                  <a:srgbClr val="B43CB4"/>
                </a:solidFill>
                <a:latin typeface="Times New Roman" pitchFamily="18" charset="0"/>
                <a:cs typeface="Times New Roman" pitchFamily="18" charset="0"/>
              </a:rPr>
              <a:t>Domain Relational Calculus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412609" y="1917237"/>
          <a:ext cx="4086665" cy="18542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672905"/>
                <a:gridCol w="1001283"/>
                <a:gridCol w="1141247"/>
                <a:gridCol w="12712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s.no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of a Relation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85205" y="2138289"/>
            <a:ext cx="1153551" cy="14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38757" y="1997612"/>
            <a:ext cx="13223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Attributes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781822" y="3629465"/>
            <a:ext cx="28135" cy="9847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22498" y="4600135"/>
            <a:ext cx="1617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Tuples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Relational Algebra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615237" cy="4876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Procedural language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Six basic operators</a:t>
            </a:r>
          </a:p>
          <a:p>
            <a:pPr lvl="1"/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select: </a:t>
            </a:r>
            <a:r>
              <a:rPr kumimoji="0"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endParaRPr lang="en-US" sz="28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project: 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</a:t>
            </a:r>
            <a:endParaRPr lang="en-US" sz="28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union: 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</a:t>
            </a:r>
            <a:endParaRPr lang="en-US" sz="28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set difference: </a:t>
            </a:r>
            <a:r>
              <a:rPr lang="en-US" sz="2800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Cartesian product: x</a:t>
            </a:r>
          </a:p>
          <a:p>
            <a:pPr lvl="1"/>
            <a:r>
              <a:rPr lang="en-US" sz="28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rename: </a:t>
            </a:r>
            <a:r>
              <a:rPr lang="en-US" sz="2800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</a:t>
            </a:r>
            <a:endParaRPr lang="en-US" sz="28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operators take one or  two relations as inputs and produce a new relation as a result.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en-US" dirty="0"/>
              <a:t> Operation – Example</a:t>
            </a:r>
          </a:p>
        </p:txBody>
      </p:sp>
      <p:sp>
        <p:nvSpPr>
          <p:cNvPr id="66662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2630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sz="2400" b="1" dirty="0">
                <a:latin typeface="Times New Roman" pitchFamily="18" charset="0"/>
                <a:cs typeface="Times New Roman" pitchFamily="18" charset="0"/>
              </a:rPr>
              <a:t>Relation</a:t>
            </a:r>
            <a:r>
              <a:rPr kumimoji="1" lang="en-US" sz="2400" b="1" dirty="0"/>
              <a:t> r</a:t>
            </a:r>
          </a:p>
        </p:txBody>
      </p:sp>
      <p:pic>
        <p:nvPicPr>
          <p:cNvPr id="6666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1676400"/>
            <a:ext cx="1887538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66630" name="Text Box 6"/>
          <p:cNvSpPr txBox="1">
            <a:spLocks noChangeArrowheads="1"/>
          </p:cNvSpPr>
          <p:nvPr/>
        </p:nvSpPr>
        <p:spPr bwMode="auto">
          <a:xfrm>
            <a:off x="806587" y="3715079"/>
            <a:ext cx="23682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30188" indent="-230188" algn="ctr">
              <a:spcBef>
                <a:spcPct val="50000"/>
              </a:spcBef>
              <a:buClr>
                <a:schemeClr val="tx2"/>
              </a:buClr>
              <a:buFont typeface="Wingdings 2" pitchFamily="18" charset="2"/>
              <a:buChar char="¡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A=B ^ D &gt; 5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(r)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Select Operation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924800" cy="5486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tabLst>
                <a:tab pos="1658938" algn="l"/>
                <a:tab pos="3149600" algn="ctr"/>
                <a:tab pos="34258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Notation: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p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)</a:t>
            </a:r>
          </a:p>
          <a:p>
            <a:pPr>
              <a:lnSpc>
                <a:spcPct val="90000"/>
              </a:lnSpc>
              <a:tabLst>
                <a:tab pos="1658938" algn="l"/>
                <a:tab pos="3149600" algn="ctr"/>
                <a:tab pos="3425825" algn="l"/>
              </a:tabLst>
            </a:pP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p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is called the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selection predicate</a:t>
            </a:r>
            <a:endParaRPr lang="en-US" sz="2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pPr>
              <a:lnSpc>
                <a:spcPct val="90000"/>
              </a:lnSpc>
              <a:tabLst>
                <a:tab pos="1658938" algn="l"/>
                <a:tab pos="3149600" algn="ctr"/>
                <a:tab pos="34258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Defined 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p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) = {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|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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and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p(t)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}</a:t>
            </a:r>
            <a:b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endParaRPr lang="en-US" sz="2400" dirty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1658938" algn="l"/>
                <a:tab pos="3149600" algn="ctr"/>
                <a:tab pos="34258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	Where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 p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is a formula in propositional calculus consisting of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terms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connected by : 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and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), 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or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), 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not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)</a:t>
            </a:r>
            <a:b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Each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term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is one of:</a:t>
            </a:r>
          </a:p>
          <a:p>
            <a:pPr>
              <a:lnSpc>
                <a:spcPct val="110000"/>
              </a:lnSpc>
              <a:buFont typeface="Monotype Sorts" charset="2"/>
              <a:buNone/>
              <a:tabLst>
                <a:tab pos="1658938" algn="l"/>
                <a:tab pos="3149600" algn="ctr"/>
                <a:tab pos="34258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		&lt;attribute&gt;	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op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	&lt;attribute&gt; or &lt;constant&gt;</a:t>
            </a:r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1658938" algn="l"/>
                <a:tab pos="3149600" algn="ctr"/>
                <a:tab pos="3425825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    where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op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is one of:  =, , &gt;, . &lt;. </a:t>
            </a:r>
            <a:b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Example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of selection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: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 	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dept_name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=“Physics”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instructor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en-US" dirty="0"/>
              <a:t> Operation – Example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2441575" cy="41116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Relation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dirty="0"/>
              <a:t>:</a:t>
            </a:r>
          </a:p>
        </p:txBody>
      </p:sp>
      <p:sp>
        <p:nvSpPr>
          <p:cNvPr id="668676" name="Rectangle 4"/>
          <p:cNvSpPr>
            <a:spLocks noChangeArrowheads="1"/>
          </p:cNvSpPr>
          <p:nvPr/>
        </p:nvSpPr>
        <p:spPr bwMode="auto">
          <a:xfrm>
            <a:off x="990600" y="4114800"/>
            <a:ext cx="70294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IN" sz="2400">
              <a:latin typeface="Times New Roman" charset="0"/>
            </a:endParaRPr>
          </a:p>
        </p:txBody>
      </p:sp>
      <p:sp>
        <p:nvSpPr>
          <p:cNvPr id="668677" name="Rectangle 5"/>
          <p:cNvSpPr>
            <a:spLocks noChangeArrowheads="1"/>
          </p:cNvSpPr>
          <p:nvPr/>
        </p:nvSpPr>
        <p:spPr bwMode="auto">
          <a:xfrm>
            <a:off x="914400" y="3962400"/>
            <a:ext cx="70294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IN" sz="2400">
              <a:latin typeface="Times New Roman" charset="0"/>
            </a:endParaRPr>
          </a:p>
        </p:txBody>
      </p:sp>
      <p:sp>
        <p:nvSpPr>
          <p:cNvPr id="668678" name="Rectangle 6"/>
          <p:cNvSpPr>
            <a:spLocks noChangeArrowheads="1"/>
          </p:cNvSpPr>
          <p:nvPr/>
        </p:nvSpPr>
        <p:spPr bwMode="auto">
          <a:xfrm>
            <a:off x="533400" y="4114800"/>
            <a:ext cx="70294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charset="2"/>
              <a:buNone/>
            </a:pPr>
            <a:endParaRPr kumimoji="1" lang="en-IN" sz="2000">
              <a:latin typeface="Times New Roman" charset="0"/>
            </a:endParaRPr>
          </a:p>
        </p:txBody>
      </p:sp>
      <p:sp>
        <p:nvSpPr>
          <p:cNvPr id="668679" name="Rectangle 7"/>
          <p:cNvSpPr>
            <a:spLocks noChangeArrowheads="1"/>
          </p:cNvSpPr>
          <p:nvPr/>
        </p:nvSpPr>
        <p:spPr bwMode="auto">
          <a:xfrm>
            <a:off x="407988" y="4140200"/>
            <a:ext cx="70294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IN" sz="2400">
              <a:latin typeface="Times New Roman" charset="0"/>
            </a:endParaRPr>
          </a:p>
        </p:txBody>
      </p:sp>
      <p:sp>
        <p:nvSpPr>
          <p:cNvPr id="668680" name="Rectangle 8"/>
          <p:cNvSpPr>
            <a:spLocks noChangeArrowheads="1"/>
          </p:cNvSpPr>
          <p:nvPr/>
        </p:nvSpPr>
        <p:spPr bwMode="auto">
          <a:xfrm>
            <a:off x="404813" y="3659188"/>
            <a:ext cx="2057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/>
              <a:t> </a:t>
            </a:r>
            <a:r>
              <a:rPr kumimoji="1" lang="en-US">
                <a:sym typeface="Symbol" charset="2"/>
              </a:rPr>
              <a:t> </a:t>
            </a:r>
            <a:endParaRPr lang="en-US" sz="1600"/>
          </a:p>
        </p:txBody>
      </p:sp>
      <p:pic>
        <p:nvPicPr>
          <p:cNvPr id="66868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371600"/>
            <a:ext cx="2708275" cy="443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68682" name="Rectangle 10"/>
          <p:cNvSpPr>
            <a:spLocks noChangeArrowheads="1"/>
          </p:cNvSpPr>
          <p:nvPr/>
        </p:nvSpPr>
        <p:spPr bwMode="auto">
          <a:xfrm>
            <a:off x="1219200" y="3886200"/>
            <a:ext cx="1468438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latin typeface="Times New Roman" charset="0"/>
                <a:sym typeface="Symbol" charset="2"/>
              </a:rPr>
              <a:t></a:t>
            </a:r>
            <a:r>
              <a:rPr lang="en-US" sz="2400" b="1" baseline="-25000" dirty="0">
                <a:latin typeface="Times New Roman" charset="0"/>
              </a:rPr>
              <a:t>A,C</a:t>
            </a:r>
            <a:r>
              <a:rPr lang="en-US" sz="2400" b="1" dirty="0">
                <a:latin typeface="Times New Roman" charset="0"/>
              </a:rPr>
              <a:t> (</a:t>
            </a:r>
            <a:r>
              <a:rPr lang="en-US" sz="2400" b="1" i="1" dirty="0">
                <a:latin typeface="Times New Roman" charset="0"/>
              </a:rPr>
              <a:t>r</a:t>
            </a:r>
            <a:r>
              <a:rPr lang="en-US" sz="2400" b="1" dirty="0">
                <a:latin typeface="Times New Roman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Project Operation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848600" cy="46482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tabLst>
                <a:tab pos="3257550" algn="ctr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Notation: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where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A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are attribute names and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a relation name.</a:t>
            </a:r>
          </a:p>
          <a:p>
            <a:pPr>
              <a:tabLst>
                <a:tab pos="3257550" algn="ctr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result is defined as the relation of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columns obtained by erasing the columns that are not listed</a:t>
            </a:r>
          </a:p>
          <a:p>
            <a:pPr>
              <a:tabLst>
                <a:tab pos="3257550" algn="ctr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Duplicate rows removed from result, since relations are sets</a:t>
            </a:r>
          </a:p>
          <a:p>
            <a:pPr>
              <a:tabLst>
                <a:tab pos="3257550" algn="ctr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Example: To eliminate the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attribute of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800" b="1" dirty="0">
                <a:solidFill>
                  <a:srgbClr val="B43CB4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</a:t>
            </a:r>
            <a:r>
              <a:rPr lang="en-US" sz="2800" b="1" i="1" baseline="-25000" dirty="0">
                <a:solidFill>
                  <a:srgbClr val="B43CB4"/>
                </a:solidFill>
                <a:latin typeface="Times New Roman" pitchFamily="18" charset="0"/>
                <a:cs typeface="Times New Roman" pitchFamily="18" charset="0"/>
              </a:rPr>
              <a:t>ID, name, salary</a:t>
            </a:r>
            <a:r>
              <a:rPr lang="en-US" sz="2800" b="1" dirty="0">
                <a:solidFill>
                  <a:srgbClr val="B43CB4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i="1" dirty="0">
                <a:solidFill>
                  <a:srgbClr val="B43CB4"/>
                </a:solidFill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en-US" sz="2800" b="1" dirty="0">
                <a:solidFill>
                  <a:srgbClr val="B43CB4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87108" name="Object 4"/>
          <p:cNvGraphicFramePr>
            <a:graphicFrameLocks noChangeAspect="1"/>
          </p:cNvGraphicFramePr>
          <p:nvPr/>
        </p:nvGraphicFramePr>
        <p:xfrm>
          <a:off x="3048000" y="1752600"/>
          <a:ext cx="1914525" cy="544512"/>
        </p:xfrm>
        <a:graphic>
          <a:graphicData uri="http://schemas.openxmlformats.org/presentationml/2006/ole">
            <p:oleObj spid="_x0000_s1026" name="Equation" r:id="rId4" imgW="87624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Operation</a:t>
            </a:r>
            <a:r>
              <a:rPr lang="en-US" dirty="0"/>
              <a:t> – Example 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6861175" cy="33496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Relations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r, s: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2772" name="Rectangle 4"/>
          <p:cNvSpPr>
            <a:spLocks noChangeArrowheads="1"/>
          </p:cNvSpPr>
          <p:nvPr/>
        </p:nvSpPr>
        <p:spPr bwMode="auto">
          <a:xfrm>
            <a:off x="798513" y="3238500"/>
            <a:ext cx="70294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sz="3200" b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kumimoji="1" lang="en-US" sz="32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 s</a:t>
            </a:r>
            <a:r>
              <a:rPr kumimoji="1"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67277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371600"/>
            <a:ext cx="2357437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Union Operation</a:t>
            </a:r>
          </a:p>
        </p:txBody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513" y="1077913"/>
            <a:ext cx="7848600" cy="4876800"/>
          </a:xfrm>
        </p:spPr>
        <p:txBody>
          <a:bodyPr>
            <a:normAutofit fontScale="77500" lnSpcReduction="20000"/>
          </a:bodyPr>
          <a:lstStyle/>
          <a:p>
            <a:pPr>
              <a:tabLst>
                <a:tab pos="2965450" algn="ctr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Notation: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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</a:t>
            </a:r>
          </a:p>
          <a:p>
            <a:pPr>
              <a:tabLst>
                <a:tab pos="2965450" algn="ctr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Defined as: </a:t>
            </a:r>
          </a:p>
          <a:p>
            <a:pPr>
              <a:buFont typeface="Monotype Sorts" charset="2"/>
              <a:buNone/>
              <a:tabLst>
                <a:tab pos="2965450" algn="ctr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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 = {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t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 |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t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 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 or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 t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 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}</a:t>
            </a:r>
          </a:p>
          <a:p>
            <a:pPr>
              <a:tabLst>
                <a:tab pos="2965450" algn="ctr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For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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 to be valid.</a:t>
            </a:r>
          </a:p>
          <a:p>
            <a:pPr>
              <a:buFont typeface="Monotype Sorts" charset="2"/>
              <a:buNone/>
              <a:tabLst>
                <a:tab pos="2965450" algn="ctr"/>
              </a:tabLst>
            </a:pP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	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1.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r,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 must have the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same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arity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 (same number of attributes)</a:t>
            </a:r>
          </a:p>
          <a:p>
            <a:pPr>
              <a:buFont typeface="Monotype Sorts" charset="2"/>
              <a:buNone/>
              <a:tabLst>
                <a:tab pos="2965450" algn="ctr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	2.  The attribute domains must be 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compatible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 (example: 2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  <a:sym typeface="Symbol" charset="2"/>
              </a:rPr>
              <a:t>nd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 column </a:t>
            </a:r>
            <a:b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     	of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 deals with the same type of values as does the 2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  <a:sym typeface="Symbol" charset="2"/>
              </a:rPr>
              <a:t>nd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     column of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charset="2"/>
              </a:rPr>
              <a:t>)</a:t>
            </a:r>
          </a:p>
          <a:p>
            <a:pPr>
              <a:lnSpc>
                <a:spcPct val="140000"/>
              </a:lnSpc>
              <a:tabLst>
                <a:tab pos="2965450" algn="ctr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Example: to find all courses taught in the Fall 2009 semester, or in the Spring 2010 semester, or in both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</a:t>
            </a:r>
            <a:r>
              <a:rPr lang="en-US" sz="36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sz="3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semester=“Fall”  </a:t>
            </a:r>
            <a:r>
              <a:rPr lang="el-GR" sz="3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Λ</a:t>
            </a:r>
            <a:r>
              <a:rPr lang="en-US" sz="3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 year=2009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section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))    </a:t>
            </a:r>
            <a:b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   </a:t>
            </a:r>
            <a:r>
              <a:rPr lang="en-US" sz="36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sz="3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semester=“Spring”  </a:t>
            </a:r>
            <a:r>
              <a:rPr lang="el-GR" sz="3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Λ</a:t>
            </a:r>
            <a:r>
              <a:rPr lang="en-US" sz="36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 year=2010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section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))</a:t>
            </a:r>
          </a:p>
          <a:p>
            <a:pPr>
              <a:lnSpc>
                <a:spcPct val="140000"/>
              </a:lnSpc>
              <a:tabLst>
                <a:tab pos="2965450" algn="ctr"/>
              </a:tabLst>
            </a:pPr>
            <a:endParaRPr lang="en-US" dirty="0"/>
          </a:p>
          <a:p>
            <a:pPr>
              <a:lnSpc>
                <a:spcPct val="140000"/>
              </a:lnSpc>
              <a:buFont typeface="Monotype Sorts" charset="2"/>
              <a:buNone/>
              <a:tabLst>
                <a:tab pos="2965450" algn="ctr"/>
              </a:tabLst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823913" y="66675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Set difference of two relations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6861175" cy="334962"/>
          </a:xfrm>
          <a:noFill/>
          <a:ln/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Relations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74820" name="Rectangle 4"/>
          <p:cNvSpPr>
            <a:spLocks noChangeArrowheads="1"/>
          </p:cNvSpPr>
          <p:nvPr/>
        </p:nvSpPr>
        <p:spPr bwMode="auto">
          <a:xfrm>
            <a:off x="798513" y="3221038"/>
            <a:ext cx="702945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sz="3600" b="1" i="1" dirty="0">
                <a:latin typeface="Times New Roman" pitchFamily="18" charset="0"/>
                <a:cs typeface="Times New Roman" pitchFamily="18" charset="0"/>
              </a:rPr>
              <a:t>r  </a:t>
            </a:r>
            <a:r>
              <a:rPr kumimoji="1" lang="en-US" sz="3600" b="1" i="1" dirty="0">
                <a:latin typeface="Times New Roman" pitchFamily="18" charset="0"/>
                <a:cs typeface="Times New Roman" pitchFamily="18" charset="0"/>
                <a:sym typeface="Symbol" charset="2"/>
              </a:rPr>
              <a:t>– s</a:t>
            </a:r>
            <a:r>
              <a:rPr kumimoji="1" lang="en-US" sz="36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6748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371600"/>
            <a:ext cx="2554288" cy="323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Set Difference Operation</a:t>
            </a:r>
          </a:p>
        </p:txBody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513" y="1077913"/>
            <a:ext cx="7583487" cy="4916487"/>
          </a:xfrm>
        </p:spPr>
        <p:txBody>
          <a:bodyPr>
            <a:normAutofit/>
          </a:bodyPr>
          <a:lstStyle/>
          <a:p>
            <a:pPr>
              <a:spcBef>
                <a:spcPct val="6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Notation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 – s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Defined as:</a:t>
            </a:r>
          </a:p>
          <a:p>
            <a:pPr>
              <a:buFont typeface="Monotype Sorts" charset="2"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 – 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= {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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and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 t 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}</a:t>
            </a:r>
          </a:p>
          <a:p>
            <a:pPr>
              <a:buFont typeface="Monotype Sorts" charset="2"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Set differences must be taken between 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compatible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relations.</a:t>
            </a:r>
          </a:p>
          <a:p>
            <a:pPr lvl="1"/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must have the 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arity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attribute domains of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must be compatible</a:t>
            </a:r>
          </a:p>
          <a:p>
            <a:pPr>
              <a:lnSpc>
                <a:spcPct val="14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Example: to find all courses taught in the Fall 2009 semester, but not in the Spring 2010 semester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</a:t>
            </a:r>
            <a:r>
              <a:rPr lang="en-US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semester=“Fall”  </a:t>
            </a:r>
            <a:r>
              <a:rPr lang="el-GR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Λ</a:t>
            </a:r>
            <a:r>
              <a:rPr lang="en-US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 year=2009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section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))  −  </a:t>
            </a:r>
            <a:b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   </a:t>
            </a:r>
            <a:r>
              <a:rPr lang="en-US" sz="2400" b="1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semester=“Spring”  </a:t>
            </a:r>
            <a:r>
              <a:rPr lang="el-GR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Λ</a:t>
            </a:r>
            <a:r>
              <a:rPr lang="en-US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 year=2010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section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))</a:t>
            </a:r>
          </a:p>
          <a:p>
            <a:endParaRPr lang="en-US" sz="2400" b="1" dirty="0">
              <a:solidFill>
                <a:srgbClr val="FF0000"/>
              </a:solidFill>
              <a:sym typeface="Symbol" charset="2"/>
            </a:endParaRPr>
          </a:p>
          <a:p>
            <a:pPr>
              <a:buFont typeface="Monotype Sorts" charset="2"/>
              <a:buNone/>
            </a:pPr>
            <a:endParaRPr lang="en-US" sz="2400" b="1" dirty="0">
              <a:solidFill>
                <a:srgbClr val="FF0000"/>
              </a:solidFill>
              <a:sym typeface="Symbol" charset="2"/>
            </a:endParaRPr>
          </a:p>
          <a:p>
            <a:pPr>
              <a:buFont typeface="Monotype Sorts" charset="2"/>
              <a:buNone/>
            </a:pPr>
            <a:endParaRPr lang="en-US" sz="1600" dirty="0">
              <a:sym typeface="Symbol" charset="2"/>
            </a:endParaRPr>
          </a:p>
          <a:p>
            <a:pPr>
              <a:buFont typeface="Monotype Sorts" charset="2"/>
              <a:buNone/>
            </a:pPr>
            <a:endParaRPr lang="en-US" sz="1600" dirty="0"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787400" y="193675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Cartesian-Product Operation –  Example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533400" y="1600200"/>
            <a:ext cx="70294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charset="2"/>
              <a:buChar char="n"/>
              <a:tabLst>
                <a:tab pos="3149600" algn="ctr"/>
              </a:tabLst>
            </a:pPr>
            <a:r>
              <a:rPr kumimoji="1" lang="en-US" sz="2400" b="1" dirty="0">
                <a:latin typeface="Times New Roman" pitchFamily="18" charset="0"/>
                <a:cs typeface="Times New Roman" pitchFamily="18" charset="0"/>
              </a:rPr>
              <a:t>Relations </a:t>
            </a:r>
            <a:r>
              <a:rPr kumimoji="1" lang="en-US" sz="2400" b="1" i="1" dirty="0">
                <a:latin typeface="Times New Roman" pitchFamily="18" charset="0"/>
                <a:cs typeface="Times New Roman" pitchFamily="18" charset="0"/>
              </a:rPr>
              <a:t>r, s</a:t>
            </a:r>
            <a:r>
              <a:rPr kumimoji="1"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685800" y="3962400"/>
            <a:ext cx="70294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charset="2"/>
              <a:buChar char="n"/>
              <a:tabLst>
                <a:tab pos="3149600" algn="ctr"/>
              </a:tabLst>
            </a:pPr>
            <a:r>
              <a:rPr kumimoji="1" lang="en-US" sz="32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1" lang="en-US" sz="3200" b="1" dirty="0">
                <a:latin typeface="Times New Roman" pitchFamily="18" charset="0"/>
                <a:cs typeface="Times New Roman" pitchFamily="18" charset="0"/>
              </a:rPr>
              <a:t> x</a:t>
            </a:r>
            <a:r>
              <a:rPr kumimoji="1" lang="en-US" sz="32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kumimoji="1" lang="en-US" sz="3200" b="1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</a:t>
            </a:r>
            <a:r>
              <a:rPr kumimoji="1"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6953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371600"/>
            <a:ext cx="24320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920433" y="1570893"/>
            <a:ext cx="7731198" cy="4876800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set of allowed values for each attribute is called the 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domain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the attribute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Attribute values are (normally) required to be 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atomic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that is, indivisible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special value</a:t>
            </a: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is a member of every domain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null value causes complications in the definition of many operations</a:t>
            </a:r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Attribute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Cartesian-Product Operation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154987" cy="4876800"/>
          </a:xfrm>
        </p:spPr>
        <p:txBody>
          <a:bodyPr/>
          <a:lstStyle/>
          <a:p>
            <a:pPr>
              <a:tabLst>
                <a:tab pos="3149600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Notation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149600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Defined as:</a:t>
            </a:r>
          </a:p>
          <a:p>
            <a:pPr>
              <a:buFont typeface="Monotype Sorts" charset="2"/>
              <a:buNone/>
              <a:tabLst>
                <a:tab pos="3149600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{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 q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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 r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charset="2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q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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}</a:t>
            </a:r>
            <a:b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endParaRPr lang="en-US" dirty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pPr>
              <a:tabLst>
                <a:tab pos="3149600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Assume that attributes of r(R) and s(S) are disjoint. (That is,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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 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=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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).</a:t>
            </a:r>
          </a:p>
          <a:p>
            <a:pPr>
              <a:tabLst>
                <a:tab pos="3149600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If attributes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r(R)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s(S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) are not disjoint, then renaming must be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Composition of Operations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7848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build expressions using multiple operations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A=C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r x 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)</a:t>
            </a:r>
          </a:p>
          <a:p>
            <a:pPr>
              <a:buFont typeface="Monotype Sorts" charset="2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r x s</a:t>
            </a:r>
          </a:p>
          <a:p>
            <a:endParaRPr lang="en-US" i="1" dirty="0" smtClean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endParaRPr lang="en-US" i="1" dirty="0" smtClean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endParaRPr lang="en-US" i="1" dirty="0" smtClean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endParaRPr lang="en-US" i="1" dirty="0" smtClean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endParaRPr lang="en-US" i="1" dirty="0" smtClean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A=C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r x 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  <a:sym typeface="Symbol" charset="2"/>
            </a:endParaRPr>
          </a:p>
        </p:txBody>
      </p:sp>
      <p:graphicFrame>
        <p:nvGraphicFramePr>
          <p:cNvPr id="701444" name="Object 4"/>
          <p:cNvGraphicFramePr>
            <a:graphicFrameLocks noChangeAspect="1"/>
          </p:cNvGraphicFramePr>
          <p:nvPr/>
        </p:nvGraphicFramePr>
        <p:xfrm>
          <a:off x="3451225" y="2916238"/>
          <a:ext cx="139700" cy="290512"/>
        </p:xfrm>
        <a:graphic>
          <a:graphicData uri="http://schemas.openxmlformats.org/presentationml/2006/ole">
            <p:oleObj spid="_x0000_s2050" name="Equation" r:id="rId4" imgW="139680" imgH="291960" progId="Equation.3">
              <p:embed/>
            </p:oleObj>
          </a:graphicData>
        </a:graphic>
      </p:graphicFrame>
      <p:sp>
        <p:nvSpPr>
          <p:cNvPr id="701465" name="Text Box 25"/>
          <p:cNvSpPr txBox="1">
            <a:spLocks noChangeArrowheads="1"/>
          </p:cNvSpPr>
          <p:nvPr/>
        </p:nvSpPr>
        <p:spPr bwMode="auto">
          <a:xfrm>
            <a:off x="2438400" y="5610225"/>
            <a:ext cx="184150" cy="366713"/>
          </a:xfrm>
          <a:prstGeom prst="rect">
            <a:avLst/>
          </a:prstGeom>
          <a:solidFill>
            <a:srgbClr val="F8F8F8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en-IN"/>
          </a:p>
        </p:txBody>
      </p:sp>
      <p:pic>
        <p:nvPicPr>
          <p:cNvPr id="701471" name="Picture 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2209800"/>
            <a:ext cx="1757362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Rename Operation</a:t>
            </a:r>
          </a:p>
        </p:txBody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Allows us to name, and therefore to refer to, the results of relational-algebra expressions.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Allows us to refer to a relation by more than one name.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				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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returns the expression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under the name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a relational-algebra expression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then </a:t>
            </a: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</a:p>
          <a:p>
            <a:pPr>
              <a:buFont typeface="Monotype Sorts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returns the result of expression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under the name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with the</a:t>
            </a: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attributes renamed to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A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…., A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31460" name="Object 4"/>
          <p:cNvGraphicFramePr>
            <a:graphicFrameLocks noChangeAspect="1"/>
          </p:cNvGraphicFramePr>
          <p:nvPr/>
        </p:nvGraphicFramePr>
        <p:xfrm>
          <a:off x="2671763" y="3944938"/>
          <a:ext cx="2979737" cy="665162"/>
        </p:xfrm>
        <a:graphic>
          <a:graphicData uri="http://schemas.openxmlformats.org/presentationml/2006/ole">
            <p:oleObj spid="_x0000_s3074" name="Equation" r:id="rId4" imgW="96516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 Query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907337" cy="4903787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Find the largest salary in the university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Step 1: find instructor salaries that are less than some other instructor salary (i.e. not maximum)</a:t>
            </a:r>
          </a:p>
          <a:p>
            <a:pPr lvl="3"/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using a copy of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instructor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under a new name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d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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instructor.salary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instructor.salary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 &lt; 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d,salary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  </a:t>
            </a:r>
            <a:b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instructor x 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(instructor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)))  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Step 2: Find the largest salary</a:t>
            </a:r>
          </a:p>
          <a:p>
            <a:pPr lvl="2"/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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salary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(instructor) – </a:t>
            </a:r>
            <a:b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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instructor.salary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instructor.salary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 &lt; 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d,salary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  </a:t>
            </a:r>
            <a:b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 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instructor x 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(instructor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))) </a:t>
            </a:r>
            <a:endParaRPr lang="en-IN" sz="2400" dirty="0">
              <a:latin typeface="Times New Roman" pitchFamily="18" charset="0"/>
              <a:cs typeface="Times New Roman" pitchFamily="18" charset="0"/>
              <a:sym typeface="Symbol" charset="2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 Queries</a:t>
            </a:r>
          </a:p>
        </p:txBody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153400" cy="6985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Find the names of all instructors in the Physics department, along with the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course_id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all courses they have taught</a:t>
            </a:r>
          </a:p>
        </p:txBody>
      </p:sp>
      <p:sp>
        <p:nvSpPr>
          <p:cNvPr id="539653" name="Text Box 5"/>
          <p:cNvSpPr txBox="1">
            <a:spLocks noChangeArrowheads="1"/>
          </p:cNvSpPr>
          <p:nvPr/>
        </p:nvSpPr>
        <p:spPr bwMode="auto">
          <a:xfrm>
            <a:off x="482600" y="2362200"/>
            <a:ext cx="86614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793750" lvl="1" indent="-336550">
              <a:lnSpc>
                <a:spcPct val="120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Monotype Sorts" charset="2"/>
              <a:buChar char="l"/>
            </a:pPr>
            <a:r>
              <a:rPr kumimoji="1" lang="en-US" b="1" dirty="0">
                <a:latin typeface="Times New Roman" pitchFamily="18" charset="0"/>
                <a:cs typeface="Times New Roman" pitchFamily="18" charset="0"/>
              </a:rPr>
              <a:t>Query 1</a:t>
            </a:r>
            <a:br>
              <a:rPr kumimoji="1" lang="en-US" b="1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1"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</a:t>
            </a:r>
            <a:r>
              <a:rPr kumimoji="1" lang="en-US" sz="2400" b="1" i="1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instructor.ID,course_id</a:t>
            </a:r>
            <a:r>
              <a:rPr kumimoji="1" lang="en-US" sz="2400" b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kumimoji="1"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(</a:t>
            </a:r>
            <a:r>
              <a:rPr kumimoji="1" lang="en-US" sz="2400" b="1" i="1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dept_name</a:t>
            </a:r>
            <a:r>
              <a:rPr kumimoji="1" lang="en-US" sz="2400" b="1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=“</a:t>
            </a:r>
            <a:r>
              <a:rPr kumimoji="1" lang="en-US" sz="2400" b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Physics”</a:t>
            </a:r>
            <a:r>
              <a:rPr kumimoji="1" lang="en-US" sz="2800" b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kumimoji="1"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br>
              <a:rPr kumimoji="1"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kumimoji="1"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                    </a:t>
            </a:r>
            <a:r>
              <a:rPr kumimoji="1" lang="en-US" sz="2400" b="1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instructor.ID=teaches.ID</a:t>
            </a:r>
            <a:r>
              <a:rPr kumimoji="1"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kumimoji="1" lang="en-US" sz="2000" b="1" i="1" dirty="0">
                <a:latin typeface="Times New Roman" pitchFamily="18" charset="0"/>
                <a:cs typeface="Times New Roman" pitchFamily="18" charset="0"/>
                <a:sym typeface="Symbol" charset="2"/>
              </a:rPr>
              <a:t>instructor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 x </a:t>
            </a:r>
            <a:r>
              <a:rPr kumimoji="1" lang="en-US" sz="2000" b="1" i="1" dirty="0">
                <a:latin typeface="Times New Roman" pitchFamily="18" charset="0"/>
                <a:cs typeface="Times New Roman" pitchFamily="18" charset="0"/>
                <a:sym typeface="Symbol" charset="2"/>
              </a:rPr>
              <a:t>teaches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)))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9654" name="Text Box 6"/>
          <p:cNvSpPr txBox="1">
            <a:spLocks noChangeArrowheads="1"/>
          </p:cNvSpPr>
          <p:nvPr/>
        </p:nvSpPr>
        <p:spPr bwMode="auto">
          <a:xfrm>
            <a:off x="482600" y="4114800"/>
            <a:ext cx="86614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793750" lvl="1" indent="-336550">
              <a:lnSpc>
                <a:spcPct val="120000"/>
              </a:lnSpc>
              <a:spcBef>
                <a:spcPct val="35000"/>
              </a:spcBef>
              <a:buClr>
                <a:schemeClr val="hlink"/>
              </a:buClr>
              <a:buSzPct val="80000"/>
              <a:buFont typeface="Monotype Sorts" charset="2"/>
              <a:buChar char="l"/>
            </a:pPr>
            <a:r>
              <a:rPr kumimoji="1" lang="en-US" b="1" dirty="0">
                <a:latin typeface="Times New Roman" pitchFamily="18" charset="0"/>
                <a:cs typeface="Times New Roman" pitchFamily="18" charset="0"/>
              </a:rPr>
              <a:t>Query 2</a:t>
            </a:r>
            <a:br>
              <a:rPr kumimoji="1" lang="en-US" b="1" dirty="0">
                <a:latin typeface="Times New Roman" pitchFamily="18" charset="0"/>
                <a:cs typeface="Times New Roman" pitchFamily="18" charset="0"/>
              </a:rPr>
            </a:br>
            <a:r>
              <a:rPr kumimoji="1" lang="en-US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1"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</a:t>
            </a:r>
            <a:r>
              <a:rPr kumimoji="1" lang="en-US" sz="2400" b="1" i="1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instructor.ID,course_id</a:t>
            </a:r>
            <a:r>
              <a:rPr kumimoji="1" lang="en-US" sz="2800" b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kumimoji="1"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(</a:t>
            </a:r>
            <a:r>
              <a:rPr kumimoji="1" lang="en-US" sz="2400" b="1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instructor.ID=teaches.ID</a:t>
            </a:r>
            <a:r>
              <a:rPr kumimoji="1" lang="en-US" sz="2800" b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kumimoji="1"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br>
              <a:rPr kumimoji="1"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kumimoji="1"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                    </a:t>
            </a:r>
            <a:r>
              <a:rPr kumimoji="1" lang="en-US" sz="2400" b="1" i="1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dept_name</a:t>
            </a:r>
            <a:r>
              <a:rPr kumimoji="1" lang="en-US" sz="2400" b="1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=“</a:t>
            </a:r>
            <a:r>
              <a:rPr kumimoji="1" lang="en-US" sz="2400" b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Physics”</a:t>
            </a:r>
            <a:r>
              <a:rPr kumimoji="1" lang="en-US" sz="24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kumimoji="1" lang="en-US" sz="2000" b="1" i="1" dirty="0">
                <a:latin typeface="Times New Roman" pitchFamily="18" charset="0"/>
                <a:cs typeface="Times New Roman" pitchFamily="18" charset="0"/>
                <a:sym typeface="Symbol" charset="2"/>
              </a:rPr>
              <a:t>instructor)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 x </a:t>
            </a:r>
            <a:r>
              <a:rPr kumimoji="1" lang="en-US" sz="2000" b="1" i="1" dirty="0">
                <a:latin typeface="Times New Roman" pitchFamily="18" charset="0"/>
                <a:cs typeface="Times New Roman" pitchFamily="18" charset="0"/>
                <a:sym typeface="Symbol" charset="2"/>
              </a:rPr>
              <a:t>teaches</a:t>
            </a:r>
            <a:r>
              <a:rPr kumimoji="1" lang="en-US" sz="2000" b="1" dirty="0">
                <a:latin typeface="Times New Roman" pitchFamily="18" charset="0"/>
                <a:cs typeface="Times New Roman" pitchFamily="18" charset="0"/>
                <a:sym typeface="Symbol" charset="2"/>
              </a:rPr>
              <a:t>))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3" grpId="0" autoUpdateAnimBg="0"/>
      <p:bldP spid="539654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Formal Definition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513" y="1077913"/>
            <a:ext cx="7848600" cy="4876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basic expression in the relational algebra consists of either one of the following: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relation in the database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constant relation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be relational-algebra expressions; the following are all relational-algebra expressions:</a:t>
            </a:r>
          </a:p>
          <a:p>
            <a:pPr lvl="1">
              <a:lnSpc>
                <a:spcPct val="110000"/>
              </a:lnSpc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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E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pPr lvl="1">
              <a:lnSpc>
                <a:spcPct val="110000"/>
              </a:lnSpc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E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E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10000"/>
              </a:lnSpc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10000"/>
              </a:lnSpc>
            </a:pP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p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E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),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P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is a predicate on attributes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E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pPr lvl="1">
              <a:lnSpc>
                <a:spcPct val="11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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E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),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is a list consisting of some of the attributes in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E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pPr lvl="1">
              <a:lnSpc>
                <a:spcPct val="110000"/>
              </a:lnSpc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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x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E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), x is the new name for the result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E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Additional Operations</a:t>
            </a:r>
          </a:p>
        </p:txBody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848600" cy="3078162"/>
          </a:xfrm>
        </p:spPr>
        <p:txBody>
          <a:bodyPr>
            <a:noAutofit/>
          </a:bodyPr>
          <a:lstStyle/>
          <a:p>
            <a:pPr>
              <a:buFont typeface="Monotype Sorts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We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define additional operations that do not add any power to the</a:t>
            </a:r>
          </a:p>
          <a:p>
            <a:pPr>
              <a:buFont typeface="Monotype Sorts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relational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algebra, but that simplify common queries.</a:t>
            </a:r>
          </a:p>
          <a:p>
            <a:pPr>
              <a:lnSpc>
                <a:spcPct val="160000"/>
              </a:lnSpc>
            </a:pP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Set intersection</a:t>
            </a:r>
          </a:p>
          <a:p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Natural join</a:t>
            </a:r>
          </a:p>
          <a:p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Assignment</a:t>
            </a:r>
          </a:p>
          <a:p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Outer join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Set-Intersection Operation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848600" cy="48768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Notation: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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Defined as: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{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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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Assume: 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have the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same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arity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attributes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are compatible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Note: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823913" y="23813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Set-Intersection </a:t>
            </a:r>
            <a:r>
              <a:rPr lang="en-US" dirty="0"/>
              <a:t>Operation – Example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513" y="1509713"/>
            <a:ext cx="7848600" cy="4876800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Relation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r, 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 typeface="Monotype Sorts" charset="2"/>
              <a:buNone/>
            </a:pPr>
            <a:endParaRPr lang="en-US" dirty="0"/>
          </a:p>
          <a:p>
            <a:pPr>
              <a:buFont typeface="Monotype Sorts" charset="2"/>
              <a:buNone/>
            </a:pPr>
            <a:endParaRPr lang="en-US" dirty="0"/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charset="2"/>
              </a:rPr>
              <a:t> </a:t>
            </a:r>
            <a:r>
              <a:rPr lang="en-US" b="1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973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447800"/>
            <a:ext cx="26574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Text Box 2"/>
          <p:cNvSpPr txBox="1">
            <a:spLocks noChangeArrowheads="1"/>
          </p:cNvSpPr>
          <p:nvPr/>
        </p:nvSpPr>
        <p:spPr bwMode="auto">
          <a:xfrm>
            <a:off x="798513" y="1103313"/>
            <a:ext cx="21415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/>
              <a:t>    Notation:  r     s</a:t>
            </a:r>
            <a:endParaRPr kumimoji="1" lang="en-US" i="1">
              <a:sym typeface="Symbol" charset="2"/>
            </a:endParaRP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Natural-Join Operation</a:t>
            </a:r>
          </a:p>
        </p:txBody>
      </p:sp>
      <p:sp>
        <p:nvSpPr>
          <p:cNvPr id="551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98513" y="1495425"/>
            <a:ext cx="8215312" cy="52070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 relations on schemas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respectively.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Then,  r     s  is a relation on schema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obtained as follows: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Consider each pair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have the same value on each of the attributes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add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to the result, where</a:t>
            </a:r>
          </a:p>
          <a:p>
            <a:pPr lvl="2"/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has the same value as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i="1" baseline="-25000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has the same value as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i="1" baseline="-25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 lvl="1">
              <a:buFont typeface="Monotype Sorts" charset="2"/>
              <a:buNone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A, B, C, 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buFont typeface="Monotype Sorts" charset="2"/>
              <a:buNone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E, B, 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Result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schema =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A, B, C, D, 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defined as: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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r.A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r.B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r.C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r.D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s.E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r.B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s.B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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r.D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s.D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))</a:t>
            </a:r>
          </a:p>
        </p:txBody>
      </p:sp>
      <p:sp>
        <p:nvSpPr>
          <p:cNvPr id="551941" name="AutoShape 5"/>
          <p:cNvSpPr>
            <a:spLocks noChangeArrowheads="1"/>
          </p:cNvSpPr>
          <p:nvPr/>
        </p:nvSpPr>
        <p:spPr bwMode="auto">
          <a:xfrm rot="16200000" flipH="1">
            <a:off x="2682240" y="1310642"/>
            <a:ext cx="27432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1942" name="AutoShape 6"/>
          <p:cNvSpPr>
            <a:spLocks noChangeArrowheads="1"/>
          </p:cNvSpPr>
          <p:nvPr/>
        </p:nvSpPr>
        <p:spPr bwMode="auto">
          <a:xfrm rot="16200000" flipV="1">
            <a:off x="1676400" y="5943600"/>
            <a:ext cx="152400" cy="3048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1943" name="AutoShape 7"/>
          <p:cNvSpPr>
            <a:spLocks noChangeArrowheads="1"/>
          </p:cNvSpPr>
          <p:nvPr/>
        </p:nvSpPr>
        <p:spPr bwMode="auto">
          <a:xfrm rot="16200000" flipV="1">
            <a:off x="2362200" y="2057400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20211" y="1106049"/>
            <a:ext cx="8345487" cy="4876800"/>
          </a:xfrm>
        </p:spPr>
        <p:txBody>
          <a:bodyPr>
            <a:norm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attributes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is a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relation schema</a:t>
            </a:r>
          </a:p>
          <a:p>
            <a:pPr>
              <a:lnSpc>
                <a:spcPct val="120000"/>
              </a:lnSpc>
              <a:buFont typeface="Monotype Sorts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Example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instructor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ID,  name,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salary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Formally, given sets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….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relation</a:t>
            </a:r>
            <a:r>
              <a:rPr lang="en-US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 subset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… x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Thus, a relation is a set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where each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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D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i</a:t>
            </a:r>
            <a:endParaRPr lang="en-US" i="1" dirty="0" smtClean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pPr>
              <a:lnSpc>
                <a:spcPct val="120000"/>
              </a:lnSpc>
              <a:buFont typeface="Monotype Sorts" charset="2"/>
              <a:buNone/>
            </a:pPr>
            <a:endParaRPr lang="en-US" dirty="0" smtClean="0"/>
          </a:p>
          <a:p>
            <a:pPr>
              <a:lnSpc>
                <a:spcPct val="120000"/>
              </a:lnSpc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endParaRPr lang="en-US" dirty="0" smtClean="0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08574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Relation Schema and Instance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78535" y="4695971"/>
            <a:ext cx="7404100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sz="1800" dirty="0"/>
              <a:t>The current values (</a:t>
            </a:r>
            <a:r>
              <a:rPr kumimoji="1" lang="en-US" sz="1800" b="1" dirty="0">
                <a:solidFill>
                  <a:srgbClr val="000099"/>
                </a:solidFill>
              </a:rPr>
              <a:t>relation instance</a:t>
            </a:r>
            <a:r>
              <a:rPr kumimoji="1" lang="en-US" sz="1800" dirty="0"/>
              <a:t>) of a relation are specified by a table</a:t>
            </a:r>
          </a:p>
          <a:p>
            <a:pPr marL="342900" indent="-342900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sz="1800" dirty="0"/>
              <a:t>An element </a:t>
            </a:r>
            <a:r>
              <a:rPr kumimoji="1" lang="en-US" sz="1800" b="1" i="1" dirty="0">
                <a:solidFill>
                  <a:schemeClr val="bg2"/>
                </a:solidFill>
              </a:rPr>
              <a:t>t</a:t>
            </a:r>
            <a:r>
              <a:rPr kumimoji="1" lang="en-US" sz="1800" b="1" dirty="0"/>
              <a:t> </a:t>
            </a:r>
            <a:r>
              <a:rPr kumimoji="1" lang="en-US" sz="1800" dirty="0"/>
              <a:t>of</a:t>
            </a:r>
            <a:r>
              <a:rPr kumimoji="1" lang="en-US" sz="1800" b="1" dirty="0">
                <a:solidFill>
                  <a:schemeClr val="bg2"/>
                </a:solidFill>
              </a:rPr>
              <a:t> </a:t>
            </a:r>
            <a:r>
              <a:rPr kumimoji="1" lang="en-US" sz="1800" b="1" i="1" dirty="0">
                <a:solidFill>
                  <a:schemeClr val="bg2"/>
                </a:solidFill>
              </a:rPr>
              <a:t>r</a:t>
            </a:r>
            <a:r>
              <a:rPr kumimoji="1" lang="en-US" sz="1800" dirty="0"/>
              <a:t> is a </a:t>
            </a:r>
            <a:r>
              <a:rPr kumimoji="1" lang="en-US" sz="1800" i="1" dirty="0" err="1"/>
              <a:t>tuple</a:t>
            </a:r>
            <a:r>
              <a:rPr kumimoji="1" lang="en-US" sz="1800" dirty="0"/>
              <a:t>, represented by a </a:t>
            </a:r>
            <a:r>
              <a:rPr kumimoji="1" lang="en-US" sz="1800" i="1" dirty="0"/>
              <a:t>row </a:t>
            </a:r>
            <a:r>
              <a:rPr kumimoji="1" lang="en-US" sz="1800" dirty="0"/>
              <a:t>in a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Natural Join Example</a:t>
            </a:r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6843712" cy="382587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Relations r, s: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19150" y="3654425"/>
            <a:ext cx="7029450" cy="996950"/>
            <a:chOff x="288" y="2688"/>
            <a:chExt cx="4428" cy="258"/>
          </a:xfrm>
        </p:grpSpPr>
        <p:sp>
          <p:nvSpPr>
            <p:cNvPr id="699397" name="Rectangle 5"/>
            <p:cNvSpPr>
              <a:spLocks noChangeArrowheads="1"/>
            </p:cNvSpPr>
            <p:nvPr/>
          </p:nvSpPr>
          <p:spPr bwMode="auto">
            <a:xfrm>
              <a:off x="288" y="2688"/>
              <a:ext cx="4428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spcBef>
                  <a:spcPct val="35000"/>
                </a:spcBef>
                <a:buClr>
                  <a:schemeClr val="tx2"/>
                </a:buClr>
                <a:buSzPct val="90000"/>
                <a:buFont typeface="Monotype Sorts" charset="2"/>
                <a:buChar char="n"/>
              </a:pPr>
              <a:r>
                <a:rPr kumimoji="1" lang="en-US" dirty="0">
                  <a:latin typeface="Times New Roman" pitchFamily="18" charset="0"/>
                  <a:cs typeface="Times New Roman" pitchFamily="18" charset="0"/>
                </a:rPr>
                <a:t>r     s</a:t>
              </a:r>
            </a:p>
          </p:txBody>
        </p:sp>
        <p:sp>
          <p:nvSpPr>
            <p:cNvPr id="699398" name="AutoShape 6"/>
            <p:cNvSpPr>
              <a:spLocks noChangeArrowheads="1"/>
            </p:cNvSpPr>
            <p:nvPr/>
          </p:nvSpPr>
          <p:spPr bwMode="auto">
            <a:xfrm rot="16200000" flipV="1">
              <a:off x="470" y="2784"/>
              <a:ext cx="96" cy="96"/>
            </a:xfrm>
            <a:prstGeom prst="flowChartCollate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69939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371600"/>
            <a:ext cx="4276725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99400" name="AutoShape 8"/>
          <p:cNvSpPr>
            <a:spLocks noChangeArrowheads="1"/>
          </p:cNvSpPr>
          <p:nvPr/>
        </p:nvSpPr>
        <p:spPr bwMode="auto">
          <a:xfrm rot="16200000" flipV="1">
            <a:off x="1428750" y="3762375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Natural Join and Theta Join</a:t>
            </a:r>
          </a:p>
        </p:txBody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178800" cy="4903787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Find the names of all instructors in the Comp. Sci. department together with the course titles of all the courses that the instructors teach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name, title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=“Comp. Sci.”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teaches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Natural join is associative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      teaches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 is equivalent to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teaches     course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Natural join is commutative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     teaches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is equivalent to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teaches     instructor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theta join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operation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     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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is defined as</a:t>
            </a:r>
          </a:p>
          <a:p>
            <a:pPr lvl="1"/>
            <a:r>
              <a:rPr lang="en-US" i="1" dirty="0">
                <a:latin typeface="Times New Roman" pitchFamily="18" charset="0"/>
                <a:cs typeface="Times New Roman" pitchFamily="18" charset="0"/>
              </a:rPr>
              <a:t>r      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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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x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 s)</a:t>
            </a:r>
            <a:endParaRPr lang="en-US" sz="2400" dirty="0">
              <a:latin typeface="Times New Roman" pitchFamily="18" charset="0"/>
              <a:cs typeface="Times New Roman" pitchFamily="18" charset="0"/>
              <a:sym typeface="dbsym" pitchFamily="34" charset="2"/>
            </a:endParaRPr>
          </a:p>
        </p:txBody>
      </p:sp>
      <p:sp>
        <p:nvSpPr>
          <p:cNvPr id="729093" name="AutoShape 5"/>
          <p:cNvSpPr>
            <a:spLocks noChangeArrowheads="1"/>
          </p:cNvSpPr>
          <p:nvPr/>
        </p:nvSpPr>
        <p:spPr bwMode="auto">
          <a:xfrm rot="16200000" flipV="1">
            <a:off x="3824288" y="2744788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9094" name="AutoShape 6"/>
          <p:cNvSpPr>
            <a:spLocks noChangeArrowheads="1"/>
          </p:cNvSpPr>
          <p:nvPr/>
        </p:nvSpPr>
        <p:spPr bwMode="auto">
          <a:xfrm rot="16200000" flipV="1">
            <a:off x="7620000" y="1966913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9095" name="AutoShape 7"/>
          <p:cNvSpPr>
            <a:spLocks noChangeArrowheads="1"/>
          </p:cNvSpPr>
          <p:nvPr/>
        </p:nvSpPr>
        <p:spPr bwMode="auto">
          <a:xfrm rot="16200000" flipV="1">
            <a:off x="6491288" y="1951038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9096" name="AutoShape 8"/>
          <p:cNvSpPr>
            <a:spLocks noChangeArrowheads="1"/>
          </p:cNvSpPr>
          <p:nvPr/>
        </p:nvSpPr>
        <p:spPr bwMode="auto">
          <a:xfrm rot="16200000" flipV="1">
            <a:off x="2590800" y="2743200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9097" name="AutoShape 9"/>
          <p:cNvSpPr>
            <a:spLocks noChangeArrowheads="1"/>
          </p:cNvSpPr>
          <p:nvPr/>
        </p:nvSpPr>
        <p:spPr bwMode="auto">
          <a:xfrm rot="16200000" flipV="1">
            <a:off x="2576513" y="2971800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9098" name="AutoShape 10"/>
          <p:cNvSpPr>
            <a:spLocks noChangeArrowheads="1"/>
          </p:cNvSpPr>
          <p:nvPr/>
        </p:nvSpPr>
        <p:spPr bwMode="auto">
          <a:xfrm rot="16200000" flipV="1">
            <a:off x="3825875" y="3017838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9099" name="AutoShape 11"/>
          <p:cNvSpPr>
            <a:spLocks noChangeArrowheads="1"/>
          </p:cNvSpPr>
          <p:nvPr/>
        </p:nvSpPr>
        <p:spPr bwMode="auto">
          <a:xfrm rot="16200000" flipV="1">
            <a:off x="2330450" y="3735388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9100" name="AutoShape 12"/>
          <p:cNvSpPr>
            <a:spLocks noChangeArrowheads="1"/>
          </p:cNvSpPr>
          <p:nvPr/>
        </p:nvSpPr>
        <p:spPr bwMode="auto">
          <a:xfrm rot="16200000" flipV="1">
            <a:off x="2362200" y="4008438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9101" name="AutoShape 13"/>
          <p:cNvSpPr>
            <a:spLocks noChangeArrowheads="1"/>
          </p:cNvSpPr>
          <p:nvPr/>
        </p:nvSpPr>
        <p:spPr bwMode="auto">
          <a:xfrm rot="16200000" flipV="1">
            <a:off x="1766888" y="4862513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9103" name="AutoShape 15"/>
          <p:cNvSpPr>
            <a:spLocks noChangeArrowheads="1"/>
          </p:cNvSpPr>
          <p:nvPr/>
        </p:nvSpPr>
        <p:spPr bwMode="auto">
          <a:xfrm rot="16200000" flipV="1">
            <a:off x="3871913" y="4395788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Operation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09663"/>
            <a:ext cx="7204075" cy="4681537"/>
          </a:xfrm>
        </p:spPr>
        <p:txBody>
          <a:bodyPr/>
          <a:lstStyle/>
          <a:p>
            <a:r>
              <a:rPr lang="en-US"/>
              <a:t>The assignment operation (</a:t>
            </a:r>
            <a:r>
              <a:rPr lang="en-US">
                <a:sym typeface="Symbol" charset="2"/>
              </a:rPr>
              <a:t>) provides a convenient way to express complex queries. </a:t>
            </a:r>
          </a:p>
          <a:p>
            <a:pPr marL="628650" lvl="1"/>
            <a:r>
              <a:rPr lang="en-US">
                <a:sym typeface="Symbol" charset="2"/>
              </a:rPr>
              <a:t> Write query as a sequential program consisting of</a:t>
            </a:r>
          </a:p>
          <a:p>
            <a:pPr lvl="2"/>
            <a:r>
              <a:rPr lang="en-US">
                <a:sym typeface="Symbol" charset="2"/>
              </a:rPr>
              <a:t>a series of assignments </a:t>
            </a:r>
          </a:p>
          <a:p>
            <a:pPr lvl="2"/>
            <a:r>
              <a:rPr lang="en-US">
                <a:sym typeface="Symbol" charset="2"/>
              </a:rPr>
              <a:t>followed by an expression whose value is displayed as a result of the query.</a:t>
            </a:r>
          </a:p>
          <a:p>
            <a:pPr marL="628650" lvl="1"/>
            <a:r>
              <a:rPr lang="en-US">
                <a:sym typeface="Symbol" charset="2"/>
              </a:rPr>
              <a:t>Assignment must always be made to a temporary relation variable.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Outer Join</a:t>
            </a:r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48768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An extension of the join operation that avoids loss of information.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Computes the join and then adds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form one relation that does not match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the other relation to the result of the join.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Uses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values:</a:t>
            </a:r>
          </a:p>
          <a:p>
            <a:pPr lvl="1"/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null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signifies that the value is unknown or does not exist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All comparisons involving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are (roughly speaking)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by definition.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We shall study precise meaning of comparisons with nulls later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Outer Join – Example</a:t>
            </a:r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6861175" cy="487362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Relation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2164" name="Rectangle 4"/>
          <p:cNvSpPr>
            <a:spLocks noChangeArrowheads="1"/>
          </p:cNvSpPr>
          <p:nvPr/>
        </p:nvSpPr>
        <p:spPr bwMode="auto">
          <a:xfrm>
            <a:off x="798513" y="3581400"/>
            <a:ext cx="70294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dirty="0">
                <a:latin typeface="Times New Roman" pitchFamily="18" charset="0"/>
                <a:cs typeface="Times New Roman" pitchFamily="18" charset="0"/>
              </a:rPr>
              <a:t>Relation </a:t>
            </a:r>
            <a:r>
              <a:rPr kumimoji="1" lang="en-US" i="1" dirty="0">
                <a:latin typeface="Times New Roman" pitchFamily="18" charset="0"/>
                <a:cs typeface="Times New Roman" pitchFamily="18" charset="0"/>
              </a:rPr>
              <a:t>teaches1</a:t>
            </a:r>
            <a:endParaRPr kumimoji="1"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38400" y="4089400"/>
            <a:ext cx="3276600" cy="1219200"/>
            <a:chOff x="1536" y="2576"/>
            <a:chExt cx="2064" cy="768"/>
          </a:xfrm>
        </p:grpSpPr>
        <p:sp>
          <p:nvSpPr>
            <p:cNvPr id="732166" name="Rectangle 6"/>
            <p:cNvSpPr>
              <a:spLocks noChangeArrowheads="1"/>
            </p:cNvSpPr>
            <p:nvPr/>
          </p:nvSpPr>
          <p:spPr bwMode="auto">
            <a:xfrm>
              <a:off x="1536" y="2576"/>
              <a:ext cx="105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i="1"/>
                <a:t>ID</a:t>
              </a:r>
              <a:endParaRPr lang="en-US"/>
            </a:p>
          </p:txBody>
        </p:sp>
        <p:sp>
          <p:nvSpPr>
            <p:cNvPr id="732167" name="Rectangle 7"/>
            <p:cNvSpPr>
              <a:spLocks noChangeArrowheads="1"/>
            </p:cNvSpPr>
            <p:nvPr/>
          </p:nvSpPr>
          <p:spPr bwMode="auto">
            <a:xfrm>
              <a:off x="2592" y="2576"/>
              <a:ext cx="100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i="1"/>
                <a:t>course_id</a:t>
              </a:r>
              <a:endParaRPr lang="en-US"/>
            </a:p>
          </p:txBody>
        </p:sp>
        <p:sp>
          <p:nvSpPr>
            <p:cNvPr id="732168" name="Rectangle 8"/>
            <p:cNvSpPr>
              <a:spLocks noChangeArrowheads="1"/>
            </p:cNvSpPr>
            <p:nvPr/>
          </p:nvSpPr>
          <p:spPr bwMode="auto">
            <a:xfrm>
              <a:off x="1536" y="2816"/>
              <a:ext cx="1056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/>
                <a:t>10101</a:t>
              </a:r>
            </a:p>
            <a:p>
              <a:r>
                <a:rPr lang="en-US"/>
                <a:t>12121</a:t>
              </a:r>
            </a:p>
            <a:p>
              <a:r>
                <a:rPr lang="en-US"/>
                <a:t>76766</a:t>
              </a:r>
            </a:p>
          </p:txBody>
        </p:sp>
        <p:sp>
          <p:nvSpPr>
            <p:cNvPr id="732169" name="Rectangle 9"/>
            <p:cNvSpPr>
              <a:spLocks noChangeArrowheads="1"/>
            </p:cNvSpPr>
            <p:nvPr/>
          </p:nvSpPr>
          <p:spPr bwMode="auto">
            <a:xfrm>
              <a:off x="2592" y="2816"/>
              <a:ext cx="1008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/>
                <a:t>CS-101</a:t>
              </a:r>
            </a:p>
            <a:p>
              <a:r>
                <a:rPr lang="en-US"/>
                <a:t>FIN-201</a:t>
              </a:r>
            </a:p>
            <a:p>
              <a:r>
                <a:rPr lang="en-US"/>
                <a:t>BIO-101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044700" y="1951038"/>
            <a:ext cx="4292600" cy="1223962"/>
            <a:chOff x="1288" y="1229"/>
            <a:chExt cx="2704" cy="771"/>
          </a:xfrm>
        </p:grpSpPr>
        <p:sp>
          <p:nvSpPr>
            <p:cNvPr id="732171" name="Rectangle 11"/>
            <p:cNvSpPr>
              <a:spLocks noChangeArrowheads="1"/>
            </p:cNvSpPr>
            <p:nvPr/>
          </p:nvSpPr>
          <p:spPr bwMode="auto">
            <a:xfrm>
              <a:off x="3272" y="1472"/>
              <a:ext cx="720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Comp. Sci.</a:t>
              </a:r>
            </a:p>
            <a:p>
              <a:pPr algn="ctr"/>
              <a:r>
                <a:rPr lang="en-US"/>
                <a:t>Finance</a:t>
              </a:r>
            </a:p>
            <a:p>
              <a:pPr algn="ctr"/>
              <a:r>
                <a:rPr lang="en-US"/>
                <a:t>Music</a:t>
              </a:r>
            </a:p>
          </p:txBody>
        </p:sp>
        <p:sp>
          <p:nvSpPr>
            <p:cNvPr id="732172" name="Rectangle 12"/>
            <p:cNvSpPr>
              <a:spLocks noChangeArrowheads="1"/>
            </p:cNvSpPr>
            <p:nvPr/>
          </p:nvSpPr>
          <p:spPr bwMode="auto">
            <a:xfrm>
              <a:off x="1288" y="1232"/>
              <a:ext cx="99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i="1"/>
                <a:t>ID</a:t>
              </a:r>
              <a:endParaRPr lang="en-US"/>
            </a:p>
          </p:txBody>
        </p:sp>
        <p:sp>
          <p:nvSpPr>
            <p:cNvPr id="732173" name="Rectangle 13"/>
            <p:cNvSpPr>
              <a:spLocks noChangeArrowheads="1"/>
            </p:cNvSpPr>
            <p:nvPr/>
          </p:nvSpPr>
          <p:spPr bwMode="auto">
            <a:xfrm>
              <a:off x="3269" y="1232"/>
              <a:ext cx="707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i="1"/>
                <a:t>dept_name</a:t>
              </a:r>
              <a:endParaRPr lang="en-US"/>
            </a:p>
          </p:txBody>
        </p:sp>
        <p:sp>
          <p:nvSpPr>
            <p:cNvPr id="732174" name="Rectangle 14"/>
            <p:cNvSpPr>
              <a:spLocks noChangeArrowheads="1"/>
            </p:cNvSpPr>
            <p:nvPr/>
          </p:nvSpPr>
          <p:spPr bwMode="auto">
            <a:xfrm>
              <a:off x="1288" y="1472"/>
              <a:ext cx="990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/>
                <a:t>10101</a:t>
              </a:r>
            </a:p>
            <a:p>
              <a:r>
                <a:rPr lang="en-US"/>
                <a:t>12121</a:t>
              </a:r>
            </a:p>
            <a:p>
              <a:r>
                <a:rPr lang="en-US"/>
                <a:t>15151</a:t>
              </a:r>
            </a:p>
          </p:txBody>
        </p:sp>
        <p:sp>
          <p:nvSpPr>
            <p:cNvPr id="732175" name="Rectangle 15"/>
            <p:cNvSpPr>
              <a:spLocks noChangeArrowheads="1"/>
            </p:cNvSpPr>
            <p:nvPr/>
          </p:nvSpPr>
          <p:spPr bwMode="auto">
            <a:xfrm>
              <a:off x="2281" y="1229"/>
              <a:ext cx="99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i="1"/>
                <a:t>name</a:t>
              </a:r>
              <a:endParaRPr lang="en-US"/>
            </a:p>
          </p:txBody>
        </p:sp>
        <p:sp>
          <p:nvSpPr>
            <p:cNvPr id="732176" name="Rectangle 16"/>
            <p:cNvSpPr>
              <a:spLocks noChangeArrowheads="1"/>
            </p:cNvSpPr>
            <p:nvPr/>
          </p:nvSpPr>
          <p:spPr bwMode="auto">
            <a:xfrm>
              <a:off x="2281" y="1469"/>
              <a:ext cx="991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 err="1"/>
                <a:t>Srinivasan</a:t>
              </a:r>
              <a:endParaRPr lang="en-US" dirty="0"/>
            </a:p>
            <a:p>
              <a:r>
                <a:rPr lang="en-US" dirty="0"/>
                <a:t>Wu</a:t>
              </a:r>
            </a:p>
            <a:p>
              <a:r>
                <a:rPr lang="en-US" dirty="0"/>
                <a:t>Mozart</a:t>
              </a:r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32" name="Rectangle 24"/>
          <p:cNvSpPr>
            <a:spLocks noChangeArrowheads="1"/>
          </p:cNvSpPr>
          <p:nvPr/>
        </p:nvSpPr>
        <p:spPr bwMode="auto">
          <a:xfrm>
            <a:off x="885825" y="3408363"/>
            <a:ext cx="42354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b="1" dirty="0"/>
              <a:t> </a:t>
            </a:r>
            <a:r>
              <a:rPr kumimoji="1" lang="en-US" dirty="0">
                <a:latin typeface="Times New Roman" pitchFamily="18" charset="0"/>
                <a:cs typeface="Times New Roman" pitchFamily="18" charset="0"/>
              </a:rPr>
              <a:t>Left Outer Join</a:t>
            </a:r>
          </a:p>
          <a:p>
            <a:pPr>
              <a:spcBef>
                <a:spcPct val="35000"/>
              </a:spcBef>
              <a:buClr>
                <a:schemeClr val="tx2"/>
              </a:buClr>
              <a:buFont typeface="Monotype Sorts" charset="2"/>
              <a:buNone/>
            </a:pPr>
            <a:r>
              <a:rPr kumimoji="1" lang="en-US" i="1" dirty="0">
                <a:latin typeface="Times New Roman" pitchFamily="18" charset="0"/>
                <a:cs typeface="Times New Roman" pitchFamily="18" charset="0"/>
              </a:rPr>
              <a:t>    instructor          teaches</a:t>
            </a:r>
            <a:endParaRPr kumimoji="1"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220913" y="3868738"/>
            <a:ext cx="414337" cy="209550"/>
            <a:chOff x="1225" y="2417"/>
            <a:chExt cx="261" cy="132"/>
          </a:xfrm>
        </p:grpSpPr>
        <p:sp>
          <p:nvSpPr>
            <p:cNvPr id="734234" name="AutoShape 26"/>
            <p:cNvSpPr>
              <a:spLocks noChangeArrowheads="1"/>
            </p:cNvSpPr>
            <p:nvPr/>
          </p:nvSpPr>
          <p:spPr bwMode="auto">
            <a:xfrm rot="16200000" flipV="1">
              <a:off x="1354" y="2417"/>
              <a:ext cx="132" cy="132"/>
            </a:xfrm>
            <a:prstGeom prst="flowChartCollat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4235" name="Line 27"/>
            <p:cNvSpPr>
              <a:spLocks noChangeShapeType="1"/>
            </p:cNvSpPr>
            <p:nvPr/>
          </p:nvSpPr>
          <p:spPr bwMode="auto">
            <a:xfrm flipH="1">
              <a:off x="1228" y="2419"/>
              <a:ext cx="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4236" name="Line 28"/>
            <p:cNvSpPr>
              <a:spLocks noChangeShapeType="1"/>
            </p:cNvSpPr>
            <p:nvPr/>
          </p:nvSpPr>
          <p:spPr bwMode="auto">
            <a:xfrm flipH="1">
              <a:off x="1225" y="2542"/>
              <a:ext cx="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3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Outer Join – Example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6991350" cy="84296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Join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      teaches</a:t>
            </a:r>
          </a:p>
        </p:txBody>
      </p:sp>
      <p:sp>
        <p:nvSpPr>
          <p:cNvPr id="734212" name="AutoShape 4"/>
          <p:cNvSpPr>
            <a:spLocks noChangeArrowheads="1"/>
          </p:cNvSpPr>
          <p:nvPr/>
        </p:nvSpPr>
        <p:spPr bwMode="auto">
          <a:xfrm rot="16200000" flipV="1">
            <a:off x="2667000" y="1828800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4214" name="Rectangle 6"/>
          <p:cNvSpPr>
            <a:spLocks noChangeArrowheads="1"/>
          </p:cNvSpPr>
          <p:nvPr/>
        </p:nvSpPr>
        <p:spPr bwMode="auto">
          <a:xfrm>
            <a:off x="1508125" y="2149475"/>
            <a:ext cx="1204913" cy="319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ID</a:t>
            </a:r>
            <a:endParaRPr lang="en-US"/>
          </a:p>
        </p:txBody>
      </p:sp>
      <p:sp>
        <p:nvSpPr>
          <p:cNvPr id="734215" name="Rectangle 7"/>
          <p:cNvSpPr>
            <a:spLocks noChangeArrowheads="1"/>
          </p:cNvSpPr>
          <p:nvPr/>
        </p:nvSpPr>
        <p:spPr bwMode="auto">
          <a:xfrm>
            <a:off x="4327525" y="2149475"/>
            <a:ext cx="1325563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dept_name</a:t>
            </a:r>
            <a:endParaRPr lang="en-US"/>
          </a:p>
        </p:txBody>
      </p:sp>
      <p:sp>
        <p:nvSpPr>
          <p:cNvPr id="734216" name="Rectangle 8"/>
          <p:cNvSpPr>
            <a:spLocks noChangeArrowheads="1"/>
          </p:cNvSpPr>
          <p:nvPr/>
        </p:nvSpPr>
        <p:spPr bwMode="auto">
          <a:xfrm>
            <a:off x="1508125" y="2530475"/>
            <a:ext cx="1233488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10101</a:t>
            </a:r>
          </a:p>
          <a:p>
            <a:r>
              <a:rPr lang="en-US"/>
              <a:t>12121</a:t>
            </a:r>
          </a:p>
        </p:txBody>
      </p:sp>
      <p:sp>
        <p:nvSpPr>
          <p:cNvPr id="734217" name="Rectangle 9"/>
          <p:cNvSpPr>
            <a:spLocks noChangeArrowheads="1"/>
          </p:cNvSpPr>
          <p:nvPr/>
        </p:nvSpPr>
        <p:spPr bwMode="auto">
          <a:xfrm>
            <a:off x="4327525" y="2530475"/>
            <a:ext cx="1357313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Comp. Sci.</a:t>
            </a:r>
          </a:p>
          <a:p>
            <a:pPr algn="ctr"/>
            <a:r>
              <a:rPr lang="en-US"/>
              <a:t>Finance</a:t>
            </a:r>
          </a:p>
        </p:txBody>
      </p:sp>
      <p:sp>
        <p:nvSpPr>
          <p:cNvPr id="734218" name="Rectangle 10"/>
          <p:cNvSpPr>
            <a:spLocks noChangeArrowheads="1"/>
          </p:cNvSpPr>
          <p:nvPr/>
        </p:nvSpPr>
        <p:spPr bwMode="auto">
          <a:xfrm>
            <a:off x="5621338" y="2149475"/>
            <a:ext cx="1463675" cy="319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course_id</a:t>
            </a:r>
            <a:endParaRPr lang="en-US"/>
          </a:p>
        </p:txBody>
      </p:sp>
      <p:sp>
        <p:nvSpPr>
          <p:cNvPr id="734219" name="Rectangle 11"/>
          <p:cNvSpPr>
            <a:spLocks noChangeArrowheads="1"/>
          </p:cNvSpPr>
          <p:nvPr/>
        </p:nvSpPr>
        <p:spPr bwMode="auto">
          <a:xfrm>
            <a:off x="5635625" y="2530475"/>
            <a:ext cx="1462088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  CS-101</a:t>
            </a:r>
          </a:p>
          <a:p>
            <a:r>
              <a:rPr lang="en-US"/>
              <a:t>  FIN-201</a:t>
            </a:r>
          </a:p>
        </p:txBody>
      </p:sp>
      <p:sp>
        <p:nvSpPr>
          <p:cNvPr id="734220" name="Rectangle 12"/>
          <p:cNvSpPr>
            <a:spLocks noChangeArrowheads="1"/>
          </p:cNvSpPr>
          <p:nvPr/>
        </p:nvSpPr>
        <p:spPr bwMode="auto">
          <a:xfrm>
            <a:off x="2727325" y="2149475"/>
            <a:ext cx="1600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name</a:t>
            </a:r>
            <a:endParaRPr lang="en-US"/>
          </a:p>
        </p:txBody>
      </p:sp>
      <p:sp>
        <p:nvSpPr>
          <p:cNvPr id="734221" name="Rectangle 13"/>
          <p:cNvSpPr>
            <a:spLocks noChangeArrowheads="1"/>
          </p:cNvSpPr>
          <p:nvPr/>
        </p:nvSpPr>
        <p:spPr bwMode="auto">
          <a:xfrm>
            <a:off x="2727325" y="2530475"/>
            <a:ext cx="1600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Srinivasan</a:t>
            </a:r>
          </a:p>
          <a:p>
            <a:r>
              <a:rPr lang="en-US"/>
              <a:t>Wu</a:t>
            </a:r>
          </a:p>
        </p:txBody>
      </p:sp>
      <p:sp>
        <p:nvSpPr>
          <p:cNvPr id="734237" name="Rectangle 29"/>
          <p:cNvSpPr>
            <a:spLocks noChangeArrowheads="1"/>
          </p:cNvSpPr>
          <p:nvPr/>
        </p:nvSpPr>
        <p:spPr bwMode="auto">
          <a:xfrm>
            <a:off x="1533525" y="4302125"/>
            <a:ext cx="1204913" cy="319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ID</a:t>
            </a:r>
            <a:endParaRPr lang="en-US"/>
          </a:p>
        </p:txBody>
      </p:sp>
      <p:sp>
        <p:nvSpPr>
          <p:cNvPr id="734238" name="Rectangle 30"/>
          <p:cNvSpPr>
            <a:spLocks noChangeArrowheads="1"/>
          </p:cNvSpPr>
          <p:nvPr/>
        </p:nvSpPr>
        <p:spPr bwMode="auto">
          <a:xfrm>
            <a:off x="4352925" y="4302125"/>
            <a:ext cx="1325563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dept_name</a:t>
            </a:r>
            <a:endParaRPr lang="en-US"/>
          </a:p>
        </p:txBody>
      </p:sp>
      <p:sp>
        <p:nvSpPr>
          <p:cNvPr id="734239" name="Rectangle 31"/>
          <p:cNvSpPr>
            <a:spLocks noChangeArrowheads="1"/>
          </p:cNvSpPr>
          <p:nvPr/>
        </p:nvSpPr>
        <p:spPr bwMode="auto">
          <a:xfrm>
            <a:off x="1533525" y="4683125"/>
            <a:ext cx="1233488" cy="854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10101</a:t>
            </a:r>
          </a:p>
          <a:p>
            <a:r>
              <a:rPr lang="en-US"/>
              <a:t>12121</a:t>
            </a:r>
          </a:p>
          <a:p>
            <a:r>
              <a:rPr lang="en-US"/>
              <a:t>15151</a:t>
            </a:r>
          </a:p>
        </p:txBody>
      </p:sp>
      <p:sp>
        <p:nvSpPr>
          <p:cNvPr id="734240" name="Rectangle 32"/>
          <p:cNvSpPr>
            <a:spLocks noChangeArrowheads="1"/>
          </p:cNvSpPr>
          <p:nvPr/>
        </p:nvSpPr>
        <p:spPr bwMode="auto">
          <a:xfrm>
            <a:off x="4352925" y="4683125"/>
            <a:ext cx="1357313" cy="847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Comp. Sci.</a:t>
            </a:r>
          </a:p>
          <a:p>
            <a:pPr algn="ctr"/>
            <a:r>
              <a:rPr lang="en-US"/>
              <a:t>Finance</a:t>
            </a:r>
          </a:p>
          <a:p>
            <a:pPr algn="ctr"/>
            <a:r>
              <a:rPr lang="en-US"/>
              <a:t>Music</a:t>
            </a:r>
          </a:p>
        </p:txBody>
      </p:sp>
      <p:sp>
        <p:nvSpPr>
          <p:cNvPr id="734241" name="Rectangle 33"/>
          <p:cNvSpPr>
            <a:spLocks noChangeArrowheads="1"/>
          </p:cNvSpPr>
          <p:nvPr/>
        </p:nvSpPr>
        <p:spPr bwMode="auto">
          <a:xfrm>
            <a:off x="5646738" y="4302125"/>
            <a:ext cx="1463675" cy="319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course_id</a:t>
            </a:r>
            <a:endParaRPr lang="en-US"/>
          </a:p>
        </p:txBody>
      </p:sp>
      <p:sp>
        <p:nvSpPr>
          <p:cNvPr id="734242" name="Rectangle 34"/>
          <p:cNvSpPr>
            <a:spLocks noChangeArrowheads="1"/>
          </p:cNvSpPr>
          <p:nvPr/>
        </p:nvSpPr>
        <p:spPr bwMode="auto">
          <a:xfrm>
            <a:off x="5710238" y="4683125"/>
            <a:ext cx="1412875" cy="8493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  CS-101</a:t>
            </a:r>
          </a:p>
          <a:p>
            <a:r>
              <a:rPr lang="en-US"/>
              <a:t>  FIN-201</a:t>
            </a:r>
          </a:p>
          <a:p>
            <a:r>
              <a:rPr lang="en-US" i="1"/>
              <a:t>  null</a:t>
            </a:r>
          </a:p>
        </p:txBody>
      </p:sp>
      <p:sp>
        <p:nvSpPr>
          <p:cNvPr id="734243" name="Rectangle 35"/>
          <p:cNvSpPr>
            <a:spLocks noChangeArrowheads="1"/>
          </p:cNvSpPr>
          <p:nvPr/>
        </p:nvSpPr>
        <p:spPr bwMode="auto">
          <a:xfrm>
            <a:off x="2752725" y="4302125"/>
            <a:ext cx="1600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name</a:t>
            </a:r>
            <a:endParaRPr lang="en-US"/>
          </a:p>
        </p:txBody>
      </p:sp>
      <p:sp>
        <p:nvSpPr>
          <p:cNvPr id="734244" name="Rectangle 36"/>
          <p:cNvSpPr>
            <a:spLocks noChangeArrowheads="1"/>
          </p:cNvSpPr>
          <p:nvPr/>
        </p:nvSpPr>
        <p:spPr bwMode="auto">
          <a:xfrm>
            <a:off x="2752725" y="4668838"/>
            <a:ext cx="1600200" cy="869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Srinivasan</a:t>
            </a:r>
          </a:p>
          <a:p>
            <a:r>
              <a:rPr lang="en-US"/>
              <a:t>Wu</a:t>
            </a:r>
          </a:p>
          <a:p>
            <a:r>
              <a:rPr lang="en-US"/>
              <a:t>Mozart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Outer</a:t>
            </a:r>
            <a:r>
              <a:rPr lang="en-US" dirty="0"/>
              <a:t> Join – Example</a:t>
            </a:r>
          </a:p>
        </p:txBody>
      </p:sp>
      <p:sp>
        <p:nvSpPr>
          <p:cNvPr id="736278" name="Rectangle 22"/>
          <p:cNvSpPr>
            <a:spLocks noChangeArrowheads="1"/>
          </p:cNvSpPr>
          <p:nvPr/>
        </p:nvSpPr>
        <p:spPr bwMode="auto">
          <a:xfrm>
            <a:off x="806450" y="3405188"/>
            <a:ext cx="40703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dirty="0">
                <a:latin typeface="Times New Roman" pitchFamily="18" charset="0"/>
                <a:cs typeface="Times New Roman" pitchFamily="18" charset="0"/>
              </a:rPr>
              <a:t> Full Outer Join</a:t>
            </a:r>
          </a:p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i="1" dirty="0">
                <a:latin typeface="Times New Roman" pitchFamily="18" charset="0"/>
                <a:cs typeface="Times New Roman" pitchFamily="18" charset="0"/>
              </a:rPr>
              <a:t>    instructor         teaches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139950" y="3898900"/>
            <a:ext cx="387350" cy="152400"/>
            <a:chOff x="1141" y="2444"/>
            <a:chExt cx="244" cy="96"/>
          </a:xfrm>
        </p:grpSpPr>
        <p:sp>
          <p:nvSpPr>
            <p:cNvPr id="736280" name="AutoShape 24"/>
            <p:cNvSpPr>
              <a:spLocks noChangeArrowheads="1"/>
            </p:cNvSpPr>
            <p:nvPr/>
          </p:nvSpPr>
          <p:spPr bwMode="auto">
            <a:xfrm rot="16200000" flipV="1">
              <a:off x="1213" y="2444"/>
              <a:ext cx="96" cy="96"/>
            </a:xfrm>
            <a:prstGeom prst="flowChartCollat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6281" name="Line 25"/>
            <p:cNvSpPr>
              <a:spLocks noChangeShapeType="1"/>
            </p:cNvSpPr>
            <p:nvPr/>
          </p:nvSpPr>
          <p:spPr bwMode="auto">
            <a:xfrm flipH="1">
              <a:off x="1144" y="2450"/>
              <a:ext cx="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6282" name="Line 26"/>
            <p:cNvSpPr>
              <a:spLocks noChangeShapeType="1"/>
            </p:cNvSpPr>
            <p:nvPr/>
          </p:nvSpPr>
          <p:spPr bwMode="auto">
            <a:xfrm flipH="1">
              <a:off x="1141" y="2537"/>
              <a:ext cx="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6283" name="Line 27"/>
            <p:cNvSpPr>
              <a:spLocks noChangeShapeType="1"/>
            </p:cNvSpPr>
            <p:nvPr/>
          </p:nvSpPr>
          <p:spPr bwMode="auto">
            <a:xfrm flipH="1">
              <a:off x="1321" y="2537"/>
              <a:ext cx="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6284" name="Line 28"/>
            <p:cNvSpPr>
              <a:spLocks noChangeShapeType="1"/>
            </p:cNvSpPr>
            <p:nvPr/>
          </p:nvSpPr>
          <p:spPr bwMode="auto">
            <a:xfrm flipH="1">
              <a:off x="1309" y="2444"/>
              <a:ext cx="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36286" name="Rectangle 30"/>
          <p:cNvSpPr>
            <a:spLocks noChangeArrowheads="1"/>
          </p:cNvSpPr>
          <p:nvPr/>
        </p:nvSpPr>
        <p:spPr bwMode="auto">
          <a:xfrm>
            <a:off x="849313" y="1103313"/>
            <a:ext cx="40703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dirty="0"/>
              <a:t> </a:t>
            </a:r>
            <a:r>
              <a:rPr kumimoji="1" lang="en-US" dirty="0">
                <a:latin typeface="Times New Roman" pitchFamily="18" charset="0"/>
                <a:cs typeface="Times New Roman" pitchFamily="18" charset="0"/>
              </a:rPr>
              <a:t>Right Outer Join</a:t>
            </a:r>
          </a:p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i="1" dirty="0">
                <a:latin typeface="Times New Roman" pitchFamily="18" charset="0"/>
                <a:cs typeface="Times New Roman" pitchFamily="18" charset="0"/>
              </a:rPr>
              <a:t>    instructor        teaches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2243138" y="1565275"/>
            <a:ext cx="265112" cy="157163"/>
            <a:chOff x="1050" y="991"/>
            <a:chExt cx="167" cy="99"/>
          </a:xfrm>
        </p:grpSpPr>
        <p:sp>
          <p:nvSpPr>
            <p:cNvPr id="736288" name="AutoShape 32"/>
            <p:cNvSpPr>
              <a:spLocks noChangeArrowheads="1"/>
            </p:cNvSpPr>
            <p:nvPr/>
          </p:nvSpPr>
          <p:spPr bwMode="auto">
            <a:xfrm rot="16200000" flipV="1">
              <a:off x="1050" y="992"/>
              <a:ext cx="96" cy="96"/>
            </a:xfrm>
            <a:prstGeom prst="flowChartCollat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6289" name="Line 33"/>
            <p:cNvSpPr>
              <a:spLocks noChangeShapeType="1"/>
            </p:cNvSpPr>
            <p:nvPr/>
          </p:nvSpPr>
          <p:spPr bwMode="auto">
            <a:xfrm flipH="1">
              <a:off x="1153" y="991"/>
              <a:ext cx="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6290" name="Line 34"/>
            <p:cNvSpPr>
              <a:spLocks noChangeShapeType="1"/>
            </p:cNvSpPr>
            <p:nvPr/>
          </p:nvSpPr>
          <p:spPr bwMode="auto">
            <a:xfrm flipH="1">
              <a:off x="1153" y="1090"/>
              <a:ext cx="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36295" name="Rectangle 39"/>
          <p:cNvSpPr>
            <a:spLocks noChangeArrowheads="1"/>
          </p:cNvSpPr>
          <p:nvPr/>
        </p:nvSpPr>
        <p:spPr bwMode="auto">
          <a:xfrm>
            <a:off x="1685925" y="2028825"/>
            <a:ext cx="1204913" cy="306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ID</a:t>
            </a:r>
            <a:endParaRPr lang="en-US"/>
          </a:p>
        </p:txBody>
      </p:sp>
      <p:sp>
        <p:nvSpPr>
          <p:cNvPr id="736296" name="Rectangle 40"/>
          <p:cNvSpPr>
            <a:spLocks noChangeArrowheads="1"/>
          </p:cNvSpPr>
          <p:nvPr/>
        </p:nvSpPr>
        <p:spPr bwMode="auto">
          <a:xfrm>
            <a:off x="4505325" y="2028825"/>
            <a:ext cx="1338263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dept_name</a:t>
            </a:r>
            <a:endParaRPr lang="en-US"/>
          </a:p>
        </p:txBody>
      </p:sp>
      <p:sp>
        <p:nvSpPr>
          <p:cNvPr id="736297" name="Rectangle 41"/>
          <p:cNvSpPr>
            <a:spLocks noChangeArrowheads="1"/>
          </p:cNvSpPr>
          <p:nvPr/>
        </p:nvSpPr>
        <p:spPr bwMode="auto">
          <a:xfrm>
            <a:off x="1685925" y="2398713"/>
            <a:ext cx="1233488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10101</a:t>
            </a:r>
          </a:p>
          <a:p>
            <a:r>
              <a:rPr lang="en-US"/>
              <a:t>12121</a:t>
            </a:r>
          </a:p>
          <a:p>
            <a:r>
              <a:rPr lang="en-US"/>
              <a:t>76766</a:t>
            </a:r>
          </a:p>
        </p:txBody>
      </p:sp>
      <p:sp>
        <p:nvSpPr>
          <p:cNvPr id="736298" name="Rectangle 42"/>
          <p:cNvSpPr>
            <a:spLocks noChangeArrowheads="1"/>
          </p:cNvSpPr>
          <p:nvPr/>
        </p:nvSpPr>
        <p:spPr bwMode="auto">
          <a:xfrm>
            <a:off x="4505325" y="2397125"/>
            <a:ext cx="1357313" cy="860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Comp. Sci.</a:t>
            </a:r>
          </a:p>
          <a:p>
            <a:pPr algn="ctr"/>
            <a:r>
              <a:rPr lang="en-US"/>
              <a:t>Finance</a:t>
            </a:r>
          </a:p>
          <a:p>
            <a:pPr algn="ctr"/>
            <a:r>
              <a:rPr lang="en-US"/>
              <a:t>null</a:t>
            </a:r>
          </a:p>
        </p:txBody>
      </p:sp>
      <p:sp>
        <p:nvSpPr>
          <p:cNvPr id="736299" name="Rectangle 43"/>
          <p:cNvSpPr>
            <a:spLocks noChangeArrowheads="1"/>
          </p:cNvSpPr>
          <p:nvPr/>
        </p:nvSpPr>
        <p:spPr bwMode="auto">
          <a:xfrm>
            <a:off x="5838825" y="2028825"/>
            <a:ext cx="1423988" cy="306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course_id</a:t>
            </a:r>
            <a:endParaRPr lang="en-US"/>
          </a:p>
        </p:txBody>
      </p:sp>
      <p:sp>
        <p:nvSpPr>
          <p:cNvPr id="736300" name="Rectangle 44"/>
          <p:cNvSpPr>
            <a:spLocks noChangeArrowheads="1"/>
          </p:cNvSpPr>
          <p:nvPr/>
        </p:nvSpPr>
        <p:spPr bwMode="auto">
          <a:xfrm>
            <a:off x="5862638" y="2397125"/>
            <a:ext cx="1412875" cy="8620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  CS-101</a:t>
            </a:r>
          </a:p>
          <a:p>
            <a:r>
              <a:rPr lang="en-US"/>
              <a:t>  FIN-201</a:t>
            </a:r>
          </a:p>
          <a:p>
            <a:r>
              <a:rPr lang="en-US" i="1"/>
              <a:t>  </a:t>
            </a:r>
            <a:r>
              <a:rPr lang="en-US"/>
              <a:t>BIO-101</a:t>
            </a:r>
            <a:endParaRPr lang="en-US" i="1"/>
          </a:p>
        </p:txBody>
      </p:sp>
      <p:sp>
        <p:nvSpPr>
          <p:cNvPr id="736301" name="Rectangle 45"/>
          <p:cNvSpPr>
            <a:spLocks noChangeArrowheads="1"/>
          </p:cNvSpPr>
          <p:nvPr/>
        </p:nvSpPr>
        <p:spPr bwMode="auto">
          <a:xfrm>
            <a:off x="2905125" y="2028825"/>
            <a:ext cx="1600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name</a:t>
            </a:r>
            <a:endParaRPr lang="en-US"/>
          </a:p>
        </p:txBody>
      </p:sp>
      <p:sp>
        <p:nvSpPr>
          <p:cNvPr id="736302" name="Rectangle 46"/>
          <p:cNvSpPr>
            <a:spLocks noChangeArrowheads="1"/>
          </p:cNvSpPr>
          <p:nvPr/>
        </p:nvSpPr>
        <p:spPr bwMode="auto">
          <a:xfrm>
            <a:off x="2905125" y="2395538"/>
            <a:ext cx="1600200" cy="869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Srinivasan</a:t>
            </a:r>
          </a:p>
          <a:p>
            <a:r>
              <a:rPr lang="en-US"/>
              <a:t>Wu</a:t>
            </a:r>
          </a:p>
          <a:p>
            <a:r>
              <a:rPr lang="en-US"/>
              <a:t>null</a:t>
            </a:r>
          </a:p>
        </p:txBody>
      </p:sp>
      <p:sp>
        <p:nvSpPr>
          <p:cNvPr id="736303" name="Rectangle 47"/>
          <p:cNvSpPr>
            <a:spLocks noChangeArrowheads="1"/>
          </p:cNvSpPr>
          <p:nvPr/>
        </p:nvSpPr>
        <p:spPr bwMode="auto">
          <a:xfrm>
            <a:off x="1838325" y="4365625"/>
            <a:ext cx="1204913" cy="306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ID</a:t>
            </a:r>
            <a:endParaRPr lang="en-US"/>
          </a:p>
        </p:txBody>
      </p:sp>
      <p:sp>
        <p:nvSpPr>
          <p:cNvPr id="736304" name="Rectangle 48"/>
          <p:cNvSpPr>
            <a:spLocks noChangeArrowheads="1"/>
          </p:cNvSpPr>
          <p:nvPr/>
        </p:nvSpPr>
        <p:spPr bwMode="auto">
          <a:xfrm>
            <a:off x="4657725" y="4365625"/>
            <a:ext cx="1338263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dept_name</a:t>
            </a:r>
            <a:endParaRPr lang="en-US"/>
          </a:p>
        </p:txBody>
      </p:sp>
      <p:sp>
        <p:nvSpPr>
          <p:cNvPr id="736305" name="Rectangle 49"/>
          <p:cNvSpPr>
            <a:spLocks noChangeArrowheads="1"/>
          </p:cNvSpPr>
          <p:nvPr/>
        </p:nvSpPr>
        <p:spPr bwMode="auto">
          <a:xfrm>
            <a:off x="1838325" y="4735513"/>
            <a:ext cx="1233488" cy="1109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10101</a:t>
            </a:r>
          </a:p>
          <a:p>
            <a:r>
              <a:rPr lang="en-US"/>
              <a:t>12121</a:t>
            </a:r>
          </a:p>
          <a:p>
            <a:r>
              <a:rPr lang="en-US"/>
              <a:t>15151</a:t>
            </a:r>
          </a:p>
          <a:p>
            <a:r>
              <a:rPr lang="en-US"/>
              <a:t>76766</a:t>
            </a:r>
          </a:p>
        </p:txBody>
      </p:sp>
      <p:sp>
        <p:nvSpPr>
          <p:cNvPr id="736306" name="Rectangle 50"/>
          <p:cNvSpPr>
            <a:spLocks noChangeArrowheads="1"/>
          </p:cNvSpPr>
          <p:nvPr/>
        </p:nvSpPr>
        <p:spPr bwMode="auto">
          <a:xfrm>
            <a:off x="4657725" y="4733925"/>
            <a:ext cx="1357313" cy="1108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Comp. Sci.</a:t>
            </a:r>
          </a:p>
          <a:p>
            <a:pPr algn="ctr"/>
            <a:r>
              <a:rPr lang="en-US"/>
              <a:t>Finance</a:t>
            </a:r>
          </a:p>
          <a:p>
            <a:pPr algn="ctr"/>
            <a:r>
              <a:rPr lang="en-US"/>
              <a:t>Music</a:t>
            </a:r>
          </a:p>
          <a:p>
            <a:pPr algn="ctr"/>
            <a:r>
              <a:rPr lang="en-US"/>
              <a:t>null</a:t>
            </a:r>
          </a:p>
        </p:txBody>
      </p:sp>
      <p:sp>
        <p:nvSpPr>
          <p:cNvPr id="736307" name="Rectangle 51"/>
          <p:cNvSpPr>
            <a:spLocks noChangeArrowheads="1"/>
          </p:cNvSpPr>
          <p:nvPr/>
        </p:nvSpPr>
        <p:spPr bwMode="auto">
          <a:xfrm>
            <a:off x="5991225" y="4365625"/>
            <a:ext cx="1423988" cy="306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course_id</a:t>
            </a:r>
            <a:endParaRPr lang="en-US"/>
          </a:p>
        </p:txBody>
      </p:sp>
      <p:sp>
        <p:nvSpPr>
          <p:cNvPr id="736308" name="Rectangle 52"/>
          <p:cNvSpPr>
            <a:spLocks noChangeArrowheads="1"/>
          </p:cNvSpPr>
          <p:nvPr/>
        </p:nvSpPr>
        <p:spPr bwMode="auto">
          <a:xfrm>
            <a:off x="6015038" y="4733925"/>
            <a:ext cx="1412875" cy="1106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  CS-101</a:t>
            </a:r>
          </a:p>
          <a:p>
            <a:r>
              <a:rPr lang="en-US"/>
              <a:t>  FIN-201</a:t>
            </a:r>
          </a:p>
          <a:p>
            <a:r>
              <a:rPr lang="en-US"/>
              <a:t>  </a:t>
            </a:r>
            <a:r>
              <a:rPr lang="en-US" i="1"/>
              <a:t>null</a:t>
            </a:r>
            <a:endParaRPr lang="en-US"/>
          </a:p>
          <a:p>
            <a:r>
              <a:rPr lang="en-US" i="1"/>
              <a:t>  </a:t>
            </a:r>
            <a:r>
              <a:rPr lang="en-US"/>
              <a:t>BIO-101</a:t>
            </a:r>
            <a:endParaRPr lang="en-US" i="1"/>
          </a:p>
        </p:txBody>
      </p:sp>
      <p:sp>
        <p:nvSpPr>
          <p:cNvPr id="736309" name="Rectangle 53"/>
          <p:cNvSpPr>
            <a:spLocks noChangeArrowheads="1"/>
          </p:cNvSpPr>
          <p:nvPr/>
        </p:nvSpPr>
        <p:spPr bwMode="auto">
          <a:xfrm>
            <a:off x="3057525" y="4365625"/>
            <a:ext cx="1600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name</a:t>
            </a:r>
            <a:endParaRPr lang="en-US"/>
          </a:p>
        </p:txBody>
      </p:sp>
      <p:sp>
        <p:nvSpPr>
          <p:cNvPr id="736310" name="Rectangle 54"/>
          <p:cNvSpPr>
            <a:spLocks noChangeArrowheads="1"/>
          </p:cNvSpPr>
          <p:nvPr/>
        </p:nvSpPr>
        <p:spPr bwMode="auto">
          <a:xfrm>
            <a:off x="3057525" y="4732338"/>
            <a:ext cx="1600200" cy="11160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Srinivasan</a:t>
            </a:r>
          </a:p>
          <a:p>
            <a:r>
              <a:rPr lang="en-US"/>
              <a:t>Wu</a:t>
            </a:r>
          </a:p>
          <a:p>
            <a:r>
              <a:rPr lang="en-US"/>
              <a:t>Mozart</a:t>
            </a:r>
          </a:p>
          <a:p>
            <a:r>
              <a:rPr lang="en-US"/>
              <a:t>null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Outer Join using Joins</a:t>
            </a:r>
          </a:p>
        </p:txBody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Outer join can be expressed using basic operations</a:t>
            </a:r>
          </a:p>
          <a:p>
            <a:pPr lvl="1"/>
            <a:r>
              <a:rPr lang="en-US"/>
              <a:t>e.g. r      s can be written as</a:t>
            </a:r>
          </a:p>
          <a:p>
            <a:pPr lvl="1">
              <a:buFont typeface="Monotype Sorts" charset="2"/>
              <a:buNone/>
            </a:pPr>
            <a:r>
              <a:rPr lang="en-US"/>
              <a:t>        (r      s)  U (</a:t>
            </a:r>
            <a:r>
              <a:rPr lang="en-US" i="1"/>
              <a:t>r </a:t>
            </a:r>
            <a:r>
              <a:rPr lang="en-US"/>
              <a:t>– ∏</a:t>
            </a:r>
            <a:r>
              <a:rPr lang="en-US" sz="2400" i="1" baseline="-25000"/>
              <a:t>R</a:t>
            </a:r>
            <a:r>
              <a:rPr lang="en-US"/>
              <a:t>(</a:t>
            </a:r>
            <a:r>
              <a:rPr lang="en-US" i="1"/>
              <a:t>r      s</a:t>
            </a:r>
            <a:r>
              <a:rPr lang="en-US"/>
              <a:t>)  x {(</a:t>
            </a:r>
            <a:r>
              <a:rPr lang="en-US" i="1"/>
              <a:t>null, …, null</a:t>
            </a:r>
            <a:r>
              <a:rPr lang="en-US"/>
              <a:t>)}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176463" y="1568450"/>
            <a:ext cx="307975" cy="193675"/>
            <a:chOff x="1225" y="2417"/>
            <a:chExt cx="261" cy="132"/>
          </a:xfrm>
        </p:grpSpPr>
        <p:sp>
          <p:nvSpPr>
            <p:cNvPr id="742405" name="AutoShape 5"/>
            <p:cNvSpPr>
              <a:spLocks noChangeArrowheads="1"/>
            </p:cNvSpPr>
            <p:nvPr/>
          </p:nvSpPr>
          <p:spPr bwMode="auto">
            <a:xfrm rot="16200000" flipV="1">
              <a:off x="1354" y="2417"/>
              <a:ext cx="132" cy="132"/>
            </a:xfrm>
            <a:prstGeom prst="flowChartCollat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2406" name="Line 6"/>
            <p:cNvSpPr>
              <a:spLocks noChangeShapeType="1"/>
            </p:cNvSpPr>
            <p:nvPr/>
          </p:nvSpPr>
          <p:spPr bwMode="auto">
            <a:xfrm flipH="1">
              <a:off x="1228" y="2419"/>
              <a:ext cx="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2407" name="Line 7"/>
            <p:cNvSpPr>
              <a:spLocks noChangeShapeType="1"/>
            </p:cNvSpPr>
            <p:nvPr/>
          </p:nvSpPr>
          <p:spPr bwMode="auto">
            <a:xfrm flipH="1">
              <a:off x="1225" y="2542"/>
              <a:ext cx="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42408" name="AutoShape 8"/>
          <p:cNvSpPr>
            <a:spLocks noChangeArrowheads="1"/>
          </p:cNvSpPr>
          <p:nvPr/>
        </p:nvSpPr>
        <p:spPr bwMode="auto">
          <a:xfrm rot="16200000" flipV="1">
            <a:off x="2065338" y="1962150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2409" name="AutoShape 9"/>
          <p:cNvSpPr>
            <a:spLocks noChangeArrowheads="1"/>
          </p:cNvSpPr>
          <p:nvPr/>
        </p:nvSpPr>
        <p:spPr bwMode="auto">
          <a:xfrm rot="16200000" flipV="1">
            <a:off x="4016375" y="1978025"/>
            <a:ext cx="152400" cy="1524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Null Values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63625"/>
            <a:ext cx="7620000" cy="4876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is possible for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 have a null value, denoted by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for some of their attributes</a:t>
            </a:r>
          </a:p>
          <a:p>
            <a:pPr>
              <a:lnSpc>
                <a:spcPct val="120000"/>
              </a:lnSpc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signifies an unknown value or that a value does not exist.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result of any arithmetic expression involving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null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null.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Aggregate functions simply ignore null values (as in SQL)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For duplicate elimination and grouping, null is treated like any other value, and two nulls are assumed to be  the same (as in SQL)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Null Values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91450" cy="4930775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Comparisons with null values return the special truth value: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unknown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was used instead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unknown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then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not (A &lt; 5)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would not be equivalent to            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 &gt;= 5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Three-valued logic using the truth value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unknown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OR: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unknown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        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unknown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       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unknown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   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unknown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unknown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unknown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AND: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unknown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    = unknown,   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unknown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   = false,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unknown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unknown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unknown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unknown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unknown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In SQL “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is unknown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evaluates to true if predicate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evaluates to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unknown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Result of select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predicate is treated as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false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if it evaluates to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unknown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3250" y="12700"/>
            <a:ext cx="8077200" cy="6064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Relations are Unordered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798513" y="1077913"/>
            <a:ext cx="7735887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Arial" pitchFamily="34" charset="0"/>
              <a:buChar char="•"/>
            </a:pPr>
            <a:r>
              <a:rPr kumimoji="1" lang="en-US" sz="1800" dirty="0"/>
              <a:t> 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Order of </a:t>
            </a:r>
            <a:r>
              <a:rPr kumimoji="1" lang="en-US" sz="20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is irrelevant (</a:t>
            </a:r>
            <a:r>
              <a:rPr kumimoji="1" lang="en-US" sz="20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may be stored in an arbitrary order)</a:t>
            </a:r>
          </a:p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Arial" pitchFamily="34" charset="0"/>
              <a:buChar char="•"/>
            </a:pP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Example: </a:t>
            </a:r>
            <a:r>
              <a:rPr kumimoji="1" lang="en-US" sz="2000" i="1" dirty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 relation with unordered </a:t>
            </a:r>
            <a:r>
              <a:rPr kumimoji="1" lang="en-US" sz="2000" dirty="0" err="1">
                <a:latin typeface="Times New Roman" pitchFamily="18" charset="0"/>
                <a:cs typeface="Times New Roman" pitchFamily="18" charset="0"/>
              </a:rPr>
              <a:t>tuples</a:t>
            </a:r>
            <a:endParaRPr kumimoji="1"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6" name="Picture 4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208213"/>
            <a:ext cx="4953000" cy="373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Division Operator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7858125" cy="5199062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Given relations r(R) and s(S), such that S  R,  r  s is the largest relation t(R-S) such that </a:t>
            </a:r>
            <a:b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                 t x s  r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E.g. let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ID,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course_id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) = 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ID, 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course_id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takes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) and</a:t>
            </a:r>
            <a:b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            s(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course_id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) = 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course_id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(</a:t>
            </a:r>
            <a:r>
              <a:rPr lang="en-US" sz="2400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dept_name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=“Biology”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course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) </a:t>
            </a:r>
            <a:b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then r  s gives us students who have taken all courses in the Biology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department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Can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write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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as </a:t>
            </a:r>
          </a:p>
          <a:p>
            <a:pPr>
              <a:lnSpc>
                <a:spcPct val="130000"/>
              </a:lnSpc>
              <a:buFont typeface="Monotype Sorts" charset="2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temp1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 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R-S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temp2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 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R-S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((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temp1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x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s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) – 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R-S,S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))</a:t>
            </a:r>
            <a:b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		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result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=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temp1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–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 temp2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pPr marL="628650" lvl="1">
              <a:lnSpc>
                <a:spcPct val="13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The result to the right of the  is assigned to the relation variable on the left of the .</a:t>
            </a:r>
          </a:p>
          <a:p>
            <a:pPr marL="628650" lvl="1">
              <a:lnSpc>
                <a:spcPct val="13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May use variable in subsequent expressions.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9144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Extended Relational-Algebra-Operations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513" y="1077913"/>
            <a:ext cx="7888287" cy="4789487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5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Generalized </a:t>
            </a:r>
            <a:r>
              <a:rPr lang="en-US" sz="5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Projection</a:t>
            </a:r>
          </a:p>
          <a:p>
            <a:pPr>
              <a:buFont typeface="Arial" pitchFamily="34" charset="0"/>
              <a:buChar char="•"/>
            </a:pPr>
            <a:r>
              <a:rPr lang="en-US" sz="5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Aggregate Functions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Generalized Projection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513" y="1077913"/>
            <a:ext cx="7848600" cy="5511800"/>
          </a:xfrm>
        </p:spPr>
        <p:txBody>
          <a:bodyPr>
            <a:normAutofit lnSpcReduction="10000"/>
          </a:bodyPr>
          <a:lstStyle/>
          <a:p>
            <a:pPr>
              <a:tabLst>
                <a:tab pos="3195638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Extends the projection operation by allowing arithmetic functions to be used in the projection list.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tabLst>
                <a:tab pos="3195638" algn="ctr"/>
              </a:tabLst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any relational-algebra expression</a:t>
            </a:r>
          </a:p>
          <a:p>
            <a:pPr>
              <a:lnSpc>
                <a:spcPct val="120000"/>
              </a:lnSpc>
              <a:tabLst>
                <a:tab pos="3195638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Each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9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9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900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arithmetic expressions involving constants and attributes in the schema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tabLst>
                <a:tab pos="3195638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Given relation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instructor(ID, name,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salary) where salary is annual salary, get the same information but with monthly salary </a:t>
            </a:r>
          </a:p>
          <a:p>
            <a:pPr>
              <a:buFont typeface="Monotype Sorts" charset="2"/>
              <a:buNone/>
              <a:tabLst>
                <a:tab pos="3195638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</a:t>
            </a:r>
            <a:r>
              <a:rPr lang="en-US" sz="2300" i="1" baseline="-25000" dirty="0">
                <a:latin typeface="Times New Roman" pitchFamily="18" charset="0"/>
                <a:cs typeface="Times New Roman" pitchFamily="18" charset="0"/>
              </a:rPr>
              <a:t>ID, name, </a:t>
            </a:r>
            <a:r>
              <a:rPr lang="en-US" sz="2300" i="1" baseline="-25000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sz="2300" i="1" baseline="-25000" dirty="0">
                <a:latin typeface="Times New Roman" pitchFamily="18" charset="0"/>
                <a:cs typeface="Times New Roman" pitchFamily="18" charset="0"/>
              </a:rPr>
              <a:t>, salary/12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(instructor)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4468" name="Object 4"/>
          <p:cNvGraphicFramePr>
            <a:graphicFrameLocks noChangeAspect="1"/>
          </p:cNvGraphicFramePr>
          <p:nvPr/>
        </p:nvGraphicFramePr>
        <p:xfrm>
          <a:off x="2133600" y="1981200"/>
          <a:ext cx="4191000" cy="914400"/>
        </p:xfrm>
        <a:graphic>
          <a:graphicData uri="http://schemas.openxmlformats.org/presentationml/2006/ole">
            <p:oleObj spid="_x0000_s4098" name="Equation" r:id="rId4" imgW="9903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06450" y="174625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Aggregate Functions and Operations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513" y="1077913"/>
            <a:ext cx="7848600" cy="5227637"/>
          </a:xfrm>
        </p:spPr>
        <p:txBody>
          <a:bodyPr>
            <a:normAutofit/>
          </a:bodyPr>
          <a:lstStyle/>
          <a:p>
            <a:pPr>
              <a:tabLst>
                <a:tab pos="2119313" algn="l"/>
                <a:tab pos="2689225" algn="ctr"/>
              </a:tabLst>
            </a:pP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Aggregation function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takes a collection of values and returns a single value as a result.</a:t>
            </a:r>
          </a:p>
          <a:p>
            <a:pPr>
              <a:buFont typeface="Monotype Sorts" charset="2"/>
              <a:buNone/>
              <a:tabLst>
                <a:tab pos="2119313" algn="l"/>
                <a:tab pos="2689225" algn="ctr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average value</a:t>
            </a:r>
            <a:b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min:  minimum value</a:t>
            </a:r>
            <a:b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max:  maximum value</a:t>
            </a:r>
            <a:b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sum:  sum of values</a:t>
            </a:r>
            <a:b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count:  number of values</a:t>
            </a:r>
          </a:p>
          <a:p>
            <a:pPr>
              <a:tabLst>
                <a:tab pos="2119313" algn="l"/>
                <a:tab pos="2689225" algn="ctr"/>
              </a:tabLst>
            </a:pP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Aggregate operation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 relational algebra </a:t>
            </a:r>
          </a:p>
          <a:p>
            <a:pPr>
              <a:buFont typeface="Monotype Sorts" charset="2"/>
              <a:buNone/>
              <a:tabLst>
                <a:tab pos="2119313" algn="l"/>
                <a:tab pos="2689225" algn="ctr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Font typeface="Monotype Sorts" charset="2"/>
              <a:buNone/>
              <a:tabLst>
                <a:tab pos="2119313" algn="l"/>
                <a:tab pos="2689225" algn="ctr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any relational-algebra expression</a:t>
            </a:r>
          </a:p>
          <a:p>
            <a:pPr lvl="1">
              <a:tabLst>
                <a:tab pos="2119313" algn="l"/>
                <a:tab pos="2689225" algn="ctr"/>
              </a:tabLst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…,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a list of attributes on which to group (can be empty)</a:t>
            </a:r>
          </a:p>
          <a:p>
            <a:pPr lvl="1">
              <a:tabLst>
                <a:tab pos="2119313" algn="l"/>
                <a:tab pos="2689225" algn="ctr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an aggregate function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tabLst>
                <a:tab pos="2119313" algn="l"/>
                <a:tab pos="2689225" algn="ctr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i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an attribute name</a:t>
            </a:r>
          </a:p>
          <a:p>
            <a:pPr>
              <a:tabLst>
                <a:tab pos="2119313" algn="l"/>
                <a:tab pos="2689225" algn="ctr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Note: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Some books/articles use  instead of      (Calligraphic G)</a:t>
            </a:r>
          </a:p>
        </p:txBody>
      </p:sp>
      <p:graphicFrame>
        <p:nvGraphicFramePr>
          <p:cNvPr id="576516" name="Object 4"/>
          <p:cNvGraphicFramePr>
            <a:graphicFrameLocks noChangeAspect="1"/>
          </p:cNvGraphicFramePr>
          <p:nvPr/>
        </p:nvGraphicFramePr>
        <p:xfrm>
          <a:off x="1066800" y="3810000"/>
          <a:ext cx="5791200" cy="493713"/>
        </p:xfrm>
        <a:graphic>
          <a:graphicData uri="http://schemas.openxmlformats.org/presentationml/2006/ole">
            <p:oleObj spid="_x0000_s5122" name="Equation" r:id="rId4" imgW="1815840" imgH="241200" progId="Equation.3">
              <p:embed/>
            </p:oleObj>
          </a:graphicData>
        </a:graphic>
      </p:graphicFrame>
      <p:pic>
        <p:nvPicPr>
          <p:cNvPr id="576518" name="Picture 6" descr="CalG"/>
          <p:cNvPicPr>
            <a:picLocks noChangeAspect="1" noChangeArrowheads="1"/>
          </p:cNvPicPr>
          <p:nvPr/>
        </p:nvPicPr>
        <p:blipFill>
          <a:blip r:embed="rId5" cstate="print"/>
          <a:srcRect r="88988"/>
          <a:stretch>
            <a:fillRect/>
          </a:stretch>
        </p:blipFill>
        <p:spPr bwMode="auto">
          <a:xfrm>
            <a:off x="5867400" y="3276600"/>
            <a:ext cx="336550" cy="425450"/>
          </a:xfrm>
          <a:prstGeom prst="rect">
            <a:avLst/>
          </a:prstGeom>
          <a:noFill/>
        </p:spPr>
      </p:pic>
      <p:pic>
        <p:nvPicPr>
          <p:cNvPr id="576519" name="Picture 7" descr="CalG"/>
          <p:cNvPicPr>
            <a:picLocks noChangeAspect="1" noChangeArrowheads="1"/>
          </p:cNvPicPr>
          <p:nvPr/>
        </p:nvPicPr>
        <p:blipFill>
          <a:blip r:embed="rId5" cstate="print"/>
          <a:srcRect r="88988"/>
          <a:stretch>
            <a:fillRect/>
          </a:stretch>
        </p:blipFill>
        <p:spPr bwMode="auto">
          <a:xfrm>
            <a:off x="5649913" y="5724525"/>
            <a:ext cx="336550" cy="425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Aggregate Operation – Example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2554287" cy="762000"/>
          </a:xfrm>
        </p:spPr>
        <p:txBody>
          <a:bodyPr>
            <a:normAutofit/>
          </a:bodyPr>
          <a:lstStyle/>
          <a:p>
            <a:r>
              <a:rPr lang="en-US" dirty="0"/>
              <a:t>Relation </a:t>
            </a:r>
            <a:r>
              <a:rPr lang="en-US" i="1" dirty="0"/>
              <a:t>r</a:t>
            </a:r>
            <a:r>
              <a:rPr lang="en-US" dirty="0"/>
              <a:t>:</a:t>
            </a:r>
          </a:p>
        </p:txBody>
      </p:sp>
      <p:sp>
        <p:nvSpPr>
          <p:cNvPr id="578564" name="Rectangle 4"/>
          <p:cNvSpPr>
            <a:spLocks noChangeArrowheads="1"/>
          </p:cNvSpPr>
          <p:nvPr/>
        </p:nvSpPr>
        <p:spPr bwMode="auto">
          <a:xfrm>
            <a:off x="3886200" y="1447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A</a:t>
            </a:r>
          </a:p>
        </p:txBody>
      </p:sp>
      <p:sp>
        <p:nvSpPr>
          <p:cNvPr id="578565" name="Rectangle 5"/>
          <p:cNvSpPr>
            <a:spLocks noChangeArrowheads="1"/>
          </p:cNvSpPr>
          <p:nvPr/>
        </p:nvSpPr>
        <p:spPr bwMode="auto">
          <a:xfrm>
            <a:off x="4343400" y="1447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B</a:t>
            </a:r>
          </a:p>
        </p:txBody>
      </p:sp>
      <p:sp>
        <p:nvSpPr>
          <p:cNvPr id="578566" name="Rectangle 6"/>
          <p:cNvSpPr>
            <a:spLocks noChangeArrowheads="1"/>
          </p:cNvSpPr>
          <p:nvPr/>
        </p:nvSpPr>
        <p:spPr bwMode="auto">
          <a:xfrm>
            <a:off x="3886200" y="2057400"/>
            <a:ext cx="4572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en-US" i="1">
                <a:sym typeface="Symbol" charset="2"/>
              </a:rPr>
              <a:t></a:t>
            </a:r>
          </a:p>
          <a:p>
            <a:pPr algn="ctr">
              <a:lnSpc>
                <a:spcPct val="130000"/>
              </a:lnSpc>
            </a:pPr>
            <a:r>
              <a:rPr lang="en-US" i="1">
                <a:sym typeface="Symbol" charset="2"/>
              </a:rPr>
              <a:t></a:t>
            </a:r>
          </a:p>
          <a:p>
            <a:pPr algn="ctr">
              <a:lnSpc>
                <a:spcPct val="130000"/>
              </a:lnSpc>
            </a:pPr>
            <a:r>
              <a:rPr lang="en-US" i="1">
                <a:sym typeface="Symbol" charset="2"/>
              </a:rPr>
              <a:t></a:t>
            </a:r>
          </a:p>
          <a:p>
            <a:pPr algn="ctr">
              <a:lnSpc>
                <a:spcPct val="130000"/>
              </a:lnSpc>
            </a:pPr>
            <a:r>
              <a:rPr lang="en-US" i="1">
                <a:sym typeface="Symbol" charset="2"/>
              </a:rPr>
              <a:t></a:t>
            </a:r>
          </a:p>
        </p:txBody>
      </p:sp>
      <p:sp>
        <p:nvSpPr>
          <p:cNvPr id="578567" name="Rectangle 7"/>
          <p:cNvSpPr>
            <a:spLocks noChangeArrowheads="1"/>
          </p:cNvSpPr>
          <p:nvPr/>
        </p:nvSpPr>
        <p:spPr bwMode="auto">
          <a:xfrm>
            <a:off x="4343400" y="2057400"/>
            <a:ext cx="4572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en-US" i="1">
                <a:sym typeface="Symbol" charset="2"/>
              </a:rPr>
              <a:t></a:t>
            </a:r>
          </a:p>
          <a:p>
            <a:pPr algn="ctr">
              <a:lnSpc>
                <a:spcPct val="130000"/>
              </a:lnSpc>
            </a:pPr>
            <a:r>
              <a:rPr lang="en-US" i="1">
                <a:sym typeface="Symbol" charset="2"/>
              </a:rPr>
              <a:t></a:t>
            </a:r>
          </a:p>
          <a:p>
            <a:pPr algn="ctr">
              <a:lnSpc>
                <a:spcPct val="130000"/>
              </a:lnSpc>
            </a:pPr>
            <a:r>
              <a:rPr lang="en-US" i="1">
                <a:sym typeface="Symbol" charset="2"/>
              </a:rPr>
              <a:t></a:t>
            </a:r>
          </a:p>
          <a:p>
            <a:pPr algn="ctr">
              <a:lnSpc>
                <a:spcPct val="130000"/>
              </a:lnSpc>
            </a:pPr>
            <a:r>
              <a:rPr lang="en-US" i="1">
                <a:sym typeface="Symbol" charset="2"/>
              </a:rPr>
              <a:t></a:t>
            </a:r>
          </a:p>
        </p:txBody>
      </p:sp>
      <p:sp>
        <p:nvSpPr>
          <p:cNvPr id="578568" name="Rectangle 8"/>
          <p:cNvSpPr>
            <a:spLocks noChangeArrowheads="1"/>
          </p:cNvSpPr>
          <p:nvPr/>
        </p:nvSpPr>
        <p:spPr bwMode="auto">
          <a:xfrm>
            <a:off x="4800600" y="1447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1"/>
              <a:t>C</a:t>
            </a:r>
          </a:p>
        </p:txBody>
      </p:sp>
      <p:sp>
        <p:nvSpPr>
          <p:cNvPr id="578569" name="Rectangle 9"/>
          <p:cNvSpPr>
            <a:spLocks noChangeArrowheads="1"/>
          </p:cNvSpPr>
          <p:nvPr/>
        </p:nvSpPr>
        <p:spPr bwMode="auto">
          <a:xfrm>
            <a:off x="4800600" y="2057400"/>
            <a:ext cx="4572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en-US">
                <a:sym typeface="Symbol" charset="2"/>
              </a:rPr>
              <a:t>7</a:t>
            </a:r>
          </a:p>
          <a:p>
            <a:pPr algn="ctr">
              <a:lnSpc>
                <a:spcPct val="130000"/>
              </a:lnSpc>
            </a:pPr>
            <a:r>
              <a:rPr lang="en-US">
                <a:sym typeface="Symbol" charset="2"/>
              </a:rPr>
              <a:t>7</a:t>
            </a:r>
          </a:p>
          <a:p>
            <a:pPr algn="ctr">
              <a:lnSpc>
                <a:spcPct val="130000"/>
              </a:lnSpc>
            </a:pPr>
            <a:r>
              <a:rPr lang="en-US">
                <a:sym typeface="Symbol" charset="2"/>
              </a:rPr>
              <a:t>3</a:t>
            </a:r>
          </a:p>
          <a:p>
            <a:pPr algn="ctr">
              <a:lnSpc>
                <a:spcPct val="130000"/>
              </a:lnSpc>
            </a:pPr>
            <a:r>
              <a:rPr lang="en-US">
                <a:sym typeface="Symbol" charset="2"/>
              </a:rPr>
              <a:t>10</a:t>
            </a:r>
          </a:p>
        </p:txBody>
      </p:sp>
      <p:sp>
        <p:nvSpPr>
          <p:cNvPr id="578570" name="Rectangle 10"/>
          <p:cNvSpPr>
            <a:spLocks noChangeArrowheads="1"/>
          </p:cNvSpPr>
          <p:nvPr/>
        </p:nvSpPr>
        <p:spPr bwMode="auto">
          <a:xfrm>
            <a:off x="798513" y="4343400"/>
            <a:ext cx="2012950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sz="2400">
                <a:sym typeface="Symbol" charset="2"/>
              </a:rPr>
              <a:t>  </a:t>
            </a:r>
            <a:r>
              <a:rPr kumimoji="1" lang="en-US" sz="2800" b="1">
                <a:latin typeface="Times New Roman" charset="0"/>
              </a:rPr>
              <a:t> </a:t>
            </a:r>
            <a:r>
              <a:rPr kumimoji="1" lang="en-US" sz="2800" b="1" baseline="-25000">
                <a:latin typeface="Times New Roman" charset="0"/>
              </a:rPr>
              <a:t>sum(c</a:t>
            </a:r>
            <a:r>
              <a:rPr kumimoji="1" lang="en-US" sz="2400" b="1" baseline="-25000">
                <a:latin typeface="Times New Roman" charset="0"/>
              </a:rPr>
              <a:t>) </a:t>
            </a:r>
            <a:r>
              <a:rPr kumimoji="1" lang="en-US" sz="2400">
                <a:latin typeface="Times New Roman" charset="0"/>
              </a:rPr>
              <a:t>(r)</a:t>
            </a:r>
          </a:p>
        </p:txBody>
      </p:sp>
      <p:sp>
        <p:nvSpPr>
          <p:cNvPr id="578571" name="Rectangle 11"/>
          <p:cNvSpPr>
            <a:spLocks noChangeArrowheads="1"/>
          </p:cNvSpPr>
          <p:nvPr/>
        </p:nvSpPr>
        <p:spPr bwMode="auto">
          <a:xfrm>
            <a:off x="3962400" y="43434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/>
              <a:t>sum</a:t>
            </a:r>
            <a:r>
              <a:rPr lang="en-US"/>
              <a:t>(</a:t>
            </a:r>
            <a:r>
              <a:rPr lang="en-US" i="1"/>
              <a:t>c </a:t>
            </a:r>
            <a:r>
              <a:rPr lang="en-US"/>
              <a:t>)</a:t>
            </a:r>
          </a:p>
        </p:txBody>
      </p:sp>
      <p:sp>
        <p:nvSpPr>
          <p:cNvPr id="578572" name="Rectangle 12"/>
          <p:cNvSpPr>
            <a:spLocks noChangeArrowheads="1"/>
          </p:cNvSpPr>
          <p:nvPr/>
        </p:nvSpPr>
        <p:spPr bwMode="auto">
          <a:xfrm>
            <a:off x="3962400" y="4876800"/>
            <a:ext cx="914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27</a:t>
            </a:r>
          </a:p>
        </p:txBody>
      </p:sp>
      <p:pic>
        <p:nvPicPr>
          <p:cNvPr id="578573" name="Picture 13" descr="CalG"/>
          <p:cNvPicPr>
            <a:picLocks noChangeAspect="1" noChangeArrowheads="1"/>
          </p:cNvPicPr>
          <p:nvPr/>
        </p:nvPicPr>
        <p:blipFill>
          <a:blip r:embed="rId3" cstate="print"/>
          <a:srcRect r="88988"/>
          <a:stretch>
            <a:fillRect/>
          </a:stretch>
        </p:blipFill>
        <p:spPr bwMode="auto">
          <a:xfrm>
            <a:off x="1165225" y="4383088"/>
            <a:ext cx="336550" cy="425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Aggregate</a:t>
            </a:r>
            <a:r>
              <a:rPr lang="en-US" dirty="0"/>
              <a:t> Operation – Example</a:t>
            </a:r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119188"/>
            <a:ext cx="6862762" cy="161607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Find the average salary in each department</a:t>
            </a:r>
          </a:p>
          <a:p>
            <a:pPr>
              <a:buFont typeface="Monotype Sorts" charset="2"/>
              <a:buNone/>
            </a:pPr>
            <a:r>
              <a:rPr lang="en-US" dirty="0"/>
              <a:t>      </a:t>
            </a:r>
            <a:r>
              <a:rPr kumimoji="0" lang="en-US" sz="2400" i="1" baseline="-25000" dirty="0" err="1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kumimoji="0"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   </a:t>
            </a:r>
            <a:r>
              <a:rPr kumimoji="0" lang="en-US" sz="2400" b="1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avg</a:t>
            </a:r>
            <a:r>
              <a:rPr kumimoji="0" lang="en-US" sz="2400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kumimoji="0"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salary</a:t>
            </a:r>
            <a:r>
              <a:rPr kumimoji="0" lang="en-US" sz="2400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)</a:t>
            </a:r>
            <a:r>
              <a:rPr kumimoji="0"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(</a:t>
            </a:r>
            <a:r>
              <a:rPr kumimoji="0"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instructor</a:t>
            </a:r>
            <a:r>
              <a:rPr kumimoji="0"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)</a:t>
            </a:r>
            <a:endParaRPr kumimoji="0"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</a:pPr>
            <a:endParaRPr lang="en-US" dirty="0"/>
          </a:p>
        </p:txBody>
      </p:sp>
      <p:sp>
        <p:nvSpPr>
          <p:cNvPr id="580612" name="Rectangle 4"/>
          <p:cNvSpPr>
            <a:spLocks noChangeArrowheads="1"/>
          </p:cNvSpPr>
          <p:nvPr/>
        </p:nvSpPr>
        <p:spPr bwMode="auto">
          <a:xfrm>
            <a:off x="1066800" y="3835400"/>
            <a:ext cx="7029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 sz="2400">
              <a:latin typeface="Times New Roman" charset="0"/>
            </a:endParaRPr>
          </a:p>
        </p:txBody>
      </p:sp>
      <p:pic>
        <p:nvPicPr>
          <p:cNvPr id="580624" name="Picture 16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463" y="2571750"/>
            <a:ext cx="4056062" cy="3648075"/>
          </a:xfrm>
          <a:prstGeom prst="rect">
            <a:avLst/>
          </a:prstGeom>
          <a:noFill/>
        </p:spPr>
      </p:pic>
      <p:pic>
        <p:nvPicPr>
          <p:cNvPr id="580625" name="Picture 17" descr="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29275" y="3122613"/>
            <a:ext cx="2411413" cy="2670175"/>
          </a:xfrm>
          <a:prstGeom prst="rect">
            <a:avLst/>
          </a:prstGeom>
          <a:noFill/>
        </p:spPr>
      </p:pic>
      <p:sp>
        <p:nvSpPr>
          <p:cNvPr id="580626" name="Text Box 18"/>
          <p:cNvSpPr txBox="1">
            <a:spLocks noChangeArrowheads="1"/>
          </p:cNvSpPr>
          <p:nvPr/>
        </p:nvSpPr>
        <p:spPr bwMode="auto">
          <a:xfrm>
            <a:off x="7129463" y="3228975"/>
            <a:ext cx="882650" cy="21272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sz="1400" i="1"/>
              <a:t>avg_salary</a:t>
            </a:r>
          </a:p>
        </p:txBody>
      </p:sp>
      <p:pic>
        <p:nvPicPr>
          <p:cNvPr id="580627" name="Picture 19" descr="CalG"/>
          <p:cNvPicPr>
            <a:picLocks noChangeAspect="1" noChangeArrowheads="1"/>
          </p:cNvPicPr>
          <p:nvPr/>
        </p:nvPicPr>
        <p:blipFill>
          <a:blip r:embed="rId5" cstate="print"/>
          <a:srcRect l="832" r="90234"/>
          <a:stretch>
            <a:fillRect/>
          </a:stretch>
        </p:blipFill>
        <p:spPr bwMode="auto">
          <a:xfrm>
            <a:off x="2667000" y="1676400"/>
            <a:ext cx="273050" cy="425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Aggregate</a:t>
            </a:r>
            <a:r>
              <a:rPr lang="en-US" dirty="0"/>
              <a:t> Functions (Cont.)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848600" cy="4876800"/>
          </a:xfrm>
        </p:spPr>
        <p:txBody>
          <a:bodyPr/>
          <a:lstStyle/>
          <a:p>
            <a:r>
              <a:rPr lang="en-US" dirty="0"/>
              <a:t>Result of aggregation does not have a name</a:t>
            </a:r>
          </a:p>
          <a:p>
            <a:pPr lvl="1"/>
            <a:r>
              <a:rPr lang="en-US" dirty="0"/>
              <a:t>Can use rename operation to give it a name</a:t>
            </a:r>
          </a:p>
          <a:p>
            <a:pPr lvl="1"/>
            <a:r>
              <a:rPr lang="en-US" dirty="0"/>
              <a:t>For convenience, we permit renaming as part of aggregate operation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  <p:sp>
        <p:nvSpPr>
          <p:cNvPr id="582660" name="Rectangle 4"/>
          <p:cNvSpPr>
            <a:spLocks noChangeArrowheads="1"/>
          </p:cNvSpPr>
          <p:nvPr/>
        </p:nvSpPr>
        <p:spPr bwMode="auto">
          <a:xfrm>
            <a:off x="990600" y="4191000"/>
            <a:ext cx="66548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2800" i="1" baseline="-25000" dirty="0" err="1"/>
              <a:t>dept_name</a:t>
            </a:r>
            <a:r>
              <a:rPr lang="en-US" sz="2400" dirty="0">
                <a:latin typeface="Times New Roman" charset="0"/>
              </a:rPr>
              <a:t>     </a:t>
            </a:r>
            <a:r>
              <a:rPr lang="en-US" sz="2800" b="1" i="1" baseline="-25000" dirty="0" err="1">
                <a:sym typeface="Symbol" charset="2"/>
              </a:rPr>
              <a:t>avg</a:t>
            </a:r>
            <a:r>
              <a:rPr lang="en-US" sz="2800" i="1" baseline="-25000" dirty="0">
                <a:sym typeface="Symbol" charset="2"/>
              </a:rPr>
              <a:t>(salary) </a:t>
            </a:r>
            <a:r>
              <a:rPr lang="en-US" sz="2800" b="1" i="1" baseline="-25000" dirty="0">
                <a:sym typeface="Symbol" charset="2"/>
              </a:rPr>
              <a:t>as</a:t>
            </a:r>
            <a:r>
              <a:rPr lang="en-US" sz="2800" i="1" baseline="-25000" dirty="0">
                <a:sym typeface="Symbol" charset="2"/>
              </a:rPr>
              <a:t> </a:t>
            </a:r>
            <a:r>
              <a:rPr lang="en-US" sz="2800" i="1" baseline="-25000" dirty="0" err="1">
                <a:sym typeface="Symbol" charset="2"/>
              </a:rPr>
              <a:t>avg_sal</a:t>
            </a:r>
            <a:r>
              <a:rPr lang="en-US" sz="2800" i="1" baseline="-25000" dirty="0"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(</a:t>
            </a:r>
            <a:r>
              <a:rPr lang="en-US" sz="2000" i="1" dirty="0">
                <a:sym typeface="Symbol" charset="2"/>
              </a:rPr>
              <a:t>instructor</a:t>
            </a:r>
            <a:r>
              <a:rPr lang="en-US" sz="2400" dirty="0">
                <a:sym typeface="Symbol" charset="2"/>
              </a:rPr>
              <a:t>)</a:t>
            </a:r>
          </a:p>
        </p:txBody>
      </p:sp>
      <p:pic>
        <p:nvPicPr>
          <p:cNvPr id="582661" name="Picture 5" descr="CalG"/>
          <p:cNvPicPr>
            <a:picLocks noChangeAspect="1" noChangeArrowheads="1"/>
          </p:cNvPicPr>
          <p:nvPr/>
        </p:nvPicPr>
        <p:blipFill>
          <a:blip r:embed="rId3" cstate="print"/>
          <a:srcRect l="832" r="90234"/>
          <a:stretch>
            <a:fillRect/>
          </a:stretch>
        </p:blipFill>
        <p:spPr bwMode="auto">
          <a:xfrm>
            <a:off x="2913063" y="2795588"/>
            <a:ext cx="273050" cy="425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Modification of the Database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40687" cy="45974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content of the database may be modified using the following operations: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Deletion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Insertion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Updating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All these operations can be expressed using the assignment operator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Multiset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Relational Algebra</a:t>
            </a:r>
          </a:p>
        </p:txBody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Pure relational algebra removes all duplicates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 e.g. after projection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Multiset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relational algebra retains duplicates, to match SQL semantics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SQL duplicate retention was initially for efficiency, but is now a feature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Multiset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relational algebra defined as follows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selection: has as many duplicates of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as in  the input, if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satisfies the selection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projection: one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per input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even if it is a duplicate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cross product:  If there are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copies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copies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there are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copies of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t1.t2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Other operators similarly defined </a:t>
            </a:r>
          </a:p>
          <a:p>
            <a:pPr lvl="2"/>
            <a:r>
              <a:rPr lang="en-US" dirty="0">
                <a:latin typeface="Times New Roman" pitchFamily="18" charset="0"/>
                <a:cs typeface="Times New Roman" pitchFamily="18" charset="0"/>
              </a:rPr>
              <a:t>E.g. union: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 copies,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intersection: min(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m, 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copies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   difference: min(0,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copies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SQL and Relational Algebra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A1, A2, .. An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r1, r2, …,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where P</a:t>
            </a: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is equivalent to the following expression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multiset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relational algebra</a:t>
            </a: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A1, .., 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r2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 .. 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))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A1, A2,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sum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(A3)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r1, r2, …,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where P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group by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A1, A2</a:t>
            </a: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is equivalent to the following expression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multiset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relational algebra</a:t>
            </a:r>
          </a:p>
          <a:p>
            <a:pPr>
              <a:buFont typeface="Monotype Sorts" charset="2"/>
              <a:buNone/>
            </a:pP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                      A1, A2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  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sum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A3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)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(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r2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 .. 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)))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Monotype Sorts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50596" name="Picture 4" descr="CalG"/>
          <p:cNvPicPr>
            <a:picLocks noChangeAspect="1" noChangeArrowheads="1"/>
          </p:cNvPicPr>
          <p:nvPr/>
        </p:nvPicPr>
        <p:blipFill>
          <a:blip r:embed="rId2" cstate="print"/>
          <a:srcRect l="832" r="90234"/>
          <a:stretch>
            <a:fillRect/>
          </a:stretch>
        </p:blipFill>
        <p:spPr bwMode="auto">
          <a:xfrm>
            <a:off x="2806700" y="4557713"/>
            <a:ext cx="273050" cy="425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46821" y="1415538"/>
            <a:ext cx="8077200" cy="5176837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6000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database consists of multiple relations</a:t>
            </a:r>
          </a:p>
          <a:p>
            <a:pPr>
              <a:spcBef>
                <a:spcPct val="6000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Information about an enterprise is broken up into parts</a:t>
            </a:r>
          </a:p>
          <a:p>
            <a:pPr>
              <a:lnSpc>
                <a:spcPct val="110000"/>
              </a:lnSpc>
              <a:spcBef>
                <a:spcPct val="60000"/>
              </a:spcBef>
              <a:buFont typeface="Monotype Sorts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     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instructor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advisor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6000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Bad design: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univ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instructor -ID, name,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dept_name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salary,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student_Id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..)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results in</a:t>
            </a:r>
          </a:p>
          <a:p>
            <a:pPr lvl="1">
              <a:spcBef>
                <a:spcPct val="6000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repetition of information (e.g., two students have the same instructor)</a:t>
            </a:r>
          </a:p>
          <a:p>
            <a:pPr lvl="1">
              <a:spcBef>
                <a:spcPct val="6000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need for null values  (e.g., represent an student with no advisor)</a:t>
            </a:r>
          </a:p>
          <a:p>
            <a:pPr>
              <a:spcBef>
                <a:spcPct val="6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Database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SQL and Relational Algebra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More generally, the non-aggregated attributes in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clause may be a subset of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group by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attributes, in which case the equivalence is as follows: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A1,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sum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(A3)</a:t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r1, r2, …,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where P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group by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A1, A2</a:t>
            </a: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is equivalent to the following expression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multiset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relational algebra</a:t>
            </a:r>
          </a:p>
          <a:p>
            <a:pPr>
              <a:buFont typeface="Monotype Sorts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A1,sumA3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A1,A2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  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sum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A3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)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as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 sumA3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r2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 .. x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)))</a:t>
            </a:r>
          </a:p>
          <a:p>
            <a:endParaRPr lang="en-US" dirty="0"/>
          </a:p>
        </p:txBody>
      </p:sp>
      <p:pic>
        <p:nvPicPr>
          <p:cNvPr id="752644" name="Picture 4" descr="CalG"/>
          <p:cNvPicPr>
            <a:picLocks noChangeAspect="1" noChangeArrowheads="1"/>
          </p:cNvPicPr>
          <p:nvPr/>
        </p:nvPicPr>
        <p:blipFill>
          <a:blip r:embed="rId2" cstate="print"/>
          <a:srcRect l="832" r="90234"/>
          <a:stretch>
            <a:fillRect/>
          </a:stretch>
        </p:blipFill>
        <p:spPr bwMode="auto">
          <a:xfrm>
            <a:off x="3332163" y="3867150"/>
            <a:ext cx="273050" cy="425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Deletion</a:t>
            </a:r>
          </a:p>
        </p:txBody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513" y="1077913"/>
            <a:ext cx="7080250" cy="4568825"/>
          </a:xfrm>
        </p:spPr>
        <p:txBody>
          <a:bodyPr>
            <a:normAutofit/>
          </a:bodyPr>
          <a:lstStyle/>
          <a:p>
            <a:pPr>
              <a:tabLst>
                <a:tab pos="3138488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delete request is expressed similarly to a query, except instead of displaying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 the user, the selected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are removed from the database.</a:t>
            </a:r>
          </a:p>
          <a:p>
            <a:pPr>
              <a:tabLst>
                <a:tab pos="3138488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Can delete only whole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cannot delete values on only particular attributes</a:t>
            </a:r>
          </a:p>
          <a:p>
            <a:pPr>
              <a:tabLst>
                <a:tab pos="3138488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deletion is expressed in relational algebra by:</a:t>
            </a:r>
          </a:p>
          <a:p>
            <a:pPr>
              <a:buFont typeface="Monotype Sorts" charset="2"/>
              <a:buNone/>
              <a:tabLst>
                <a:tab pos="3138488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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–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E</a:t>
            </a:r>
            <a:endParaRPr lang="en-US" dirty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pPr>
              <a:buFont typeface="Monotype Sorts" charset="2"/>
              <a:buNone/>
              <a:tabLst>
                <a:tab pos="3138488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	where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is a relation and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E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is a relational algebra query.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Deletion Examples</a:t>
            </a:r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513" y="1077913"/>
            <a:ext cx="7254875" cy="522287"/>
          </a:xfrm>
        </p:spPr>
        <p:txBody>
          <a:bodyPr>
            <a:normAutofit fontScale="77500" lnSpcReduction="20000"/>
          </a:bodyPr>
          <a:lstStyle/>
          <a:p>
            <a:pPr>
              <a:tabLst>
                <a:tab pos="1093788" algn="l"/>
                <a:tab pos="1482725" algn="l"/>
              </a:tabLst>
            </a:pPr>
            <a:r>
              <a:rPr lang="en-US"/>
              <a:t>Delete all account records in the Perryridge branch.</a:t>
            </a:r>
            <a:endParaRPr lang="en-US">
              <a:sym typeface="Symbol" charset="2"/>
            </a:endParaRPr>
          </a:p>
        </p:txBody>
      </p:sp>
      <p:sp>
        <p:nvSpPr>
          <p:cNvPr id="718852" name="Text Box 4"/>
          <p:cNvSpPr txBox="1">
            <a:spLocks noChangeArrowheads="1"/>
          </p:cNvSpPr>
          <p:nvPr/>
        </p:nvSpPr>
        <p:spPr bwMode="auto">
          <a:xfrm>
            <a:off x="827088" y="3467100"/>
            <a:ext cx="8088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>
                <a:sym typeface="Symbol" charset="2"/>
              </a:rPr>
              <a:t>   Delete all accounts at branches located in Needham.</a:t>
            </a:r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25550" y="3859213"/>
            <a:ext cx="6030913" cy="1982787"/>
            <a:chOff x="809" y="2607"/>
            <a:chExt cx="3799" cy="1249"/>
          </a:xfrm>
        </p:grpSpPr>
        <p:sp>
          <p:nvSpPr>
            <p:cNvPr id="718854" name="AutoShape 6"/>
            <p:cNvSpPr>
              <a:spLocks noChangeArrowheads="1"/>
            </p:cNvSpPr>
            <p:nvPr/>
          </p:nvSpPr>
          <p:spPr bwMode="auto">
            <a:xfrm rot="16200000" flipV="1">
              <a:off x="3470" y="3221"/>
              <a:ext cx="96" cy="96"/>
            </a:xfrm>
            <a:prstGeom prst="flowChartCollat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55" name="AutoShape 7"/>
            <p:cNvSpPr>
              <a:spLocks noChangeArrowheads="1"/>
            </p:cNvSpPr>
            <p:nvPr/>
          </p:nvSpPr>
          <p:spPr bwMode="auto">
            <a:xfrm rot="16200000" flipV="1">
              <a:off x="3428" y="2725"/>
              <a:ext cx="96" cy="96"/>
            </a:xfrm>
            <a:prstGeom prst="flowChartCollat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56" name="Text Box 8"/>
            <p:cNvSpPr txBox="1">
              <a:spLocks noChangeArrowheads="1"/>
            </p:cNvSpPr>
            <p:nvPr/>
          </p:nvSpPr>
          <p:spPr bwMode="auto">
            <a:xfrm>
              <a:off x="809" y="2607"/>
              <a:ext cx="3799" cy="1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35000"/>
                </a:spcBef>
                <a:buClr>
                  <a:schemeClr val="tx2"/>
                </a:buClr>
                <a:buSzPct val="90000"/>
                <a:buFont typeface="Monotype Sorts" charset="2"/>
                <a:buNone/>
              </a:pPr>
              <a:r>
                <a:rPr kumimoji="1" lang="en-US" i="1">
                  <a:sym typeface="Symbol" charset="2"/>
                </a:rPr>
                <a:t>r</a:t>
              </a:r>
              <a:r>
                <a:rPr kumimoji="1" lang="en-US" baseline="-25000">
                  <a:sym typeface="Symbol" charset="2"/>
                </a:rPr>
                <a:t>1</a:t>
              </a:r>
              <a:r>
                <a:rPr kumimoji="1" lang="en-US">
                  <a:sym typeface="Symbol" charset="2"/>
                </a:rPr>
                <a:t>  </a:t>
              </a:r>
              <a:r>
                <a:rPr kumimoji="1" lang="en-US" sz="2400">
                  <a:sym typeface="Symbol" charset="2"/>
                </a:rPr>
                <a:t></a:t>
              </a:r>
              <a:r>
                <a:rPr kumimoji="1" lang="en-US" baseline="-25000">
                  <a:sym typeface="Symbol" charset="2"/>
                </a:rPr>
                <a:t></a:t>
              </a:r>
              <a:r>
                <a:rPr kumimoji="1" lang="en-US" sz="2400" i="1" baseline="-25000">
                  <a:sym typeface="Symbol" charset="2"/>
                </a:rPr>
                <a:t>branch_city = “Needham”</a:t>
              </a:r>
              <a:r>
                <a:rPr kumimoji="1" lang="en-US" sz="2000" i="1">
                  <a:sym typeface="Symbol" charset="2"/>
                </a:rPr>
                <a:t> </a:t>
              </a:r>
              <a:r>
                <a:rPr kumimoji="1" lang="en-US">
                  <a:sym typeface="Symbol" charset="2"/>
                </a:rPr>
                <a:t>(</a:t>
              </a:r>
              <a:r>
                <a:rPr kumimoji="1" lang="en-US" i="1">
                  <a:sym typeface="Symbol" charset="2"/>
                </a:rPr>
                <a:t>account      branch </a:t>
              </a:r>
              <a:r>
                <a:rPr kumimoji="1" lang="en-US">
                  <a:sym typeface="Symbol" charset="2"/>
                </a:rPr>
                <a:t>)</a:t>
              </a:r>
              <a:endParaRPr kumimoji="1" lang="en-US" i="1">
                <a:sym typeface="Symbol" charset="2"/>
              </a:endParaRPr>
            </a:p>
            <a:p>
              <a:pPr>
                <a:spcBef>
                  <a:spcPct val="35000"/>
                </a:spcBef>
                <a:buClr>
                  <a:schemeClr val="tx2"/>
                </a:buClr>
                <a:buSzPct val="90000"/>
                <a:buFont typeface="Monotype Sorts" charset="2"/>
                <a:buNone/>
              </a:pPr>
              <a:r>
                <a:rPr kumimoji="1" lang="en-US">
                  <a:sym typeface="Symbol" charset="2"/>
                </a:rPr>
                <a:t>r</a:t>
              </a:r>
              <a:r>
                <a:rPr kumimoji="1" lang="en-US" i="1" baseline="-25000">
                  <a:sym typeface="Symbol" charset="2"/>
                </a:rPr>
                <a:t>2 </a:t>
              </a:r>
              <a:r>
                <a:rPr kumimoji="1" lang="en-US">
                  <a:sym typeface="Symbol" charset="2"/>
                </a:rPr>
                <a:t>  </a:t>
              </a:r>
              <a:r>
                <a:rPr kumimoji="1" lang="en-US" sz="2400" i="1" baseline="-25000">
                  <a:sym typeface="Symbol" charset="2"/>
                </a:rPr>
                <a:t>account_number</a:t>
              </a:r>
              <a:r>
                <a:rPr kumimoji="1" lang="en-US" i="1" baseline="-25000">
                  <a:sym typeface="Symbol" charset="2"/>
                </a:rPr>
                <a:t>,</a:t>
              </a:r>
              <a:r>
                <a:rPr kumimoji="1" lang="en-US" sz="1600">
                  <a:sym typeface="Symbol" charset="2"/>
                </a:rPr>
                <a:t> </a:t>
              </a:r>
              <a:r>
                <a:rPr kumimoji="1" lang="en-US" sz="2400" i="1" baseline="-25000">
                  <a:sym typeface="Symbol" charset="2"/>
                </a:rPr>
                <a:t>branch_name, balance</a:t>
              </a:r>
              <a:r>
                <a:rPr kumimoji="1" lang="en-US">
                  <a:sym typeface="Symbol" charset="2"/>
                </a:rPr>
                <a:t> (</a:t>
              </a:r>
              <a:r>
                <a:rPr kumimoji="1" lang="en-US" i="1">
                  <a:sym typeface="Symbol" charset="2"/>
                </a:rPr>
                <a:t>r</a:t>
              </a:r>
              <a:r>
                <a:rPr kumimoji="1" lang="en-US" baseline="-25000">
                  <a:sym typeface="Symbol" charset="2"/>
                </a:rPr>
                <a:t>1</a:t>
              </a:r>
              <a:r>
                <a:rPr kumimoji="1" lang="en-US">
                  <a:sym typeface="Symbol" charset="2"/>
                </a:rPr>
                <a:t>)</a:t>
              </a:r>
            </a:p>
            <a:p>
              <a:pPr>
                <a:spcBef>
                  <a:spcPct val="35000"/>
                </a:spcBef>
                <a:buClr>
                  <a:schemeClr val="tx2"/>
                </a:buClr>
                <a:buSzPct val="90000"/>
                <a:buFont typeface="Monotype Sorts" charset="2"/>
                <a:buNone/>
              </a:pPr>
              <a:r>
                <a:rPr kumimoji="1" lang="en-US" i="1">
                  <a:sym typeface="Symbol" charset="2"/>
                </a:rPr>
                <a:t>r</a:t>
              </a:r>
              <a:r>
                <a:rPr kumimoji="1" lang="en-US" baseline="-25000">
                  <a:sym typeface="Symbol" charset="2"/>
                </a:rPr>
                <a:t>3 </a:t>
              </a:r>
              <a:r>
                <a:rPr kumimoji="1" lang="en-US">
                  <a:sym typeface="Symbol" charset="2"/>
                </a:rPr>
                <a:t> </a:t>
              </a:r>
              <a:r>
                <a:rPr kumimoji="1" lang="en-US" sz="1400" i="1">
                  <a:sym typeface="Symbol" charset="2"/>
                </a:rPr>
                <a:t> </a:t>
              </a:r>
              <a:r>
                <a:rPr kumimoji="1" lang="en-US" sz="2400" i="1" baseline="-25000">
                  <a:sym typeface="Symbol" charset="2"/>
                </a:rPr>
                <a:t>customer_name, account_number</a:t>
              </a:r>
              <a:r>
                <a:rPr kumimoji="1" lang="en-US" sz="2000">
                  <a:sym typeface="Symbol" charset="2"/>
                </a:rPr>
                <a:t> </a:t>
              </a:r>
              <a:r>
                <a:rPr kumimoji="1" lang="en-US">
                  <a:sym typeface="Symbol" charset="2"/>
                </a:rPr>
                <a:t>(</a:t>
              </a:r>
              <a:r>
                <a:rPr kumimoji="1" lang="en-US" i="1">
                  <a:sym typeface="Symbol" charset="2"/>
                </a:rPr>
                <a:t>r</a:t>
              </a:r>
              <a:r>
                <a:rPr kumimoji="1" lang="en-US" baseline="-25000">
                  <a:sym typeface="Symbol" charset="2"/>
                </a:rPr>
                <a:t>2</a:t>
              </a:r>
              <a:r>
                <a:rPr kumimoji="1" lang="en-US">
                  <a:sym typeface="Symbol" charset="2"/>
                </a:rPr>
                <a:t>     depositor)</a:t>
              </a:r>
            </a:p>
            <a:p>
              <a:pPr>
                <a:spcBef>
                  <a:spcPct val="35000"/>
                </a:spcBef>
                <a:buClr>
                  <a:schemeClr val="tx2"/>
                </a:buClr>
                <a:buSzPct val="90000"/>
                <a:buFont typeface="Monotype Sorts" charset="2"/>
                <a:buNone/>
              </a:pPr>
              <a:r>
                <a:rPr kumimoji="1" lang="en-US" i="1">
                  <a:sym typeface="Symbol" charset="2"/>
                </a:rPr>
                <a:t>account </a:t>
              </a:r>
              <a:r>
                <a:rPr kumimoji="1" lang="en-US">
                  <a:sym typeface="Symbol" charset="2"/>
                </a:rPr>
                <a:t> account – </a:t>
              </a:r>
              <a:r>
                <a:rPr kumimoji="1" lang="en-US" i="1">
                  <a:sym typeface="Symbol" charset="2"/>
                </a:rPr>
                <a:t>r</a:t>
              </a:r>
              <a:r>
                <a:rPr kumimoji="1" lang="en-US" baseline="-25000">
                  <a:sym typeface="Symbol" charset="2"/>
                </a:rPr>
                <a:t>2</a:t>
              </a:r>
              <a:endParaRPr kumimoji="1" lang="en-US">
                <a:sym typeface="Symbol" charset="2"/>
              </a:endParaRPr>
            </a:p>
            <a:p>
              <a:pPr>
                <a:spcBef>
                  <a:spcPct val="35000"/>
                </a:spcBef>
                <a:buClr>
                  <a:schemeClr val="tx2"/>
                </a:buClr>
                <a:buSzPct val="90000"/>
                <a:buFont typeface="Monotype Sorts" charset="2"/>
                <a:buNone/>
              </a:pPr>
              <a:r>
                <a:rPr kumimoji="1" lang="en-US" i="1">
                  <a:sym typeface="Symbol" charset="2"/>
                </a:rPr>
                <a:t>depositor </a:t>
              </a:r>
              <a:r>
                <a:rPr kumimoji="1" lang="en-US">
                  <a:sym typeface="Symbol" charset="2"/>
                </a:rPr>
                <a:t> depositor – </a:t>
              </a:r>
              <a:r>
                <a:rPr kumimoji="1" lang="en-US" i="1">
                  <a:sym typeface="Symbol" charset="2"/>
                </a:rPr>
                <a:t>r</a:t>
              </a:r>
              <a:r>
                <a:rPr kumimoji="1" lang="en-US" baseline="-25000">
                  <a:sym typeface="Symbol" charset="2"/>
                </a:rPr>
                <a:t>3</a:t>
              </a:r>
            </a:p>
          </p:txBody>
        </p:sp>
      </p:grpSp>
      <p:sp>
        <p:nvSpPr>
          <p:cNvPr id="718857" name="Text Box 9"/>
          <p:cNvSpPr txBox="1">
            <a:spLocks noChangeArrowheads="1"/>
          </p:cNvSpPr>
          <p:nvPr/>
        </p:nvSpPr>
        <p:spPr bwMode="auto">
          <a:xfrm>
            <a:off x="814388" y="2247900"/>
            <a:ext cx="640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/>
              <a:t> </a:t>
            </a:r>
            <a:r>
              <a:rPr kumimoji="1" lang="en-US" sz="2000"/>
              <a:t>  </a:t>
            </a:r>
            <a:r>
              <a:rPr kumimoji="1" lang="en-US"/>
              <a:t>Delete</a:t>
            </a:r>
            <a:r>
              <a:rPr kumimoji="1" lang="en-US" sz="2000"/>
              <a:t> </a:t>
            </a:r>
            <a:r>
              <a:rPr kumimoji="1" lang="en-US"/>
              <a:t>all loan records with amount in the range of 0 to 50</a:t>
            </a:r>
            <a:endParaRPr lang="en-US"/>
          </a:p>
        </p:txBody>
      </p:sp>
      <p:sp>
        <p:nvSpPr>
          <p:cNvPr id="718858" name="Text Box 10"/>
          <p:cNvSpPr txBox="1">
            <a:spLocks noChangeArrowheads="1"/>
          </p:cNvSpPr>
          <p:nvPr/>
        </p:nvSpPr>
        <p:spPr bwMode="auto">
          <a:xfrm>
            <a:off x="1227138" y="2676525"/>
            <a:ext cx="5853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sz="2000" i="1"/>
              <a:t>loan </a:t>
            </a:r>
            <a:r>
              <a:rPr kumimoji="1" lang="en-US" sz="2000">
                <a:sym typeface="Symbol" charset="2"/>
              </a:rPr>
              <a:t> </a:t>
            </a:r>
            <a:r>
              <a:rPr kumimoji="1" lang="en-US" sz="2000" i="1">
                <a:sym typeface="Symbol" charset="2"/>
              </a:rPr>
              <a:t>loan</a:t>
            </a:r>
            <a:r>
              <a:rPr kumimoji="1" lang="en-US" sz="2000">
                <a:sym typeface="Symbol" charset="2"/>
              </a:rPr>
              <a:t> – </a:t>
            </a:r>
            <a:r>
              <a:rPr kumimoji="1" lang="en-US" sz="2400">
                <a:sym typeface="Symbol" charset="2"/>
              </a:rPr>
              <a:t></a:t>
            </a:r>
            <a:r>
              <a:rPr kumimoji="1" lang="en-US" sz="2000">
                <a:sym typeface="Symbol" charset="2"/>
              </a:rPr>
              <a:t></a:t>
            </a:r>
            <a:r>
              <a:rPr kumimoji="1" lang="en-US" sz="2800" i="1" baseline="-25000">
                <a:sym typeface="Symbol" charset="2"/>
              </a:rPr>
              <a:t>amount 0and amount  50</a:t>
            </a:r>
            <a:r>
              <a:rPr kumimoji="1" lang="en-US" sz="2000">
                <a:sym typeface="Symbol" charset="2"/>
              </a:rPr>
              <a:t> (</a:t>
            </a:r>
            <a:r>
              <a:rPr kumimoji="1" lang="en-US" sz="2000" i="1">
                <a:sym typeface="Symbol" charset="2"/>
              </a:rPr>
              <a:t>loan</a:t>
            </a:r>
            <a:r>
              <a:rPr kumimoji="1" lang="en-US" sz="2000">
                <a:sym typeface="Symbol" charset="2"/>
              </a:rPr>
              <a:t>)</a:t>
            </a:r>
            <a:endParaRPr lang="en-US"/>
          </a:p>
        </p:txBody>
      </p:sp>
      <p:sp>
        <p:nvSpPr>
          <p:cNvPr id="718859" name="Text Box 11"/>
          <p:cNvSpPr txBox="1">
            <a:spLocks noChangeArrowheads="1"/>
          </p:cNvSpPr>
          <p:nvPr/>
        </p:nvSpPr>
        <p:spPr bwMode="auto">
          <a:xfrm>
            <a:off x="1165225" y="1431925"/>
            <a:ext cx="71215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sz="2000" i="1"/>
              <a:t>account </a:t>
            </a:r>
            <a:r>
              <a:rPr kumimoji="1" lang="en-US" sz="2000">
                <a:sym typeface="Symbol" charset="2"/>
              </a:rPr>
              <a:t> </a:t>
            </a:r>
            <a:r>
              <a:rPr kumimoji="1" lang="en-US" sz="2000" i="1">
                <a:sym typeface="Symbol" charset="2"/>
              </a:rPr>
              <a:t>account </a:t>
            </a:r>
            <a:r>
              <a:rPr kumimoji="1" lang="en-US" sz="2000">
                <a:sym typeface="Symbol" charset="2"/>
              </a:rPr>
              <a:t>– </a:t>
            </a:r>
            <a:r>
              <a:rPr kumimoji="1" lang="en-US" sz="2400">
                <a:sym typeface="Symbol" charset="2"/>
              </a:rPr>
              <a:t></a:t>
            </a:r>
            <a:r>
              <a:rPr kumimoji="1" lang="en-US" sz="2800" i="1" baseline="-25000">
                <a:sym typeface="Symbol" charset="2"/>
              </a:rPr>
              <a:t>branch_name = “Perryridge”</a:t>
            </a:r>
            <a:r>
              <a:rPr kumimoji="1" lang="en-US" sz="2000" i="1">
                <a:sym typeface="Symbol" charset="2"/>
              </a:rPr>
              <a:t> </a:t>
            </a:r>
            <a:r>
              <a:rPr kumimoji="1" lang="en-US" sz="2000">
                <a:sym typeface="Symbol" charset="2"/>
              </a:rPr>
              <a:t>(</a:t>
            </a:r>
            <a:r>
              <a:rPr kumimoji="1" lang="en-US" sz="2000" i="1">
                <a:sym typeface="Symbol" charset="2"/>
              </a:rPr>
              <a:t>account </a:t>
            </a:r>
            <a:r>
              <a:rPr kumimoji="1" lang="en-US" sz="2000">
                <a:sym typeface="Symbol" charset="2"/>
              </a:rPr>
              <a:t>)</a:t>
            </a:r>
          </a:p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52" grpId="0" autoUpdateAnimBg="0"/>
      <p:bldP spid="718857" grpId="0" autoUpdateAnimBg="0"/>
      <p:bldP spid="718858" grpId="0" autoUpdateAnimBg="0"/>
      <p:bldP spid="718859" grpId="0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Insertion</a:t>
            </a:r>
          </a:p>
        </p:txBody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43000"/>
            <a:ext cx="7848600" cy="4876800"/>
          </a:xfrm>
        </p:spPr>
        <p:txBody>
          <a:bodyPr>
            <a:noAutofit/>
          </a:bodyPr>
          <a:lstStyle/>
          <a:p>
            <a:pPr>
              <a:tabLst>
                <a:tab pos="3263900" algn="ctr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insert data into a relation, we either:</a:t>
            </a:r>
          </a:p>
          <a:p>
            <a:pPr lvl="1">
              <a:tabLst>
                <a:tab pos="3263900" algn="ctr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specify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be inserted</a:t>
            </a:r>
          </a:p>
          <a:p>
            <a:pPr lvl="1">
              <a:tabLst>
                <a:tab pos="3263900" algn="ctr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write a query whose result is a set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tuples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be inserted</a:t>
            </a:r>
          </a:p>
          <a:p>
            <a:pPr>
              <a:tabLst>
                <a:tab pos="3263900" algn="ctr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relational algebra, an insertion is expressed by:</a:t>
            </a:r>
          </a:p>
          <a:p>
            <a:pPr>
              <a:buFont typeface="Monotype Sorts" charset="2"/>
              <a:buNone/>
              <a:tabLst>
                <a:tab pos="3263900" algn="ctr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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 r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 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E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pPr>
              <a:buFont typeface="Monotype Sorts" charset="2"/>
              <a:buNone/>
              <a:tabLst>
                <a:tab pos="3263900" algn="ctr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where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a relation and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a relational algebra expression.</a:t>
            </a:r>
          </a:p>
          <a:p>
            <a:pPr>
              <a:tabLst>
                <a:tab pos="3263900" algn="ctr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insertion of a single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expressed by letting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be a constant relation containing one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Insertion</a:t>
            </a:r>
            <a:r>
              <a:rPr lang="en-US" dirty="0"/>
              <a:t> Examples</a:t>
            </a:r>
          </a:p>
        </p:txBody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513" y="1077913"/>
            <a:ext cx="7661275" cy="714375"/>
          </a:xfrm>
        </p:spPr>
        <p:txBody>
          <a:bodyPr>
            <a:noAutofit/>
          </a:bodyPr>
          <a:lstStyle/>
          <a:p>
            <a:pPr>
              <a:tabLst>
                <a:tab pos="1030288" algn="l"/>
              </a:tabLst>
            </a:pPr>
            <a:r>
              <a:rPr lang="en-US" sz="2400" dirty="0"/>
              <a:t>Insert information in the database specifying that Smith has $1200 in account A-973 at the </a:t>
            </a:r>
            <a:r>
              <a:rPr lang="en-US" sz="2400" dirty="0" err="1"/>
              <a:t>Perryridge</a:t>
            </a:r>
            <a:r>
              <a:rPr lang="en-US" sz="2400" dirty="0"/>
              <a:t> branch.</a:t>
            </a:r>
            <a:endParaRPr lang="en-US" sz="2400" dirty="0">
              <a:sym typeface="Symbol" charset="2"/>
            </a:endParaRPr>
          </a:p>
        </p:txBody>
      </p:sp>
      <p:sp>
        <p:nvSpPr>
          <p:cNvPr id="722948" name="Text Box 4"/>
          <p:cNvSpPr txBox="1">
            <a:spLocks noChangeArrowheads="1"/>
          </p:cNvSpPr>
          <p:nvPr/>
        </p:nvSpPr>
        <p:spPr bwMode="auto">
          <a:xfrm>
            <a:off x="796925" y="3289300"/>
            <a:ext cx="80422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dirty="0">
                <a:sym typeface="Symbol" charset="2"/>
              </a:rPr>
              <a:t>  </a:t>
            </a:r>
            <a:r>
              <a:rPr kumimoji="1"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Provide as a gift for all loan customers in the </a:t>
            </a:r>
            <a:r>
              <a:rPr kumimoji="1" lang="en-US" sz="24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Perryridge</a:t>
            </a:r>
            <a:r>
              <a:rPr kumimoji="1"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/>
            </a:r>
            <a:br>
              <a:rPr kumimoji="1"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kumimoji="1"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    branch, a $200 savings account.  Let the loan number serve</a:t>
            </a:r>
            <a:br>
              <a:rPr kumimoji="1"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kumimoji="1"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     as the account number for the new savings </a:t>
            </a:r>
            <a:r>
              <a:rPr kumimoji="1" lang="en-US" sz="2400" dirty="0">
                <a:sym typeface="Symbol" charset="2"/>
              </a:rPr>
              <a:t>account.</a:t>
            </a:r>
            <a:endParaRPr kumimoji="1" lang="en-US" sz="2400" i="1" dirty="0">
              <a:sym typeface="Symbol" charset="2"/>
            </a:endParaRPr>
          </a:p>
        </p:txBody>
      </p:sp>
      <p:sp>
        <p:nvSpPr>
          <p:cNvPr id="722949" name="Text Box 5"/>
          <p:cNvSpPr txBox="1">
            <a:spLocks noChangeArrowheads="1"/>
          </p:cNvSpPr>
          <p:nvPr/>
        </p:nvSpPr>
        <p:spPr bwMode="auto">
          <a:xfrm>
            <a:off x="1600200" y="2209800"/>
            <a:ext cx="6934200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sz="2000" i="1" dirty="0"/>
              <a:t>account </a:t>
            </a:r>
            <a:r>
              <a:rPr kumimoji="1" lang="en-US" sz="2000" dirty="0">
                <a:sym typeface="Symbol" charset="2"/>
              </a:rPr>
              <a:t> </a:t>
            </a:r>
            <a:r>
              <a:rPr kumimoji="1" lang="en-US" sz="2000" i="1" dirty="0">
                <a:sym typeface="Symbol" charset="2"/>
              </a:rPr>
              <a:t> account</a:t>
            </a:r>
            <a:r>
              <a:rPr kumimoji="1" lang="en-US" sz="2000" dirty="0">
                <a:sym typeface="Symbol" charset="2"/>
              </a:rPr>
              <a:t>    {(“A-973”,</a:t>
            </a:r>
            <a:r>
              <a:rPr kumimoji="1" lang="en-US" sz="1600" dirty="0">
                <a:sym typeface="Symbol" charset="2"/>
              </a:rPr>
              <a:t> </a:t>
            </a:r>
            <a:r>
              <a:rPr kumimoji="1" lang="en-US" sz="2000" dirty="0">
                <a:sym typeface="Symbol" charset="2"/>
              </a:rPr>
              <a:t>“</a:t>
            </a:r>
            <a:r>
              <a:rPr kumimoji="1" lang="en-US" sz="2000" dirty="0" err="1">
                <a:sym typeface="Symbol" charset="2"/>
              </a:rPr>
              <a:t>Perryridge</a:t>
            </a:r>
            <a:r>
              <a:rPr kumimoji="1" lang="en-US" sz="2000" dirty="0">
                <a:sym typeface="Symbol" charset="2"/>
              </a:rPr>
              <a:t>”, 1200)}</a:t>
            </a:r>
          </a:p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sz="2000" dirty="0">
                <a:sym typeface="Symbol" charset="2"/>
              </a:rPr>
              <a:t>depositor  </a:t>
            </a:r>
            <a:r>
              <a:rPr kumimoji="1" lang="en-US" sz="2000" i="1" dirty="0">
                <a:sym typeface="Symbol" charset="2"/>
              </a:rPr>
              <a:t> depositor</a:t>
            </a:r>
            <a:r>
              <a:rPr kumimoji="1" lang="en-US" sz="2000" dirty="0">
                <a:sym typeface="Symbol" charset="2"/>
              </a:rPr>
              <a:t>    {(“Smith”, “A-973”)}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368425" y="4376738"/>
            <a:ext cx="5835650" cy="1219200"/>
            <a:chOff x="622" y="2797"/>
            <a:chExt cx="3676" cy="768"/>
          </a:xfrm>
        </p:grpSpPr>
        <p:sp>
          <p:nvSpPr>
            <p:cNvPr id="722951" name="AutoShape 7"/>
            <p:cNvSpPr>
              <a:spLocks noChangeArrowheads="1"/>
            </p:cNvSpPr>
            <p:nvPr/>
          </p:nvSpPr>
          <p:spPr bwMode="auto">
            <a:xfrm rot="16200000" flipV="1">
              <a:off x="3221" y="2892"/>
              <a:ext cx="88" cy="96"/>
            </a:xfrm>
            <a:prstGeom prst="flowChartCollat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52" name="Text Box 8"/>
            <p:cNvSpPr txBox="1">
              <a:spLocks noChangeArrowheads="1"/>
            </p:cNvSpPr>
            <p:nvPr/>
          </p:nvSpPr>
          <p:spPr bwMode="auto">
            <a:xfrm>
              <a:off x="622" y="2797"/>
              <a:ext cx="3676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35000"/>
                </a:spcBef>
                <a:buClr>
                  <a:schemeClr val="tx2"/>
                </a:buClr>
                <a:buSzPct val="90000"/>
                <a:buFont typeface="Monotype Sorts" charset="2"/>
                <a:buNone/>
              </a:pPr>
              <a:r>
                <a:rPr kumimoji="1" lang="en-US" sz="2000" i="1" dirty="0">
                  <a:sym typeface="Symbol" charset="2"/>
                </a:rPr>
                <a:t>r</a:t>
              </a:r>
              <a:r>
                <a:rPr kumimoji="1" lang="en-US" sz="2000" baseline="-25000" dirty="0">
                  <a:sym typeface="Symbol" charset="2"/>
                </a:rPr>
                <a:t>1</a:t>
              </a:r>
              <a:r>
                <a:rPr kumimoji="1" lang="en-US" sz="2000" dirty="0">
                  <a:sym typeface="Symbol" charset="2"/>
                </a:rPr>
                <a:t>  (</a:t>
              </a:r>
              <a:r>
                <a:rPr kumimoji="1" lang="en-US" sz="2000" i="1" baseline="-25000" dirty="0" err="1">
                  <a:sym typeface="Symbol" charset="2"/>
                </a:rPr>
                <a:t>branch_name</a:t>
              </a:r>
              <a:r>
                <a:rPr kumimoji="1" lang="en-US" sz="2000" i="1" baseline="-25000" dirty="0">
                  <a:sym typeface="Symbol" charset="2"/>
                </a:rPr>
                <a:t> = “</a:t>
              </a:r>
              <a:r>
                <a:rPr kumimoji="1" lang="en-US" sz="2000" i="1" baseline="-25000" dirty="0" err="1">
                  <a:sym typeface="Symbol" charset="2"/>
                </a:rPr>
                <a:t>Perryridge</a:t>
              </a:r>
              <a:r>
                <a:rPr kumimoji="1" lang="en-US" sz="2000" i="1" baseline="-25000" dirty="0">
                  <a:sym typeface="Symbol" charset="2"/>
                </a:rPr>
                <a:t>” </a:t>
              </a:r>
              <a:r>
                <a:rPr kumimoji="1" lang="en-US" sz="2000" dirty="0">
                  <a:sym typeface="Symbol" charset="2"/>
                </a:rPr>
                <a:t>(</a:t>
              </a:r>
              <a:r>
                <a:rPr kumimoji="1" lang="en-US" sz="2000" i="1" dirty="0">
                  <a:sym typeface="Symbol" charset="2"/>
                </a:rPr>
                <a:t>borrower    </a:t>
              </a:r>
              <a:r>
                <a:rPr kumimoji="1" lang="en-US" sz="2000" dirty="0">
                  <a:sym typeface="Symbol" charset="2"/>
                </a:rPr>
                <a:t>loan))</a:t>
              </a:r>
            </a:p>
            <a:p>
              <a:pPr>
                <a:spcBef>
                  <a:spcPct val="35000"/>
                </a:spcBef>
                <a:buClr>
                  <a:schemeClr val="tx2"/>
                </a:buClr>
                <a:buSzPct val="90000"/>
                <a:buFont typeface="Monotype Sorts" charset="2"/>
                <a:buNone/>
              </a:pPr>
              <a:r>
                <a:rPr kumimoji="1" lang="en-US" sz="2000" i="1" dirty="0">
                  <a:sym typeface="Symbol" charset="2"/>
                </a:rPr>
                <a:t>account </a:t>
              </a:r>
              <a:r>
                <a:rPr kumimoji="1" lang="en-US" sz="2000" dirty="0">
                  <a:sym typeface="Symbol" charset="2"/>
                </a:rPr>
                <a:t> </a:t>
              </a:r>
              <a:r>
                <a:rPr kumimoji="1" lang="en-US" sz="2000" i="1" dirty="0">
                  <a:sym typeface="Symbol" charset="2"/>
                </a:rPr>
                <a:t>account</a:t>
              </a:r>
              <a:r>
                <a:rPr kumimoji="1" lang="en-US" sz="2000" dirty="0">
                  <a:sym typeface="Symbol" charset="2"/>
                </a:rPr>
                <a:t>  </a:t>
              </a:r>
              <a:r>
                <a:rPr kumimoji="1" lang="en-US" sz="2000" i="1" baseline="-25000" dirty="0" err="1">
                  <a:sym typeface="Symbol" charset="2"/>
                </a:rPr>
                <a:t>loan_number</a:t>
              </a:r>
              <a:r>
                <a:rPr kumimoji="1" lang="en-US" sz="2000" i="1" baseline="-25000" dirty="0">
                  <a:sym typeface="Symbol" charset="2"/>
                </a:rPr>
                <a:t>, </a:t>
              </a:r>
              <a:r>
                <a:rPr kumimoji="1" lang="en-US" sz="1600" i="1" baseline="-25000" dirty="0" err="1">
                  <a:sym typeface="Symbol" charset="2"/>
                </a:rPr>
                <a:t>branch_name</a:t>
              </a:r>
              <a:r>
                <a:rPr kumimoji="1" lang="en-US" sz="1600" i="1" baseline="-25000" dirty="0">
                  <a:sym typeface="Symbol" charset="2"/>
                </a:rPr>
                <a:t>,</a:t>
              </a:r>
              <a:r>
                <a:rPr kumimoji="1" lang="en-US" sz="1600" baseline="-25000" dirty="0">
                  <a:sym typeface="Symbol" charset="2"/>
                </a:rPr>
                <a:t> </a:t>
              </a:r>
              <a:r>
                <a:rPr kumimoji="1" lang="en-US" sz="2000" i="1" baseline="-25000" dirty="0">
                  <a:sym typeface="Symbol" charset="2"/>
                </a:rPr>
                <a:t>200</a:t>
              </a:r>
              <a:r>
                <a:rPr kumimoji="1" lang="en-US" sz="1600" i="1" dirty="0">
                  <a:sym typeface="Symbol" charset="2"/>
                </a:rPr>
                <a:t> </a:t>
              </a:r>
              <a:r>
                <a:rPr kumimoji="1" lang="en-US" sz="2000" dirty="0">
                  <a:sym typeface="Symbol" charset="2"/>
                </a:rPr>
                <a:t>(</a:t>
              </a:r>
              <a:r>
                <a:rPr kumimoji="1" lang="en-US" sz="2000" i="1" dirty="0">
                  <a:sym typeface="Symbol" charset="2"/>
                </a:rPr>
                <a:t>r</a:t>
              </a:r>
              <a:r>
                <a:rPr kumimoji="1" lang="en-US" sz="2000" baseline="-25000" dirty="0">
                  <a:sym typeface="Symbol" charset="2"/>
                </a:rPr>
                <a:t>1</a:t>
              </a:r>
              <a:r>
                <a:rPr kumimoji="1" lang="en-US" sz="2000" dirty="0">
                  <a:sym typeface="Symbol" charset="2"/>
                </a:rPr>
                <a:t>)</a:t>
              </a:r>
            </a:p>
            <a:p>
              <a:pPr>
                <a:spcBef>
                  <a:spcPct val="35000"/>
                </a:spcBef>
                <a:buClr>
                  <a:schemeClr val="tx2"/>
                </a:buClr>
                <a:buSzPct val="90000"/>
                <a:buFont typeface="Monotype Sorts" charset="2"/>
                <a:buNone/>
              </a:pPr>
              <a:r>
                <a:rPr kumimoji="1" lang="en-US" sz="2000" dirty="0">
                  <a:sym typeface="Symbol" charset="2"/>
                </a:rPr>
                <a:t>depositor  </a:t>
              </a:r>
              <a:r>
                <a:rPr kumimoji="1" lang="en-US" sz="2000" i="1" dirty="0">
                  <a:sym typeface="Symbol" charset="2"/>
                </a:rPr>
                <a:t>depositor </a:t>
              </a:r>
              <a:r>
                <a:rPr kumimoji="1" lang="en-US" sz="2000" dirty="0">
                  <a:sym typeface="Symbol" charset="2"/>
                </a:rPr>
                <a:t> </a:t>
              </a:r>
              <a:r>
                <a:rPr kumimoji="1" lang="en-US" sz="2000" i="1" baseline="-25000" dirty="0" err="1">
                  <a:sym typeface="Symbol" charset="2"/>
                </a:rPr>
                <a:t>customer_name</a:t>
              </a:r>
              <a:r>
                <a:rPr kumimoji="1" lang="en-US" sz="2000" i="1" baseline="-25000" dirty="0">
                  <a:sym typeface="Symbol" charset="2"/>
                </a:rPr>
                <a:t>, </a:t>
              </a:r>
              <a:r>
                <a:rPr kumimoji="1" lang="en-US" sz="2000" i="1" baseline="-25000" dirty="0" err="1">
                  <a:sym typeface="Symbol" charset="2"/>
                </a:rPr>
                <a:t>loan_number</a:t>
              </a:r>
              <a:r>
                <a:rPr kumimoji="1" lang="en-US" sz="2000" i="1" baseline="-25000" dirty="0">
                  <a:sym typeface="Symbol" charset="2"/>
                </a:rPr>
                <a:t> </a:t>
              </a:r>
              <a:r>
                <a:rPr kumimoji="1" lang="en-US" sz="2000" dirty="0">
                  <a:sym typeface="Symbol" charset="2"/>
                </a:rPr>
                <a:t>(</a:t>
              </a:r>
              <a:r>
                <a:rPr kumimoji="1" lang="en-US" sz="2000" i="1" dirty="0">
                  <a:sym typeface="Symbol" charset="2"/>
                </a:rPr>
                <a:t>r</a:t>
              </a:r>
              <a:r>
                <a:rPr kumimoji="1" lang="en-US" sz="2000" baseline="-25000" dirty="0">
                  <a:sym typeface="Symbol" charset="2"/>
                </a:rPr>
                <a:t>1</a:t>
              </a:r>
              <a:r>
                <a:rPr kumimoji="1" lang="en-US" sz="2000" dirty="0">
                  <a:sym typeface="Symbol" charset="2"/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947" grpId="0" build="p" autoUpdateAnimBg="0"/>
      <p:bldP spid="722948" grpId="0" autoUpdateAnimBg="0"/>
      <p:bldP spid="722949" grpId="0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Updating</a:t>
            </a:r>
          </a:p>
        </p:txBody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43000"/>
            <a:ext cx="7848600" cy="4876800"/>
          </a:xfrm>
        </p:spPr>
        <p:txBody>
          <a:bodyPr>
            <a:normAutofit/>
          </a:bodyPr>
          <a:lstStyle/>
          <a:p>
            <a:pPr>
              <a:tabLst>
                <a:tab pos="3263900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mechanism to change a value in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without charging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values in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263900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Use the generalized projection operator to do this task</a:t>
            </a:r>
          </a:p>
          <a:p>
            <a:pPr>
              <a:buFont typeface="Monotype Sorts" charset="2"/>
              <a:buNone/>
              <a:tabLst>
                <a:tab pos="3263900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endParaRPr lang="en-US" dirty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pPr>
              <a:tabLst>
                <a:tab pos="3263900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Each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F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is either </a:t>
            </a:r>
          </a:p>
          <a:p>
            <a:pPr lvl="1">
              <a:tabLst>
                <a:tab pos="3263900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the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I </a:t>
            </a:r>
            <a:r>
              <a:rPr lang="en-US" baseline="30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th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attribute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, if the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I </a:t>
            </a:r>
            <a:r>
              <a:rPr lang="en-US" baseline="30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th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attribute is not updated, or,</a:t>
            </a:r>
          </a:p>
          <a:p>
            <a:pPr lvl="1">
              <a:tabLst>
                <a:tab pos="3263900" algn="ctr"/>
              </a:tabLst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if the attribute is to be updated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F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i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 is an expression, involving only constants and the attributes of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charset="2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charset="2"/>
              </a:rPr>
              <a:t>, which gives the new value for the attribute</a:t>
            </a:r>
          </a:p>
        </p:txBody>
      </p:sp>
      <p:graphicFrame>
        <p:nvGraphicFramePr>
          <p:cNvPr id="724996" name="Object 4"/>
          <p:cNvGraphicFramePr>
            <a:graphicFrameLocks noChangeAspect="1"/>
          </p:cNvGraphicFramePr>
          <p:nvPr/>
        </p:nvGraphicFramePr>
        <p:xfrm>
          <a:off x="2568575" y="2386013"/>
          <a:ext cx="2128838" cy="446087"/>
        </p:xfrm>
        <a:graphic>
          <a:graphicData uri="http://schemas.openxmlformats.org/presentationml/2006/ole">
            <p:oleObj spid="_x0000_s6146" name="Equation" r:id="rId4" imgW="1701720" imgH="355320" progId="Equation.3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Update Examples</a:t>
            </a:r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77925"/>
            <a:ext cx="8153400" cy="650875"/>
          </a:xfrm>
        </p:spPr>
        <p:txBody>
          <a:bodyPr>
            <a:normAutofit fontScale="77500" lnSpcReduction="20000"/>
          </a:bodyPr>
          <a:lstStyle/>
          <a:p>
            <a:pPr>
              <a:tabLst>
                <a:tab pos="3263900" algn="ctr"/>
              </a:tabLst>
            </a:pPr>
            <a:r>
              <a:rPr lang="en-US"/>
              <a:t>Make interest payments by increasing all balances by 5 percent.</a:t>
            </a:r>
          </a:p>
        </p:txBody>
      </p:sp>
      <p:sp>
        <p:nvSpPr>
          <p:cNvPr id="727044" name="Text Box 4"/>
          <p:cNvSpPr txBox="1">
            <a:spLocks noChangeArrowheads="1"/>
          </p:cNvSpPr>
          <p:nvPr/>
        </p:nvSpPr>
        <p:spPr bwMode="auto">
          <a:xfrm>
            <a:off x="857250" y="3022600"/>
            <a:ext cx="760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>
                <a:sym typeface="Symbol" charset="2"/>
              </a:rPr>
              <a:t>  Pay all accounts with balances over $10,000 6 percent interest </a:t>
            </a:r>
            <a:br>
              <a:rPr kumimoji="1" lang="en-US">
                <a:sym typeface="Symbol" charset="2"/>
              </a:rPr>
            </a:br>
            <a:r>
              <a:rPr kumimoji="1" lang="en-US">
                <a:sym typeface="Symbol" charset="2"/>
              </a:rPr>
              <a:t>     and pay all others 5 percent </a:t>
            </a:r>
            <a:endParaRPr kumimoji="1" lang="en-US" i="1">
              <a:sym typeface="Symbol" charset="2"/>
            </a:endParaRPr>
          </a:p>
        </p:txBody>
      </p:sp>
      <p:sp>
        <p:nvSpPr>
          <p:cNvPr id="727045" name="Text Box 5"/>
          <p:cNvSpPr txBox="1">
            <a:spLocks noChangeArrowheads="1"/>
          </p:cNvSpPr>
          <p:nvPr/>
        </p:nvSpPr>
        <p:spPr bwMode="auto">
          <a:xfrm>
            <a:off x="1143000" y="3984625"/>
            <a:ext cx="76962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r>
              <a:rPr kumimoji="1" lang="en-US" i="1">
                <a:sym typeface="Symbol" charset="2"/>
              </a:rPr>
              <a:t> account</a:t>
            </a:r>
            <a:r>
              <a:rPr kumimoji="1" lang="en-US">
                <a:sym typeface="Symbol" charset="2"/>
              </a:rPr>
              <a:t>    </a:t>
            </a:r>
            <a:r>
              <a:rPr kumimoji="1" lang="en-US" sz="2000" i="1" baseline="-25000">
                <a:sym typeface="Symbol" charset="2"/>
              </a:rPr>
              <a:t>account_number</a:t>
            </a:r>
            <a:r>
              <a:rPr kumimoji="1" lang="en-US" sz="2000" baseline="-25000">
                <a:sym typeface="Symbol" charset="2"/>
              </a:rPr>
              <a:t>, </a:t>
            </a:r>
            <a:r>
              <a:rPr kumimoji="1" lang="en-US" sz="2000" i="1" baseline="-25000">
                <a:sym typeface="Symbol" charset="2"/>
              </a:rPr>
              <a:t>branch_name</a:t>
            </a:r>
            <a:r>
              <a:rPr kumimoji="1" lang="en-US" sz="2000" baseline="-25000">
                <a:sym typeface="Symbol" charset="2"/>
              </a:rPr>
              <a:t>, </a:t>
            </a:r>
            <a:r>
              <a:rPr kumimoji="1" lang="en-US" sz="2000" i="1" baseline="-25000">
                <a:sym typeface="Symbol" charset="2"/>
              </a:rPr>
              <a:t>balance </a:t>
            </a:r>
            <a:r>
              <a:rPr kumimoji="1" lang="en-US" baseline="-25000">
                <a:sym typeface="Symbol" charset="2"/>
              </a:rPr>
              <a:t>* 1.06</a:t>
            </a:r>
            <a:r>
              <a:rPr kumimoji="1" lang="en-US" i="1" baseline="-25000">
                <a:sym typeface="Symbol" charset="2"/>
              </a:rPr>
              <a:t> </a:t>
            </a:r>
            <a:r>
              <a:rPr kumimoji="1" lang="en-US">
                <a:sym typeface="Symbol" charset="2"/>
              </a:rPr>
              <a:t>( </a:t>
            </a:r>
            <a:r>
              <a:rPr kumimoji="1" lang="en-US" i="1" baseline="-25000">
                <a:sym typeface="Symbol" charset="2"/>
              </a:rPr>
              <a:t>BAL  10000 </a:t>
            </a:r>
            <a:r>
              <a:rPr kumimoji="1" lang="en-US">
                <a:sym typeface="Symbol" charset="2"/>
              </a:rPr>
              <a:t>(</a:t>
            </a:r>
            <a:r>
              <a:rPr kumimoji="1" lang="en-US" i="1">
                <a:sym typeface="Symbol" charset="2"/>
              </a:rPr>
              <a:t>account </a:t>
            </a:r>
            <a:r>
              <a:rPr kumimoji="1" lang="en-US">
                <a:sym typeface="Symbol" charset="2"/>
              </a:rPr>
              <a:t>))</a:t>
            </a:r>
            <a:br>
              <a:rPr kumimoji="1" lang="en-US">
                <a:sym typeface="Symbol" charset="2"/>
              </a:rPr>
            </a:br>
            <a:r>
              <a:rPr kumimoji="1" lang="en-US">
                <a:sym typeface="Symbol" charset="2"/>
              </a:rPr>
              <a:t>                       </a:t>
            </a:r>
            <a:r>
              <a:rPr kumimoji="1" lang="en-US" sz="2000" i="1" baseline="-25000">
                <a:sym typeface="Symbol" charset="2"/>
              </a:rPr>
              <a:t>account_number</a:t>
            </a:r>
            <a:r>
              <a:rPr kumimoji="1" lang="en-US" sz="2000" baseline="-25000">
                <a:sym typeface="Symbol" charset="2"/>
              </a:rPr>
              <a:t>, </a:t>
            </a:r>
            <a:r>
              <a:rPr kumimoji="1" lang="en-US" sz="2000" i="1" baseline="-25000">
                <a:sym typeface="Symbol" charset="2"/>
              </a:rPr>
              <a:t>branch_name</a:t>
            </a:r>
            <a:r>
              <a:rPr kumimoji="1" lang="en-US" sz="2000" baseline="-25000">
                <a:sym typeface="Symbol" charset="2"/>
              </a:rPr>
              <a:t>, </a:t>
            </a:r>
            <a:r>
              <a:rPr kumimoji="1" lang="en-US" sz="2000" i="1" baseline="-25000">
                <a:sym typeface="Symbol" charset="2"/>
              </a:rPr>
              <a:t>balance </a:t>
            </a:r>
            <a:r>
              <a:rPr kumimoji="1" lang="en-US" i="1" baseline="-25000">
                <a:sym typeface="Symbol" charset="2"/>
              </a:rPr>
              <a:t>* </a:t>
            </a:r>
            <a:r>
              <a:rPr kumimoji="1" lang="en-US" baseline="-25000">
                <a:sym typeface="Symbol" charset="2"/>
              </a:rPr>
              <a:t>1.05 </a:t>
            </a:r>
            <a:r>
              <a:rPr kumimoji="1" lang="en-US">
                <a:sym typeface="Symbol" charset="2"/>
              </a:rPr>
              <a:t>(</a:t>
            </a:r>
            <a:r>
              <a:rPr kumimoji="1" lang="en-US" i="1" baseline="-25000">
                <a:sym typeface="Symbol" charset="2"/>
              </a:rPr>
              <a:t>BAL  10000 </a:t>
            </a:r>
            <a:r>
              <a:rPr kumimoji="1" lang="en-US">
                <a:sym typeface="Symbol" charset="2"/>
              </a:rPr>
              <a:t>(</a:t>
            </a:r>
            <a:r>
              <a:rPr kumimoji="1" lang="en-US" i="1">
                <a:sym typeface="Symbol" charset="2"/>
              </a:rPr>
              <a:t>account</a:t>
            </a:r>
            <a:r>
              <a:rPr kumimoji="1" lang="en-US">
                <a:sym typeface="Symbol" charset="2"/>
              </a:rPr>
              <a:t>))</a:t>
            </a:r>
          </a:p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None/>
            </a:pPr>
            <a:endParaRPr kumimoji="1" lang="en-US" i="1">
              <a:sym typeface="Symbol" charset="2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1676400"/>
            <a:ext cx="7570788" cy="928688"/>
            <a:chOff x="526" y="965"/>
            <a:chExt cx="4769" cy="585"/>
          </a:xfrm>
        </p:grpSpPr>
        <p:sp>
          <p:nvSpPr>
            <p:cNvPr id="727047" name="Text Box 7"/>
            <p:cNvSpPr txBox="1">
              <a:spLocks noChangeArrowheads="1"/>
            </p:cNvSpPr>
            <p:nvPr/>
          </p:nvSpPr>
          <p:spPr bwMode="auto">
            <a:xfrm>
              <a:off x="830" y="965"/>
              <a:ext cx="43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35000"/>
                </a:spcBef>
                <a:buClr>
                  <a:schemeClr val="tx2"/>
                </a:buClr>
                <a:buSzPct val="90000"/>
                <a:buFont typeface="Monotype Sorts" charset="2"/>
                <a:buNone/>
              </a:pPr>
              <a:r>
                <a:rPr kumimoji="1" lang="en-US" i="1"/>
                <a:t>account </a:t>
              </a:r>
              <a:r>
                <a:rPr kumimoji="1" lang="en-US">
                  <a:sym typeface="Symbol" charset="2"/>
                </a:rPr>
                <a:t>  </a:t>
              </a:r>
              <a:r>
                <a:rPr kumimoji="1" lang="en-US" sz="2000" i="1" baseline="-25000">
                  <a:sym typeface="Symbol" charset="2"/>
                </a:rPr>
                <a:t>account_number</a:t>
              </a:r>
              <a:r>
                <a:rPr kumimoji="1" lang="en-US" sz="2000" baseline="-25000">
                  <a:sym typeface="Symbol" charset="2"/>
                </a:rPr>
                <a:t>, </a:t>
              </a:r>
              <a:r>
                <a:rPr kumimoji="1" lang="en-US" sz="2000" i="1" baseline="-25000">
                  <a:sym typeface="Symbol" charset="2"/>
                </a:rPr>
                <a:t>branch_name</a:t>
              </a:r>
              <a:r>
                <a:rPr kumimoji="1" lang="en-US" sz="2000" baseline="-25000">
                  <a:sym typeface="Symbol" charset="2"/>
                </a:rPr>
                <a:t>, </a:t>
              </a:r>
              <a:r>
                <a:rPr kumimoji="1" lang="en-US" sz="2000" i="1" baseline="-25000">
                  <a:sym typeface="Symbol" charset="2"/>
                </a:rPr>
                <a:t>balance </a:t>
              </a:r>
              <a:r>
                <a:rPr kumimoji="1" lang="en-US" sz="2000" baseline="-25000">
                  <a:sym typeface="Symbol" charset="2"/>
                </a:rPr>
                <a:t>* 1.05</a:t>
              </a:r>
              <a:r>
                <a:rPr kumimoji="1" lang="en-US" i="1" baseline="-25000">
                  <a:sym typeface="Symbol" charset="2"/>
                </a:rPr>
                <a:t> </a:t>
              </a:r>
              <a:r>
                <a:rPr kumimoji="1" lang="en-US">
                  <a:sym typeface="Symbol" charset="2"/>
                </a:rPr>
                <a:t>(</a:t>
              </a:r>
              <a:r>
                <a:rPr kumimoji="1" lang="en-US" i="1">
                  <a:sym typeface="Symbol" charset="2"/>
                </a:rPr>
                <a:t>account</a:t>
              </a:r>
              <a:r>
                <a:rPr kumimoji="1" lang="en-US">
                  <a:sym typeface="Symbol" charset="2"/>
                </a:rPr>
                <a:t>)</a:t>
              </a:r>
            </a:p>
          </p:txBody>
        </p:sp>
        <p:sp>
          <p:nvSpPr>
            <p:cNvPr id="727048" name="Text Box 8"/>
            <p:cNvSpPr txBox="1">
              <a:spLocks noChangeArrowheads="1"/>
            </p:cNvSpPr>
            <p:nvPr/>
          </p:nvSpPr>
          <p:spPr bwMode="auto">
            <a:xfrm>
              <a:off x="526" y="1319"/>
              <a:ext cx="47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35000"/>
                </a:spcBef>
                <a:buClr>
                  <a:schemeClr val="tx2"/>
                </a:buClr>
                <a:buSzPct val="90000"/>
                <a:buFont typeface="Monotype Sorts" charset="2"/>
                <a:buNone/>
              </a:pPr>
              <a:endParaRPr kumimoji="1" lang="en-IN" i="1">
                <a:sym typeface="Symbol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43" grpId="0" build="p" autoUpdateAnimBg="0"/>
      <p:bldP spid="727044" grpId="0" autoUpdateAnimBg="0"/>
      <p:bldP spid="727045" grpId="0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87500" y="114300"/>
            <a:ext cx="67818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dirty="0"/>
              <a:t> Queries</a:t>
            </a:r>
          </a:p>
        </p:txBody>
      </p:sp>
      <p:sp>
        <p:nvSpPr>
          <p:cNvPr id="743427" name="Text Box 3"/>
          <p:cNvSpPr txBox="1">
            <a:spLocks noChangeArrowheads="1"/>
          </p:cNvSpPr>
          <p:nvPr/>
        </p:nvSpPr>
        <p:spPr bwMode="auto">
          <a:xfrm>
            <a:off x="798513" y="1077913"/>
            <a:ext cx="75009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92100" indent="-292100"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r>
              <a:rPr kumimoji="1" lang="en-US" sz="2400" dirty="0">
                <a:latin typeface="Times New Roman" pitchFamily="18" charset="0"/>
                <a:cs typeface="Times New Roman" pitchFamily="18" charset="0"/>
                <a:sym typeface="Symbol" charset="2"/>
              </a:rPr>
              <a:t>Find the names of all customers who have a loan and an account at bank.</a:t>
            </a:r>
          </a:p>
        </p:txBody>
      </p:sp>
      <p:sp>
        <p:nvSpPr>
          <p:cNvPr id="743428" name="Text Box 4"/>
          <p:cNvSpPr txBox="1">
            <a:spLocks noChangeArrowheads="1"/>
          </p:cNvSpPr>
          <p:nvPr/>
        </p:nvSpPr>
        <p:spPr bwMode="auto">
          <a:xfrm>
            <a:off x="457200" y="1828801"/>
            <a:ext cx="8382000" cy="1742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>
              <a:spcBef>
                <a:spcPct val="35000"/>
              </a:spcBef>
              <a:buClr>
                <a:srgbClr val="CC6600"/>
              </a:buClr>
              <a:buSzPct val="105000"/>
              <a:buFont typeface="Monotype Sorts" charset="2"/>
              <a:buNone/>
            </a:pPr>
            <a:r>
              <a:rPr kumimoji="1" lang="en-US" sz="3200" dirty="0">
                <a:latin typeface="Times New Roman" pitchFamily="18" charset="0"/>
                <a:cs typeface="Times New Roman" pitchFamily="18" charset="0"/>
                <a:sym typeface="Symbol" charset="2"/>
              </a:rPr>
              <a:t></a:t>
            </a:r>
            <a:r>
              <a:rPr kumimoji="1" lang="en-US" sz="3200" i="1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customer_name</a:t>
            </a:r>
            <a:r>
              <a:rPr kumimoji="1" lang="en-US" sz="3200" dirty="0">
                <a:latin typeface="Times New Roman" pitchFamily="18" charset="0"/>
                <a:cs typeface="Times New Roman" pitchFamily="18" charset="0"/>
                <a:sym typeface="Symbol" charset="2"/>
              </a:rPr>
              <a:t> (</a:t>
            </a:r>
            <a:r>
              <a:rPr kumimoji="1" lang="en-US" sz="32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borrower</a:t>
            </a:r>
            <a:r>
              <a:rPr kumimoji="1" lang="en-US" sz="3200" dirty="0">
                <a:latin typeface="Times New Roman" pitchFamily="18" charset="0"/>
                <a:cs typeface="Times New Roman" pitchFamily="18" charset="0"/>
                <a:sym typeface="Symbol" charset="2"/>
              </a:rPr>
              <a:t>)  </a:t>
            </a:r>
            <a:r>
              <a:rPr kumimoji="1" lang="en-US" sz="2000" i="1" baseline="-25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customer_name</a:t>
            </a:r>
            <a:r>
              <a:rPr kumimoji="1" lang="en-US" sz="3200" dirty="0">
                <a:latin typeface="Times New Roman" pitchFamily="18" charset="0"/>
                <a:cs typeface="Times New Roman" pitchFamily="18" charset="0"/>
                <a:sym typeface="Symbol" charset="2"/>
              </a:rPr>
              <a:t> (</a:t>
            </a:r>
            <a:r>
              <a:rPr kumimoji="1" lang="en-US" sz="3200" i="1" dirty="0">
                <a:latin typeface="Times New Roman" pitchFamily="18" charset="0"/>
                <a:cs typeface="Times New Roman" pitchFamily="18" charset="0"/>
                <a:sym typeface="Symbol" charset="2"/>
              </a:rPr>
              <a:t>depositor</a:t>
            </a:r>
            <a:r>
              <a:rPr kumimoji="1" lang="en-US" sz="3200" dirty="0">
                <a:latin typeface="Times New Roman" pitchFamily="18" charset="0"/>
                <a:cs typeface="Times New Roman" pitchFamily="18" charset="0"/>
                <a:sym typeface="Symbol" charset="2"/>
              </a:rPr>
              <a:t>)</a:t>
            </a:r>
          </a:p>
          <a:p>
            <a:pPr lvl="1">
              <a:spcBef>
                <a:spcPct val="35000"/>
              </a:spcBef>
              <a:buClr>
                <a:srgbClr val="CC6600"/>
              </a:buClr>
              <a:buSzPct val="105000"/>
              <a:buFont typeface="Monotype Sorts" charset="2"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3429" name="Rectangle 5"/>
          <p:cNvSpPr>
            <a:spLocks noChangeArrowheads="1"/>
          </p:cNvSpPr>
          <p:nvPr>
            <p:ph type="body" idx="1"/>
          </p:nvPr>
        </p:nvSpPr>
        <p:spPr>
          <a:xfrm>
            <a:off x="762000" y="3276600"/>
            <a:ext cx="7848600" cy="1003300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Find the name of all customers who have a loan at the bank and the loan amount</a:t>
            </a:r>
          </a:p>
        </p:txBody>
      </p:sp>
      <p:sp>
        <p:nvSpPr>
          <p:cNvPr id="743430" name="Text Box 6"/>
          <p:cNvSpPr txBox="1">
            <a:spLocks noChangeArrowheads="1"/>
          </p:cNvSpPr>
          <p:nvPr/>
        </p:nvSpPr>
        <p:spPr bwMode="auto">
          <a:xfrm>
            <a:off x="838200" y="4800600"/>
            <a:ext cx="756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35000"/>
              </a:spcBef>
              <a:buClr>
                <a:srgbClr val="CC6600"/>
              </a:buClr>
              <a:buSzPct val="105000"/>
              <a:buFont typeface="Monotype Sorts" charset="2"/>
              <a:buNone/>
            </a:pPr>
            <a:r>
              <a:rPr kumimoji="1" lang="en-US" sz="2000" dirty="0">
                <a:sym typeface="Symbol" charset="2"/>
              </a:rPr>
              <a:t></a:t>
            </a:r>
            <a:r>
              <a:rPr kumimoji="1" lang="en-US" sz="2400" i="1" baseline="-25000" dirty="0" err="1">
                <a:sym typeface="Symbol" charset="2"/>
              </a:rPr>
              <a:t>customer_name</a:t>
            </a:r>
            <a:r>
              <a:rPr kumimoji="1" lang="en-US" sz="2400" i="1" baseline="-25000" dirty="0">
                <a:sym typeface="Symbol" charset="2"/>
              </a:rPr>
              <a:t>, </a:t>
            </a:r>
            <a:r>
              <a:rPr kumimoji="1" lang="en-US" sz="2400" i="1" baseline="-25000" dirty="0" err="1">
                <a:sym typeface="Symbol" charset="2"/>
              </a:rPr>
              <a:t>loan_number</a:t>
            </a:r>
            <a:r>
              <a:rPr kumimoji="1" lang="en-US" sz="2400" i="1" baseline="-25000" dirty="0">
                <a:sym typeface="Symbol" charset="2"/>
              </a:rPr>
              <a:t>, amount </a:t>
            </a:r>
            <a:r>
              <a:rPr kumimoji="1" lang="en-US" sz="2000" i="1" dirty="0">
                <a:sym typeface="Symbol" charset="2"/>
              </a:rPr>
              <a:t>(borrower     loan)</a:t>
            </a:r>
            <a:endParaRPr lang="en-US" sz="1600" dirty="0"/>
          </a:p>
        </p:txBody>
      </p:sp>
      <p:sp>
        <p:nvSpPr>
          <p:cNvPr id="743431" name="AutoShape 7"/>
          <p:cNvSpPr>
            <a:spLocks noChangeArrowheads="1"/>
          </p:cNvSpPr>
          <p:nvPr/>
        </p:nvSpPr>
        <p:spPr bwMode="auto">
          <a:xfrm rot="16200000" flipV="1">
            <a:off x="6858000" y="4876800"/>
            <a:ext cx="228600" cy="228600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3427" grpId="0" autoUpdateAnimBg="0"/>
      <p:bldP spid="743428" grpId="0" autoUpdateAnimBg="0"/>
      <p:bldP spid="743429" grpId="0" build="p"/>
      <p:bldP spid="74343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860425" y="1077913"/>
            <a:ext cx="7978775" cy="53117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 R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is a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superkey</a:t>
            </a: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 if values 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 are sufficient to identify a unique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Symbol" charset="2"/>
              </a:rPr>
              <a:t>tuple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 of each possible relation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r(R)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</a:p>
          <a:p>
            <a:pPr lvl="1">
              <a:lnSpc>
                <a:spcPct val="13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Example:  {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} and 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Symbol" charset="2"/>
              </a:rPr>
              <a:t>ID,name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} are both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Symbol" charset="2"/>
              </a:rPr>
              <a:t>superkeys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instructor.</a:t>
            </a:r>
            <a:endParaRPr lang="en-US" dirty="0" smtClean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Superkey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K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is a 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candidate key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 if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 is minimal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Example:  {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} is a candidate key 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Instructor</a:t>
            </a:r>
            <a:endParaRPr lang="en-US" dirty="0" smtClean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One of the candidate keys is selected to be the 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charset="2"/>
              </a:rPr>
              <a:t>primary key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.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 charset="2"/>
              </a:rPr>
              <a:t>Unique, Not Null</a:t>
            </a:r>
            <a:endParaRPr lang="en-US" dirty="0" smtClean="0">
              <a:latin typeface="Times New Roman" pitchFamily="18" charset="0"/>
              <a:cs typeface="Times New Roman" pitchFamily="18" charset="0"/>
              <a:sym typeface="Symbol" charset="2"/>
            </a:endParaRPr>
          </a:p>
          <a:p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Foreign key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constraint: Value in one relation must appear in another</a:t>
            </a:r>
          </a:p>
          <a:p>
            <a:pPr lvl="1"/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Referencing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relation</a:t>
            </a:r>
          </a:p>
          <a:p>
            <a:pPr lvl="1"/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Referenced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relation</a:t>
            </a:r>
            <a:endParaRPr lang="en-US" dirty="0" smtClean="0">
              <a:latin typeface="Times New Roman" pitchFamily="18" charset="0"/>
              <a:cs typeface="Times New Roman" pitchFamily="18" charset="0"/>
              <a:sym typeface="Symbol" charset="2"/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24168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Keys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781929" y="1485876"/>
            <a:ext cx="7848600" cy="4876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Procedural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vs.non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-procedural, or declarative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“Pure” languages: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Relational algebra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Tuple relational calculus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Domain relational calculus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Relational operators</a:t>
            </a:r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Relational Query Languages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08574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Selection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tuples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756310" y="1668756"/>
            <a:ext cx="163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35000"/>
              </a:spcBef>
              <a:buClr>
                <a:srgbClr val="000099"/>
              </a:buClr>
              <a:buSzPct val="90000"/>
              <a:buFont typeface="Monotype Sorts" charset="2"/>
              <a:buChar char="n"/>
            </a:pPr>
            <a:r>
              <a:rPr kumimoji="1" lang="en-US" sz="2000" dirty="0">
                <a:latin typeface="Times New Roman" pitchFamily="18" charset="0"/>
                <a:cs typeface="Times New Roman" pitchFamily="18" charset="0"/>
              </a:rPr>
              <a:t>Relation r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30213" y="3920550"/>
            <a:ext cx="295275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30188" indent="-230188" algn="ctr">
              <a:spcBef>
                <a:spcPct val="50000"/>
              </a:spcBef>
              <a:buClr>
                <a:srgbClr val="000099"/>
              </a:buClr>
              <a:buSzPct val="90000"/>
              <a:buFont typeface="Monotype Sorts" charset="2"/>
              <a:buChar char="n"/>
            </a:pPr>
            <a:r>
              <a:rPr kumimoji="1"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Select </a:t>
            </a:r>
            <a:r>
              <a:rPr kumimoji="1" lang="en-US" sz="2000" dirty="0" err="1">
                <a:latin typeface="Times New Roman" pitchFamily="18" charset="0"/>
                <a:cs typeface="Times New Roman" pitchFamily="18" charset="0"/>
                <a:sym typeface="Symbol" charset="2"/>
              </a:rPr>
              <a:t>tuples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 with A=B and D &gt; 5</a:t>
            </a:r>
          </a:p>
          <a:p>
            <a:pPr marL="230188" indent="-230188" algn="ctr">
              <a:spcBef>
                <a:spcPct val="50000"/>
              </a:spcBef>
              <a:buClr>
                <a:srgbClr val="000099"/>
              </a:buClr>
              <a:buSzPct val="90000"/>
              <a:buFont typeface="Monotype Sorts" charset="2"/>
              <a:buChar char="n"/>
            </a:pPr>
            <a:r>
              <a:rPr kumimoji="1" lang="el-GR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σ </a:t>
            </a:r>
            <a:r>
              <a:rPr kumimoji="1" lang="en-US" sz="2000" baseline="-25000" dirty="0">
                <a:latin typeface="Times New Roman" pitchFamily="18" charset="0"/>
                <a:cs typeface="Times New Roman" pitchFamily="18" charset="0"/>
                <a:sym typeface="Symbol" charset="2"/>
              </a:rPr>
              <a:t>A=B and D &gt; 5</a:t>
            </a:r>
            <a:r>
              <a:rPr kumimoji="1" lang="en-US" sz="2000" dirty="0">
                <a:latin typeface="Times New Roman" pitchFamily="18" charset="0"/>
                <a:cs typeface="Times New Roman" pitchFamily="18" charset="0"/>
                <a:sym typeface="Symbol" charset="2"/>
              </a:rPr>
              <a:t> (r)</a:t>
            </a:r>
            <a:endParaRPr kumimoji="1" lang="el-GR" sz="2000" dirty="0">
              <a:latin typeface="Times New Roman" pitchFamily="18" charset="0"/>
              <a:cs typeface="Times New Roman" pitchFamily="18" charset="0"/>
              <a:sym typeface="Symbol" charset="2"/>
            </a:endParaRPr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2990" y="1345151"/>
            <a:ext cx="2092325" cy="429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</TotalTime>
  <Words>2261</Words>
  <Application>Microsoft Office PowerPoint</Application>
  <PresentationFormat>On-screen Show (4:3)</PresentationFormat>
  <Paragraphs>589</Paragraphs>
  <Slides>67</Slides>
  <Notes>60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9" baseType="lpstr">
      <vt:lpstr>Concourse</vt:lpstr>
      <vt:lpstr>Microsoft Equation 3.0</vt:lpstr>
      <vt:lpstr> Relational Model Unit-II</vt:lpstr>
      <vt:lpstr>Example of a Relation</vt:lpstr>
      <vt:lpstr>Attribute Types</vt:lpstr>
      <vt:lpstr>Relation Schema and Instance</vt:lpstr>
      <vt:lpstr>Relations are Unordered</vt:lpstr>
      <vt:lpstr>Database</vt:lpstr>
      <vt:lpstr>Keys</vt:lpstr>
      <vt:lpstr>Relational Query Languages</vt:lpstr>
      <vt:lpstr>Selection of tuples</vt:lpstr>
      <vt:lpstr>Selection of Columns (Attributes)</vt:lpstr>
      <vt:lpstr> Joining two relations – Cartesian Product</vt:lpstr>
      <vt:lpstr>Union of two relations</vt:lpstr>
      <vt:lpstr>Set difference of two relations</vt:lpstr>
      <vt:lpstr>Set Intersection of two relations</vt:lpstr>
      <vt:lpstr>Joining two relations – Natural Join</vt:lpstr>
      <vt:lpstr>Natural Join Example</vt:lpstr>
      <vt:lpstr>Relational operation</vt:lpstr>
      <vt:lpstr>Formal Relational Query Languages </vt:lpstr>
      <vt:lpstr>Formal  Relational Query Languages Types</vt:lpstr>
      <vt:lpstr>Relational Algebra</vt:lpstr>
      <vt:lpstr>Select Operation – Example</vt:lpstr>
      <vt:lpstr>Select Operation</vt:lpstr>
      <vt:lpstr>Project Operation – Example</vt:lpstr>
      <vt:lpstr>Project Operation</vt:lpstr>
      <vt:lpstr>Union Operation – Example </vt:lpstr>
      <vt:lpstr>Union Operation</vt:lpstr>
      <vt:lpstr>Set difference of two relations</vt:lpstr>
      <vt:lpstr>Set Difference Operation</vt:lpstr>
      <vt:lpstr>Cartesian-Product Operation –  Example</vt:lpstr>
      <vt:lpstr>Cartesian-Product Operation</vt:lpstr>
      <vt:lpstr>Composition of Operations</vt:lpstr>
      <vt:lpstr>Rename Operation</vt:lpstr>
      <vt:lpstr>Example Query</vt:lpstr>
      <vt:lpstr>Example Queries</vt:lpstr>
      <vt:lpstr>Formal Definition</vt:lpstr>
      <vt:lpstr>Additional Operations</vt:lpstr>
      <vt:lpstr>Set-Intersection Operation</vt:lpstr>
      <vt:lpstr>  Set-Intersection Operation – Example</vt:lpstr>
      <vt:lpstr>Natural-Join Operation</vt:lpstr>
      <vt:lpstr>Natural Join Example</vt:lpstr>
      <vt:lpstr>Natural Join and Theta Join</vt:lpstr>
      <vt:lpstr>Assignment Operation</vt:lpstr>
      <vt:lpstr>Outer Join</vt:lpstr>
      <vt:lpstr>Outer Join – Example</vt:lpstr>
      <vt:lpstr>Outer Join – Example</vt:lpstr>
      <vt:lpstr>Outer Join – Example</vt:lpstr>
      <vt:lpstr>Outer Join using Joins</vt:lpstr>
      <vt:lpstr>Null Values</vt:lpstr>
      <vt:lpstr>Null Values</vt:lpstr>
      <vt:lpstr>Division Operator</vt:lpstr>
      <vt:lpstr>Extended Relational-Algebra-Operations</vt:lpstr>
      <vt:lpstr>Generalized Projection</vt:lpstr>
      <vt:lpstr>Aggregate Functions and Operations</vt:lpstr>
      <vt:lpstr>Aggregate Operation – Example</vt:lpstr>
      <vt:lpstr>Aggregate Operation – Example</vt:lpstr>
      <vt:lpstr>Aggregate Functions (Cont.)</vt:lpstr>
      <vt:lpstr>Modification of the Database</vt:lpstr>
      <vt:lpstr>Multiset Relational Algebra</vt:lpstr>
      <vt:lpstr>SQL and Relational Algebra</vt:lpstr>
      <vt:lpstr>SQL and Relational Algebra</vt:lpstr>
      <vt:lpstr>Deletion</vt:lpstr>
      <vt:lpstr>Deletion Examples</vt:lpstr>
      <vt:lpstr>Insertion</vt:lpstr>
      <vt:lpstr>Insertion Examples</vt:lpstr>
      <vt:lpstr>Updating</vt:lpstr>
      <vt:lpstr>Update Examples</vt:lpstr>
      <vt:lpstr>Example Queries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Relational Model Unit-II</dc:title>
  <dc:creator>user</dc:creator>
  <cp:lastModifiedBy>user</cp:lastModifiedBy>
  <cp:revision>1</cp:revision>
  <dcterms:created xsi:type="dcterms:W3CDTF">2020-04-12T12:40:56Z</dcterms:created>
  <dcterms:modified xsi:type="dcterms:W3CDTF">2020-04-12T13:38:35Z</dcterms:modified>
</cp:coreProperties>
</file>