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DE2FF-4510-45B0-AA94-4E795C1C16F7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D67D2-DEE9-4379-81E5-45B970B14A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12E20-27E3-471E-A9CF-6E447F873DB6}" type="slidenum">
              <a:rPr lang="en-US"/>
              <a:pPr/>
              <a:t>1</a:t>
            </a:fld>
            <a:endParaRPr lang="en-US"/>
          </a:p>
        </p:txBody>
      </p:sp>
      <p:sp>
        <p:nvSpPr>
          <p:cNvPr id="3727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7626F-F7D1-4F68-B447-88F4428A7DF2}" type="slidenum">
              <a:rPr lang="en-US"/>
              <a:pPr/>
              <a:t>11</a:t>
            </a:fld>
            <a:endParaRPr lang="en-US"/>
          </a:p>
        </p:txBody>
      </p:sp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3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117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91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58758-11BF-48CA-BB42-B00E17D2E730}" type="slidenum">
              <a:rPr lang="en-US"/>
              <a:pPr/>
              <a:t>12</a:t>
            </a:fld>
            <a:endParaRPr lang="en-US"/>
          </a:p>
        </p:txBody>
      </p:sp>
      <p:sp>
        <p:nvSpPr>
          <p:cNvPr id="393218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3219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4</a:t>
            </a: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3221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322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93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2D296-14ED-4CBE-8740-B17FDF4FA9AB}" type="slidenum">
              <a:rPr lang="en-US"/>
              <a:pPr/>
              <a:t>13</a:t>
            </a:fld>
            <a:endParaRPr lang="en-US"/>
          </a:p>
        </p:txBody>
      </p:sp>
      <p:sp>
        <p:nvSpPr>
          <p:cNvPr id="395266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5267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5</a:t>
            </a:r>
          </a:p>
        </p:txBody>
      </p:sp>
      <p:sp>
        <p:nvSpPr>
          <p:cNvPr id="395268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5269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527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952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20B2C-5DFC-4577-BAF9-D70EE11AC780}" type="slidenum">
              <a:rPr lang="en-US"/>
              <a:pPr/>
              <a:t>14</a:t>
            </a:fld>
            <a:endParaRPr lang="en-US"/>
          </a:p>
        </p:txBody>
      </p:sp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6</a:t>
            </a:r>
          </a:p>
        </p:txBody>
      </p:sp>
      <p:sp>
        <p:nvSpPr>
          <p:cNvPr id="397316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7317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731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97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7FB14-2409-4305-83A0-1FC110B3A00D}" type="slidenum">
              <a:rPr lang="en-US"/>
              <a:pPr/>
              <a:t>15</a:t>
            </a:fld>
            <a:endParaRPr lang="en-US"/>
          </a:p>
        </p:txBody>
      </p:sp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8</a:t>
            </a:r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9936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993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383A2-507F-44C9-9CA3-6364A559EFBD}" type="slidenum">
              <a:rPr lang="en-US"/>
              <a:pPr/>
              <a:t>18</a:t>
            </a:fld>
            <a:endParaRPr lang="en-US"/>
          </a:p>
        </p:txBody>
      </p:sp>
      <p:sp>
        <p:nvSpPr>
          <p:cNvPr id="530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FDB06-7034-49A4-9433-A86CB597CCAF}" type="slidenum">
              <a:rPr lang="en-US"/>
              <a:pPr/>
              <a:t>20</a:t>
            </a:fld>
            <a:endParaRPr lang="en-US"/>
          </a:p>
        </p:txBody>
      </p:sp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06531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9</a:t>
            </a:r>
          </a:p>
        </p:txBody>
      </p:sp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06533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0653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406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C7DFF-FD26-402B-937E-5440A8200095}" type="slidenum">
              <a:rPr lang="en-US"/>
              <a:pPr/>
              <a:t>21</a:t>
            </a:fld>
            <a:endParaRPr lang="en-US"/>
          </a:p>
        </p:txBody>
      </p:sp>
      <p:sp>
        <p:nvSpPr>
          <p:cNvPr id="408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B1062-2380-443F-88F0-BE250F4A847A}" type="slidenum">
              <a:rPr lang="en-US"/>
              <a:pPr/>
              <a:t>22</a:t>
            </a:fld>
            <a:endParaRPr lang="en-US"/>
          </a:p>
        </p:txBody>
      </p:sp>
      <p:sp>
        <p:nvSpPr>
          <p:cNvPr id="532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B67D2-0011-49FC-95CA-C001F7E34CA0}" type="slidenum">
              <a:rPr lang="en-US"/>
              <a:pPr/>
              <a:t>23</a:t>
            </a:fld>
            <a:endParaRPr lang="en-US"/>
          </a:p>
        </p:txBody>
      </p:sp>
      <p:sp>
        <p:nvSpPr>
          <p:cNvPr id="410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23F97-BACD-4703-841F-2AD5166E53DE}" type="slidenum">
              <a:rPr lang="en-US"/>
              <a:pPr/>
              <a:t>2</a:t>
            </a:fld>
            <a:endParaRPr lang="en-US"/>
          </a:p>
        </p:txBody>
      </p:sp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1</a:t>
            </a: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7479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747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4D14C-9112-416C-B8D9-6478375055A4}" type="slidenum">
              <a:rPr lang="en-US"/>
              <a:pPr/>
              <a:t>24</a:t>
            </a:fld>
            <a:endParaRPr lang="en-US"/>
          </a:p>
        </p:txBody>
      </p:sp>
      <p:sp>
        <p:nvSpPr>
          <p:cNvPr id="412674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12675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7</a:t>
            </a:r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12677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41267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8297A-C873-48E7-8839-9A33AD17598D}" type="slidenum">
              <a:rPr lang="en-US"/>
              <a:pPr/>
              <a:t>25</a:t>
            </a:fld>
            <a:endParaRPr lang="en-US"/>
          </a:p>
        </p:txBody>
      </p:sp>
      <p:sp>
        <p:nvSpPr>
          <p:cNvPr id="414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02CFA-CE0B-4266-A330-2ED7FD558B7E}" type="slidenum">
              <a:rPr lang="en-US"/>
              <a:pPr/>
              <a:t>26</a:t>
            </a:fld>
            <a:endParaRPr lang="en-US"/>
          </a:p>
        </p:txBody>
      </p:sp>
      <p:sp>
        <p:nvSpPr>
          <p:cNvPr id="416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E2E69-1CC3-4801-801A-FE06970C6E8D}" type="slidenum">
              <a:rPr lang="en-US"/>
              <a:pPr/>
              <a:t>27</a:t>
            </a:fld>
            <a:endParaRPr lang="en-US"/>
          </a:p>
        </p:txBody>
      </p:sp>
      <p:sp>
        <p:nvSpPr>
          <p:cNvPr id="418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1EA2A-1C0E-4414-9267-7275866EB396}" type="slidenum">
              <a:rPr lang="en-US"/>
              <a:pPr/>
              <a:t>28</a:t>
            </a:fld>
            <a:endParaRPr lang="en-US"/>
          </a:p>
        </p:txBody>
      </p:sp>
      <p:sp>
        <p:nvSpPr>
          <p:cNvPr id="420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36A7C-A27E-4638-BB63-A37A81365E6B}" type="slidenum">
              <a:rPr lang="en-US"/>
              <a:pPr/>
              <a:t>29</a:t>
            </a:fld>
            <a:endParaRPr lang="en-US"/>
          </a:p>
        </p:txBody>
      </p:sp>
      <p:sp>
        <p:nvSpPr>
          <p:cNvPr id="422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C5104-B265-42C5-8B53-9DD609EBDC1F}" type="slidenum">
              <a:rPr lang="en-US"/>
              <a:pPr/>
              <a:t>30</a:t>
            </a:fld>
            <a:endParaRPr lang="en-US"/>
          </a:p>
        </p:txBody>
      </p:sp>
      <p:sp>
        <p:nvSpPr>
          <p:cNvPr id="424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937B5-A662-423B-A6C7-036C113EF65D}" type="slidenum">
              <a:rPr lang="en-US"/>
              <a:pPr/>
              <a:t>31</a:t>
            </a:fld>
            <a:endParaRPr lang="en-US"/>
          </a:p>
        </p:txBody>
      </p:sp>
      <p:sp>
        <p:nvSpPr>
          <p:cNvPr id="427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69F47-1D81-4721-9715-5020043CC44E}" type="slidenum">
              <a:rPr lang="en-US"/>
              <a:pPr/>
              <a:t>32</a:t>
            </a:fld>
            <a:endParaRPr lang="en-US"/>
          </a:p>
        </p:txBody>
      </p:sp>
      <p:sp>
        <p:nvSpPr>
          <p:cNvPr id="429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50CD8-D7B0-4C64-A0D4-7705C1AE9859}" type="slidenum">
              <a:rPr lang="en-US"/>
              <a:pPr/>
              <a:t>33</a:t>
            </a:fld>
            <a:endParaRPr lang="en-US"/>
          </a:p>
        </p:txBody>
      </p:sp>
      <p:sp>
        <p:nvSpPr>
          <p:cNvPr id="431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0B7E6-DC93-4239-AE1E-57A55E66313D}" type="slidenum">
              <a:rPr lang="en-US"/>
              <a:pPr/>
              <a:t>3</a:t>
            </a:fld>
            <a:endParaRPr lang="en-US"/>
          </a:p>
        </p:txBody>
      </p:sp>
      <p:sp>
        <p:nvSpPr>
          <p:cNvPr id="3768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61F6F-5823-4FD6-934D-ECBB10CE0CD3}" type="slidenum">
              <a:rPr lang="en-US"/>
              <a:pPr/>
              <a:t>35</a:t>
            </a:fld>
            <a:endParaRPr lang="en-US"/>
          </a:p>
        </p:txBody>
      </p:sp>
      <p:sp>
        <p:nvSpPr>
          <p:cNvPr id="434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87292-BC8D-4DDC-A662-5B7505D48B8A}" type="slidenum">
              <a:rPr lang="en-US"/>
              <a:pPr/>
              <a:t>36</a:t>
            </a:fld>
            <a:endParaRPr lang="en-US"/>
          </a:p>
        </p:txBody>
      </p:sp>
      <p:sp>
        <p:nvSpPr>
          <p:cNvPr id="436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27DA9-8310-456E-B2A6-693309E9250E}" type="slidenum">
              <a:rPr lang="en-US"/>
              <a:pPr/>
              <a:t>37</a:t>
            </a:fld>
            <a:endParaRPr lang="en-US"/>
          </a:p>
        </p:txBody>
      </p:sp>
      <p:sp>
        <p:nvSpPr>
          <p:cNvPr id="4382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42A2B-0922-49AC-87C3-932AEACAC28D}" type="slidenum">
              <a:rPr lang="en-US"/>
              <a:pPr/>
              <a:t>38</a:t>
            </a:fld>
            <a:endParaRPr lang="en-US"/>
          </a:p>
        </p:txBody>
      </p:sp>
      <p:sp>
        <p:nvSpPr>
          <p:cNvPr id="4403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7BA0D-5FFF-4537-8DF6-EA01BBB8267C}" type="slidenum">
              <a:rPr lang="en-US"/>
              <a:pPr/>
              <a:t>39</a:t>
            </a:fld>
            <a:endParaRPr lang="en-US"/>
          </a:p>
        </p:txBody>
      </p:sp>
      <p:sp>
        <p:nvSpPr>
          <p:cNvPr id="4423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653E1-CDD6-4BEE-B03D-E7CDB3320080}" type="slidenum">
              <a:rPr lang="en-US"/>
              <a:pPr/>
              <a:t>40</a:t>
            </a:fld>
            <a:endParaRPr lang="en-US"/>
          </a:p>
        </p:txBody>
      </p:sp>
      <p:sp>
        <p:nvSpPr>
          <p:cNvPr id="444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BF4EA-9147-4CEA-B759-2C43EF6242A1}" type="slidenum">
              <a:rPr lang="en-US"/>
              <a:pPr/>
              <a:t>41</a:t>
            </a:fld>
            <a:endParaRPr lang="en-US"/>
          </a:p>
        </p:txBody>
      </p:sp>
      <p:sp>
        <p:nvSpPr>
          <p:cNvPr id="4464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2DA16-37E2-493C-99DA-7B9413D0D0B9}" type="slidenum">
              <a:rPr lang="en-US"/>
              <a:pPr/>
              <a:t>42</a:t>
            </a:fld>
            <a:endParaRPr lang="en-US"/>
          </a:p>
        </p:txBody>
      </p:sp>
      <p:sp>
        <p:nvSpPr>
          <p:cNvPr id="4485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AFE90-02C4-4375-8659-05CAA9A7EAD0}" type="slidenum">
              <a:rPr lang="en-US"/>
              <a:pPr/>
              <a:t>43</a:t>
            </a:fld>
            <a:endParaRPr lang="en-US"/>
          </a:p>
        </p:txBody>
      </p:sp>
      <p:sp>
        <p:nvSpPr>
          <p:cNvPr id="4505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7AD5C-B778-4C78-86E8-093713871955}" type="slidenum">
              <a:rPr lang="en-US"/>
              <a:pPr/>
              <a:t>44</a:t>
            </a:fld>
            <a:endParaRPr lang="en-US"/>
          </a:p>
        </p:txBody>
      </p:sp>
      <p:sp>
        <p:nvSpPr>
          <p:cNvPr id="4526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D1E5B-0A1E-42B6-A91D-AD94D8A74EF3}" type="slidenum">
              <a:rPr lang="en-US"/>
              <a:pPr/>
              <a:t>4</a:t>
            </a:fld>
            <a:endParaRPr lang="en-US"/>
          </a:p>
        </p:txBody>
      </p:sp>
      <p:sp>
        <p:nvSpPr>
          <p:cNvPr id="527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74D24-4AD0-4C78-9C5A-9D23DD579AE6}" type="slidenum">
              <a:rPr lang="en-US"/>
              <a:pPr/>
              <a:t>46</a:t>
            </a:fld>
            <a:endParaRPr lang="en-US"/>
          </a:p>
        </p:txBody>
      </p:sp>
      <p:sp>
        <p:nvSpPr>
          <p:cNvPr id="455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6E909-9F7E-4C25-B693-02313FC09C08}" type="slidenum">
              <a:rPr lang="en-US"/>
              <a:pPr/>
              <a:t>47</a:t>
            </a:fld>
            <a:endParaRPr lang="en-US"/>
          </a:p>
        </p:txBody>
      </p:sp>
      <p:sp>
        <p:nvSpPr>
          <p:cNvPr id="457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A2413-1E1C-4619-8619-F90A790F9111}" type="slidenum">
              <a:rPr lang="en-US"/>
              <a:pPr/>
              <a:t>48</a:t>
            </a:fld>
            <a:endParaRPr lang="en-US"/>
          </a:p>
        </p:txBody>
      </p:sp>
      <p:sp>
        <p:nvSpPr>
          <p:cNvPr id="459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CC6B2-CCCD-4E15-ABB0-0727F968C631}" type="slidenum">
              <a:rPr lang="en-US"/>
              <a:pPr/>
              <a:t>50</a:t>
            </a:fld>
            <a:endParaRPr lang="en-US"/>
          </a:p>
        </p:txBody>
      </p:sp>
      <p:sp>
        <p:nvSpPr>
          <p:cNvPr id="4628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01A0F-9CE8-4AD3-8007-5ADEB0DE7298}" type="slidenum">
              <a:rPr lang="en-US"/>
              <a:pPr/>
              <a:t>51</a:t>
            </a:fld>
            <a:endParaRPr lang="en-US"/>
          </a:p>
        </p:txBody>
      </p:sp>
      <p:sp>
        <p:nvSpPr>
          <p:cNvPr id="464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109DF-FC31-421F-82AE-4446A9A16D65}" type="slidenum">
              <a:rPr lang="en-US"/>
              <a:pPr/>
              <a:t>54</a:t>
            </a:fld>
            <a:endParaRPr lang="en-US"/>
          </a:p>
        </p:txBody>
      </p:sp>
      <p:sp>
        <p:nvSpPr>
          <p:cNvPr id="467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C7AE7-9E46-4933-B7C8-CDFF9ABAD376}" type="slidenum">
              <a:rPr lang="en-US"/>
              <a:pPr/>
              <a:t>55</a:t>
            </a:fld>
            <a:endParaRPr lang="en-US"/>
          </a:p>
        </p:txBody>
      </p:sp>
      <p:sp>
        <p:nvSpPr>
          <p:cNvPr id="470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E7574-27DF-4D16-BC02-5469F3428E59}" type="slidenum">
              <a:rPr lang="en-US"/>
              <a:pPr/>
              <a:t>56</a:t>
            </a:fld>
            <a:endParaRPr lang="en-US"/>
          </a:p>
        </p:txBody>
      </p:sp>
      <p:sp>
        <p:nvSpPr>
          <p:cNvPr id="472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409BB-50D6-411D-B178-5BB58B8EA507}" type="slidenum">
              <a:rPr lang="en-US"/>
              <a:pPr/>
              <a:t>57</a:t>
            </a:fld>
            <a:endParaRPr lang="en-US"/>
          </a:p>
        </p:txBody>
      </p:sp>
      <p:sp>
        <p:nvSpPr>
          <p:cNvPr id="474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22ECFC-5950-488A-9C90-87A9BE00B98F}" type="slidenum">
              <a:rPr lang="en-US"/>
              <a:pPr/>
              <a:t>58</a:t>
            </a:fld>
            <a:endParaRPr lang="en-US"/>
          </a:p>
        </p:txBody>
      </p:sp>
      <p:sp>
        <p:nvSpPr>
          <p:cNvPr id="476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85691-6F2D-490F-B904-694761BD51CF}" type="slidenum">
              <a:rPr lang="en-US"/>
              <a:pPr/>
              <a:t>5</a:t>
            </a:fld>
            <a:endParaRPr lang="en-US"/>
          </a:p>
        </p:txBody>
      </p:sp>
      <p:sp>
        <p:nvSpPr>
          <p:cNvPr id="3788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02AD7-3C1A-44F2-B54D-1CDB3B231176}" type="slidenum">
              <a:rPr lang="en-US"/>
              <a:pPr/>
              <a:t>6</a:t>
            </a:fld>
            <a:endParaRPr lang="en-US"/>
          </a:p>
        </p:txBody>
      </p:sp>
      <p:sp>
        <p:nvSpPr>
          <p:cNvPr id="3809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B97C7-792A-43F9-A6B3-F027FFC02FB6}" type="slidenum">
              <a:rPr lang="en-US"/>
              <a:pPr/>
              <a:t>7</a:t>
            </a:fld>
            <a:endParaRPr lang="en-US"/>
          </a:p>
        </p:txBody>
      </p:sp>
      <p:sp>
        <p:nvSpPr>
          <p:cNvPr id="3829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C46E1-E99C-4865-919B-EAA460BA466F}" type="slidenum">
              <a:rPr lang="en-US"/>
              <a:pPr/>
              <a:t>9</a:t>
            </a:fld>
            <a:endParaRPr lang="en-US"/>
          </a:p>
        </p:txBody>
      </p:sp>
      <p:sp>
        <p:nvSpPr>
          <p:cNvPr id="3870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67587-A306-42C4-9605-7F5675BCCAC5}" type="slidenum">
              <a:rPr lang="en-US"/>
              <a:pPr/>
              <a:t>10</a:t>
            </a:fld>
            <a:endParaRPr lang="en-US"/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3886408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3886408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5" tIns="44443" rIns="90475" bIns="44443" anchor="b"/>
          <a:lstStyle/>
          <a:p>
            <a:pPr algn="r" defTabSz="914274"/>
            <a:r>
              <a:rPr lang="en-US" sz="1300" dirty="0">
                <a:latin typeface="Times New Roman" charset="0"/>
              </a:rPr>
              <a:t>2</a:t>
            </a: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0" y="8687425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89125" name="Rectangle 5"/>
          <p:cNvSpPr>
            <a:spLocks noChangeArrowheads="1"/>
          </p:cNvSpPr>
          <p:nvPr/>
        </p:nvSpPr>
        <p:spPr bwMode="auto">
          <a:xfrm>
            <a:off x="0" y="0"/>
            <a:ext cx="2971593" cy="456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en-US"/>
          </a:p>
        </p:txBody>
      </p:sp>
      <p:sp>
        <p:nvSpPr>
          <p:cNvPr id="38912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/>
        </p:spPr>
      </p:sp>
      <p:sp>
        <p:nvSpPr>
          <p:cNvPr id="389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3862"/>
          </a:xfrm>
          <a:ln/>
        </p:spPr>
        <p:txBody>
          <a:bodyPr lIns="90475" tIns="44443" rIns="90475" bIns="44443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D9AF6A-16DF-45F4-B117-59A54515E0D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C2A870-BA0D-4B32-BB86-69D2304EB2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97180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UNIT-III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640638" cy="4881562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SQL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data-manipulation language (DML)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provides the ability to query information, and insert, delete and update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typical SQL query has the form: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SzPct val="90000"/>
              <a:tabLst>
                <a:tab pos="2055813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represents an attribute</a:t>
            </a:r>
          </a:p>
          <a:p>
            <a:pPr lvl="1">
              <a:buSzPct val="90000"/>
              <a:tabLst>
                <a:tab pos="2055813" algn="l"/>
              </a:tabLst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represents a relation</a:t>
            </a:r>
          </a:p>
          <a:p>
            <a:pPr lvl="1">
              <a:buSzPct val="90000"/>
              <a:tabLst>
                <a:tab pos="2055813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predicate.</a:t>
            </a:r>
          </a:p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result of an SQL query is a relation.</a:t>
            </a:r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Basic Query Structure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66088" cy="5165725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clause list the attributes desired in the result of a query</a:t>
            </a:r>
          </a:p>
          <a:p>
            <a:pPr lvl="1"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corresponds to the projection operation of the relational algebra</a:t>
            </a:r>
          </a:p>
          <a:p>
            <a:pPr>
              <a:lnSpc>
                <a:spcPct val="110000"/>
              </a:lnSpc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find the names of all instructors: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pPr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NOTE:  SQL names are case insensitive (i.e., you may use upper- or lower-case letters.)  </a:t>
            </a:r>
          </a:p>
          <a:p>
            <a:pPr lvl="1"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E.g.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≡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≡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</a:p>
          <a:p>
            <a:pPr lvl="1"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Some people use upper case wherever we use bold font.</a:t>
            </a:r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select Clause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4876800"/>
          </a:xfrm>
          <a:noFill/>
          <a:ln/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 allows duplicates in relations as well as in query results.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force the elimination of duplicates, insert the keyword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after select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names of all departments with instructor, and remove duplicates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keyword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specifies that duplicates not be removed.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all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select Clause (Cont.)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848600" cy="4876800"/>
          </a:xfrm>
          <a:noFill/>
          <a:ln/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asterisk in the select clause denotes “all attributes”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	select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clause can contain arithmetic expressions involving the operation, +, –, , and /, and operating on constants or attributes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205581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query: 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                  select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ID, name, salary/12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would return a relation that is the same as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relation, except that the value of the attribute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divided by 12.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endParaRPr lang="en-US" dirty="0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select Clause (Cont.)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848600" cy="48768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>
              <a:tabLst>
                <a:tab pos="13112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clause specifies conditions that the result must satisfy</a:t>
            </a:r>
          </a:p>
          <a:p>
            <a:pPr lvl="1">
              <a:tabLst>
                <a:tab pos="13112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Corresponds to the selection predicate of the relational algebra.  </a:t>
            </a:r>
          </a:p>
          <a:p>
            <a:pPr>
              <a:tabLst>
                <a:tab pos="13112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find all instructors in Comp. Sci. dept with salary &gt; 80000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Comp. Sci.'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80000</a:t>
            </a:r>
          </a:p>
          <a:p>
            <a:pPr>
              <a:tabLst>
                <a:tab pos="13112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Comparison results can be combined using the logical connectives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and, or,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13112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Comparisons can be applied to results of arithmetic expressions.</a:t>
            </a:r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where Clause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970837" cy="5024437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tabLst>
                <a:tab pos="635000" algn="l"/>
                <a:tab pos="24034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clause lists the relations involved in the query</a:t>
            </a:r>
          </a:p>
          <a:p>
            <a:pPr lvl="1">
              <a:tabLst>
                <a:tab pos="635000" algn="l"/>
                <a:tab pos="24034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Corresponds to the Cartesian product operation of the relational algebra.</a:t>
            </a:r>
          </a:p>
          <a:p>
            <a:pPr>
              <a:tabLst>
                <a:tab pos="635000" algn="l"/>
                <a:tab pos="24034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Find the Cartesian product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 X teaches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635000" algn="l"/>
                <a:tab pos="2403475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	select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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instructor, teaches</a:t>
            </a:r>
          </a:p>
          <a:p>
            <a:pPr lvl="1">
              <a:tabLst>
                <a:tab pos="635000" algn="l"/>
                <a:tab pos="24034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generates every possible instructor – teaches pair, with all attributes from both relations</a:t>
            </a:r>
          </a:p>
          <a:p>
            <a:pPr>
              <a:tabLst>
                <a:tab pos="635000" algn="l"/>
                <a:tab pos="24034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Cartesian product not very useful directly, but useful combined with where-clause condition (selection operation in relational algebra)</a:t>
            </a:r>
          </a:p>
          <a:p>
            <a:pPr>
              <a:buFont typeface="Monotype Sorts" charset="2"/>
              <a:buNone/>
              <a:tabLst>
                <a:tab pos="635000" algn="l"/>
                <a:tab pos="2403475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from Clause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43025" y="4516438"/>
            <a:ext cx="6288088" cy="2163762"/>
            <a:chOff x="1102" y="3005"/>
            <a:chExt cx="3281" cy="1171"/>
          </a:xfrm>
        </p:grpSpPr>
        <p:pic>
          <p:nvPicPr>
            <p:cNvPr id="401417" name="Picture 3" descr="allFigures.pdf"/>
            <p:cNvPicPr preferRelativeResize="0">
              <a:picLocks noChangeAspect="1"/>
            </p:cNvPicPr>
            <p:nvPr/>
          </p:nvPicPr>
          <p:blipFill>
            <a:blip r:embed="rId2" cstate="print"/>
            <a:srcRect l="3632" t="24237" r="40164" b="45265"/>
            <a:stretch>
              <a:fillRect/>
            </a:stretch>
          </p:blipFill>
          <p:spPr bwMode="auto">
            <a:xfrm>
              <a:off x="1102" y="3030"/>
              <a:ext cx="3276" cy="10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01414" name="Picture 3" descr="allFigures.pdf"/>
            <p:cNvPicPr preferRelativeResize="0">
              <a:picLocks noChangeAspect="1"/>
            </p:cNvPicPr>
            <p:nvPr/>
          </p:nvPicPr>
          <p:blipFill>
            <a:blip r:embed="rId2" cstate="print"/>
            <a:srcRect l="3688" t="24071" r="40073" b="45082"/>
            <a:stretch>
              <a:fillRect/>
            </a:stretch>
          </p:blipFill>
          <p:spPr bwMode="auto">
            <a:xfrm>
              <a:off x="1105" y="3024"/>
              <a:ext cx="3278" cy="107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2266" y="3005"/>
              <a:ext cx="931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16" name="Rectangle 8"/>
            <p:cNvSpPr>
              <a:spLocks noChangeArrowheads="1"/>
            </p:cNvSpPr>
            <p:nvPr/>
          </p:nvSpPr>
          <p:spPr bwMode="auto">
            <a:xfrm>
              <a:off x="1843" y="3322"/>
              <a:ext cx="1911" cy="8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18" name="Rectangle 10"/>
            <p:cNvSpPr>
              <a:spLocks noChangeArrowheads="1"/>
            </p:cNvSpPr>
            <p:nvPr/>
          </p:nvSpPr>
          <p:spPr bwMode="auto">
            <a:xfrm>
              <a:off x="1842" y="3322"/>
              <a:ext cx="1912" cy="8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7996237" cy="5208588"/>
          </a:xfrm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all instructors who have taught some course, find their names and the course ID of the courses they taught.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name,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instructor, teaches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instructor.ID = teaches.ID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course ID, semester, year and title of each course offered by the Comp. Sci.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       select 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section.course_id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, semester, year, title</a:t>
            </a:r>
            <a:br>
              <a:rPr lang="en-US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section, course</a:t>
            </a:r>
            <a:br>
              <a:rPr lang="en-US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section.course_id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course.course_id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‘Comp. Sci.'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Joins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Natural join matches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the same values for all common attributes, and retains only one copy of each common column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*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</a:t>
            </a:r>
          </a:p>
        </p:txBody>
      </p:sp>
      <p:pic>
        <p:nvPicPr>
          <p:cNvPr id="403460" name="Picture 4" descr="3"/>
          <p:cNvPicPr>
            <a:picLocks noChangeAspect="1" noChangeArrowheads="1"/>
          </p:cNvPicPr>
          <p:nvPr/>
        </p:nvPicPr>
        <p:blipFill>
          <a:blip r:embed="rId2" cstate="print"/>
          <a:srcRect b="26213"/>
          <a:stretch>
            <a:fillRect/>
          </a:stretch>
        </p:blipFill>
        <p:spPr bwMode="auto">
          <a:xfrm>
            <a:off x="685800" y="2895600"/>
            <a:ext cx="6570662" cy="301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121650" cy="4983162"/>
          </a:xfrm>
        </p:spPr>
        <p:txBody>
          <a:bodyPr>
            <a:normAutofit/>
          </a:bodyPr>
          <a:lstStyle/>
          <a:p>
            <a:pPr>
              <a:buFont typeface="Monotype Sorts" charset="2"/>
              <a:buNone/>
            </a:pPr>
            <a:endParaRPr lang="en-US" dirty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List the names of instructors along with the course ID of the courses that they taught.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instructor, teaches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instructor.ID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teaches.ID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96287" cy="51323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Danger in natural join: beware of unrelated attributes with same name which get equated incorrectly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List the names of instructors along with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titles of courses that they teach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Incorrect version (makes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course.dept_name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instructor.dept_name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title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Correct version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title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Another correct version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title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natural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            join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413625" cy="4732338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Overview of the SQL Query Language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Data Definition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Basic Query Structure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Additional Basic Operations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Set Operations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Null Values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Aggregate Functions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Nested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Subqueries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Modification of the Database </a:t>
            </a:r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dirty="0" smtClean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/>
              <a:t> to SQL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35975" cy="5208587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SQL allows renaming relations and attributes using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clause: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old-name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new-name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tabLst>
                <a:tab pos="2055813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ID, name, salary/12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monthly_salary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names of all instructors who have a higher salary than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some instructor in ‘Comp.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2055813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T. name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T, 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T.salary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S.salary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S.dept_name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= ‘Comp. Sci.’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55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Keyword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optional and may be omitted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 ≡ instructor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lvl="1">
              <a:tabLst>
                <a:tab pos="2055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Keyword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must be omitted in Oracle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Rename Operation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45475" cy="5181600"/>
          </a:xfrm>
        </p:spPr>
        <p:txBody>
          <a:bodyPr>
            <a:normAutofit/>
          </a:bodyPr>
          <a:lstStyle/>
          <a:p>
            <a:pPr>
              <a:tabLst>
                <a:tab pos="1889125" algn="l"/>
                <a:tab pos="24034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 includes a string-matching operator for comparisons on character strings.  The operator “like” uses patterns that are described using two special characters: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percent (%).  The % character matches any substring.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underscore (_).  The _ character matches any character.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89125" algn="l"/>
                <a:tab pos="24034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names of all instructors whose name includes the substring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like '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%'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89125" algn="l"/>
                <a:tab pos="24034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Match the string “100 %”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889125" algn="l"/>
                <a:tab pos="240347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like 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100 \%'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escape  '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\'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String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848600" cy="5181600"/>
          </a:xfrm>
        </p:spPr>
        <p:txBody>
          <a:bodyPr>
            <a:normAutofit/>
          </a:bodyPr>
          <a:lstStyle/>
          <a:p>
            <a:pPr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Patters are case sensitive. </a:t>
            </a:r>
          </a:p>
          <a:p>
            <a:pPr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Pattern matching examples: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‘Intro%’ matches any string beginning with “Intro”.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‘%Comp%’ matches any string containing “Comp” as a substring.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‘_ _ _’ matches any string of exactly three characters.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‘_ _ _ %’ matches any string of at least three characters.</a:t>
            </a:r>
          </a:p>
          <a:p>
            <a:pPr>
              <a:tabLst>
                <a:tab pos="1889125" algn="l"/>
                <a:tab pos="240347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supports a variety of string operations such as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concatenation (using “||”)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converting from upper to lower case (and vice versa)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finding string length, extracting substrings, etc.</a:t>
            </a: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1" dirty="0">
                <a:latin typeface="Times New Roman" pitchFamily="18" charset="0"/>
                <a:cs typeface="Times New Roman" pitchFamily="18" charset="0"/>
              </a:rPr>
              <a:t>String Operations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61275" cy="4202113"/>
          </a:xfrm>
        </p:spPr>
        <p:txBody>
          <a:bodyPr>
            <a:normAutofit/>
          </a:bodyPr>
          <a:lstStyle/>
          <a:p>
            <a:pPr>
              <a:tabLst>
                <a:tab pos="90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List in alphabetic order the names of all instructors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order by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90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may specify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desc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descending order or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asc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ascending order, for each attribute; ascending order is the default.</a:t>
            </a:r>
          </a:p>
          <a:p>
            <a:pPr lvl="1">
              <a:tabLst>
                <a:tab pos="90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order by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desc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90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sort on multiple attributes</a:t>
            </a:r>
          </a:p>
          <a:p>
            <a:pPr lvl="1">
              <a:tabLst>
                <a:tab pos="90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order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name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Ordering the Display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89900" cy="5038725"/>
          </a:xfrm>
          <a:noFill/>
          <a:ln/>
        </p:spPr>
        <p:txBody>
          <a:bodyPr lIns="90488" tIns="44450" rIns="90488" bIns="44450"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SQL includes a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comparison operator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 Find the names of all instructors with salary between $90,000 and $100,000 (that is,  $90,000 and  $100,000)</a:t>
            </a: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name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90000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100000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Tuple comparison</a:t>
            </a:r>
          </a:p>
          <a:p>
            <a:pPr lvl="1"/>
            <a:r>
              <a:rPr kumimoji="0"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teaches</a:t>
            </a:r>
            <a:br>
              <a:rPr kumimoji="0"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) = (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0" lang="en-US" sz="2400" dirty="0">
                <a:latin typeface="Times New Roman" pitchFamily="18" charset="0"/>
                <a:cs typeface="Times New Roman" pitchFamily="18" charset="0"/>
              </a:rPr>
              <a:t>, ’Biology’);</a:t>
            </a:r>
          </a:p>
          <a:p>
            <a:pPr lvl="1"/>
            <a:endParaRPr kumimoji="0"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Where Clause Predicates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>
          <a:xfrm>
            <a:off x="809625" y="1095375"/>
            <a:ext cx="7661275" cy="4903788"/>
          </a:xfrm>
        </p:spPr>
        <p:txBody>
          <a:bodyPr/>
          <a:lstStyle/>
          <a:p>
            <a:r>
              <a:rPr lang="en-US" sz="2000"/>
              <a:t>In relations with duplicates, SQL can define how many copies of tuples appear in the result.</a:t>
            </a:r>
            <a:endParaRPr lang="en-US"/>
          </a:p>
          <a:p>
            <a:r>
              <a:rPr lang="en-US" sz="2000" b="1">
                <a:solidFill>
                  <a:srgbClr val="000099"/>
                </a:solidFill>
              </a:rPr>
              <a:t>Multiset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/>
              <a:t>versions of some of the relational algebra operators – given multiset relations </a:t>
            </a:r>
            <a:r>
              <a:rPr lang="en-US" sz="2000" i="1"/>
              <a:t>r</a:t>
            </a:r>
            <a:r>
              <a:rPr lang="en-US" sz="2000" baseline="-25000"/>
              <a:t>1</a:t>
            </a:r>
            <a:r>
              <a:rPr lang="en-US" sz="2000"/>
              <a:t> and </a:t>
            </a:r>
            <a:r>
              <a:rPr lang="en-US" sz="2000" i="1"/>
              <a:t>r</a:t>
            </a:r>
            <a:r>
              <a:rPr lang="en-US" sz="2000" baseline="-25000"/>
              <a:t>2</a:t>
            </a:r>
            <a:r>
              <a:rPr lang="en-US" sz="2000"/>
              <a:t>:</a:t>
            </a:r>
            <a:endParaRPr lang="en-US"/>
          </a:p>
          <a:p>
            <a:pPr lvl="1">
              <a:buFont typeface="Monotype Sorts" charset="2"/>
              <a:buNone/>
            </a:pPr>
            <a:r>
              <a:rPr lang="en-US" sz="2000"/>
              <a:t>1.	 </a:t>
            </a:r>
            <a:r>
              <a:rPr lang="en-US" sz="2800" b="1">
                <a:sym typeface="Symbol" charset="2"/>
              </a:rPr>
              <a:t></a:t>
            </a:r>
            <a:r>
              <a:rPr lang="en-US" sz="2800" b="1" i="1" baseline="-25000">
                <a:sym typeface="Symbol" charset="2"/>
              </a:rPr>
              <a:t> </a:t>
            </a:r>
            <a:r>
              <a:rPr lang="en-US" sz="2000" b="1">
                <a:sym typeface="Symbol" charset="2"/>
              </a:rPr>
              <a:t>(</a:t>
            </a:r>
            <a:r>
              <a:rPr lang="en-US" sz="2000" b="1" i="1">
                <a:sym typeface="Symbol" charset="2"/>
              </a:rPr>
              <a:t>r</a:t>
            </a:r>
            <a:r>
              <a:rPr lang="en-US" sz="2000" b="1" baseline="-25000">
                <a:sym typeface="Symbol" charset="2"/>
              </a:rPr>
              <a:t>1</a:t>
            </a:r>
            <a:r>
              <a:rPr lang="en-US" sz="2000" b="1">
                <a:sym typeface="Symbol" charset="2"/>
              </a:rPr>
              <a:t>)</a:t>
            </a:r>
            <a:r>
              <a:rPr lang="en-US" sz="2000" b="1" i="1">
                <a:sym typeface="Symbol" charset="2"/>
              </a:rPr>
              <a:t>:</a:t>
            </a:r>
            <a:r>
              <a:rPr lang="en-US" sz="2000"/>
              <a:t> If there are </a:t>
            </a:r>
            <a:r>
              <a:rPr lang="en-US" sz="2000" i="1"/>
              <a:t>c</a:t>
            </a:r>
            <a:r>
              <a:rPr lang="en-US" sz="2000" baseline="-25000"/>
              <a:t>1</a:t>
            </a:r>
            <a:r>
              <a:rPr lang="en-US" sz="2000"/>
              <a:t> copies of tuple </a:t>
            </a:r>
            <a:r>
              <a:rPr lang="en-US" sz="2000" i="1"/>
              <a:t>t</a:t>
            </a:r>
            <a:r>
              <a:rPr lang="en-US" sz="2000" baseline="-25000"/>
              <a:t>1</a:t>
            </a:r>
            <a:r>
              <a:rPr lang="en-US" sz="2000"/>
              <a:t> in </a:t>
            </a:r>
            <a:r>
              <a:rPr lang="en-US" sz="2000" i="1"/>
              <a:t>r</a:t>
            </a:r>
            <a:r>
              <a:rPr lang="en-US" sz="2000" baseline="-25000"/>
              <a:t>1</a:t>
            </a:r>
            <a:r>
              <a:rPr lang="en-US" sz="2000"/>
              <a:t>, and </a:t>
            </a:r>
            <a:r>
              <a:rPr lang="en-US" sz="2000" i="1"/>
              <a:t>t</a:t>
            </a:r>
            <a:r>
              <a:rPr lang="en-US" sz="2000" baseline="-25000"/>
              <a:t>1</a:t>
            </a:r>
            <a:r>
              <a:rPr lang="en-US" sz="2000"/>
              <a:t> satisfies selections </a:t>
            </a:r>
            <a:r>
              <a:rPr lang="en-US" sz="2800">
                <a:sym typeface="Symbol" charset="2"/>
              </a:rPr>
              <a:t></a:t>
            </a:r>
            <a:r>
              <a:rPr lang="en-US" sz="2800" i="1" baseline="-25000">
                <a:sym typeface="Symbol" charset="2"/>
              </a:rPr>
              <a:t></a:t>
            </a:r>
            <a:r>
              <a:rPr lang="en-US" sz="2000" baseline="-25000">
                <a:sym typeface="Symbol" charset="2"/>
              </a:rPr>
              <a:t>,</a:t>
            </a:r>
            <a:r>
              <a:rPr lang="en-US" sz="2000">
                <a:sym typeface="Symbol" charset="2"/>
              </a:rPr>
              <a:t>, then there are </a:t>
            </a:r>
            <a:r>
              <a:rPr lang="en-US" sz="2000" i="1">
                <a:sym typeface="Symbol" charset="2"/>
              </a:rPr>
              <a:t>c</a:t>
            </a:r>
            <a:r>
              <a:rPr lang="en-US" sz="2000" baseline="-25000">
                <a:sym typeface="Symbol" charset="2"/>
              </a:rPr>
              <a:t>1 </a:t>
            </a:r>
            <a:r>
              <a:rPr lang="en-US" sz="2000">
                <a:sym typeface="Symbol" charset="2"/>
              </a:rPr>
              <a:t>copies of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 in </a:t>
            </a:r>
            <a:r>
              <a:rPr lang="en-US" sz="2000"/>
              <a:t> </a:t>
            </a:r>
            <a:r>
              <a:rPr lang="en-US" sz="2800">
                <a:sym typeface="Symbol" charset="2"/>
              </a:rPr>
              <a:t></a:t>
            </a:r>
            <a:r>
              <a:rPr lang="en-US" sz="2800" i="1" baseline="-25000">
                <a:sym typeface="Symbol" charset="2"/>
              </a:rPr>
              <a:t> </a:t>
            </a:r>
            <a:r>
              <a:rPr lang="en-US" sz="2000">
                <a:sym typeface="Symbol" charset="2"/>
              </a:rPr>
              <a:t>(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)</a:t>
            </a:r>
            <a:r>
              <a:rPr lang="en-US" sz="2000" i="1">
                <a:sym typeface="Symbol" charset="2"/>
              </a:rPr>
              <a:t>.</a:t>
            </a:r>
            <a:endParaRPr lang="en-US">
              <a:sym typeface="Symbol" charset="2"/>
            </a:endParaRPr>
          </a:p>
          <a:p>
            <a:pPr lvl="1">
              <a:buFont typeface="Monotype Sorts" charset="2"/>
              <a:buNone/>
            </a:pPr>
            <a:r>
              <a:rPr lang="en-US" sz="2000">
                <a:sym typeface="Symbol" charset="2"/>
              </a:rPr>
              <a:t>2.	 </a:t>
            </a:r>
            <a:r>
              <a:rPr lang="en-US" sz="2000" b="1">
                <a:sym typeface="Symbol" charset="2"/>
              </a:rPr>
              <a:t></a:t>
            </a:r>
            <a:r>
              <a:rPr lang="en-US" sz="2400" b="1" i="1" baseline="-25000">
                <a:sym typeface="Symbol" charset="2"/>
              </a:rPr>
              <a:t>A </a:t>
            </a:r>
            <a:r>
              <a:rPr lang="en-US" sz="2000" b="1">
                <a:sym typeface="Symbol" charset="2"/>
              </a:rPr>
              <a:t>(</a:t>
            </a:r>
            <a:r>
              <a:rPr lang="en-US" sz="2000" b="1" i="1">
                <a:sym typeface="Symbol" charset="2"/>
              </a:rPr>
              <a:t>r </a:t>
            </a:r>
            <a:r>
              <a:rPr lang="en-US" sz="2000" b="1">
                <a:sym typeface="Symbol" charset="2"/>
              </a:rPr>
              <a:t>):</a:t>
            </a:r>
            <a:r>
              <a:rPr lang="en-US" sz="2000">
                <a:sym typeface="Symbol" charset="2"/>
              </a:rPr>
              <a:t> For each copy of tuple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i="1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in 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, </a:t>
            </a:r>
            <a:r>
              <a:rPr lang="en-US" sz="2000">
                <a:sym typeface="Symbol" charset="2"/>
              </a:rPr>
              <a:t>there is a copy of tuple</a:t>
            </a:r>
            <a:r>
              <a:rPr lang="en-US" sz="2000" i="1">
                <a:sym typeface="Symbol" charset="2"/>
              </a:rPr>
              <a:t>    </a:t>
            </a:r>
            <a:r>
              <a:rPr lang="en-US" sz="2000">
                <a:sym typeface="Symbol" charset="2"/>
              </a:rPr>
              <a:t></a:t>
            </a:r>
            <a:r>
              <a:rPr lang="en-US" sz="2400" i="1" baseline="-25000">
                <a:sym typeface="Symbol" charset="2"/>
              </a:rPr>
              <a:t>A </a:t>
            </a:r>
            <a:r>
              <a:rPr lang="en-US" sz="2000">
                <a:sym typeface="Symbol" charset="2"/>
              </a:rPr>
              <a:t>(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)</a:t>
            </a:r>
            <a:r>
              <a:rPr lang="en-US" sz="2000">
                <a:sym typeface="Symbol" charset="2"/>
              </a:rPr>
              <a:t> in </a:t>
            </a:r>
            <a:r>
              <a:rPr lang="en-US" sz="2400" i="1" baseline="-25000">
                <a:sym typeface="Symbol" charset="2"/>
              </a:rPr>
              <a:t>A </a:t>
            </a:r>
            <a:r>
              <a:rPr lang="en-US" sz="2000">
                <a:sym typeface="Symbol" charset="2"/>
              </a:rPr>
              <a:t>(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) where </a:t>
            </a:r>
            <a:r>
              <a:rPr lang="en-US" sz="2400" i="1" baseline="-25000">
                <a:sym typeface="Symbol" charset="2"/>
              </a:rPr>
              <a:t>A </a:t>
            </a:r>
            <a:r>
              <a:rPr lang="en-US" sz="2000">
                <a:sym typeface="Symbol" charset="2"/>
              </a:rPr>
              <a:t>(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) denotes the projection of the single tuple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i="1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.</a:t>
            </a:r>
            <a:endParaRPr lang="en-US" i="1">
              <a:sym typeface="Symbol" charset="2"/>
            </a:endParaRPr>
          </a:p>
          <a:p>
            <a:pPr lvl="1">
              <a:buFont typeface="Monotype Sorts" charset="2"/>
              <a:buNone/>
            </a:pPr>
            <a:r>
              <a:rPr lang="en-US" sz="2000">
                <a:sym typeface="Symbol" charset="2"/>
              </a:rPr>
              <a:t>3.	 </a:t>
            </a:r>
            <a:r>
              <a:rPr lang="en-US" sz="2000" b="1" i="1">
                <a:sym typeface="Symbol" charset="2"/>
              </a:rPr>
              <a:t>r</a:t>
            </a:r>
            <a:r>
              <a:rPr lang="en-US" sz="2000" b="1" baseline="-25000">
                <a:sym typeface="Symbol" charset="2"/>
              </a:rPr>
              <a:t>1 </a:t>
            </a:r>
            <a:r>
              <a:rPr lang="en-US" sz="2000" b="1">
                <a:sym typeface="Symbol" charset="2"/>
              </a:rPr>
              <a:t> x </a:t>
            </a:r>
            <a:r>
              <a:rPr lang="en-US" sz="2000" b="1" i="1"/>
              <a:t>r</a:t>
            </a:r>
            <a:r>
              <a:rPr lang="en-US" sz="2000" b="1" baseline="-25000"/>
              <a:t>2</a:t>
            </a:r>
            <a:r>
              <a:rPr lang="en-US" sz="2000" b="1">
                <a:sym typeface="Symbol" charset="2"/>
              </a:rPr>
              <a:t> :</a:t>
            </a:r>
            <a:r>
              <a:rPr lang="en-US" sz="2000">
                <a:sym typeface="Symbol" charset="2"/>
              </a:rPr>
              <a:t> If there are </a:t>
            </a:r>
            <a:r>
              <a:rPr lang="en-US" sz="2000" i="1">
                <a:sym typeface="Symbol" charset="2"/>
              </a:rPr>
              <a:t>c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 copies of tuple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i="1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in 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 and </a:t>
            </a:r>
            <a:r>
              <a:rPr lang="en-US" sz="2000" i="1">
                <a:sym typeface="Symbol" charset="2"/>
              </a:rPr>
              <a:t>c</a:t>
            </a:r>
            <a:r>
              <a:rPr lang="en-US" sz="2000" baseline="-25000">
                <a:sym typeface="Symbol" charset="2"/>
              </a:rPr>
              <a:t>2</a:t>
            </a:r>
            <a:r>
              <a:rPr lang="en-US" sz="2000">
                <a:sym typeface="Symbol" charset="2"/>
              </a:rPr>
              <a:t> copies of tuple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baseline="-25000">
                <a:sym typeface="Symbol" charset="2"/>
              </a:rPr>
              <a:t>2</a:t>
            </a:r>
            <a:r>
              <a:rPr lang="en-US" sz="2000">
                <a:sym typeface="Symbol" charset="2"/>
              </a:rPr>
              <a:t> in 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2</a:t>
            </a:r>
            <a:r>
              <a:rPr lang="en-US" sz="2000">
                <a:sym typeface="Symbol" charset="2"/>
              </a:rPr>
              <a:t>, there are </a:t>
            </a:r>
            <a:r>
              <a:rPr lang="en-US" sz="2000" i="1">
                <a:sym typeface="Symbol" charset="2"/>
              </a:rPr>
              <a:t>c</a:t>
            </a:r>
            <a:r>
              <a:rPr lang="en-US" sz="2000" baseline="-25000">
                <a:sym typeface="Symbol" charset="2"/>
              </a:rPr>
              <a:t>1</a:t>
            </a:r>
            <a:r>
              <a:rPr lang="en-US" sz="2000">
                <a:sym typeface="Symbol" charset="2"/>
              </a:rPr>
              <a:t> x </a:t>
            </a:r>
            <a:r>
              <a:rPr lang="en-US" sz="2000" i="1">
                <a:sym typeface="Symbol" charset="2"/>
              </a:rPr>
              <a:t>c</a:t>
            </a:r>
            <a:r>
              <a:rPr lang="en-US" sz="2000" baseline="-25000">
                <a:sym typeface="Symbol" charset="2"/>
              </a:rPr>
              <a:t>2</a:t>
            </a:r>
            <a:r>
              <a:rPr lang="en-US" sz="2000">
                <a:sym typeface="Symbol" charset="2"/>
              </a:rPr>
              <a:t> copies of the tuple </a:t>
            </a:r>
            <a:r>
              <a:rPr lang="en-US" sz="2000" i="1">
                <a:sym typeface="Symbol" charset="2"/>
              </a:rPr>
              <a:t>t</a:t>
            </a:r>
            <a:r>
              <a:rPr lang="en-US" sz="2000" i="1" baseline="-25000">
                <a:sym typeface="Symbol" charset="2"/>
              </a:rPr>
              <a:t>1</a:t>
            </a:r>
            <a:r>
              <a:rPr lang="en-US" sz="2000" i="1">
                <a:sym typeface="Symbol" charset="2"/>
              </a:rPr>
              <a:t>. t</a:t>
            </a:r>
            <a:r>
              <a:rPr lang="en-US" sz="2000" baseline="-25000">
                <a:sym typeface="Symbol" charset="2"/>
              </a:rPr>
              <a:t>2</a:t>
            </a:r>
            <a:r>
              <a:rPr lang="en-US" sz="2000">
                <a:sym typeface="Symbol" charset="2"/>
              </a:rPr>
              <a:t> in </a:t>
            </a:r>
            <a:r>
              <a:rPr lang="en-US" sz="2000" i="1">
                <a:sym typeface="Symbol" charset="2"/>
              </a:rPr>
              <a:t>r</a:t>
            </a:r>
            <a:r>
              <a:rPr lang="en-US" sz="2000" baseline="-25000">
                <a:sym typeface="Symbol" charset="2"/>
              </a:rPr>
              <a:t>1 </a:t>
            </a:r>
            <a:r>
              <a:rPr lang="en-US" sz="2000">
                <a:sym typeface="Symbol" charset="2"/>
              </a:rPr>
              <a:t> x </a:t>
            </a:r>
            <a:r>
              <a:rPr lang="en-US" sz="2000" i="1"/>
              <a:t>r</a:t>
            </a:r>
            <a:r>
              <a:rPr lang="en-US" sz="2000" baseline="-25000"/>
              <a:t>2</a:t>
            </a:r>
            <a:endParaRPr lang="en-US" baseline="-25000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Duplicates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6991350" cy="4549775"/>
          </a:xfrm>
        </p:spPr>
        <p:txBody>
          <a:bodyPr>
            <a:noAutofit/>
          </a:bodyPr>
          <a:lstStyle/>
          <a:p>
            <a:pPr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Suppose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relations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are as follows:</a:t>
            </a:r>
          </a:p>
          <a:p>
            <a:pPr>
              <a:buFont typeface="Monotype Sorts" charset="2"/>
              <a:buNone/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{(1,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(2,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)} 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{(2), (3), (3)}</a:t>
            </a:r>
          </a:p>
          <a:p>
            <a:pPr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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would be {(a), (a)}, while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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x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would be</a:t>
            </a:r>
          </a:p>
          <a:p>
            <a:pPr>
              <a:buFont typeface="Monotype Sorts" charset="2"/>
              <a:buNone/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{(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,2),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,2),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,3),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,3),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,3),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,3)}</a:t>
            </a:r>
          </a:p>
          <a:p>
            <a:pPr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SQL duplicate semantics: </a:t>
            </a:r>
          </a:p>
          <a:p>
            <a:pPr>
              <a:buFont typeface="Monotype Sorts" charset="2"/>
              <a:buNone/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>
              <a:buFont typeface="Monotype Sorts" charset="2"/>
              <a:buNone/>
              <a:tabLst>
                <a:tab pos="1436688" algn="l"/>
                <a:tab pos="2176463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equivalent to the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version of the expression:</a:t>
            </a:r>
          </a:p>
          <a:p>
            <a:pPr>
              <a:buFont typeface="Monotype Sorts" charset="2"/>
              <a:buNone/>
              <a:tabLst>
                <a:tab pos="1436688" algn="l"/>
                <a:tab pos="2176463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Duplicates (Cont.)</a:t>
            </a:r>
          </a:p>
        </p:txBody>
      </p:sp>
      <p:graphicFrame>
        <p:nvGraphicFramePr>
          <p:cNvPr id="415748" name="Object 4"/>
          <p:cNvGraphicFramePr>
            <a:graphicFrameLocks noChangeAspect="1"/>
          </p:cNvGraphicFramePr>
          <p:nvPr/>
        </p:nvGraphicFramePr>
        <p:xfrm>
          <a:off x="2682875" y="5108575"/>
          <a:ext cx="3640138" cy="428625"/>
        </p:xfrm>
        <a:graphic>
          <a:graphicData uri="http://schemas.openxmlformats.org/presentationml/2006/ole">
            <p:oleObj spid="_x0000_s1026" name="Equation" r:id="rId4" imgW="302256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xfrm>
            <a:off x="407988" y="1108075"/>
            <a:ext cx="7661275" cy="511175"/>
          </a:xfrm>
        </p:spPr>
        <p:txBody>
          <a:bodyPr/>
          <a:lstStyle/>
          <a:p>
            <a:pPr>
              <a:tabLst>
                <a:tab pos="148113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courses that ran in Fall 2009 or in Spring 2010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81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 Operations</a:t>
            </a:r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433388" y="4414839"/>
            <a:ext cx="6958012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 </a:t>
            </a:r>
            <a:r>
              <a:rPr kumimoji="1" lang="en-US" dirty="0"/>
              <a:t>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Find courses that ran in Fall 2009 but not in Spring 2010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609600" y="1604963"/>
            <a:ext cx="82835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dirty="0"/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‘Fall’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2009)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union</a:t>
            </a:r>
            <a:br>
              <a:rPr kumimoji="1"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‘Spring’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2010)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388938" y="2667000"/>
            <a:ext cx="6621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Find courses that ran in Fall 2009 and in Spring 2010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799" name="Text Box 7"/>
          <p:cNvSpPr txBox="1">
            <a:spLocks noChangeArrowheads="1"/>
          </p:cNvSpPr>
          <p:nvPr/>
        </p:nvSpPr>
        <p:spPr bwMode="auto">
          <a:xfrm>
            <a:off x="579438" y="3168650"/>
            <a:ext cx="82629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‘Fall’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2009)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intersect</a:t>
            </a:r>
            <a:br>
              <a:rPr kumimoji="1"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‘Spring’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2010)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800" name="Text Box 8"/>
          <p:cNvSpPr txBox="1">
            <a:spLocks noChangeArrowheads="1"/>
          </p:cNvSpPr>
          <p:nvPr/>
        </p:nvSpPr>
        <p:spPr bwMode="auto">
          <a:xfrm>
            <a:off x="577850" y="4843463"/>
            <a:ext cx="8351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‘Fall’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2009)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except</a:t>
            </a:r>
            <a:br>
              <a:rPr kumimoji="1"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sem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‘Spring’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year =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2010)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7" grpId="0" autoUpdateAnimBg="0"/>
      <p:bldP spid="417799" grpId="0" autoUpdateAnimBg="0"/>
      <p:bldP spid="41780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661275" cy="490378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Set operations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intersect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except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Each of the above operations automatically eliminates duplicates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To retain all duplicates use the corresponding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multiset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versions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union all, intersect all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and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except all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.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Suppose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tuple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occurs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m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times 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times 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s,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then, it occurs:</a:t>
            </a:r>
          </a:p>
          <a:p>
            <a:pPr lvl="1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+ 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times 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union all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min(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times 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intersect all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max(0,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 – n)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times 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except all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689850" cy="5156200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possible for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have a null value, denoted by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for some of their attributes</a:t>
            </a: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signifies an unknown value or that a value does not exist.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result of any arithmetic expression involving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 5 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returns null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predicate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 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can be used to check for null values.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Find all instructors whose salary is null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Monotype Sorts" charset="2"/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select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name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instructor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 null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Null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IBM Sequel language developed as part of System R project at the IBM San Jose Research Laboratory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Renamed Structured Query Language (SQL)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ANSI and ISO standard SQL: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SQL-86, SQL-89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SQL-92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SQL:1999, SQL:2003, SQL:2008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Commercial systems offer most, if not all, SQL-92 features, plus varying feature sets from later standards and special proprietary features.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Not all examples here may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work on your particular system.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661275" cy="4903787"/>
          </a:xfrm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Any comparison with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returns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 5 &lt; null   or   null &lt;&gt; null    or    null = null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Three-valued logic using the truth value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OR: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  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 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unknown) = unknown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AND: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(true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unknown)  = unknown,    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(false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unknown) = false,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(unknown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unknown) = unknown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  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unknown) = unknown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is unknown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evaluates to true if predicate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evaluates 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Result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clause predicate is treated 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false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it evaluates 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unknown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5715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Values and Three Valued 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543800" cy="3897312"/>
          </a:xfrm>
        </p:spPr>
        <p:txBody>
          <a:bodyPr>
            <a:normAutofit/>
          </a:bodyPr>
          <a:lstStyle/>
          <a:p>
            <a:pPr>
              <a:tabLst>
                <a:tab pos="22225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functions operate on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values of a column of a relation, and return a value</a:t>
            </a:r>
          </a:p>
          <a:p>
            <a:pPr>
              <a:buFont typeface="Monotype Sorts" charset="2"/>
              <a:buNone/>
              <a:tabLst>
                <a:tab pos="22225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average value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min: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minimum value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max: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maximum value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sum: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sum of values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count: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number of values</a:t>
            </a:r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6550"/>
            <a:ext cx="7843837" cy="5251450"/>
          </a:xfrm>
        </p:spPr>
        <p:txBody>
          <a:bodyPr/>
          <a:lstStyle/>
          <a:p>
            <a:pPr>
              <a:tabLst>
                <a:tab pos="171132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average salary of instructors in the Computer Science department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tabLst>
                <a:tab pos="1711325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’Comp. Sci.’;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11325" algn="l"/>
              </a:tabLst>
            </a:pP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Find the total number of instructors who teach a course in the Spring 2010 semester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711325" algn="l"/>
              </a:tabLst>
            </a:pP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select count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distinct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kumimoji="0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teaches</a:t>
            </a:r>
            <a:br>
              <a:rPr kumimoji="0"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= ’Spring’ </a:t>
            </a: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year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= 2010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11325" algn="l"/>
              </a:tabLst>
            </a:pP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Find the number of </a:t>
            </a:r>
            <a:r>
              <a:rPr kumimoji="0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relation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711325" algn="l"/>
              </a:tabLst>
            </a:pP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select count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(*)</a:t>
            </a:r>
            <a:br>
              <a:rPr kumimoji="0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0" lang="en-US" sz="2000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11325" algn="l"/>
              </a:tabLst>
            </a:pP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711325" algn="l"/>
              </a:tabLst>
            </a:pP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11325" algn="l"/>
              </a:tabLst>
            </a:pPr>
            <a:endParaRPr lang="en-US" dirty="0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Functions (Cont.)</a:t>
            </a: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758825" y="2813050"/>
            <a:ext cx="7681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1800"/>
              <a:t>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932737" cy="1614488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6254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average salary of instructors in each department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625475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6254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Note: departments with no instructor will not appear in result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625475" algn="l"/>
              </a:tabLst>
            </a:pPr>
            <a:endParaRPr lang="en-US" dirty="0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Functions – Group By</a:t>
            </a:r>
          </a:p>
        </p:txBody>
      </p:sp>
      <p:pic>
        <p:nvPicPr>
          <p:cNvPr id="430084" name="Picture 4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738" y="2930525"/>
            <a:ext cx="4056062" cy="3648075"/>
          </a:xfrm>
          <a:prstGeom prst="rect">
            <a:avLst/>
          </a:prstGeom>
          <a:noFill/>
        </p:spPr>
      </p:pic>
      <p:pic>
        <p:nvPicPr>
          <p:cNvPr id="43009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7475" y="3535363"/>
            <a:ext cx="3752850" cy="286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Text Box 3"/>
          <p:cNvSpPr txBox="1"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Attributes in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clause outside of aggregate functions must appear in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group by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list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/* erroneous query */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Aggregation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193800"/>
            <a:ext cx="7661275" cy="773113"/>
          </a:xfrm>
        </p:spPr>
        <p:txBody>
          <a:bodyPr/>
          <a:lstStyle/>
          <a:p>
            <a:pPr>
              <a:tabLst>
                <a:tab pos="14890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names and average salaries of all departments whose average salary is greater than 42000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23925" y="33338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Aggregate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Functions – Having Clause</a:t>
            </a:r>
          </a:p>
        </p:txBody>
      </p:sp>
      <p:sp>
        <p:nvSpPr>
          <p:cNvPr id="433156" name="Text Box 4"/>
          <p:cNvSpPr txBox="1">
            <a:spLocks noChangeArrowheads="1"/>
          </p:cNvSpPr>
          <p:nvPr/>
        </p:nvSpPr>
        <p:spPr bwMode="auto">
          <a:xfrm>
            <a:off x="658813" y="3567113"/>
            <a:ext cx="784225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1800" dirty="0">
                <a:solidFill>
                  <a:schemeClr val="tx2"/>
                </a:solidFill>
              </a:rPr>
              <a:t>    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Note:  predicates in the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having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clause are applied after the 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                formation of groups whereas predicates in the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                clause are applied before forming groups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3157" name="Text Box 5"/>
          <p:cNvSpPr txBox="1">
            <a:spLocks noChangeArrowheads="1"/>
          </p:cNvSpPr>
          <p:nvPr/>
        </p:nvSpPr>
        <p:spPr bwMode="auto">
          <a:xfrm>
            <a:off x="1677988" y="2114550"/>
            <a:ext cx="5861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instructor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&gt; 42000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6" grpId="0" autoUpdateAnimBg="0"/>
      <p:bldP spid="43315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0663" cy="4667250"/>
          </a:xfrm>
        </p:spPr>
        <p:txBody>
          <a:bodyPr>
            <a:normAutofit/>
          </a:bodyPr>
          <a:lstStyle/>
          <a:p>
            <a:pPr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Total all salaries</a:t>
            </a:r>
          </a:p>
          <a:p>
            <a:pPr>
              <a:buFont typeface="Monotype Sorts" charset="2"/>
              <a:buNone/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sum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instructor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Above statement ignores null amounts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Result is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if there is no non-null amount</a:t>
            </a:r>
          </a:p>
          <a:p>
            <a:pPr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aggregate operations except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count(*)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ignore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null values on the aggregated attributes</a:t>
            </a:r>
          </a:p>
          <a:p>
            <a:pPr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if collection has only null values?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count returns 0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other aggregates return null</a:t>
            </a:r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Null Values and Aggregates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876800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SQL provides a mechanism for the nesting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subqueries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select-from-where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expression that is nested within another query.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common use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subqueries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to perform tests for set membership, set comparisons, and set cardinality</a:t>
            </a:r>
            <a:r>
              <a:rPr lang="en-US" sz="2000" dirty="0"/>
              <a:t>.</a:t>
            </a:r>
            <a:endParaRPr lang="en-US" dirty="0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Nested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811213" y="1109663"/>
            <a:ext cx="7661275" cy="917575"/>
          </a:xfrm>
        </p:spPr>
        <p:txBody>
          <a:bodyPr/>
          <a:lstStyle/>
          <a:p>
            <a:pPr>
              <a:tabLst>
                <a:tab pos="1027113" algn="l"/>
              </a:tabLst>
            </a:pPr>
            <a:r>
              <a:rPr lang="en-US" sz="2000"/>
              <a:t>Find courses offered in Fall 2009 and in Spring 2010</a:t>
            </a:r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Query</a:t>
            </a:r>
          </a:p>
        </p:txBody>
      </p:sp>
      <p:sp>
        <p:nvSpPr>
          <p:cNvPr id="439300" name="Text Box 4"/>
          <p:cNvSpPr txBox="1">
            <a:spLocks noChangeArrowheads="1"/>
          </p:cNvSpPr>
          <p:nvPr/>
        </p:nvSpPr>
        <p:spPr bwMode="auto">
          <a:xfrm>
            <a:off x="758825" y="3595688"/>
            <a:ext cx="7688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Find courses offered in Fall 2009 but not in Spring 2010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9301" name="Text Box 5"/>
          <p:cNvSpPr txBox="1">
            <a:spLocks noChangeArrowheads="1"/>
          </p:cNvSpPr>
          <p:nvPr/>
        </p:nvSpPr>
        <p:spPr bwMode="auto">
          <a:xfrm>
            <a:off x="1185863" y="1698625"/>
            <a:ext cx="74406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’Fall’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2009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’Spring’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2010);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1069975" y="4211638"/>
            <a:ext cx="73818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’Fall’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2009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not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’Spring’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2010);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1" grpId="0" autoUpdateAnimBg="0"/>
      <p:bldP spid="439302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661275" cy="760412"/>
          </a:xfrm>
        </p:spPr>
        <p:txBody>
          <a:bodyPr>
            <a:normAutofit/>
          </a:bodyPr>
          <a:lstStyle/>
          <a:p>
            <a:pPr defTabSz="915988">
              <a:tabLst>
                <a:tab pos="684213" algn="l"/>
                <a:tab pos="125095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total number of (distinct)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studentswho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have taken course sections taught by the instructor with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10101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defTabSz="915988">
              <a:tabLst>
                <a:tab pos="684213" algn="l"/>
                <a:tab pos="125095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Query</a:t>
            </a:r>
          </a:p>
        </p:txBody>
      </p:sp>
      <p:sp>
        <p:nvSpPr>
          <p:cNvPr id="441348" name="Text Box 4"/>
          <p:cNvSpPr txBox="1">
            <a:spLocks noChangeArrowheads="1"/>
          </p:cNvSpPr>
          <p:nvPr/>
        </p:nvSpPr>
        <p:spPr bwMode="auto">
          <a:xfrm>
            <a:off x="742950" y="4610100"/>
            <a:ext cx="80565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>
                <a:solidFill>
                  <a:schemeClr val="tx2"/>
                </a:solidFill>
              </a:rPr>
              <a:t>  </a:t>
            </a:r>
            <a:r>
              <a:rPr kumimoji="1"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Note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: Above query can be written in a much simpler manner.  The 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              formulation above is simply to illustrate SQL features.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1349" name="Text Box 5"/>
          <p:cNvSpPr txBox="1">
            <a:spLocks noChangeArrowheads="1"/>
          </p:cNvSpPr>
          <p:nvPr/>
        </p:nvSpPr>
        <p:spPr bwMode="auto">
          <a:xfrm>
            <a:off x="1168400" y="2332038"/>
            <a:ext cx="71516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count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distinct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takes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teaches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10101</a:t>
            </a:r>
            <a:r>
              <a:rPr lang="en-US" sz="2000" dirty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895600"/>
            <a:ext cx="7924800" cy="26336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schema for each relation.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domain of values associated with each attribute.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Integrity constraints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as we will see later, also other information such as 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set of indices to be maintained for each relations.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Security and authorization information for each relation.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physical storage structure of each relation on disk.</a:t>
            </a:r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 Definition Language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239000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SQL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data-definition language (DDL)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allows the specification of information about relations, including: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661275" cy="766762"/>
          </a:xfrm>
        </p:spPr>
        <p:txBody>
          <a:bodyPr/>
          <a:lstStyle/>
          <a:p>
            <a:pPr defTabSz="915988">
              <a:tabLst>
                <a:tab pos="18303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names of instructors with salary greater than that of some (at least one) instructor in the Biology department.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95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 Comparison</a:t>
            </a:r>
          </a:p>
        </p:txBody>
      </p:sp>
      <p:sp>
        <p:nvSpPr>
          <p:cNvPr id="443396" name="Text Box 4"/>
          <p:cNvSpPr txBox="1">
            <a:spLocks noChangeArrowheads="1"/>
          </p:cNvSpPr>
          <p:nvPr/>
        </p:nvSpPr>
        <p:spPr bwMode="auto">
          <a:xfrm>
            <a:off x="739775" y="3411538"/>
            <a:ext cx="723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Same query using &gt;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clause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1528763" y="3951288"/>
            <a:ext cx="64198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             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              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’Biology’);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3398" name="Text Box 6"/>
          <p:cNvSpPr txBox="1">
            <a:spLocks noChangeArrowheads="1"/>
          </p:cNvSpPr>
          <p:nvPr/>
        </p:nvSpPr>
        <p:spPr bwMode="auto">
          <a:xfrm>
            <a:off x="1570038" y="1957388"/>
            <a:ext cx="66309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T.salary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S.salary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S.dept_name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’Biology’;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7" grpId="0" autoUpdateAnimBg="0"/>
      <p:bldP spid="44339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6800850" cy="7143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 &lt;comp&gt;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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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r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such that (F &lt;comp&gt;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Where &lt;comp&gt; can be:      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81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Definition of  Some Clause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05025" y="1952625"/>
            <a:ext cx="457200" cy="1066800"/>
            <a:chOff x="2448" y="1296"/>
            <a:chExt cx="288" cy="960"/>
          </a:xfrm>
        </p:grpSpPr>
        <p:sp>
          <p:nvSpPr>
            <p:cNvPr id="445445" name="Rectangle 5"/>
            <p:cNvSpPr>
              <a:spLocks noChangeArrowheads="1"/>
            </p:cNvSpPr>
            <p:nvPr/>
          </p:nvSpPr>
          <p:spPr bwMode="auto">
            <a:xfrm>
              <a:off x="2448" y="1296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charset="0"/>
                </a:rPr>
                <a:t>0</a:t>
              </a:r>
            </a:p>
          </p:txBody>
        </p:sp>
        <p:sp>
          <p:nvSpPr>
            <p:cNvPr id="445446" name="Rectangle 6"/>
            <p:cNvSpPr>
              <a:spLocks noChangeArrowheads="1"/>
            </p:cNvSpPr>
            <p:nvPr/>
          </p:nvSpPr>
          <p:spPr bwMode="auto">
            <a:xfrm>
              <a:off x="2448" y="1584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charset="0"/>
                </a:rPr>
                <a:t>5</a:t>
              </a:r>
            </a:p>
          </p:txBody>
        </p:sp>
        <p:sp>
          <p:nvSpPr>
            <p:cNvPr id="445447" name="Rectangle 7"/>
            <p:cNvSpPr>
              <a:spLocks noChangeArrowheads="1"/>
            </p:cNvSpPr>
            <p:nvPr/>
          </p:nvSpPr>
          <p:spPr bwMode="auto">
            <a:xfrm>
              <a:off x="2448" y="1920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charset="0"/>
                </a:rPr>
                <a:t>6</a:t>
              </a:r>
            </a:p>
          </p:txBody>
        </p:sp>
      </p:grpSp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135096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&lt; </a:t>
            </a:r>
            <a:r>
              <a:rPr lang="en-US" sz="1800" b="1" dirty="0"/>
              <a:t>some</a:t>
            </a:r>
            <a:endParaRPr lang="en-US" sz="1800" dirty="0"/>
          </a:p>
        </p:txBody>
      </p:sp>
      <p:sp>
        <p:nvSpPr>
          <p:cNvPr id="445449" name="Text Box 9"/>
          <p:cNvSpPr txBox="1">
            <a:spLocks noChangeArrowheads="1"/>
          </p:cNvSpPr>
          <p:nvPr/>
        </p:nvSpPr>
        <p:spPr bwMode="auto">
          <a:xfrm>
            <a:off x="2638425" y="2257425"/>
            <a:ext cx="9144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) = true</a:t>
            </a:r>
          </a:p>
        </p:txBody>
      </p:sp>
      <p:sp>
        <p:nvSpPr>
          <p:cNvPr id="445450" name="Rectangle 10"/>
          <p:cNvSpPr>
            <a:spLocks noChangeArrowheads="1"/>
          </p:cNvSpPr>
          <p:nvPr/>
        </p:nvSpPr>
        <p:spPr bwMode="auto">
          <a:xfrm>
            <a:off x="2105025" y="3171825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0</a:t>
            </a:r>
          </a:p>
        </p:txBody>
      </p:sp>
      <p:sp>
        <p:nvSpPr>
          <p:cNvPr id="445451" name="Rectangle 11"/>
          <p:cNvSpPr>
            <a:spLocks noChangeArrowheads="1"/>
          </p:cNvSpPr>
          <p:nvPr/>
        </p:nvSpPr>
        <p:spPr bwMode="auto">
          <a:xfrm>
            <a:off x="2105025" y="3476625"/>
            <a:ext cx="457200" cy="2968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5</a:t>
            </a:r>
          </a:p>
        </p:txBody>
      </p:sp>
      <p:sp>
        <p:nvSpPr>
          <p:cNvPr id="445452" name="Rectangle 12"/>
          <p:cNvSpPr>
            <a:spLocks noChangeArrowheads="1"/>
          </p:cNvSpPr>
          <p:nvPr/>
        </p:nvSpPr>
        <p:spPr bwMode="auto">
          <a:xfrm>
            <a:off x="2105025" y="3930650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0</a:t>
            </a:r>
          </a:p>
        </p:txBody>
      </p:sp>
      <p:sp>
        <p:nvSpPr>
          <p:cNvPr id="445453" name="Text Box 13"/>
          <p:cNvSpPr txBox="1">
            <a:spLocks noChangeArrowheads="1"/>
          </p:cNvSpPr>
          <p:nvPr/>
        </p:nvSpPr>
        <p:spPr bwMode="auto">
          <a:xfrm>
            <a:off x="2638425" y="34163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) = false</a:t>
            </a:r>
          </a:p>
        </p:txBody>
      </p:sp>
      <p:sp>
        <p:nvSpPr>
          <p:cNvPr id="445454" name="Rectangle 14"/>
          <p:cNvSpPr>
            <a:spLocks noChangeArrowheads="1"/>
          </p:cNvSpPr>
          <p:nvPr/>
        </p:nvSpPr>
        <p:spPr bwMode="auto">
          <a:xfrm>
            <a:off x="2105025" y="4235450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5</a:t>
            </a:r>
          </a:p>
        </p:txBody>
      </p:sp>
      <p:sp>
        <p:nvSpPr>
          <p:cNvPr id="445455" name="Rectangle 15"/>
          <p:cNvSpPr>
            <a:spLocks noChangeArrowheads="1"/>
          </p:cNvSpPr>
          <p:nvPr/>
        </p:nvSpPr>
        <p:spPr bwMode="auto">
          <a:xfrm>
            <a:off x="2105025" y="4772025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0</a:t>
            </a:r>
          </a:p>
        </p:txBody>
      </p:sp>
      <p:sp>
        <p:nvSpPr>
          <p:cNvPr id="445456" name="Rectangle 16"/>
          <p:cNvSpPr>
            <a:spLocks noChangeArrowheads="1"/>
          </p:cNvSpPr>
          <p:nvPr/>
        </p:nvSpPr>
        <p:spPr bwMode="auto">
          <a:xfrm>
            <a:off x="2105025" y="5076825"/>
            <a:ext cx="457200" cy="309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5</a:t>
            </a:r>
          </a:p>
        </p:txBody>
      </p:sp>
      <p:sp>
        <p:nvSpPr>
          <p:cNvPr id="445457" name="Text Box 17"/>
          <p:cNvSpPr txBox="1">
            <a:spLocks noChangeArrowheads="1"/>
          </p:cNvSpPr>
          <p:nvPr/>
        </p:nvSpPr>
        <p:spPr bwMode="auto">
          <a:xfrm>
            <a:off x="685800" y="4953000"/>
            <a:ext cx="1447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</a:t>
            </a:r>
            <a:r>
              <a:rPr lang="en-US" sz="2400" dirty="0">
                <a:latin typeface="Times New Roman" charset="0"/>
                <a:sym typeface="Symbol" charset="2"/>
              </a:rPr>
              <a:t></a:t>
            </a:r>
            <a:r>
              <a:rPr lang="en-US" sz="1800" dirty="0"/>
              <a:t> </a:t>
            </a:r>
            <a:r>
              <a:rPr lang="en-US" sz="1800" b="1" dirty="0"/>
              <a:t>some</a:t>
            </a:r>
          </a:p>
        </p:txBody>
      </p:sp>
      <p:sp>
        <p:nvSpPr>
          <p:cNvPr id="445458" name="Text Box 18"/>
          <p:cNvSpPr txBox="1">
            <a:spLocks noChangeArrowheads="1"/>
          </p:cNvSpPr>
          <p:nvPr/>
        </p:nvSpPr>
        <p:spPr bwMode="auto">
          <a:xfrm>
            <a:off x="2638425" y="5000625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) = true (since 0 </a:t>
            </a:r>
            <a:r>
              <a:rPr lang="en-US" sz="2400">
                <a:latin typeface="Times New Roman" charset="0"/>
                <a:sym typeface="Symbol" charset="2"/>
              </a:rPr>
              <a:t> </a:t>
            </a:r>
            <a:r>
              <a:rPr lang="en-US" sz="1800">
                <a:sym typeface="Symbol" charset="2"/>
              </a:rPr>
              <a:t>5)</a:t>
            </a:r>
            <a:endParaRPr lang="en-US" sz="2400">
              <a:latin typeface="Times New Roman" charset="0"/>
              <a:sym typeface="Symbol" charset="2"/>
            </a:endParaRPr>
          </a:p>
        </p:txBody>
      </p:sp>
      <p:sp>
        <p:nvSpPr>
          <p:cNvPr id="445459" name="Text Box 19"/>
          <p:cNvSpPr txBox="1">
            <a:spLocks noChangeArrowheads="1"/>
          </p:cNvSpPr>
          <p:nvPr/>
        </p:nvSpPr>
        <p:spPr bwMode="auto">
          <a:xfrm>
            <a:off x="3738563" y="2486025"/>
            <a:ext cx="48768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(read:  5 &lt; some tuple in the relation) </a:t>
            </a:r>
          </a:p>
        </p:txBody>
      </p:sp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609600" y="3429000"/>
            <a:ext cx="1377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&lt; </a:t>
            </a:r>
            <a:r>
              <a:rPr lang="en-US" sz="1800" b="1" dirty="0"/>
              <a:t>some</a:t>
            </a:r>
            <a:endParaRPr lang="en-US" sz="1800" dirty="0"/>
          </a:p>
        </p:txBody>
      </p:sp>
      <p:sp>
        <p:nvSpPr>
          <p:cNvPr id="445461" name="Text Box 21"/>
          <p:cNvSpPr txBox="1">
            <a:spLocks noChangeArrowheads="1"/>
          </p:cNvSpPr>
          <p:nvPr/>
        </p:nvSpPr>
        <p:spPr bwMode="auto">
          <a:xfrm>
            <a:off x="2638425" y="415925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) = true</a:t>
            </a:r>
          </a:p>
        </p:txBody>
      </p:sp>
      <p:sp>
        <p:nvSpPr>
          <p:cNvPr id="445462" name="Text Box 22"/>
          <p:cNvSpPr txBox="1">
            <a:spLocks noChangeArrowheads="1"/>
          </p:cNvSpPr>
          <p:nvPr/>
        </p:nvSpPr>
        <p:spPr bwMode="auto">
          <a:xfrm>
            <a:off x="685800" y="4191000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= </a:t>
            </a:r>
            <a:r>
              <a:rPr lang="en-US" sz="1800" b="1" dirty="0"/>
              <a:t>some</a:t>
            </a:r>
            <a:endParaRPr lang="en-US" sz="1800" dirty="0"/>
          </a:p>
        </p:txBody>
      </p:sp>
      <p:sp>
        <p:nvSpPr>
          <p:cNvPr id="445463" name="Rectangle 23"/>
          <p:cNvSpPr>
            <a:spLocks noChangeArrowheads="1"/>
          </p:cNvSpPr>
          <p:nvPr/>
        </p:nvSpPr>
        <p:spPr bwMode="auto">
          <a:xfrm>
            <a:off x="738188" y="5472113"/>
            <a:ext cx="6800850" cy="71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r>
              <a:rPr lang="en-US" sz="1800">
                <a:latin typeface="Arial" charset="0"/>
              </a:rPr>
              <a:t>(= </a:t>
            </a:r>
            <a:r>
              <a:rPr lang="en-US" sz="1800" b="1">
                <a:latin typeface="Arial" charset="0"/>
              </a:rPr>
              <a:t>some</a:t>
            </a:r>
            <a:r>
              <a:rPr lang="en-US" sz="1800">
                <a:latin typeface="Arial" charset="0"/>
              </a:rPr>
              <a:t>) </a:t>
            </a:r>
            <a:r>
              <a:rPr lang="en-US" sz="1800">
                <a:latin typeface="Arial" charset="0"/>
                <a:sym typeface="Symbol" charset="2"/>
              </a:rPr>
              <a:t> </a:t>
            </a:r>
            <a:r>
              <a:rPr lang="en-US" sz="1800" b="1">
                <a:latin typeface="Arial" charset="0"/>
                <a:sym typeface="Symbol" charset="2"/>
              </a:rPr>
              <a:t>in</a:t>
            </a:r>
          </a:p>
          <a:p>
            <a:r>
              <a:rPr lang="en-US" sz="1800">
                <a:latin typeface="Arial" charset="0"/>
                <a:sym typeface="Symbol" charset="2"/>
              </a:rPr>
              <a:t>However, ( </a:t>
            </a:r>
            <a:r>
              <a:rPr lang="en-US" sz="1800" b="1">
                <a:latin typeface="Arial" charset="0"/>
                <a:sym typeface="Symbol" charset="2"/>
              </a:rPr>
              <a:t>some</a:t>
            </a:r>
            <a:r>
              <a:rPr lang="en-US" sz="1800">
                <a:latin typeface="Arial" charset="0"/>
                <a:sym typeface="Symbol" charset="2"/>
              </a:rPr>
              <a:t>)  </a:t>
            </a:r>
            <a:r>
              <a:rPr lang="en-US" sz="1800" b="1">
                <a:latin typeface="Arial" charset="0"/>
                <a:sym typeface="Symbol" charset="2"/>
              </a:rPr>
              <a:t>not in</a:t>
            </a:r>
            <a:endParaRPr lang="en-US" sz="1800">
              <a:latin typeface="Arial" charset="0"/>
              <a:sym typeface="Symbol" charset="2"/>
            </a:endParaRPr>
          </a:p>
        </p:txBody>
      </p:sp>
      <p:sp>
        <p:nvSpPr>
          <p:cNvPr id="445464" name="Line 24"/>
          <p:cNvSpPr>
            <a:spLocks noChangeShapeType="1"/>
          </p:cNvSpPr>
          <p:nvPr/>
        </p:nvSpPr>
        <p:spPr bwMode="auto">
          <a:xfrm flipH="1">
            <a:off x="2819400" y="5840413"/>
            <a:ext cx="122238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61275" cy="976313"/>
          </a:xfrm>
        </p:spPr>
        <p:txBody>
          <a:bodyPr>
            <a:noAutofit/>
          </a:bodyPr>
          <a:lstStyle/>
          <a:p>
            <a:pPr>
              <a:tabLst>
                <a:tab pos="1370013" algn="l"/>
                <a:tab pos="1830388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Find the names of all instructors whose salary is greater than the salary of all instructors in the Biology department.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Query</a:t>
            </a: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1295400" y="3200400"/>
            <a:ext cx="59610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name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salary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where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’Biology’);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idx="1"/>
          </p:nvPr>
        </p:nvSpPr>
        <p:spPr>
          <a:xfrm>
            <a:off x="823913" y="1122363"/>
            <a:ext cx="6638925" cy="382587"/>
          </a:xfrm>
          <a:noFill/>
          <a:ln/>
        </p:spPr>
        <p:txBody>
          <a:bodyPr lIns="90488" tIns="44450" rIns="90488" bIns="44450">
            <a:normAutofit fontScale="85000" lnSpcReduction="20000"/>
          </a:bodyPr>
          <a:lstStyle/>
          <a:p>
            <a:r>
              <a:rPr lang="en-US"/>
              <a:t>F &lt;comp&gt; </a:t>
            </a:r>
            <a:r>
              <a:rPr lang="en-US" b="1"/>
              <a:t>all </a:t>
            </a:r>
            <a:r>
              <a:rPr lang="en-US" i="1"/>
              <a:t>r </a:t>
            </a:r>
            <a:r>
              <a:rPr lang="en-US">
                <a:sym typeface="Symbol" charset="2"/>
              </a:rPr>
              <a:t></a:t>
            </a:r>
            <a:r>
              <a:rPr lang="en-US" i="1">
                <a:sym typeface="Symbol" charset="2"/>
              </a:rPr>
              <a:t>t </a:t>
            </a:r>
            <a:r>
              <a:rPr lang="en-US">
                <a:sym typeface="Symbol" charset="2"/>
              </a:rPr>
              <a:t></a:t>
            </a:r>
            <a:r>
              <a:rPr lang="en-US" i="1">
                <a:sym typeface="Symbol" charset="2"/>
              </a:rPr>
              <a:t>r</a:t>
            </a:r>
            <a:r>
              <a:rPr lang="en-US">
                <a:sym typeface="Symbol" charset="2"/>
              </a:rPr>
              <a:t> (F &lt;comp&gt; </a:t>
            </a:r>
            <a:r>
              <a:rPr lang="en-US" i="1">
                <a:sym typeface="Symbol" charset="2"/>
              </a:rPr>
              <a:t>t)</a:t>
            </a:r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Definition of all Clause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19375" y="1752600"/>
            <a:ext cx="457200" cy="1066800"/>
            <a:chOff x="2448" y="1296"/>
            <a:chExt cx="288" cy="960"/>
          </a:xfrm>
        </p:grpSpPr>
        <p:sp>
          <p:nvSpPr>
            <p:cNvPr id="449541" name="Rectangle 5"/>
            <p:cNvSpPr>
              <a:spLocks noChangeArrowheads="1"/>
            </p:cNvSpPr>
            <p:nvPr/>
          </p:nvSpPr>
          <p:spPr bwMode="auto">
            <a:xfrm>
              <a:off x="2448" y="1296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dirty="0">
                  <a:latin typeface="Times New Roman" charset="0"/>
                </a:rPr>
                <a:t>0</a:t>
              </a:r>
            </a:p>
          </p:txBody>
        </p:sp>
        <p:sp>
          <p:nvSpPr>
            <p:cNvPr id="449542" name="Rectangle 6"/>
            <p:cNvSpPr>
              <a:spLocks noChangeArrowheads="1"/>
            </p:cNvSpPr>
            <p:nvPr/>
          </p:nvSpPr>
          <p:spPr bwMode="auto">
            <a:xfrm>
              <a:off x="2448" y="1584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charset="0"/>
                </a:rPr>
                <a:t>5</a:t>
              </a:r>
            </a:p>
          </p:txBody>
        </p:sp>
        <p:sp>
          <p:nvSpPr>
            <p:cNvPr id="449543" name="Rectangle 7"/>
            <p:cNvSpPr>
              <a:spLocks noChangeArrowheads="1"/>
            </p:cNvSpPr>
            <p:nvPr/>
          </p:nvSpPr>
          <p:spPr bwMode="auto">
            <a:xfrm>
              <a:off x="2448" y="1920"/>
              <a:ext cx="28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charset="0"/>
                </a:rPr>
                <a:t>6</a:t>
              </a:r>
            </a:p>
          </p:txBody>
        </p:sp>
      </p:grp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1371600" y="20574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&lt; </a:t>
            </a:r>
            <a:r>
              <a:rPr lang="en-US" sz="1800" b="1" dirty="0"/>
              <a:t>all</a:t>
            </a:r>
            <a:endParaRPr lang="en-US" sz="1800" dirty="0"/>
          </a:p>
        </p:txBody>
      </p:sp>
      <p:sp>
        <p:nvSpPr>
          <p:cNvPr id="449545" name="Text Box 9"/>
          <p:cNvSpPr txBox="1">
            <a:spLocks noChangeArrowheads="1"/>
          </p:cNvSpPr>
          <p:nvPr/>
        </p:nvSpPr>
        <p:spPr bwMode="auto">
          <a:xfrm>
            <a:off x="3352800" y="20574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) = false</a:t>
            </a: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2619375" y="2971800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6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2619375" y="3276600"/>
            <a:ext cx="457200" cy="2968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10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2619375" y="3730625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4</a:t>
            </a:r>
          </a:p>
        </p:txBody>
      </p:sp>
      <p:sp>
        <p:nvSpPr>
          <p:cNvPr id="449549" name="Text Box 13"/>
          <p:cNvSpPr txBox="1">
            <a:spLocks noChangeArrowheads="1"/>
          </p:cNvSpPr>
          <p:nvPr/>
        </p:nvSpPr>
        <p:spPr bwMode="auto">
          <a:xfrm>
            <a:off x="3352800" y="32766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) = true</a:t>
            </a: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2619375" y="4035425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5</a:t>
            </a:r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2619375" y="4572000"/>
            <a:ext cx="457200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4</a:t>
            </a:r>
          </a:p>
        </p:txBody>
      </p:sp>
      <p:sp>
        <p:nvSpPr>
          <p:cNvPr id="449552" name="Rectangle 16"/>
          <p:cNvSpPr>
            <a:spLocks noChangeArrowheads="1"/>
          </p:cNvSpPr>
          <p:nvPr/>
        </p:nvSpPr>
        <p:spPr bwMode="auto">
          <a:xfrm>
            <a:off x="2619375" y="4876800"/>
            <a:ext cx="457200" cy="309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6</a:t>
            </a:r>
          </a:p>
        </p:txBody>
      </p:sp>
      <p:sp>
        <p:nvSpPr>
          <p:cNvPr id="449553" name="Text Box 17"/>
          <p:cNvSpPr txBox="1">
            <a:spLocks noChangeArrowheads="1"/>
          </p:cNvSpPr>
          <p:nvPr/>
        </p:nvSpPr>
        <p:spPr bwMode="auto">
          <a:xfrm>
            <a:off x="1295400" y="4876800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</a:t>
            </a:r>
            <a:r>
              <a:rPr lang="en-US" sz="2400" dirty="0">
                <a:latin typeface="Times New Roman" charset="0"/>
                <a:sym typeface="Symbol" charset="2"/>
              </a:rPr>
              <a:t></a:t>
            </a:r>
            <a:r>
              <a:rPr lang="en-US" sz="1800" dirty="0"/>
              <a:t> </a:t>
            </a:r>
            <a:r>
              <a:rPr lang="en-US" sz="1800" b="1" dirty="0"/>
              <a:t>all</a:t>
            </a:r>
          </a:p>
        </p:txBody>
      </p:sp>
      <p:sp>
        <p:nvSpPr>
          <p:cNvPr id="449554" name="Text Box 18"/>
          <p:cNvSpPr txBox="1">
            <a:spLocks noChangeArrowheads="1"/>
          </p:cNvSpPr>
          <p:nvPr/>
        </p:nvSpPr>
        <p:spPr bwMode="auto">
          <a:xfrm>
            <a:off x="3352800" y="4800600"/>
            <a:ext cx="457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) = true (since 5 </a:t>
            </a:r>
            <a:r>
              <a:rPr lang="en-US" sz="2400" dirty="0">
                <a:latin typeface="Times New Roman" charset="0"/>
                <a:sym typeface="Symbol" charset="2"/>
              </a:rPr>
              <a:t> </a:t>
            </a:r>
            <a:r>
              <a:rPr lang="en-US" sz="1800" dirty="0">
                <a:sym typeface="Symbol" charset="2"/>
              </a:rPr>
              <a:t>4 and 5 </a:t>
            </a:r>
            <a:r>
              <a:rPr lang="en-US" sz="2400" dirty="0">
                <a:latin typeface="Times New Roman" charset="0"/>
                <a:sym typeface="Symbol" charset="2"/>
              </a:rPr>
              <a:t></a:t>
            </a:r>
            <a:r>
              <a:rPr lang="en-US" sz="1800" dirty="0">
                <a:sym typeface="Symbol" charset="2"/>
              </a:rPr>
              <a:t> 6)</a:t>
            </a:r>
            <a:endParaRPr 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449555" name="Text Box 19"/>
          <p:cNvSpPr txBox="1">
            <a:spLocks noChangeArrowheads="1"/>
          </p:cNvSpPr>
          <p:nvPr/>
        </p:nvSpPr>
        <p:spPr bwMode="auto">
          <a:xfrm>
            <a:off x="1295400" y="32004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&lt; </a:t>
            </a:r>
            <a:r>
              <a:rPr lang="en-US" sz="1800" b="1" dirty="0"/>
              <a:t>all</a:t>
            </a:r>
            <a:endParaRPr lang="en-US" sz="1800" dirty="0"/>
          </a:p>
        </p:txBody>
      </p:sp>
      <p:sp>
        <p:nvSpPr>
          <p:cNvPr id="449556" name="Text Box 20"/>
          <p:cNvSpPr txBox="1">
            <a:spLocks noChangeArrowheads="1"/>
          </p:cNvSpPr>
          <p:nvPr/>
        </p:nvSpPr>
        <p:spPr bwMode="auto">
          <a:xfrm>
            <a:off x="3429000" y="39624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) = false</a:t>
            </a:r>
          </a:p>
        </p:txBody>
      </p:sp>
      <p:sp>
        <p:nvSpPr>
          <p:cNvPr id="449557" name="Text Box 21"/>
          <p:cNvSpPr txBox="1">
            <a:spLocks noChangeArrowheads="1"/>
          </p:cNvSpPr>
          <p:nvPr/>
        </p:nvSpPr>
        <p:spPr bwMode="auto">
          <a:xfrm>
            <a:off x="1371600" y="40386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(5 = </a:t>
            </a:r>
            <a:r>
              <a:rPr lang="en-US" sz="1800" b="1" dirty="0"/>
              <a:t>all</a:t>
            </a:r>
            <a:endParaRPr lang="en-US" sz="1800" dirty="0"/>
          </a:p>
        </p:txBody>
      </p:sp>
      <p:sp>
        <p:nvSpPr>
          <p:cNvPr id="449558" name="Rectangle 22"/>
          <p:cNvSpPr>
            <a:spLocks noChangeArrowheads="1"/>
          </p:cNvSpPr>
          <p:nvPr/>
        </p:nvSpPr>
        <p:spPr bwMode="auto">
          <a:xfrm>
            <a:off x="1238250" y="5257800"/>
            <a:ext cx="6800850" cy="71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r>
              <a:rPr lang="en-US" sz="1800">
                <a:latin typeface="Arial" charset="0"/>
              </a:rPr>
              <a:t>(</a:t>
            </a:r>
            <a:r>
              <a:rPr lang="en-US" sz="1800">
                <a:latin typeface="Arial" charset="0"/>
                <a:sym typeface="Symbol" charset="2"/>
              </a:rPr>
              <a:t></a:t>
            </a:r>
            <a:r>
              <a:rPr lang="en-US" sz="1800">
                <a:latin typeface="Arial" charset="0"/>
              </a:rPr>
              <a:t> </a:t>
            </a:r>
            <a:r>
              <a:rPr lang="en-US" sz="1800" b="1">
                <a:latin typeface="Arial" charset="0"/>
              </a:rPr>
              <a:t>all</a:t>
            </a:r>
            <a:r>
              <a:rPr lang="en-US" sz="1800">
                <a:latin typeface="Arial" charset="0"/>
              </a:rPr>
              <a:t>) </a:t>
            </a:r>
            <a:r>
              <a:rPr lang="en-US" sz="1800">
                <a:latin typeface="Arial" charset="0"/>
                <a:sym typeface="Symbol" charset="2"/>
              </a:rPr>
              <a:t> </a:t>
            </a:r>
            <a:r>
              <a:rPr lang="en-US" sz="1800" b="1">
                <a:latin typeface="Arial" charset="0"/>
                <a:sym typeface="Symbol" charset="2"/>
              </a:rPr>
              <a:t>not in</a:t>
            </a:r>
          </a:p>
          <a:p>
            <a:r>
              <a:rPr lang="en-US" sz="1800">
                <a:latin typeface="Arial" charset="0"/>
                <a:sym typeface="Symbol" charset="2"/>
              </a:rPr>
              <a:t>However, (= </a:t>
            </a:r>
            <a:r>
              <a:rPr lang="en-US" sz="1800" b="1">
                <a:latin typeface="Arial" charset="0"/>
                <a:sym typeface="Symbol" charset="2"/>
              </a:rPr>
              <a:t>all</a:t>
            </a:r>
            <a:r>
              <a:rPr lang="en-US" sz="1800">
                <a:latin typeface="Arial" charset="0"/>
                <a:sym typeface="Symbol" charset="2"/>
              </a:rPr>
              <a:t>)  </a:t>
            </a:r>
            <a:r>
              <a:rPr lang="en-US" sz="1800" b="1">
                <a:latin typeface="Arial" charset="0"/>
                <a:sym typeface="Symbol" charset="2"/>
              </a:rPr>
              <a:t>in</a:t>
            </a: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H="1">
            <a:off x="3016250" y="5603875"/>
            <a:ext cx="10953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848600" cy="4876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exists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construct returns the value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if the argument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nonempty.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exists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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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Ø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not exists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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Ø</a:t>
            </a:r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 for Empty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Yet another way of specifying the query “Find all courses taught in both the Fall 2009 semester and in the Spring 2010 semester”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’Fall’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2009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exists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’Spring’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2010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Correlated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subquery</a:t>
            </a:r>
            <a:endParaRPr lang="en-US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Correlation 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correlation variable</a:t>
            </a:r>
            <a:endParaRPr lang="en-US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Correlation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661275" cy="876300"/>
          </a:xfrm>
        </p:spPr>
        <p:txBody>
          <a:bodyPr>
            <a:normAutofit/>
          </a:bodyPr>
          <a:lstStyle/>
          <a:p>
            <a:pPr>
              <a:tabLst>
                <a:tab pos="461963" algn="l"/>
                <a:tab pos="1027113" algn="l"/>
                <a:tab pos="154781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students who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taken all courses offered in the Biology department.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 Exists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1054100" y="1976438"/>
            <a:ext cx="665321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name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student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not exists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 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course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= ’Biology’)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except</a:t>
            </a:r>
            <a:endParaRPr kumimoji="1"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takes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endParaRPr kumimoji="1"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ID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));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1004888" y="5048250"/>
            <a:ext cx="633057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Note that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X – Y = Ø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  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X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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Y</a:t>
            </a:r>
            <a:endParaRPr kumimoji="1" lang="en-US" sz="1800" i="1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 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Note: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Cannot write this query using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=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all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and its variants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112838"/>
            <a:ext cx="7891462" cy="4367212"/>
          </a:xfrm>
        </p:spPr>
        <p:txBody>
          <a:bodyPr>
            <a:normAutofit/>
          </a:bodyPr>
          <a:lstStyle/>
          <a:p>
            <a:pPr>
              <a:tabLst>
                <a:tab pos="803275" algn="l"/>
                <a:tab pos="1547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unique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construct tests whether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any duplicate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its result.</a:t>
            </a:r>
          </a:p>
          <a:p>
            <a:pPr lvl="1">
              <a:tabLst>
                <a:tab pos="803275" algn="l"/>
                <a:tab pos="1547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(Evaluates to “true” on an empty set)</a:t>
            </a:r>
          </a:p>
          <a:p>
            <a:pPr>
              <a:tabLst>
                <a:tab pos="803275" algn="l"/>
                <a:tab pos="154781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Find all courses that were offered at most once in 2009</a:t>
            </a:r>
          </a:p>
          <a:p>
            <a:pPr lvl="1">
              <a:buFont typeface="Monotype Sorts" charset="2"/>
              <a:buNone/>
              <a:tabLst>
                <a:tab pos="803275" algn="l"/>
                <a:tab pos="1547813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select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unique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section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2009</a:t>
            </a:r>
            <a:r>
              <a:rPr lang="en-US" dirty="0"/>
              <a:t>);</a:t>
            </a: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 for Absence of Duplicate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89950" cy="4876800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SQL allows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expression to be used in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average instructors’ salaries of those departments where the average salary is greater than $42,000.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42000;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Note that we do not need to use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Another way to write above query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as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dept_avg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avg_salary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42000;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From Clause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/>
              <a:t>And yet another way to write it: </a:t>
            </a:r>
            <a:r>
              <a:rPr lang="en-US" sz="2000" b="1">
                <a:solidFill>
                  <a:srgbClr val="000099"/>
                </a:solidFill>
              </a:rPr>
              <a:t>lateral</a:t>
            </a:r>
            <a:r>
              <a:rPr lang="en-US" sz="2000"/>
              <a:t> clause</a:t>
            </a:r>
            <a:endParaRPr lang="en-US"/>
          </a:p>
          <a:p>
            <a:pPr lvl="1">
              <a:buFont typeface="Monotype Sorts" charset="2"/>
              <a:buNone/>
            </a:pPr>
            <a:r>
              <a:rPr lang="en-US" b="1"/>
              <a:t>     </a:t>
            </a:r>
            <a:r>
              <a:rPr lang="en-US" sz="2000" b="1"/>
              <a:t>select </a:t>
            </a:r>
            <a:r>
              <a:rPr lang="en-US" sz="2000" i="1"/>
              <a:t>name</a:t>
            </a:r>
            <a:r>
              <a:rPr lang="en-US" sz="2000"/>
              <a:t>, </a:t>
            </a:r>
            <a:r>
              <a:rPr lang="en-US" sz="2000" i="1"/>
              <a:t>salary</a:t>
            </a:r>
            <a:r>
              <a:rPr lang="en-US" sz="2000"/>
              <a:t>, </a:t>
            </a:r>
            <a:r>
              <a:rPr lang="en-US" sz="2000" i="1"/>
              <a:t>avg_salary</a:t>
            </a:r>
            <a:br>
              <a:rPr lang="en-US" sz="2000" i="1"/>
            </a:br>
            <a:r>
              <a:rPr lang="en-US" sz="2000" b="1"/>
              <a:t>from </a:t>
            </a:r>
            <a:r>
              <a:rPr lang="en-US" sz="2000" i="1"/>
              <a:t>instructor I1</a:t>
            </a:r>
            <a:r>
              <a:rPr lang="en-US" sz="2000"/>
              <a:t>,</a:t>
            </a:r>
            <a:r>
              <a:rPr lang="en-US"/>
              <a:t> 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                </a:t>
            </a:r>
            <a:r>
              <a:rPr lang="en-US" sz="2000" b="1"/>
              <a:t>lateral </a:t>
            </a:r>
            <a:r>
              <a:rPr lang="en-US" sz="2000"/>
              <a:t>(</a:t>
            </a:r>
            <a:r>
              <a:rPr lang="en-US" sz="2000" b="1"/>
              <a:t>select avg</a:t>
            </a:r>
            <a:r>
              <a:rPr lang="en-US" sz="2000"/>
              <a:t>(</a:t>
            </a:r>
            <a:r>
              <a:rPr lang="en-US" sz="2000" i="1"/>
              <a:t>salary</a:t>
            </a:r>
            <a:r>
              <a:rPr lang="en-US" sz="2000"/>
              <a:t>) as </a:t>
            </a:r>
            <a:r>
              <a:rPr lang="en-US" sz="2000" i="1"/>
              <a:t>avg_salary</a:t>
            </a:r>
            <a:r>
              <a:rPr lang="en-US" i="1"/>
              <a:t/>
            </a:r>
            <a:br>
              <a:rPr lang="en-US" i="1"/>
            </a:br>
            <a:r>
              <a:rPr lang="en-US" i="1"/>
              <a:t>                             </a:t>
            </a:r>
            <a:r>
              <a:rPr lang="en-US" sz="2000" b="1"/>
              <a:t>from </a:t>
            </a:r>
            <a:r>
              <a:rPr lang="en-US" sz="2000" i="1"/>
              <a:t>instructor I2</a:t>
            </a:r>
            <a:r>
              <a:rPr lang="en-US" i="1"/>
              <a:t/>
            </a:r>
            <a:br>
              <a:rPr lang="en-US" i="1"/>
            </a:br>
            <a:r>
              <a:rPr lang="en-US" i="1"/>
              <a:t>                             </a:t>
            </a:r>
            <a:r>
              <a:rPr lang="en-US" sz="2000" b="1"/>
              <a:t>where </a:t>
            </a:r>
            <a:r>
              <a:rPr lang="en-US" sz="2000" i="1"/>
              <a:t>I2</a:t>
            </a:r>
            <a:r>
              <a:rPr lang="en-US" sz="2000"/>
              <a:t>.</a:t>
            </a:r>
            <a:r>
              <a:rPr lang="en-US" sz="2000" i="1"/>
              <a:t>dept_name</a:t>
            </a:r>
            <a:r>
              <a:rPr lang="en-US" sz="2000"/>
              <a:t>= </a:t>
            </a:r>
            <a:r>
              <a:rPr lang="en-US" sz="2000" i="1"/>
              <a:t>I1</a:t>
            </a:r>
            <a:r>
              <a:rPr lang="en-US" sz="2000"/>
              <a:t>.</a:t>
            </a:r>
            <a:r>
              <a:rPr lang="en-US" sz="2000" i="1"/>
              <a:t>dept_name</a:t>
            </a:r>
            <a:r>
              <a:rPr lang="en-US" sz="2000"/>
              <a:t>);</a:t>
            </a:r>
            <a:endParaRPr lang="en-US"/>
          </a:p>
          <a:p>
            <a:r>
              <a:rPr lang="en-US"/>
              <a:t>Lateral clause permits later part of the </a:t>
            </a:r>
            <a:r>
              <a:rPr lang="en-US" b="1"/>
              <a:t>from</a:t>
            </a:r>
            <a:r>
              <a:rPr lang="en-US"/>
              <a:t> clause </a:t>
            </a:r>
            <a:r>
              <a:rPr lang="en-US" sz="2000"/>
              <a:t>(</a:t>
            </a:r>
            <a:r>
              <a:rPr lang="en-US"/>
              <a:t>after the lateral keyword</a:t>
            </a:r>
            <a:r>
              <a:rPr lang="en-US" sz="2000"/>
              <a:t>)</a:t>
            </a:r>
            <a:r>
              <a:rPr lang="en-US"/>
              <a:t> to access correlation variables from the earlier part.</a:t>
            </a:r>
          </a:p>
          <a:p>
            <a:r>
              <a:rPr lang="en-US"/>
              <a:t>Note: lateral is part of the SQL standard, but is not supported on many database systems; some databases such as SQL Server offer alternative syntax</a:t>
            </a:r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Subqueries in the From Clause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221663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char(n).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Fixed length character string, with user-specified length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(n).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Variable length character strings, with user-specified maximum length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int.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Integer (a finite subset of the integers that is machine-dependent).</a:t>
            </a:r>
          </a:p>
          <a:p>
            <a:pPr>
              <a:lnSpc>
                <a:spcPct val="90000"/>
              </a:lnSpc>
            </a:pP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smallint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Small integer (a machine-dependent subset of the integer domain type).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numeric(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p,d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Fixed point number, with user-specified precision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digits, with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digits to the right of decimal point. 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real, double precision.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Floating point and double-precision floating point numbers, with machine-dependent precision.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float(n).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Floating point number, with user-specified precision of at least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digits.</a:t>
            </a:r>
          </a:p>
          <a:p>
            <a:pPr>
              <a:lnSpc>
                <a:spcPct val="9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b="1" dirty="0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Domain Types in SQL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661275" cy="4903787"/>
          </a:xfrm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clause provides a way of defining a temporary view whose definition is available only to the query in which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clause occurs.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all departments with the maximum budget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with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max_budget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max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budget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max_budget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max_budget.value</a:t>
            </a:r>
            <a:r>
              <a:rPr lang="en-US" sz="2000" dirty="0"/>
              <a:t>;</a:t>
            </a:r>
            <a:endParaRPr lang="en-US" dirty="0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With Clause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147763"/>
            <a:ext cx="7921625" cy="1920875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With clause is very useful for writing complex queries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Supported by most database systems, with minor syntax variations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Find all departments where the total salary is greater than the average of the total salary at all departments</a:t>
            </a:r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Complex Queries using With Clause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1055688" y="3063875"/>
            <a:ext cx="76596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dept _total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group by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dept_total_avg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from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dept_total_avg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dept_total.value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&gt;=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dept_total_avg.value</a:t>
            </a:r>
            <a:r>
              <a:rPr lang="en-US" sz="2000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6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56562" cy="4903787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Scalar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one which is used where a single value is expected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E.g.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count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(*)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num_instructors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E.g.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salary * 10 &gt;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department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Runtime error if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returns more than one result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Scalar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Subquery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Deletion of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from a given relation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Insertion of new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into a given relation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Updating values in some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 a given relation</a:t>
            </a:r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Modification of the Database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747000" cy="5175250"/>
          </a:xfrm>
        </p:spPr>
        <p:txBody>
          <a:bodyPr/>
          <a:lstStyle/>
          <a:p>
            <a:pPr>
              <a:tabLst>
                <a:tab pos="1652588" algn="l"/>
                <a:tab pos="263366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Delete all instructors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delete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652588" algn="l"/>
                <a:tab pos="263366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Delete all instructors from the Finance department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delete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’Finance’;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652588" algn="l"/>
                <a:tab pos="263366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Delete all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relation for those instructors associated with a department located in the Watson building.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delete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department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building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’Watson’);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652588" algn="l"/>
                <a:tab pos="26336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338"/>
            <a:ext cx="9372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Modification of the Database – Deletion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576263" y="1079501"/>
            <a:ext cx="7661275" cy="749300"/>
          </a:xfrm>
        </p:spPr>
        <p:txBody>
          <a:bodyPr/>
          <a:lstStyle/>
          <a:p>
            <a:pPr>
              <a:tabLst>
                <a:tab pos="1370013" algn="l"/>
                <a:tab pos="3140075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Delete all instructors whose salary is less than the average salary of instructors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Deletion (Cont.)</a:t>
            </a:r>
          </a:p>
        </p:txBody>
      </p:sp>
      <p:sp>
        <p:nvSpPr>
          <p:cNvPr id="468996" name="Text Box 4"/>
          <p:cNvSpPr txBox="1">
            <a:spLocks noChangeArrowheads="1"/>
          </p:cNvSpPr>
          <p:nvPr/>
        </p:nvSpPr>
        <p:spPr bwMode="auto">
          <a:xfrm>
            <a:off x="920750" y="2160588"/>
            <a:ext cx="7415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delete 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</a:p>
          <a:p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&lt; (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kumimoji="1"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  <p:sp>
        <p:nvSpPr>
          <p:cNvPr id="468997" name="Text Box 5"/>
          <p:cNvSpPr txBox="1">
            <a:spLocks noChangeArrowheads="1"/>
          </p:cNvSpPr>
          <p:nvPr/>
        </p:nvSpPr>
        <p:spPr bwMode="auto">
          <a:xfrm>
            <a:off x="327025" y="3490913"/>
            <a:ext cx="881697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93750" lvl="1" indent="-336550">
              <a:spcBef>
                <a:spcPct val="35000"/>
              </a:spcBef>
              <a:buClr>
                <a:schemeClr val="bg2"/>
              </a:buClr>
              <a:buSzPct val="80000"/>
              <a:buFont typeface="Monotype Sorts" charset="2"/>
              <a:buChar char="l"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Problem:  as we delete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from deposit, the average salary changes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93750" lvl="1" indent="-336550">
              <a:spcBef>
                <a:spcPct val="35000"/>
              </a:spcBef>
              <a:buClr>
                <a:schemeClr val="bg2"/>
              </a:buClr>
              <a:buSzPct val="80000"/>
              <a:buFont typeface="Monotype Sorts" charset="2"/>
              <a:buChar char="l"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Solution used in SQL: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93750" lvl="1" indent="-336550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1.   First, compute </a:t>
            </a:r>
            <a:r>
              <a:rPr kumimoji="1"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salary and find all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to delete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93750" lvl="1" indent="-336550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2.   Next, delete all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found above (without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recomputing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or   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      retesting the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6" grpId="0" autoUpdateAnimBg="0"/>
      <p:bldP spid="468997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848600" cy="4876800"/>
          </a:xfrm>
        </p:spPr>
        <p:txBody>
          <a:bodyPr/>
          <a:lstStyle/>
          <a:p>
            <a:pPr>
              <a:tabLst>
                <a:tab pos="1204913" algn="l"/>
                <a:tab pos="1890713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a new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course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course</a:t>
            </a:r>
            <a:br>
              <a:rPr lang="en-US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(’CS-437’, ’Database Systems’, ’Comp. Sci.’, 4);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204913" algn="l"/>
                <a:tab pos="1890713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equivalently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credits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(’CS-437’, ’Database Systems’, ’Comp. Sci.’, 4);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204913" algn="l"/>
                <a:tab pos="1890713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a new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student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tot_creds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 to null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student</a:t>
            </a:r>
            <a:br>
              <a:rPr lang="en-US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(’3003’, ’Green’, ’Finance’,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dirty="0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69963" y="177800"/>
            <a:ext cx="8077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Database – 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8115300" cy="5270500"/>
          </a:xfrm>
        </p:spPr>
        <p:txBody>
          <a:bodyPr>
            <a:normAutofit/>
          </a:bodyPr>
          <a:lstStyle/>
          <a:p>
            <a:pPr>
              <a:tabLst>
                <a:tab pos="90805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 all instructors to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relation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tot_creds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set to 0</a:t>
            </a:r>
          </a:p>
          <a:p>
            <a:pPr>
              <a:buFont typeface="Monotype Sorts" charset="2"/>
              <a:buNone/>
              <a:tabLst>
                <a:tab pos="90805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student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ID, name,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0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instructor</a:t>
            </a:r>
          </a:p>
          <a:p>
            <a:pPr>
              <a:tabLst>
                <a:tab pos="90805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 from where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statement is evaluated fully before any of its results are inserted into the relation (otherwise queries like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insert into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would cause problems, if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table1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did not have any primary key defined. </a:t>
            </a:r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203200"/>
            <a:ext cx="805815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Insertion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9" name="Rectangle 3"/>
          <p:cNvSpPr>
            <a:spLocks noGrp="1" noChangeArrowheads="1"/>
          </p:cNvSpPr>
          <p:nvPr>
            <p:ph idx="1"/>
          </p:nvPr>
        </p:nvSpPr>
        <p:spPr>
          <a:xfrm>
            <a:off x="739775" y="1106488"/>
            <a:ext cx="7848600" cy="4876800"/>
          </a:xfrm>
        </p:spPr>
        <p:txBody>
          <a:bodyPr/>
          <a:lstStyle/>
          <a:p>
            <a:pPr>
              <a:tabLst>
                <a:tab pos="23368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Increase salaries of instructors whose salary is over $100,000 by 3%, and all others receive a 5% raise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23368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Write two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statements: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Monotype Sorts" charset="2"/>
              <a:buNone/>
              <a:tabLst>
                <a:tab pos="23368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update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* 1.03</a:t>
            </a:r>
            <a:b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&gt; 100000;</a:t>
            </a:r>
            <a:b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update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* 1.05</a:t>
            </a:r>
            <a:b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salary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&lt;= 100000;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lvl="1">
              <a:tabLst>
                <a:tab pos="23368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The order is important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lvl="1">
              <a:tabLst>
                <a:tab pos="23368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Can be done better using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case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statement (next slide)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"/>
            <a:ext cx="8653463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Database –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686800" cy="52276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An SQL relation is defined using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create table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command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create table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(integrity-constraint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...,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(integrity-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constraint</a:t>
            </a:r>
            <a:r>
              <a:rPr lang="en-US" sz="200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the name of the relation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an attribute name in the schema of relation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the data type of values in the domain of attribute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kumimoji="0" lang="en-US" sz="2000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create table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(5),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name        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not null,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(20),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numeric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(8,2))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(‘10211’, ’Smith’, ’Biology’, 66000);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insert into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instructor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(‘10211’, null, ’Biology’, 66000);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1489075" algn="l"/>
                <a:tab pos="1949450" algn="l"/>
                <a:tab pos="303688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Table Construct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823913" y="1098550"/>
            <a:ext cx="6638925" cy="1254125"/>
          </a:xfrm>
        </p:spPr>
        <p:txBody>
          <a:bodyPr/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not null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primary key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foreign key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Integrity Constraints in Create Table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381000" y="2286000"/>
            <a:ext cx="8372475" cy="347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tabLst>
                <a:tab pos="1428750" algn="l"/>
                <a:tab pos="1711325" algn="l"/>
                <a:tab pos="331946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Example:  Declare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the primary key 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department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428750" algn="l"/>
                <a:tab pos="1711325" algn="l"/>
                <a:tab pos="3319463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428750" algn="l"/>
                <a:tab pos="1711325" algn="l"/>
                <a:tab pos="3319463" algn="l"/>
              </a:tabLst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1" lang="en-US" sz="1800" b="1" dirty="0">
                <a:latin typeface="Times New Roman" pitchFamily="18" charset="0"/>
                <a:cs typeface="Times New Roman" pitchFamily="18" charset="0"/>
              </a:rPr>
              <a:t>create table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kumimoji="1" lang="en-US" sz="1800" b="1" dirty="0">
                <a:latin typeface="Times New Roman" pitchFamily="18" charset="0"/>
                <a:cs typeface="Times New Roman" pitchFamily="18" charset="0"/>
              </a:rPr>
              <a:t>char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(5),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</a:rPr>
              <a:t>name           </a:t>
            </a:r>
            <a:r>
              <a:rPr kumimoji="1" lang="en-US" sz="1800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(20) </a:t>
            </a:r>
            <a:r>
              <a:rPr kumimoji="1" lang="en-US" sz="1800" b="1" dirty="0">
                <a:latin typeface="Times New Roman" pitchFamily="18" charset="0"/>
                <a:cs typeface="Times New Roman" pitchFamily="18" charset="0"/>
              </a:rPr>
              <a:t>not null,</a:t>
            </a:r>
            <a:r>
              <a:rPr kumimoji="1" lang="en-US" sz="1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en-US" sz="1800" b="1" i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1800" b="1" i="1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en-US" sz="1800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(20),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1" lang="en-US" sz="1800" b="1" dirty="0">
                <a:latin typeface="Times New Roman" pitchFamily="18" charset="0"/>
                <a:cs typeface="Times New Roman" pitchFamily="18" charset="0"/>
              </a:rPr>
              <a:t>numeric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(8,2),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primary key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),</a:t>
            </a:r>
            <a:br>
              <a:rPr kumimoji="1"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foreign key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0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1957" name="Rectangle 5"/>
          <p:cNvSpPr>
            <a:spLocks noChangeArrowheads="1"/>
          </p:cNvSpPr>
          <p:nvPr/>
        </p:nvSpPr>
        <p:spPr bwMode="auto">
          <a:xfrm>
            <a:off x="604838" y="5229225"/>
            <a:ext cx="817403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</a:pP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primary key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declaration on an attribute automatically ensures</a:t>
            </a:r>
            <a:r>
              <a:rPr kumimoji="1"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not null</a:t>
            </a:r>
            <a:endParaRPr kumimoji="1"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3" name="AutoShape 3"/>
          <p:cNvSpPr>
            <a:spLocks noGrp="1" noChangeAspect="1" noChangeArrowheads="1"/>
          </p:cNvSpPr>
          <p:nvPr>
            <p:ph idx="1"/>
          </p:nvPr>
        </p:nvSpPr>
        <p:spPr>
          <a:xfrm>
            <a:off x="381000" y="1371600"/>
            <a:ext cx="8350250" cy="576738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create table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(5),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(20) not null,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(20),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tot_cred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numeric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(3,0),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primary 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foreign key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create table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takes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(5),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(8),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(8),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(6),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numeric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(4,0),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(2),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primary key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(ID,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semester, year),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foreign key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student,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foreign key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semester, year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section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);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dropped from primary key above, to ensure a student cannot be registered for two sections of the same course in the same semester</a:t>
            </a:r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a Few More Relation Definitions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385050" cy="51593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drop table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student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Deletes the table and its contents</a:t>
            </a:r>
          </a:p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delete 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student</a:t>
            </a: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Deletes all contents of table, but retains table</a:t>
            </a:r>
          </a:p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alter table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alter table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 D</a:t>
            </a: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name of the attribute to be added to relation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domain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the relation are assigned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the value for the new attribute.  </a:t>
            </a:r>
          </a:p>
          <a:p>
            <a:pPr lvl="1">
              <a:lnSpc>
                <a:spcPct val="110000"/>
              </a:lnSpc>
              <a:tabLst>
                <a:tab pos="2232025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alter table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drop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     </a:t>
            </a:r>
          </a:p>
          <a:p>
            <a:pPr lvl="2">
              <a:lnSpc>
                <a:spcPct val="110000"/>
              </a:lnSpc>
              <a:tabLst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name of an attribute of relation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r</a:t>
            </a: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Dropping of attributes not supported by many databases</a:t>
            </a:r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Drop and Alter Table Constructs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2500</Words>
  <Application>Microsoft Office PowerPoint</Application>
  <PresentationFormat>On-screen Show (4:3)</PresentationFormat>
  <Paragraphs>500</Paragraphs>
  <Slides>58</Slides>
  <Notes>49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Concourse</vt:lpstr>
      <vt:lpstr>Microsoft Equation 3.0</vt:lpstr>
      <vt:lpstr>   Introduction to SQL  UNIT-III  </vt:lpstr>
      <vt:lpstr> Introduction to SQL</vt:lpstr>
      <vt:lpstr>History</vt:lpstr>
      <vt:lpstr>Data Definition Language</vt:lpstr>
      <vt:lpstr>Domain Types in SQL</vt:lpstr>
      <vt:lpstr>Create Table Construct</vt:lpstr>
      <vt:lpstr>Integrity Constraints in Create Table</vt:lpstr>
      <vt:lpstr>And a Few More Relation Definitions</vt:lpstr>
      <vt:lpstr>Drop and Alter Table Constructs</vt:lpstr>
      <vt:lpstr>Basic Query Structure </vt:lpstr>
      <vt:lpstr>The select Clause</vt:lpstr>
      <vt:lpstr>The select Clause (Cont.)</vt:lpstr>
      <vt:lpstr>The select Clause (Cont.)</vt:lpstr>
      <vt:lpstr>The where Clause</vt:lpstr>
      <vt:lpstr>The from Clause</vt:lpstr>
      <vt:lpstr>Joins</vt:lpstr>
      <vt:lpstr>Natural Join</vt:lpstr>
      <vt:lpstr>Natural Join Example</vt:lpstr>
      <vt:lpstr>Natural Join (Cont.)</vt:lpstr>
      <vt:lpstr>The Rename Operation</vt:lpstr>
      <vt:lpstr>String Operations</vt:lpstr>
      <vt:lpstr>String Operations (Cont.)</vt:lpstr>
      <vt:lpstr>Ordering the Display of Tuples</vt:lpstr>
      <vt:lpstr>Where Clause Predicates</vt:lpstr>
      <vt:lpstr>Duplicates</vt:lpstr>
      <vt:lpstr>Duplicates (Cont.)</vt:lpstr>
      <vt:lpstr>Set Operations</vt:lpstr>
      <vt:lpstr>Set Operations</vt:lpstr>
      <vt:lpstr>Null Values</vt:lpstr>
      <vt:lpstr> Null Values and Three Valued Logic</vt:lpstr>
      <vt:lpstr>Aggregate Functions </vt:lpstr>
      <vt:lpstr>Aggregate Functions (Cont.)</vt:lpstr>
      <vt:lpstr>Aggregate Functions – Group By</vt:lpstr>
      <vt:lpstr>Aggregation (Cont.)</vt:lpstr>
      <vt:lpstr> Aggregate Functions – Having Clause</vt:lpstr>
      <vt:lpstr>Null Values and Aggregates</vt:lpstr>
      <vt:lpstr>Nested Subqueries</vt:lpstr>
      <vt:lpstr>Example Query</vt:lpstr>
      <vt:lpstr>Example Query</vt:lpstr>
      <vt:lpstr>Set Comparison</vt:lpstr>
      <vt:lpstr>Definition of  Some Clause</vt:lpstr>
      <vt:lpstr>Example Query</vt:lpstr>
      <vt:lpstr>Definition of all Clause</vt:lpstr>
      <vt:lpstr>Test for Empty Relations</vt:lpstr>
      <vt:lpstr>Correlation Variables</vt:lpstr>
      <vt:lpstr>Not Exists</vt:lpstr>
      <vt:lpstr>Test for Absence of Duplicate Tuples</vt:lpstr>
      <vt:lpstr>Subqueries in the From Clause</vt:lpstr>
      <vt:lpstr>Subqueries in the From Clause (Cont.)</vt:lpstr>
      <vt:lpstr>With Clause</vt:lpstr>
      <vt:lpstr>Complex Queries using With Clause</vt:lpstr>
      <vt:lpstr>Scalar Subquery</vt:lpstr>
      <vt:lpstr>Modification of the Database</vt:lpstr>
      <vt:lpstr> Modification of the Database – Deletion </vt:lpstr>
      <vt:lpstr>Deletion (Cont.)</vt:lpstr>
      <vt:lpstr> Modification of the Database – Insertion</vt:lpstr>
      <vt:lpstr>Insertion (Cont.)</vt:lpstr>
      <vt:lpstr> Modification of the Database – Updates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Introduction to SQL  UNIT-III  </dc:title>
  <dc:creator>user</dc:creator>
  <cp:lastModifiedBy>user</cp:lastModifiedBy>
  <cp:revision>1</cp:revision>
  <dcterms:created xsi:type="dcterms:W3CDTF">2020-04-12T13:40:09Z</dcterms:created>
  <dcterms:modified xsi:type="dcterms:W3CDTF">2020-04-12T14:34:27Z</dcterms:modified>
</cp:coreProperties>
</file>