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F82A-BE84-49CA-878F-5EDF7FA956D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A61CD-AC64-43F1-A1C3-231448F33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44BCA-D723-4630-B5DD-04A460D618D7}" type="slidenum">
              <a:rPr lang="en-US"/>
              <a:pPr/>
              <a:t>1</a:t>
            </a:fld>
            <a:endParaRPr lang="en-US"/>
          </a:p>
        </p:txBody>
      </p:sp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98FE0-0E24-4EAD-A43B-5760D2F490D3}" type="slidenum">
              <a:rPr lang="en-US"/>
              <a:pPr/>
              <a:t>11</a:t>
            </a:fld>
            <a:endParaRPr lang="en-US"/>
          </a:p>
        </p:txBody>
      </p:sp>
      <p:sp>
        <p:nvSpPr>
          <p:cNvPr id="228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438BF-E136-4CCB-9574-CE3867D53808}" type="slidenum">
              <a:rPr lang="en-US"/>
              <a:pPr/>
              <a:t>13</a:t>
            </a:fld>
            <a:endParaRPr lang="en-US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196CD-8023-41D9-9BDC-674C06E83E1B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5ABEF-50E7-4C37-93D3-1405078D7AC9}" type="slidenum">
              <a:rPr lang="en-US"/>
              <a:pPr/>
              <a:t>15</a:t>
            </a:fld>
            <a:endParaRPr lang="en-US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17B3F-1805-4050-9624-63DA4E39CB57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D117F-0E9E-41D8-ABEA-9632C574A4AA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9124EF-194C-4F85-86BE-73986852C906}" type="slidenum">
              <a:rPr lang="en-US"/>
              <a:pPr/>
              <a:t>18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4A192-763C-47D1-8FF6-4629242CAD3C}" type="slidenum">
              <a:rPr lang="en-US"/>
              <a:pPr/>
              <a:t>19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4ECF9-C186-4F64-8932-506D359F332D}" type="slidenum">
              <a:rPr lang="en-US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CB53F-D566-4699-8B2F-7965D62E40C2}" type="slidenum">
              <a:rPr lang="en-US"/>
              <a:pPr/>
              <a:t>21</a:t>
            </a:fld>
            <a:endParaRPr lang="en-US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5F1B8-8A90-4E81-A763-D555C79485B0}" type="slidenum">
              <a:rPr lang="en-US"/>
              <a:pPr/>
              <a:t>2</a:t>
            </a:fld>
            <a:endParaRPr lang="en-US"/>
          </a:p>
        </p:txBody>
      </p:sp>
      <p:sp>
        <p:nvSpPr>
          <p:cNvPr id="497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403D2-AA3D-4F74-843D-5D97BAEF3139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0364F-BD9D-4DEB-86D7-73E10F3656B6}" type="slidenum">
              <a:rPr lang="en-US"/>
              <a:pPr/>
              <a:t>23</a:t>
            </a:fld>
            <a:endParaRPr 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C232-E04B-4055-A4C6-1F4E457D3387}" type="slidenum">
              <a:rPr lang="en-US"/>
              <a:pPr/>
              <a:t>24</a:t>
            </a:fld>
            <a:endParaRPr lang="en-US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589A1-0F50-46E3-A1A2-8661B9E685D5}" type="slidenum">
              <a:rPr lang="en-US"/>
              <a:pPr/>
              <a:t>25</a:t>
            </a:fld>
            <a:endParaRPr lang="en-US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56F0-D543-4DF5-998B-288DFD76A357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C0529-D79D-48CE-8274-60A9BBD3C311}" type="slidenum">
              <a:rPr lang="en-US"/>
              <a:pPr/>
              <a:t>27</a:t>
            </a:fld>
            <a:endParaRPr lang="en-US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550CC-C080-49F6-8B47-4B95F04FD776}" type="slidenum">
              <a:rPr lang="en-US"/>
              <a:pPr/>
              <a:t>28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FE3BD-C483-437D-BA97-45F3405A016A}" type="slidenum">
              <a:rPr lang="en-US"/>
              <a:pPr/>
              <a:t>29</a:t>
            </a:fld>
            <a:endParaRPr lang="en-US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08A43-8D60-4B96-AA16-AE50E97B6087}" type="slidenum">
              <a:rPr lang="en-US"/>
              <a:pPr/>
              <a:t>30</a:t>
            </a:fld>
            <a:endParaRPr lang="en-US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E33C3-CECD-4964-A12C-ADA5A5B955BC}" type="slidenum">
              <a:rPr lang="en-US"/>
              <a:pPr/>
              <a:t>31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16FFC-20EF-4ADC-845B-C9B984D947A8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6C05D-7DEE-42CB-A0A1-786742A932FD}" type="slidenum">
              <a:rPr lang="en-US"/>
              <a:pPr/>
              <a:t>32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B379A-F29E-4F10-9536-9B39B21C1375}" type="slidenum">
              <a:rPr lang="en-US"/>
              <a:pPr/>
              <a:t>33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53CC9-7FCD-4B94-A38A-01638C620CC9}" type="slidenum">
              <a:rPr lang="en-US"/>
              <a:pPr/>
              <a:t>34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36196-F8CD-4559-BCBC-3D665AC75889}" type="slidenum">
              <a:rPr lang="en-US"/>
              <a:pPr/>
              <a:t>35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1D791-E084-40CF-BD96-87564F7FA29B}" type="slidenum">
              <a:rPr lang="en-US"/>
              <a:pPr/>
              <a:t>36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1F8C5-097E-4AA5-AFDE-4B31D39E3FE8}" type="slidenum">
              <a:rPr lang="en-US"/>
              <a:pPr/>
              <a:t>37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6BAD7-5DAD-41F9-BBC5-A37577188293}" type="slidenum">
              <a:rPr lang="en-US"/>
              <a:pPr/>
              <a:t>38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F5A6D-244C-4685-A4BB-A5B57B81F9A4}" type="slidenum">
              <a:rPr lang="en-US"/>
              <a:pPr/>
              <a:t>39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3E287-50C1-4026-B423-1DE5C561992F}" type="slidenum">
              <a:rPr lang="en-US"/>
              <a:pPr/>
              <a:t>40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288AAC-FA95-43BE-8937-499E1202846D}" type="slidenum">
              <a:rPr lang="en-US"/>
              <a:pPr/>
              <a:t>41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FB28F-7CF8-4F86-8676-9169512F0627}" type="slidenum">
              <a:rPr lang="en-US"/>
              <a:pPr/>
              <a:t>4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D2BA29-F407-407F-94F9-3D172F05EBBC}" type="slidenum">
              <a:rPr lang="en-US"/>
              <a:pPr/>
              <a:t>42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50FAB-C70D-498E-87B2-E5347932E350}" type="slidenum">
              <a:rPr lang="en-US"/>
              <a:pPr/>
              <a:t>43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452E2-EF28-4F8E-A601-3EA3C4EC8FBD}" type="slidenum">
              <a:rPr lang="en-US"/>
              <a:pPr/>
              <a:t>44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34593-3DB8-458A-9CEC-A9FF9581C3FE}" type="slidenum">
              <a:rPr lang="en-US"/>
              <a:pPr/>
              <a:t>45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28FAD-72BB-47F3-BA11-8F0F008D75A3}" type="slidenum">
              <a:rPr lang="en-US"/>
              <a:pPr/>
              <a:t>46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299A3-0548-497C-AE2D-3FD84200F09B}" type="slidenum">
              <a:rPr lang="en-US"/>
              <a:pPr/>
              <a:t>47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6AC66-002E-40F6-97CF-C499A2693FD2}" type="slidenum">
              <a:rPr lang="en-US"/>
              <a:pPr/>
              <a:t>48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FBC3A-6FEF-4006-97BE-51AD334E92F9}" type="slidenum">
              <a:rPr lang="en-US"/>
              <a:pPr/>
              <a:t>49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3B44D6CB-A59F-4634-B3A5-E439DBA73756}" type="slidenum">
              <a:rPr lang="en-US" sz="1200"/>
              <a:pPr algn="r" defTabSz="914274"/>
              <a:t>50</a:t>
            </a:fld>
            <a:endParaRPr lang="en-US" sz="1200" dirty="0"/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F00D8858-229C-486A-91B7-45495883487A}" type="slidenum">
              <a:rPr lang="en-US" sz="1200"/>
              <a:pPr algn="r" defTabSz="914274"/>
              <a:t>51</a:t>
            </a:fld>
            <a:endParaRPr lang="en-US" sz="1200" dirty="0"/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C010-F6FC-4699-8A6E-FD3FBDF8D280}" type="slidenum">
              <a:rPr lang="en-US"/>
              <a:pPr/>
              <a:t>5</a:t>
            </a:fld>
            <a:endParaRPr lang="en-US"/>
          </a:p>
        </p:txBody>
      </p:sp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254E8008-F71C-41B6-AF6E-FE04516A42A3}" type="slidenum">
              <a:rPr lang="en-US" sz="1200"/>
              <a:pPr algn="r" defTabSz="914274"/>
              <a:t>52</a:t>
            </a:fld>
            <a:endParaRPr lang="en-US" sz="1200" dirty="0"/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59E818CF-CDCC-4D1C-90C6-8B96714153A6}" type="slidenum">
              <a:rPr lang="en-US" sz="1200"/>
              <a:pPr algn="r" defTabSz="914274"/>
              <a:t>53</a:t>
            </a:fld>
            <a:endParaRPr lang="en-US" sz="1200" dirty="0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D16B0BCA-6460-4435-9A5C-1C8B59E444E9}" type="slidenum">
              <a:rPr lang="en-US" sz="1200"/>
              <a:pPr algn="r" defTabSz="914274"/>
              <a:t>54</a:t>
            </a:fld>
            <a:endParaRPr lang="en-US" sz="1200" dirty="0"/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101183B0-E1B1-445C-AF30-5E8B8C5A3BC2}" type="slidenum">
              <a:rPr lang="en-US" sz="1200"/>
              <a:pPr algn="r" defTabSz="914274"/>
              <a:t>55</a:t>
            </a:fld>
            <a:endParaRPr lang="en-US" sz="1200" dirty="0"/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0784EB4F-B554-490A-9ED5-809318C36B3F}" type="slidenum">
              <a:rPr lang="en-US" sz="1200"/>
              <a:pPr algn="r" defTabSz="914274"/>
              <a:t>56</a:t>
            </a:fld>
            <a:endParaRPr lang="en-US" sz="1200" dirty="0"/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4641AF6B-17FA-4080-823F-3CBCDDC7EA2A}" type="slidenum">
              <a:rPr lang="en-US" sz="1200"/>
              <a:pPr algn="r" defTabSz="914274"/>
              <a:t>57</a:t>
            </a:fld>
            <a:endParaRPr lang="en-US" sz="1200" dirty="0"/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475D61B6-B87A-47D6-BF65-686DC6D8A79A}" type="slidenum">
              <a:rPr lang="en-US" sz="1200"/>
              <a:pPr algn="r" defTabSz="914274"/>
              <a:t>58</a:t>
            </a:fld>
            <a:endParaRPr lang="en-US" sz="1200" dirty="0"/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68481150-C29F-4EDD-A059-6443AF974C34}" type="slidenum">
              <a:rPr lang="en-US" sz="1200"/>
              <a:pPr algn="r" defTabSz="914274"/>
              <a:t>59</a:t>
            </a:fld>
            <a:endParaRPr lang="en-US" sz="1200" dirty="0"/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714A-EB4C-4671-9265-68A7B0E21CEA}" type="slidenum">
              <a:rPr lang="en-US"/>
              <a:pPr/>
              <a:t>60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D3B05-2B3D-44DB-9DF8-0CC7B649D24D}" type="slidenum">
              <a:rPr lang="en-US"/>
              <a:pPr/>
              <a:t>61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F29BC-92D5-4F9B-92B5-2A6B46B7D7C2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62403-A5B3-48B9-88E9-022C5BBE3334}" type="slidenum">
              <a:rPr lang="en-US"/>
              <a:pPr/>
              <a:t>62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C693E-ACBD-4893-A26E-067AD5E34570}" type="slidenum">
              <a:rPr lang="en-US"/>
              <a:pPr/>
              <a:t>63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B4BBA-F944-4A9B-ADCC-C8A068DFCA66}" type="slidenum">
              <a:rPr lang="en-US"/>
              <a:pPr/>
              <a:t>64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8454F-C814-4006-8490-211A4A41ED92}" type="slidenum">
              <a:rPr lang="en-US"/>
              <a:pPr/>
              <a:t>65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E28D5-2F22-4832-A15E-8002C657AC63}" type="slidenum">
              <a:rPr lang="en-US"/>
              <a:pPr/>
              <a:t>66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4E8C7-AA45-47CF-888B-DDAE09EE50C4}" type="slidenum">
              <a:rPr lang="en-US"/>
              <a:pPr/>
              <a:t>67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6408" y="8687425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b"/>
          <a:lstStyle/>
          <a:p>
            <a:pPr algn="r" defTabSz="914274"/>
            <a:fld id="{4D82ABAD-A2CB-4B16-A7B5-7721ED86B693}" type="slidenum">
              <a:rPr lang="en-US" sz="1200"/>
              <a:pPr algn="r" defTabSz="914274"/>
              <a:t>68</a:t>
            </a:fld>
            <a:endParaRPr lang="en-US" sz="1200" dirty="0"/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660B4-13A5-4051-B7BC-C808264FC4AB}" type="slidenum">
              <a:rPr lang="en-US"/>
              <a:pPr/>
              <a:t>69</a:t>
            </a:fld>
            <a:endParaRPr 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DFD52-4F4D-4827-8950-86595C7A4AA7}" type="slidenum">
              <a:rPr lang="en-US"/>
              <a:pPr/>
              <a:t>70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AC389-D966-4A2B-B2BB-B4E756E80552}" type="slidenum">
              <a:rPr lang="en-US"/>
              <a:pPr/>
              <a:t>71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4D385-38D6-4C62-8CAD-4E5F837F1704}" type="slidenum">
              <a:rPr lang="en-US"/>
              <a:pPr/>
              <a:t>8</a:t>
            </a:fld>
            <a:endParaRPr lang="en-US"/>
          </a:p>
        </p:txBody>
      </p:sp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65F80-CA03-4957-BE71-8012D40BDDF7}" type="slidenum">
              <a:rPr lang="en-US"/>
              <a:pPr/>
              <a:t>72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F7366-C178-4390-BD65-EA0DB15834E3}" type="slidenum">
              <a:rPr lang="en-US"/>
              <a:pPr/>
              <a:t>73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CE996-1A9E-4421-8B9B-4EB66BFB0670}" type="slidenum">
              <a:rPr lang="en-US"/>
              <a:pPr/>
              <a:t>74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3B995-133D-4182-BD4A-B5941E035E68}" type="slidenum">
              <a:rPr lang="en-US"/>
              <a:pPr/>
              <a:t>75</a:t>
            </a:fld>
            <a:endParaRPr 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71E9-A965-45B7-8E0C-92A2A0D611DB}" type="slidenum">
              <a:rPr lang="en-US"/>
              <a:pPr/>
              <a:t>76</a:t>
            </a:fld>
            <a:endParaRPr lang="en-US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DD320-F200-4FBE-9AB7-80A68BF1943C}" type="slidenum">
              <a:rPr lang="en-US"/>
              <a:pPr/>
              <a:t>77</a:t>
            </a:fld>
            <a:endParaRPr lang="en-US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D55E9-83A6-431F-8AA8-BEBED90F70C1}" type="slidenum">
              <a:rPr lang="en-US"/>
              <a:pPr/>
              <a:t>78</a:t>
            </a:fld>
            <a:endParaRPr lang="en-US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97D6-D3F8-4498-82CB-20EB37A402F4}" type="slidenum">
              <a:rPr lang="en-US"/>
              <a:pPr/>
              <a:t>79</a:t>
            </a:fld>
            <a:endParaRPr lang="en-US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937D4-BB75-40E4-AEAC-B3A0DF618280}" type="slidenum">
              <a:rPr lang="en-US"/>
              <a:pPr/>
              <a:t>80</a:t>
            </a:fld>
            <a:endParaRPr lang="en-US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77D1C-0CDF-439A-BC6C-91E6519B8BA9}" type="slidenum">
              <a:rPr lang="en-US"/>
              <a:pPr/>
              <a:t>81</a:t>
            </a:fld>
            <a:endParaRPr lang="en-US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0575B-19E7-4E4D-950C-F7D18FBFD5E3}" type="slidenum">
              <a:rPr lang="en-US"/>
              <a:pPr/>
              <a:t>9</a:t>
            </a:fld>
            <a:endParaRPr lang="en-US"/>
          </a:p>
        </p:txBody>
      </p:sp>
      <p:sp>
        <p:nvSpPr>
          <p:cNvPr id="76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5614B-81AE-456A-A54F-AE205D192FBC}" type="slidenum">
              <a:rPr lang="en-US"/>
              <a:pPr/>
              <a:t>82</a:t>
            </a:fld>
            <a:endParaRPr lang="en-US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386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97D36-ACCC-4996-B1BB-CE9D33E35524}" type="slidenum">
              <a:rPr lang="en-US"/>
              <a:pPr/>
              <a:t>10</a:t>
            </a:fld>
            <a:endParaRPr lang="en-US"/>
          </a:p>
        </p:txBody>
      </p:sp>
      <p:sp>
        <p:nvSpPr>
          <p:cNvPr id="76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5796F0-5BB0-444D-BBF3-AAD311E3705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9AC336-45FE-4EF2-ABB1-A0D01993E9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2441575"/>
            <a:ext cx="8077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Tuple </a:t>
            </a:r>
            <a:r>
              <a:rPr lang="en-US" sz="4900" dirty="0">
                <a:latin typeface="Times New Roman" pitchFamily="18" charset="0"/>
                <a:cs typeface="Times New Roman" pitchFamily="18" charset="0"/>
              </a:rPr>
              <a:t>Relational </a:t>
            </a: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Calculus</a:t>
            </a:r>
            <a:br>
              <a:rPr lang="en-US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dirty="0" smtClean="0">
                <a:latin typeface="Times New Roman" pitchFamily="18" charset="0"/>
                <a:cs typeface="Times New Roman" pitchFamily="18" charset="0"/>
              </a:rPr>
              <a:t>UNIT-IV</a:t>
            </a:r>
            <a:endParaRPr lang="en-US" sz="4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 Queries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1247775" y="1784350"/>
            <a:ext cx="71342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&lt;c&gt;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a, s, y, b, r, t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 &lt;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c, a, s, y, b, t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 </a:t>
            </a:r>
            <a:r>
              <a:rPr kumimoji="1" lang="en-US" sz="1600" dirty="0">
                <a:latin typeface="Times New Roman" pitchFamily="18" charset="0"/>
                <a:cs typeface="Times New Roman" pitchFamily="18" charset="0"/>
                <a:sym typeface="Symbol" charset="2"/>
              </a:rPr>
              <a:t>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“Fall”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2009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)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v 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a, s, y, b, r, t </a:t>
            </a:r>
            <a:r>
              <a:rPr kumimoji="1" lang="en-US" sz="1600" dirty="0">
                <a:latin typeface="Times New Roman" pitchFamily="18" charset="0"/>
                <a:cs typeface="Times New Roman" pitchFamily="18" charset="0"/>
                <a:sym typeface="Symbol" charset="2"/>
              </a:rPr>
              <a:t>(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&lt;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c, a, s, y, b, t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 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“Spring”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2010)}</a:t>
            </a:r>
          </a:p>
        </p:txBody>
      </p:sp>
      <p:sp>
        <p:nvSpPr>
          <p:cNvPr id="761861" name="Text Box 5"/>
          <p:cNvSpPr txBox="1">
            <a:spLocks noChangeArrowheads="1"/>
          </p:cNvSpPr>
          <p:nvPr/>
        </p:nvSpPr>
        <p:spPr bwMode="auto">
          <a:xfrm>
            <a:off x="868363" y="1079500"/>
            <a:ext cx="810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dirty="0">
                <a:sym typeface="Symbol" charset="2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Find the set of all courses taught in the Fall 2009 semester, or in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the Spring 2010 semester, or both</a:t>
            </a:r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1554163" y="2090738"/>
            <a:ext cx="666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>
              <a:sym typeface="Symbol" charset="2"/>
            </a:endParaRPr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1338263" y="3055938"/>
            <a:ext cx="7134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This case can also be written as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&lt;c&gt;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a, s, y, b, r, t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 &lt;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c, a, s, y, b, t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 </a:t>
            </a:r>
            <a:r>
              <a:rPr kumimoji="1" lang="en-US" sz="1600" dirty="0">
                <a:latin typeface="Times New Roman" pitchFamily="18" charset="0"/>
                <a:cs typeface="Times New Roman" pitchFamily="18" charset="0"/>
                <a:sym typeface="Symbol" charset="2"/>
              </a:rPr>
              <a:t>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( (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“Fall”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2009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)  v (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“Spring”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2010))}</a:t>
            </a: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758825" y="4044950"/>
            <a:ext cx="810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dirty="0">
                <a:sym typeface="Symbol" charset="2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Find the set of all courses taught in the Fall 2009 semester, and in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the Spring 2010 semester</a:t>
            </a:r>
          </a:p>
        </p:txBody>
      </p:sp>
      <p:sp>
        <p:nvSpPr>
          <p:cNvPr id="761865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7134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&lt;c&gt;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a, s, y, b, r, t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 &lt;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c, a, s, y, b, t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 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“Fall”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2009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)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 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a, s, y, b, r, t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 &lt;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c, a, s, y, b, t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]  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= “Spring”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2010)}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0" grpId="0" autoUpdateAnimBg="0"/>
      <p:bldP spid="761861" grpId="0" autoUpdateAnimBg="0"/>
      <p:bldP spid="761862" grpId="0" autoUpdateAnimBg="0"/>
      <p:bldP spid="761863" grpId="0" autoUpdateAnimBg="0"/>
      <p:bldP spid="761864" grpId="0" autoUpdateAnimBg="0"/>
      <p:bldP spid="7618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165225"/>
            <a:ext cx="7848600" cy="4876800"/>
          </a:xfrm>
        </p:spPr>
        <p:txBody>
          <a:bodyPr>
            <a:normAutofit fontScale="85000" lnSpcReduction="10000"/>
          </a:bodyPr>
          <a:lstStyle/>
          <a:p>
            <a:pPr>
              <a:buFont typeface="Monotype Sorts" charset="2"/>
              <a:buNone/>
              <a:tabLst>
                <a:tab pos="635000" algn="l"/>
                <a:tab pos="3195638" algn="ctr"/>
              </a:tabLst>
            </a:pPr>
            <a:r>
              <a:rPr lang="en-US" dirty="0"/>
              <a:t>The expression:</a:t>
            </a:r>
          </a:p>
          <a:p>
            <a:pPr>
              <a:buFont typeface="Monotype Sorts" charset="2"/>
              <a:buNone/>
              <a:tabLst>
                <a:tab pos="635000" algn="l"/>
                <a:tab pos="3195638" algn="ctr"/>
              </a:tabLst>
            </a:pPr>
            <a:r>
              <a:rPr lang="en-US" dirty="0"/>
              <a:t>			{ </a:t>
            </a:r>
            <a:r>
              <a:rPr lang="en-US" dirty="0">
                <a:sym typeface="Symbol" charset="2"/>
              </a:rPr>
              <a:t> </a:t>
            </a:r>
            <a:r>
              <a:rPr lang="en-US" i="1" dirty="0">
                <a:sym typeface="Symbol" charset="2"/>
              </a:rPr>
              <a:t>x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i="1" dirty="0">
                <a:sym typeface="Symbol" charset="2"/>
              </a:rPr>
              <a:t>, x</a:t>
            </a:r>
            <a:r>
              <a:rPr lang="en-US" sz="1900" baseline="-25000" dirty="0">
                <a:sym typeface="Symbol" charset="2"/>
              </a:rPr>
              <a:t>2</a:t>
            </a:r>
            <a:r>
              <a:rPr lang="en-US" i="1" dirty="0">
                <a:sym typeface="Symbol" charset="2"/>
              </a:rPr>
              <a:t>, …, </a:t>
            </a:r>
            <a:r>
              <a:rPr lang="en-US" i="1" dirty="0" err="1">
                <a:sym typeface="Symbol" charset="2"/>
              </a:rPr>
              <a:t>x</a:t>
            </a:r>
            <a:r>
              <a:rPr lang="en-US" sz="1900" i="1" baseline="-25000" dirty="0" err="1">
                <a:sym typeface="Symbol" charset="2"/>
              </a:rPr>
              <a:t>n</a:t>
            </a:r>
            <a:r>
              <a:rPr lang="en-US" dirty="0">
                <a:sym typeface="Symbol" charset="2"/>
              </a:rPr>
              <a:t>  | </a:t>
            </a:r>
            <a:r>
              <a:rPr lang="en-US" i="1" dirty="0">
                <a:sym typeface="Symbol" charset="2"/>
              </a:rPr>
              <a:t>P 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x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, </a:t>
            </a:r>
            <a:r>
              <a:rPr lang="en-US" i="1" dirty="0">
                <a:sym typeface="Symbol" charset="2"/>
              </a:rPr>
              <a:t>x</a:t>
            </a:r>
            <a:r>
              <a:rPr lang="en-US" sz="1900" baseline="-25000" dirty="0">
                <a:sym typeface="Symbol" charset="2"/>
              </a:rPr>
              <a:t>2</a:t>
            </a:r>
            <a:r>
              <a:rPr lang="en-US" i="1" dirty="0">
                <a:sym typeface="Symbol" charset="2"/>
              </a:rPr>
              <a:t>, …, </a:t>
            </a:r>
            <a:r>
              <a:rPr lang="en-US" i="1" dirty="0" err="1">
                <a:sym typeface="Symbol" charset="2"/>
              </a:rPr>
              <a:t>x</a:t>
            </a:r>
            <a:r>
              <a:rPr lang="en-US" sz="1900" i="1" baseline="-25000" dirty="0" err="1">
                <a:sym typeface="Symbol" charset="2"/>
              </a:rPr>
              <a:t>n</a:t>
            </a:r>
            <a:r>
              <a:rPr lang="en-US" sz="1900" i="1" baseline="-25000" dirty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)}</a:t>
            </a:r>
            <a:br>
              <a:rPr lang="en-US" dirty="0">
                <a:sym typeface="Symbol" charset="2"/>
              </a:rPr>
            </a:br>
            <a:endParaRPr lang="en-US" dirty="0">
              <a:sym typeface="Symbol" charset="2"/>
            </a:endParaRPr>
          </a:p>
          <a:p>
            <a:pPr>
              <a:buFont typeface="Monotype Sorts" charset="2"/>
              <a:buNone/>
              <a:tabLst>
                <a:tab pos="635000" algn="l"/>
                <a:tab pos="3195638" algn="ctr"/>
              </a:tabLst>
            </a:pPr>
            <a:r>
              <a:rPr lang="en-US" dirty="0">
                <a:sym typeface="Symbol" charset="2"/>
              </a:rPr>
              <a:t>is safe if all of the following hold:</a:t>
            </a:r>
          </a:p>
          <a:p>
            <a:pPr>
              <a:buFont typeface="Arial" charset="0"/>
              <a:buAutoNum type="arabicPeriod"/>
              <a:tabLst>
                <a:tab pos="635000" algn="l"/>
                <a:tab pos="3195638" algn="ctr"/>
              </a:tabLst>
            </a:pPr>
            <a:r>
              <a:rPr lang="en-US" dirty="0">
                <a:sym typeface="Symbol" charset="2"/>
              </a:rPr>
              <a:t>All values that appear in </a:t>
            </a:r>
            <a:r>
              <a:rPr lang="en-US" dirty="0" err="1">
                <a:sym typeface="Symbol" charset="2"/>
              </a:rPr>
              <a:t>tuples</a:t>
            </a:r>
            <a:r>
              <a:rPr lang="en-US" dirty="0">
                <a:sym typeface="Symbol" charset="2"/>
              </a:rPr>
              <a:t> of the expression are values 	from </a:t>
            </a:r>
            <a:r>
              <a:rPr lang="en-US" i="1" dirty="0" err="1">
                <a:solidFill>
                  <a:schemeClr val="tx2"/>
                </a:solidFill>
                <a:sym typeface="Symbol" charset="2"/>
              </a:rPr>
              <a:t>dom</a:t>
            </a:r>
            <a:r>
              <a:rPr lang="en-US" i="1" dirty="0">
                <a:solidFill>
                  <a:schemeClr val="tx2"/>
                </a:solidFill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P </a:t>
            </a:r>
            <a:r>
              <a:rPr lang="en-US" dirty="0">
                <a:sym typeface="Symbol" charset="2"/>
              </a:rPr>
              <a:t>) (that is, the values appear either in </a:t>
            </a:r>
            <a:r>
              <a:rPr lang="en-US" i="1" dirty="0">
                <a:sym typeface="Symbol" charset="2"/>
              </a:rPr>
              <a:t>P</a:t>
            </a:r>
            <a:r>
              <a:rPr lang="en-US" dirty="0">
                <a:sym typeface="Symbol" charset="2"/>
              </a:rPr>
              <a:t> or in a </a:t>
            </a:r>
            <a:r>
              <a:rPr lang="en-US" dirty="0" err="1">
                <a:sym typeface="Symbol" charset="2"/>
              </a:rPr>
              <a:t>tuple</a:t>
            </a:r>
            <a:r>
              <a:rPr lang="en-US" dirty="0">
                <a:sym typeface="Symbol" charset="2"/>
              </a:rPr>
              <a:t> of a 	relation mentioned in </a:t>
            </a:r>
            <a:r>
              <a:rPr lang="en-US" i="1" dirty="0">
                <a:sym typeface="Symbol" charset="2"/>
              </a:rPr>
              <a:t>P </a:t>
            </a:r>
            <a:r>
              <a:rPr lang="en-US" dirty="0">
                <a:sym typeface="Symbol" charset="2"/>
              </a:rPr>
              <a:t>).</a:t>
            </a:r>
          </a:p>
          <a:p>
            <a:pPr>
              <a:buFont typeface="Arial" charset="0"/>
              <a:buAutoNum type="arabicPeriod"/>
              <a:tabLst>
                <a:tab pos="635000" algn="l"/>
                <a:tab pos="3195638" algn="ctr"/>
              </a:tabLst>
            </a:pPr>
            <a:r>
              <a:rPr lang="en-US" dirty="0">
                <a:sym typeface="Symbol" charset="2"/>
              </a:rPr>
              <a:t>For every “there exists” </a:t>
            </a:r>
            <a:r>
              <a:rPr lang="en-US" dirty="0" err="1">
                <a:sym typeface="Symbol" charset="2"/>
              </a:rPr>
              <a:t>subformula</a:t>
            </a:r>
            <a:r>
              <a:rPr lang="en-US" dirty="0">
                <a:sym typeface="Symbol" charset="2"/>
              </a:rPr>
              <a:t> of the form  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(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x </a:t>
            </a:r>
            <a:r>
              <a:rPr lang="en-US" dirty="0">
                <a:sym typeface="Symbol" charset="2"/>
              </a:rPr>
              <a:t>)), the 	</a:t>
            </a:r>
            <a:r>
              <a:rPr lang="en-US" dirty="0" err="1">
                <a:sym typeface="Symbol" charset="2"/>
              </a:rPr>
              <a:t>subformula</a:t>
            </a:r>
            <a:r>
              <a:rPr lang="en-US" dirty="0">
                <a:sym typeface="Symbol" charset="2"/>
              </a:rPr>
              <a:t> is true if and only if there is a value of 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in </a:t>
            </a:r>
            <a:r>
              <a:rPr lang="en-US" i="1" dirty="0" err="1">
                <a:sym typeface="Symbol" charset="2"/>
              </a:rPr>
              <a:t>dom</a:t>
            </a:r>
            <a:r>
              <a:rPr lang="en-US" i="1" dirty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)	such that 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x </a:t>
            </a:r>
            <a:r>
              <a:rPr lang="en-US" dirty="0">
                <a:sym typeface="Symbol" charset="2"/>
              </a:rPr>
              <a:t>) is true.</a:t>
            </a:r>
          </a:p>
          <a:p>
            <a:pPr>
              <a:buFont typeface="Arial" charset="0"/>
              <a:buAutoNum type="arabicPeriod"/>
              <a:tabLst>
                <a:tab pos="635000" algn="l"/>
                <a:tab pos="3195638" algn="ctr"/>
              </a:tabLst>
            </a:pPr>
            <a:r>
              <a:rPr lang="en-US" dirty="0">
                <a:sym typeface="Symbol" charset="2"/>
              </a:rPr>
              <a:t>For every “for all” </a:t>
            </a:r>
            <a:r>
              <a:rPr lang="en-US" dirty="0" err="1">
                <a:sym typeface="Symbol" charset="2"/>
              </a:rPr>
              <a:t>subformula</a:t>
            </a:r>
            <a:r>
              <a:rPr lang="en-US" dirty="0">
                <a:sym typeface="Symbol" charset="2"/>
              </a:rPr>
              <a:t> of the form </a:t>
            </a:r>
            <a:r>
              <a:rPr lang="en-US" sz="2000" baseline="-25000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(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 (</a:t>
            </a:r>
            <a:r>
              <a:rPr lang="en-US" i="1" dirty="0">
                <a:sym typeface="Symbol" charset="2"/>
              </a:rPr>
              <a:t>x </a:t>
            </a:r>
            <a:r>
              <a:rPr lang="en-US" dirty="0">
                <a:sym typeface="Symbol" charset="2"/>
              </a:rPr>
              <a:t>)), the </a:t>
            </a:r>
            <a:r>
              <a:rPr lang="en-US" dirty="0" err="1">
                <a:sym typeface="Symbol" charset="2"/>
              </a:rPr>
              <a:t>subformula</a:t>
            </a:r>
            <a:r>
              <a:rPr lang="en-US" dirty="0">
                <a:sym typeface="Symbol" charset="2"/>
              </a:rPr>
              <a:t> is true if and only if 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x </a:t>
            </a:r>
            <a:r>
              <a:rPr lang="en-US" dirty="0">
                <a:sym typeface="Symbol" charset="2"/>
              </a:rPr>
              <a:t>) is true for all values </a:t>
            </a:r>
            <a:r>
              <a:rPr lang="en-US" i="1" dirty="0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  from </a:t>
            </a:r>
            <a:r>
              <a:rPr lang="en-US" i="1" dirty="0" err="1">
                <a:sym typeface="Symbol" charset="2"/>
              </a:rPr>
              <a:t>dom</a:t>
            </a:r>
            <a:r>
              <a:rPr lang="en-US" i="1" dirty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P</a:t>
            </a:r>
            <a:r>
              <a:rPr lang="en-US" sz="1900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).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of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27988" cy="490378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Find all students who have taken all courses offered in the Biology department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{&lt;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 |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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n, d,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( &lt;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n, d,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tc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&gt; 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student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</a:t>
            </a:r>
            <a:b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(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dn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cr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( &lt;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dn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cr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&gt; 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course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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dn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=“Biology”                </a:t>
            </a:r>
            <a:b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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si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se, y, g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( &lt;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si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se, y, 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&gt; 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takes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charset="2"/>
              </a:rPr>
              <a:t>))}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Note that without the existential quantification on student, the above query would be unsafe if the Biology department has not offered any courses. </a:t>
            </a:r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Universal Quantification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1"/>
            <a:ext cx="8153400" cy="1829761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ea typeface="+mj-ea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Entity-Relationship Model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 </a:t>
            </a:r>
            <a:r>
              <a:rPr lang="en-US" dirty="0">
                <a:ea typeface="+mj-ea"/>
              </a:rPr>
              <a:t>Entity-Relationship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848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Process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Constraints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E-R Diagram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Issues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 Entity Sets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Extended E-R Features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of the Bank Database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Reduction to Relation Schemas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Database Design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database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be modeled as: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collection of entities,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 among entities.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an object that exists and is distinguishable from other objects.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Example:  specific person, company, event, plant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Entities have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people have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names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addresses	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entity 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set of entities of the same type that share the same properties.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set of all persons, companies, trees, holidays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Entity Sets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instructor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student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92213" y="1751013"/>
            <a:ext cx="738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  <a:cs typeface="Arial" charset="0"/>
              </a:rPr>
              <a:t>instructor_ID  instructor_name                                    student-ID   student_name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2111375"/>
            <a:ext cx="6354762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Relationship Sets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47063" cy="4876800"/>
          </a:xfrm>
        </p:spPr>
        <p:txBody>
          <a:bodyPr>
            <a:normAutofit/>
          </a:bodyPr>
          <a:lstStyle/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an association among several entities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Example: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44553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Peltier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22222 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Einstein)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entity	relationship set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entity</a:t>
            </a:r>
          </a:p>
          <a:p>
            <a:pPr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relationship 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mathematical relation among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 2 entities, each taken from entity sets</a:t>
            </a:r>
          </a:p>
          <a:p>
            <a:pPr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			{(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…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) |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  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 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…,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 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}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where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, …,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) is a relationship</a:t>
            </a:r>
          </a:p>
          <a:p>
            <a:pPr lvl="1"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Example: </a:t>
            </a:r>
          </a:p>
          <a:p>
            <a:pPr lvl="1">
              <a:buFont typeface="Monotype Sorts" charset="2"/>
              <a:buNone/>
              <a:tabLst>
                <a:tab pos="1536700" algn="ctr"/>
                <a:tab pos="3543300" algn="ctr"/>
                <a:tab pos="548163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		        (44553,22222) 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advisor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Relationship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25" y="1316038"/>
            <a:ext cx="8027988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Relationship Sets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570787" cy="11715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can also be property of a relationship set.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instance,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 set between entity sets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have the attribute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tracks when the student started being associated with the advisor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38" y="2520950"/>
            <a:ext cx="77517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137525" cy="31623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nonprocedural query language, where each query is of the form</a:t>
            </a:r>
          </a:p>
          <a:p>
            <a:pPr>
              <a:buFont typeface="Monotype Sorts" charset="2"/>
              <a:buNone/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}</a:t>
            </a:r>
          </a:p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set of 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such that predicate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true for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>
              <a:tabLst>
                <a:tab pos="3195638" algn="ctr"/>
              </a:tabLs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variable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denotes the value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on attribute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3195638" algn="ctr"/>
              </a:tabLst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denotes that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tuple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is in relation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  <a:endParaRPr lang="en-US" dirty="0">
              <a:latin typeface="Times New Roman" pitchFamily="18" charset="0"/>
              <a:cs typeface="Times New Roman" pitchFamily="18" charset="0"/>
              <a:sym typeface="Symbol" charset="2"/>
            </a:endParaRPr>
          </a:p>
          <a:p>
            <a:pPr>
              <a:tabLst>
                <a:tab pos="3195638" algn="ctr"/>
              </a:tabLst>
            </a:pP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is a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formula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similar to that of the predicate calculus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Tuple Relational Calculus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Degree of a Relationship Set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221537" cy="4195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binary relationship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 two entity sets (or degree two).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relationship sets in a database system are binary.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Relationships between more than two entity sets are rare.  Most relationships are binary. (More on this later.)</a:t>
            </a:r>
          </a:p>
          <a:p>
            <a:pPr lvl="1">
              <a:buClr>
                <a:srgbClr val="CC6600"/>
              </a:buClr>
              <a:buSzPct val="105000"/>
              <a:buFont typeface="Webdings" charset="2"/>
              <a:buChar char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work on research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projects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the guidance of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buClr>
                <a:srgbClr val="CC6600"/>
              </a:buClr>
              <a:buSzPct val="105000"/>
              <a:buFont typeface="Webdings" charset="2"/>
              <a:buChar char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ternary relationship 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instructor, student,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project</a:t>
            </a:r>
            <a:endParaRPr kumimoji="0"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Attributes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966075" cy="539115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entity is represented by a set of attributes, that is descriptive properties possessed by all members of an entity set.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</a:t>
            </a:r>
          </a:p>
          <a:p>
            <a:pPr lvl="1"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ID, name, street, city, salary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course=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title, credits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the set of permitted values for each attribute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Attribute types: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composite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attributes.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Single-valued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phone_numbers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Derived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computed from other attributes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age, given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date_of_birth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104775"/>
            <a:ext cx="8391525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Composite Attributes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14600"/>
            <a:ext cx="80930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Mapping Cardinality Constraints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057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Express the number of entities to which another entity can be associated via a relationship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useful in describing binary relationship sets.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 binary relationship set the mapping cardinality must be one of the following types: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to one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to many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to one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to many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Mapping Cardinalities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95475" y="488315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One to one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935663" y="4868863"/>
            <a:ext cx="1487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One to many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25525" y="5426075"/>
            <a:ext cx="63530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Note: Some elements in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may not be mapped to any </a:t>
            </a:r>
          </a:p>
          <a:p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elements in the other set</a:t>
            </a:r>
          </a:p>
        </p:txBody>
      </p:sp>
      <p:pic>
        <p:nvPicPr>
          <p:cNvPr id="37894" name="Picture 7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220788"/>
            <a:ext cx="6705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Mapping Cardinalities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92313" y="4849813"/>
            <a:ext cx="1436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Many to one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913438" y="486410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Many to many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77925" y="5430838"/>
            <a:ext cx="63679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Note: Some elements in A and B may not be mapped to any </a:t>
            </a:r>
          </a:p>
          <a:p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elements in the other set</a:t>
            </a:r>
          </a:p>
        </p:txBody>
      </p:sp>
      <p:pic>
        <p:nvPicPr>
          <p:cNvPr id="39942" name="Picture 7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452563"/>
            <a:ext cx="632460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Keys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334250" cy="49657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super key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an entity set is a set of one or more attributes whose values uniquely determine each entity.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candidate key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an entity set is a minimal super key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candidate key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candidate key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Although several candidate keys may exist, one of the candidate keys is selected to be the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primary key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Keys for Relationship Sets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41045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combination of primary keys of the participating entity sets forms a super key of a relationship set.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s_id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the super key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NOTE:  this means 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pair of entity sets can have at most one relationship in a particular relationship set.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if we wish to track multiple meeting dates between a student and her advisor, we cannot assume a relationship for each meeting.  We can use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 though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consider the mapping cardinality of the relationship set when deciding what are the candidate keys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to consider semantics of relationship set in selecting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primary key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case of more than one candidate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Redundant Attributes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Suppose we have entity sets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with attributes including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dept_name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</a:p>
          <a:p>
            <a:pPr lvl="1"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relationship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inst_dept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Attribute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entity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redundant since there is an explicit relationship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inst_dept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relates instructors to departments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attribute replicates information present in the relationship, and should be removed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BUT: when converting back to tables, in some cases the attribute gets reintroduced, as we will see.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85725"/>
            <a:ext cx="82677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E-R Diagrams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855663" y="3494088"/>
            <a:ext cx="8505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Rectangles represent entity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Diamonds represent relationship sets.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Attributes listed inside entity rectangle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Underline indicates primary key attributes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501775"/>
            <a:ext cx="7464425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848600" cy="4876800"/>
          </a:xfrm>
        </p:spPr>
        <p:txBody>
          <a:bodyPr>
            <a:normAutofit/>
          </a:bodyPr>
          <a:lstStyle/>
          <a:p>
            <a:pPr>
              <a:buFont typeface="Monotype Sorts" charset="2"/>
              <a:buNone/>
            </a:pPr>
            <a:r>
              <a:rPr lang="en-US" dirty="0"/>
              <a:t>1.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Set of attributes and constants</a:t>
            </a:r>
          </a:p>
          <a:p>
            <a:pPr>
              <a:buFont typeface="Monotype Sorts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	Set of comparison operators:  (e.g.,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, , , , )</a:t>
            </a:r>
          </a:p>
          <a:p>
            <a:pPr>
              <a:buFont typeface="Monotype Sorts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3.	Set of connectives:  and (), or (v)‚ not ()</a:t>
            </a:r>
          </a:p>
          <a:p>
            <a:pPr>
              <a:buFont typeface="Monotype Sorts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4.	Implication (): x  y, if x if true, then y is true</a:t>
            </a:r>
          </a:p>
          <a:p>
            <a:pPr>
              <a:buFont typeface="Monotype Sorts" charset="2"/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				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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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v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y</a:t>
            </a:r>
          </a:p>
          <a:p>
            <a:pPr>
              <a:buFont typeface="Monotype Sorts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5.	Set of quantifiers:</a:t>
            </a:r>
          </a:p>
          <a:p>
            <a:pPr lvl="1">
              <a:buFont typeface="Wingdings 3" pitchFamily="18" charset="2"/>
              <a:buChar char="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t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r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Q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))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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”there exists” a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tuple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in relation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such that predicate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Q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) is true</a:t>
            </a:r>
          </a:p>
          <a:p>
            <a:pPr lvl="1">
              <a:buFont typeface="Wingdings 3" pitchFamily="18" charset="2"/>
              <a:buChar char=""/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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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Q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)) 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Q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is true “for all”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tuples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in relation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Predicate Calculus Formula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5025" y="103188"/>
            <a:ext cx="7831138" cy="846137"/>
          </a:xfrm>
        </p:spPr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Entity With Composite,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and Derived Attributes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675" y="1023938"/>
            <a:ext cx="251936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Relationship Sets with Attributes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603375"/>
            <a:ext cx="76263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791450" cy="1123950"/>
          </a:xfrm>
        </p:spPr>
        <p:txBody>
          <a:bodyPr>
            <a:normAutofit fontScale="92500" lnSpcReduction="20000"/>
          </a:bodyPr>
          <a:lstStyle/>
          <a:p>
            <a:r>
              <a:rPr kumimoji="0" lang="en-US" dirty="0" smtClean="0">
                <a:latin typeface="Times New Roman" pitchFamily="18" charset="0"/>
                <a:cs typeface="Times New Roman" pitchFamily="18" charset="0"/>
              </a:rPr>
              <a:t>Entity sets of a relationship need not be distinct</a:t>
            </a:r>
          </a:p>
          <a:p>
            <a:pPr lvl="1"/>
            <a:r>
              <a:rPr kumimoji="0" lang="en-US" dirty="0" smtClean="0">
                <a:latin typeface="Times New Roman" pitchFamily="18" charset="0"/>
                <a:cs typeface="Times New Roman" pitchFamily="18" charset="0"/>
              </a:rPr>
              <a:t>Each occurrence of an entity set plays a “role” in the relationship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labels 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and “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prereq_id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are called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427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38" y="2857500"/>
            <a:ext cx="70993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Cardinality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419975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express cardinality constraints by drawing either a directed line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), signifying “one,” or an undirected line (—), signifying “many,” between the relationship set and the entity set.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One-to-one relationship: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student is associated with at most one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via the relationship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associated with at most one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stud_dept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0477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One-to-One Relationship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377112" cy="17907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one-to-one relationship between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instructor is associated with at most one student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student is associated with at most one instructor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 b="78418"/>
          <a:stretch>
            <a:fillRect/>
          </a:stretch>
        </p:blipFill>
        <p:spPr bwMode="auto">
          <a:xfrm>
            <a:off x="1370013" y="3260725"/>
            <a:ext cx="65865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95250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One-to-Many Relationship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480300" cy="18526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one-to-many relationship between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instructor is associated with several (including 0) students 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student is associated with at most one instructor via advisor, 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 t="31459" b="44698"/>
          <a:stretch>
            <a:fillRect/>
          </a:stretch>
        </p:blipFill>
        <p:spPr bwMode="auto">
          <a:xfrm>
            <a:off x="1489075" y="2955925"/>
            <a:ext cx="64214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238125"/>
            <a:ext cx="8113712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Many-to-One Relationships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310437" cy="181451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many-to-one relationship between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student,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instructor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associated with at most one student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student is associated with several (including 0) instructors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</a:p>
        </p:txBody>
      </p:sp>
      <p:pic>
        <p:nvPicPr>
          <p:cNvPr id="62469" name="Picture 5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68164" b="6378"/>
          <a:stretch>
            <a:fillRect/>
          </a:stretch>
        </p:blipFill>
        <p:spPr bwMode="auto">
          <a:xfrm>
            <a:off x="1476375" y="2987675"/>
            <a:ext cx="6583363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6362700" y="4038600"/>
            <a:ext cx="22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Many-to-Many Relationship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1546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instructor is associated with several (possibly 0) students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student is associated with several (possibly 0) instructors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45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6765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384175"/>
            <a:ext cx="75946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Participation of an Entity Set in a Relationship Set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855663" y="1222375"/>
            <a:ext cx="7448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Total participation (indicated by double line):  every entity in the entity set participates in at least one relationship in the relationship set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E.g., participation of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</a:rPr>
              <a:t>sec_course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is total</a:t>
            </a:r>
          </a:p>
          <a:p>
            <a:pPr marL="1085850" lvl="2" indent="-228600">
              <a:spcBef>
                <a:spcPct val="35000"/>
              </a:spcBef>
              <a:buClr>
                <a:srgbClr val="33CC33"/>
              </a:buClr>
              <a:buSzPct val="75000"/>
              <a:buFont typeface="Webdings" charset="2"/>
              <a:buChar char="4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every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must have an associated course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Partial participation:  some entities may not participate in any relationship in the relationship set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Example: participation of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is partial</a:t>
            </a:r>
          </a:p>
        </p:txBody>
      </p:sp>
      <p:pic>
        <p:nvPicPr>
          <p:cNvPr id="66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495800"/>
            <a:ext cx="753903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8100"/>
            <a:ext cx="8420100" cy="682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Notation for Cardinality Limits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762000" y="1752600"/>
            <a:ext cx="76898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Cardinality limits can also express participation constraints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74945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876300" y="1165225"/>
            <a:ext cx="7593013" cy="80010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Find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ID, name,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salary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instructors whose salary is greater than </a:t>
            </a:r>
            <a:r>
              <a:rPr lang="en-US" dirty="0"/>
              <a:t>$80,000</a:t>
            </a:r>
            <a:endParaRPr lang="en-US" dirty="0">
              <a:sym typeface="Symbol" charset="2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 Queries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871538" y="2755900"/>
            <a:ext cx="7412037" cy="43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dirty="0"/>
              <a:t> 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As in the previous query, but output only the 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attribute </a:t>
            </a:r>
            <a:r>
              <a:rPr kumimoji="1" lang="en-US" sz="2400" dirty="0" smtClean="0">
                <a:latin typeface="Times New Roman" pitchFamily="18" charset="0"/>
                <a:cs typeface="Times New Roman" pitchFamily="18" charset="0"/>
              </a:rPr>
              <a:t>value</a:t>
            </a:r>
            <a:endParaRPr kumimoji="1" lang="en-US" sz="2400" i="1" dirty="0">
              <a:latin typeface="Times New Roman" pitchFamily="18" charset="0"/>
              <a:cs typeface="Times New Roman" pitchFamily="18" charset="0"/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        {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s 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instructor (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]  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[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salary 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]  80000</a:t>
            </a:r>
            <a:r>
              <a:rPr kumimoji="1" lang="en-US" sz="2400" dirty="0" smtClean="0">
                <a:latin typeface="Times New Roman" pitchFamily="18" charset="0"/>
                <a:cs typeface="Times New Roman" pitchFamily="18" charset="0"/>
                <a:sym typeface="Symbol" charset="2"/>
              </a:rPr>
              <a:t>)}</a:t>
            </a:r>
            <a:endParaRPr kumimoji="1" lang="en-US" sz="2400" dirty="0">
              <a:latin typeface="Times New Roman" pitchFamily="18" charset="0"/>
              <a:cs typeface="Times New Roman" pitchFamily="18" charset="0"/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Notice that a relation on schema (</a:t>
            </a:r>
            <a:r>
              <a:rPr kumimoji="1"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</a:t>
            </a: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) is implicitly defined by             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the query</a:t>
            </a: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sz="2400" i="1" dirty="0">
              <a:latin typeface="Times New Roman" pitchFamily="18" charset="0"/>
              <a:cs typeface="Times New Roman" pitchFamily="18" charset="0"/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i="1" dirty="0"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i="1" dirty="0">
              <a:sym typeface="Symbol" charset="2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2714625" y="2030413"/>
            <a:ext cx="436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2000" dirty="0"/>
              <a:t>{</a:t>
            </a:r>
            <a:r>
              <a:rPr kumimoji="1" lang="en-US" sz="2000" i="1" dirty="0"/>
              <a:t>t</a:t>
            </a:r>
            <a:r>
              <a:rPr kumimoji="1" lang="en-US" sz="2000" dirty="0"/>
              <a:t> | </a:t>
            </a:r>
            <a:r>
              <a:rPr kumimoji="1" lang="en-US" sz="2000" i="1" dirty="0"/>
              <a:t>t</a:t>
            </a:r>
            <a:r>
              <a:rPr kumimoji="1" lang="en-US" sz="2000" dirty="0"/>
              <a:t> </a:t>
            </a:r>
            <a:r>
              <a:rPr kumimoji="1" lang="en-US" sz="2000" dirty="0">
                <a:sym typeface="Symbol" charset="2"/>
              </a:rPr>
              <a:t> </a:t>
            </a:r>
            <a:r>
              <a:rPr kumimoji="1" lang="en-US" sz="2000" i="1" dirty="0">
                <a:sym typeface="Symbol" charset="2"/>
              </a:rPr>
              <a:t>instructor</a:t>
            </a:r>
            <a:r>
              <a:rPr kumimoji="1" lang="en-US" sz="2000" dirty="0">
                <a:sym typeface="Symbol" charset="2"/>
              </a:rPr>
              <a:t>  </a:t>
            </a:r>
            <a:r>
              <a:rPr kumimoji="1" lang="en-US" sz="2000" i="1" dirty="0">
                <a:sym typeface="Symbol" charset="2"/>
              </a:rPr>
              <a:t>t</a:t>
            </a:r>
            <a:r>
              <a:rPr kumimoji="1" lang="en-US" sz="2000" dirty="0">
                <a:sym typeface="Symbol" charset="2"/>
              </a:rPr>
              <a:t> [</a:t>
            </a:r>
            <a:r>
              <a:rPr kumimoji="1" lang="en-US" sz="2000" i="1" dirty="0">
                <a:sym typeface="Symbol" charset="2"/>
              </a:rPr>
              <a:t>salary </a:t>
            </a:r>
            <a:r>
              <a:rPr kumimoji="1" lang="en-US" sz="2000" dirty="0">
                <a:sym typeface="Symbol" charset="2"/>
              </a:rPr>
              <a:t>]  80000}</a:t>
            </a:r>
            <a:endParaRPr kumimoji="1" lang="en-US" i="1" dirty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  <p:bldP spid="186372" grpId="0" autoUpdateAnimBg="0"/>
      <p:bldP spid="18637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5250"/>
            <a:ext cx="8829675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E-R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Diagram with a Ternary Relationship</a:t>
            </a:r>
          </a:p>
        </p:txBody>
      </p:sp>
      <p:pic>
        <p:nvPicPr>
          <p:cNvPr id="7065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784066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Cardinality Constraints on Ternary Relationship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705725" cy="51895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allow at most one arrow out of a ternary (or greater degree) relationship to indicate a cardinality constraint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E.g., an arrow 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indicates each student has at most one guide for a project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there is more than one arrow, there are two ways of defining the meaning. 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E.g., a ternary relationship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arrows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mean</a:t>
            </a:r>
          </a:p>
          <a:p>
            <a:pPr lvl="1"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1.  each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 is associated with a unique entity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</a:p>
          <a:p>
            <a:pPr lvl="1"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2.  each pair of entities from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associated with a unique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entity, and each pair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associated with a unique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alternative has been used in different formalisms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avoid confusion we outlaw more than one arrow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 Entity Sets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96175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entity set that does not have a primary key is referred to as 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weak entity 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existence of a weak entity set depends on the existence of a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identifying entity set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must relate to the identifying entity set via a total, one-to-many relationship set from the identifying to the weak entity set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Identifying relationship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depicted using a double diamond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discriminator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or partial key)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 weak entity set is the set of attributes that distinguishes among all the entities of a weak entity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primary key of a weak entity set is formed by the primary key of the strong entity set on which the weak entity set is existence dependent, plus the weak entity set’s discriminator.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572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 Entity Sets (Cont.)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478712" cy="20955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underline the discriminator of a weak entity set  with a dashed line.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put the identifying relationship of a weak entity in a double diamond.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key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sec_id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semester, year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7885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680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0488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Weak Entity Sets (Cont.)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796212" cy="53070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the primary key of the strong entity set is not explicitly stored with the weak entity set, since it is implicit in the identifying relationship.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explicitly stored,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could be made a strong entity, but then the relationship 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would be duplicated by an implicit relationship defined by the attribute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common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95250"/>
            <a:ext cx="80772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E-R Diagram for a University Enterprise</a:t>
            </a: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5095875" y="4652963"/>
            <a:ext cx="88900" cy="100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100" y="690563"/>
            <a:ext cx="69215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14300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to Relation Schemas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8329612" cy="50022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 sets and relationship sets can be expressed uniformly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relation schemas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represent the contents of the database.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database which conforms to an E-R diagram can be represented by a collection of schemas.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entity set and relationship set there is a unique schema that is assigned the name of the corresponding entity set or relationship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schema has a number of columns (generally corresponding to attributes), which have unique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Representing Entity Sets With Simple Attributes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450975"/>
            <a:ext cx="8081962" cy="3632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strong entity set reduces to a schema with the same attributes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student(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name,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tot_cred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weak entity set becomes a table that includes a column for the primary key of the identifying strong entity set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 (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course_id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sec_id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, year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pic>
        <p:nvPicPr>
          <p:cNvPr id="8294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76057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96838"/>
            <a:ext cx="8429625" cy="603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Representing Relationship Sets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498600"/>
            <a:ext cx="7959725" cy="29448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many-to-many relationship set is represented as a schema with attributes for the primary keys of the two participating entity sets, and any descriptive attributes of the relationship set.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schema for relationship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</a:p>
          <a:p>
            <a:pPr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advisor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s_id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i_id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9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8200"/>
            <a:ext cx="6529387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Redundancy of Schemas</a:t>
            </a: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609600" y="1524000"/>
            <a:ext cx="775811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Many-to-one and one-to-many relationship sets that are total on the many-side can be represented by adding an extra attribute to the “many” side, containing the primary key of the “one” side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Example: Instead of creating a schema for relationship set 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</a:rPr>
              <a:t>inst_dept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, add an attribute 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 to the schema arising from entity set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instructor</a:t>
            </a:r>
          </a:p>
        </p:txBody>
      </p:sp>
      <p:pic>
        <p:nvPicPr>
          <p:cNvPr id="91144" name="Picture 6"/>
          <p:cNvPicPr>
            <a:picLocks noChangeAspect="1" noChangeArrowheads="1"/>
          </p:cNvPicPr>
          <p:nvPr/>
        </p:nvPicPr>
        <p:blipFill>
          <a:blip r:embed="rId3" cstate="print"/>
          <a:srcRect l="17952" t="423" r="7481" b="61655"/>
          <a:stretch>
            <a:fillRect/>
          </a:stretch>
        </p:blipFill>
        <p:spPr bwMode="auto">
          <a:xfrm>
            <a:off x="152400" y="3433762"/>
            <a:ext cx="7923906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 Queries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350963" y="2017713"/>
            <a:ext cx="7134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dirty="0"/>
              <a:t>{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] </a:t>
            </a:r>
            <a:r>
              <a:rPr kumimoji="1" lang="en-US" sz="1600" dirty="0">
                <a:latin typeface="Times New Roman" pitchFamily="18" charset="0"/>
                <a:cs typeface="Times New Roman" pitchFamily="18" charset="0"/>
                <a:sym typeface="Symbol" charset="2"/>
              </a:rPr>
              <a:t>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semester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] = “Fall”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[year]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2009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 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]  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semester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] = “Spring” 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[year]</a:t>
            </a:r>
            <a:r>
              <a:rPr kumimoji="1" lang="en-US" dirty="0">
                <a:sym typeface="Symbol" charset="2"/>
              </a:rPr>
              <a:t> </a:t>
            </a:r>
            <a:r>
              <a:rPr kumimoji="1"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2010)}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804863" y="1095375"/>
            <a:ext cx="810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dirty="0">
                <a:sym typeface="Symbol" charset="2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Find the set of all courses taught in the Fall 2009 semester, and in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the Spring 2010 semester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1328738" y="4614863"/>
            <a:ext cx="7134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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]   </a:t>
            </a:r>
            <a:b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semester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“Fall” 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[year]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2009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b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  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section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]   </a:t>
            </a:r>
            <a:b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semester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“Spring” 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kumimoji="1"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[year] </a:t>
            </a:r>
            <a:r>
              <a:rPr kumimoji="1"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= 2010</a:t>
            </a:r>
            <a:r>
              <a:rPr kumimoji="1" lang="en-US" i="1" dirty="0">
                <a:sym typeface="Symbol" charset="2"/>
              </a:rPr>
              <a:t>)}</a:t>
            </a: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782638" y="3692525"/>
            <a:ext cx="810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dirty="0">
                <a:sym typeface="Symbol" charset="2"/>
              </a:rPr>
              <a:t>  </a:t>
            </a: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Find the set of all courses taught in the Fall 2009 semester, but not in </a:t>
            </a:r>
            <a:b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kumimoji="1"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the Spring 2010 semester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 autoUpdateAnimBg="0"/>
      <p:bldP spid="187401" grpId="0" autoUpdateAnimBg="0"/>
      <p:bldP spid="187402" grpId="0" autoUpdateAnimBg="0"/>
      <p:bldP spid="18740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Redundancy of Schemas (Cont.)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222375"/>
            <a:ext cx="7391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one-to-one relationship sets, either side can be chosen to act as the “many” side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is, extra attribute can be added to either of the tables corresponding to the two entity sets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participation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the “many” side, replacing a schema by an extra attribute in the schema corresponding to the “many” side could result in null values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schema corresponding to a relationship set linking a weak entity set to its identifying strong entity set is redundant.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already contains the attributes that would appear in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sec_course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schema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Composite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Attributes</a:t>
            </a:r>
          </a:p>
        </p:txBody>
      </p:sp>
      <p:sp>
        <p:nvSpPr>
          <p:cNvPr id="225283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2849563" y="1104900"/>
            <a:ext cx="6026150" cy="5097463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Composite attributes are flattened out by creating a separate attribute for each component attribute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given entity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composite attribute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component attributes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first_name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last_name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schema corresponding to the entity set has two attributes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name_first_name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name_last_name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Prefix omitted if there is no ambiguity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Ignoring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attributes, extended instructor schema is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instructor(ID, 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first_name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middle_initial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last_name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street_number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street_name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apt_number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city, state,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zip_code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date_of_birth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044575"/>
            <a:ext cx="251936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6667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Composite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Attributes</a:t>
            </a:r>
          </a:p>
        </p:txBody>
      </p:sp>
      <p:sp>
        <p:nvSpPr>
          <p:cNvPr id="227331" name="Rectangle 3"/>
          <p:cNvSpPr>
            <a:spLocks noChangeArrowheads="1"/>
          </p:cNvSpPr>
          <p:nvPr>
            <p:ph type="body" idx="4294967295"/>
          </p:nvPr>
        </p:nvSpPr>
        <p:spPr>
          <a:xfrm>
            <a:off x="622300" y="1165225"/>
            <a:ext cx="7672388" cy="5160963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an entity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represented by a separate schema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attributes corresponding to the primary key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an attribute corresponding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phone_number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represented by a schema: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inst_phone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phone_number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value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 maps to a separate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relation on schema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entity with primary key  22222 and phone numbers 456-7890 and 123-4567 maps to two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(22222, 456-7890) and (22222, 123-4567</a:t>
            </a:r>
            <a:r>
              <a:rPr lang="en-US" dirty="0" smtClean="0"/>
              <a:t>)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Attributes (Cont.)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7869237" cy="2755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case:entity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time_slot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only one attribute other than the primary-key attribute, and that attribute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Optimization: Don’t create the relation corresponding to the entity, just create the one corresponding 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multivalued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attribute</a:t>
            </a:r>
          </a:p>
          <a:p>
            <a:pPr lvl="1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time_slot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time_slot_id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, day,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start_time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end_time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Caveat: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time_slot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attribute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section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sec_time_slot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cannot be a foreign key due to this optimization</a:t>
            </a:r>
          </a:p>
        </p:txBody>
      </p:sp>
      <p:pic>
        <p:nvPicPr>
          <p:cNvPr id="229381" name="Picture 6"/>
          <p:cNvPicPr>
            <a:picLocks noChangeAspect="1" noChangeArrowheads="1"/>
          </p:cNvPicPr>
          <p:nvPr/>
        </p:nvPicPr>
        <p:blipFill>
          <a:blip r:embed="rId3" cstate="print"/>
          <a:srcRect l="47627" t="59744" r="-1482" b="19835"/>
          <a:stretch>
            <a:fillRect/>
          </a:stretch>
        </p:blipFill>
        <p:spPr bwMode="auto">
          <a:xfrm>
            <a:off x="1447800" y="3962400"/>
            <a:ext cx="6637720" cy="265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Design Issues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7918450" cy="53848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 of entity sets vs. attributes</a:t>
            </a:r>
            <a:r>
              <a:rPr lang="en-US" sz="2000" b="1" dirty="0" smtClean="0">
                <a:solidFill>
                  <a:srgbClr val="000099"/>
                </a:solidFill>
              </a:rPr>
              <a:t/>
            </a:r>
            <a:br>
              <a:rPr lang="en-US" sz="2000" b="1" dirty="0" smtClean="0">
                <a:solidFill>
                  <a:srgbClr val="000099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phone as an entity allows extra information about phone numbers (plus multiple phone numbers)</a:t>
            </a:r>
          </a:p>
        </p:txBody>
      </p:sp>
      <p:pic>
        <p:nvPicPr>
          <p:cNvPr id="233476" name="Picture 5"/>
          <p:cNvPicPr>
            <a:picLocks noChangeAspect="1" noChangeArrowheads="1"/>
          </p:cNvPicPr>
          <p:nvPr/>
        </p:nvPicPr>
        <p:blipFill>
          <a:blip r:embed="rId3" cstate="print"/>
          <a:srcRect b="18642"/>
          <a:stretch>
            <a:fillRect/>
          </a:stretch>
        </p:blipFill>
        <p:spPr bwMode="auto">
          <a:xfrm>
            <a:off x="1143000" y="2133600"/>
            <a:ext cx="72294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Design Issues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2788" y="1093788"/>
            <a:ext cx="8208962" cy="5384800"/>
          </a:xfrm>
        </p:spPr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 of entity sets vs. relationship sets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Possible guideline is to designate a relationship set to describe an action that occurs between entities</a:t>
            </a:r>
          </a:p>
          <a:p>
            <a:pPr marL="37931725" lvl="1" indent="-37474525"/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3" y="2824163"/>
            <a:ext cx="7504112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Design Issues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73200"/>
            <a:ext cx="8208962" cy="5384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Binary versus n-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relationship sets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Although it is possible to replace any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nonbinary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&gt; 2) relationship set by a number of distinct binary relationship sets, a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relationship set shows more clearly that several entities participate in a single relationship.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Placement of relationship attributes</a:t>
            </a:r>
          </a:p>
          <a:p>
            <a:pPr>
              <a:buFont typeface="Monotype Sorts" charset="2"/>
              <a:buNone/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e.g., attribute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attribute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advisor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as attribute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student</a:t>
            </a:r>
            <a:endParaRPr lang="en-US" sz="2800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31725" lvl="1" indent="-37474525"/>
            <a:endParaRPr lang="en-US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95250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Vs. Non-Binary Relationships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222375"/>
            <a:ext cx="7740650" cy="38687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relationships that appear to be non-binary may be better represented using binary relationships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E.g.,  A ternary relationship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relating a child to his/her father and mother, is best replaced by two binary relationships,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mother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two binary relationships allows partial information (e.g., only mother being know)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there are some relationships that are naturally non-binary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69850"/>
            <a:ext cx="80772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Converting Non-Binary Relationships to Binary Form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50925"/>
            <a:ext cx="7732712" cy="3546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general, any non-binary relationship can be represented using binary relationships by creating an artificial entity set.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entity sets A, B and 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an entity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three relationship sets: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1.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relating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a special identifying attribute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 any attributes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relationship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create 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1. a new entity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entity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add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3. add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        4. add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75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0"/>
            <a:ext cx="592296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0"/>
            <a:ext cx="8431212" cy="1030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Converting Non-Binary Relationships (Cont.)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427162"/>
            <a:ext cx="7194550" cy="46688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Also need to translate constraints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Translating all constraints may not be possible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may be instances in the translated schema that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cannot correspond to any instance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Exercise: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add constraints to the relationships 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 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ensure that a newly created entity corresponds to exactly one entity in each of entity sets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A,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avoid creating an identifying attribute by making E a weak entity set (described shortly) identified by the three relationship sets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165225"/>
            <a:ext cx="78486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possible to write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calculus expressions that generate infinite relations.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example, { t |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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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} results in an infinite relation if the domain of any attribute of relation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is infinite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To guard against the problem, we restrict the set of allowable expressions to safe expressions.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An expression {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|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P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)}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tuple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relational calculus is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safe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if every component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 appears in one of the relations,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tuples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, or constants that appear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P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NOTE: this is more than just a syntax condition. </a:t>
            </a:r>
          </a:p>
          <a:p>
            <a:pPr lvl="2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E.g. {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 = 5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charset="2"/>
              </a:rPr>
              <a:t>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} is not safe --- it defines an infinite set with attribute values that do not appear in any relation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tuples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constants in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Safety of Expressions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Extended E-R Features: Specialization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26400" cy="44783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Top-down design process; we designate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subgroupings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within an entity set that are distinctive from other entities in the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subgroupings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become lower-level entity sets that have attributes or participate in relationships that do not apply to the higher-level entity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Depicted by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triangle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component labeled ISA (E.g.,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“is a”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 inheritance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a lower-level entity set inherits all the attributes and relationship participation of the higher-level entity set to which it is linked.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Specialization Example</a:t>
            </a:r>
          </a:p>
        </p:txBody>
      </p:sp>
      <p:pic>
        <p:nvPicPr>
          <p:cNvPr id="10137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8" y="1252538"/>
            <a:ext cx="46847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Extended ER Features: Generalization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26749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 bottom-up design process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combine a number of entity sets that share the same features into a higher-level entity set.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Specialization and generalization are simple inversions of each other; they are represented in an E-R diagram in the same way.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terms specialization and generalization are used interchangeably.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7150"/>
            <a:ext cx="8458200" cy="687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Specialization and Generalization (Cont.)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797800" cy="40274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have multiple specializations of an entity set based on different features.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permanent_employee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temporary_employee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in addition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secretary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particular employee would be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member of one of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permanent_employee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temporary_employee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also a member of one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secretary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ISA relationship also referred to as 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superclass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subclass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8525" y="171450"/>
            <a:ext cx="8077200" cy="8763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 Constraints on a Specialization/Generalization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222375"/>
            <a:ext cx="8040687" cy="49196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Constraint on which entities can be members of a given lower-level entity set.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condition-defined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all customers over 65 years are members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senior-citizen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entity set;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senior-citizen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ISA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user-defined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Constraint on whether or not entities may belong to more than one lower-level entity set within a single generalization.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Disjoint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entity can belong to only one lower-level entity set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Noted in E-R diagram by having multiple lower-level entity sets link to the same triangle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Overlapping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entity can belong to more than one lower-level entity set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-119063"/>
            <a:ext cx="8077200" cy="11525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Constraints on a Specialization/Generalization (Cont.)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364412" cy="4343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Completeness constraint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 specifies whether or not an entity in the higher-level entity set must belong to at least one of the lower-level entity sets within a generalization.</a:t>
            </a:r>
          </a:p>
          <a:p>
            <a:pPr lvl="1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an entity must belong to one of the lower-level entity sets</a:t>
            </a:r>
          </a:p>
          <a:p>
            <a:pPr lvl="1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an entity need not belong to one of the lower-level entity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52388"/>
            <a:ext cx="6726238" cy="622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Aggregation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855663" y="1222375"/>
            <a:ext cx="79851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1800" dirty="0"/>
              <a:t> 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Consider the ternary relationship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, which we saw earlier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 Suppose we want to record evaluations of a student by a guide on a project</a:t>
            </a:r>
          </a:p>
        </p:txBody>
      </p:sp>
      <p:pic>
        <p:nvPicPr>
          <p:cNvPr id="111620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850" y="2246313"/>
            <a:ext cx="52022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Aggregation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2" y="1222375"/>
            <a:ext cx="7907337" cy="52260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Relationship sets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eval_for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represent overlapping information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eval_for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 corresponds to a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some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relationships may not correspond to any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eval_for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relationships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we can’t discard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Eliminate this redundancy via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aggregation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 relationship as an abstract entity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Allows relationships between relationships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Abstraction of relationship into new 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Aggregation (Cont.)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139112" cy="14811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Without introducing redundancy, the following diagram represents: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student is guided by a particular instructor on a particular project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student, instructor, project combination may have an associated evaluation</a:t>
            </a:r>
          </a:p>
        </p:txBody>
      </p:sp>
      <p:pic>
        <p:nvPicPr>
          <p:cNvPr id="247812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1"/>
            <a:ext cx="49418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506413"/>
            <a:ext cx="80772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Representing Specialization via Schemas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370013"/>
            <a:ext cx="7831137" cy="4503737"/>
          </a:xfrm>
        </p:spPr>
        <p:txBody>
          <a:bodyPr>
            <a:normAutofit lnSpcReduction="10000"/>
          </a:bodyPr>
          <a:lstStyle/>
          <a:p>
            <a:pPr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1: </a:t>
            </a: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 schema for the higher-level entity </a:t>
            </a: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 schema for each lower-level entity set, include primary key of higher-level entity set and local attributes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schema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person	   ID, name, street, city  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student	   ID,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tot_cred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employee	   ID, salary</a:t>
            </a: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Drawback:  getting information about,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employee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requires accessing two relations, the one corresponding to the low-level schema and the one corresponding to the high-level schema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1981200" y="3429000"/>
            <a:ext cx="379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402013" y="2917825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Find all students who have taken all courses offered in the Biology department</a:t>
            </a:r>
          </a:p>
          <a:p>
            <a:pPr lvl="1"/>
            <a:r>
              <a:rPr lang="en-US" sz="2000" dirty="0"/>
              <a:t>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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student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r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]) </a:t>
            </a:r>
            <a:b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(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course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dept_name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]=“Biology” 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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takes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]   </a:t>
            </a:r>
            <a:b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               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 =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Symbol" charset="2"/>
              </a:rPr>
              <a:t>u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[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course_id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charset="2"/>
              </a:rPr>
              <a:t>]))}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Note that without the existential quantification on student, the above query would be unsafe if the Biology department has not offered any courses. 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Universal Quantification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474663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Representing Specialization as Schemas (Cont.)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222375"/>
            <a:ext cx="8156575" cy="5156200"/>
          </a:xfrm>
        </p:spPr>
        <p:txBody>
          <a:bodyPr>
            <a:normAutofit lnSpcReduction="10000"/>
          </a:bodyPr>
          <a:lstStyle/>
          <a:p>
            <a:pPr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2:  </a:t>
            </a: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 a schema for each entity set with all local and inherited attributes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schema</a:t>
            </a: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person	       ID, name, street, city	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student	       ID, name, street, city,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tot_cred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employee 	       ID, name, street, city, salary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specialization is total, the schema for the generalized entity set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not required to store information</a:t>
            </a:r>
          </a:p>
          <a:p>
            <a:pPr lvl="2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defined as a “view” relation containing union of specialization relations</a:t>
            </a:r>
          </a:p>
          <a:p>
            <a:pPr lvl="2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explicit schema may still be needed for foreign key constraints</a:t>
            </a:r>
          </a:p>
          <a:p>
            <a:pPr lvl="1">
              <a:tabLst>
                <a:tab pos="346075" algn="l"/>
                <a:tab pos="1255713" algn="ctr"/>
                <a:tab pos="2452688" algn="l"/>
                <a:tab pos="3824288" algn="ctr"/>
              </a:tabLs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Drawback: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name, street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may be stored redundantly for people who are both students and employees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1524000" y="2590800"/>
            <a:ext cx="538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3186113" y="1943100"/>
            <a:ext cx="0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-180975"/>
            <a:ext cx="8131175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Schemas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Corresponding to Aggregation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762000" y="1828800"/>
            <a:ext cx="75628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To represent aggregation, create a schema containing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primary key of the aggregated relationship,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the primary key of the associated entity set</a:t>
            </a:r>
          </a:p>
          <a:p>
            <a:pPr marL="742950" lvl="1" indent="-285750">
              <a:spcBef>
                <a:spcPct val="35000"/>
              </a:spcBef>
              <a:buClr>
                <a:schemeClr val="hlink"/>
              </a:buClr>
              <a:buSzPct val="80000"/>
              <a:buFont typeface="Monotype Sorts" charset="2"/>
              <a:buChar char="l"/>
            </a:pPr>
            <a:r>
              <a:rPr kumimoji="1" lang="en-US" sz="3200" dirty="0">
                <a:latin typeface="Times New Roman" pitchFamily="18" charset="0"/>
                <a:cs typeface="Times New Roman" pitchFamily="18" charset="0"/>
              </a:rPr>
              <a:t>any descriptive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582613"/>
            <a:ext cx="7377112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Schemas Corresponding to Aggregation (Cont.)</a:t>
            </a: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838200" y="1371600"/>
            <a:ext cx="7545387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For example, to represent aggregation manages between relationship </a:t>
            </a:r>
            <a:r>
              <a:rPr kumimoji="1" lang="en-US" sz="1800" dirty="0" err="1">
                <a:latin typeface="Times New Roman" pitchFamily="18" charset="0"/>
                <a:cs typeface="Times New Roman" pitchFamily="18" charset="0"/>
              </a:rPr>
              <a:t>works_on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 and entity set manager, create a schema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eval_for</a:t>
            </a:r>
            <a:r>
              <a:rPr kumimoji="1"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s_ID</a:t>
            </a:r>
            <a:r>
              <a:rPr kumimoji="1"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project_id</a:t>
            </a:r>
            <a:r>
              <a:rPr kumimoji="1"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i_ID</a:t>
            </a:r>
            <a:r>
              <a:rPr kumimoji="1"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evaluation_id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Char char="n"/>
            </a:pP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Schema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proj_guide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 is redundant provided we are willing to store null values for attribute </a:t>
            </a:r>
            <a:r>
              <a:rPr kumimoji="1" lang="en-US" sz="1800" i="1" dirty="0" err="1">
                <a:latin typeface="Times New Roman" pitchFamily="18" charset="0"/>
                <a:cs typeface="Times New Roman" pitchFamily="18" charset="0"/>
              </a:rPr>
              <a:t>manager_name</a:t>
            </a:r>
            <a:r>
              <a:rPr kumimoji="1" lang="en-US" sz="1800" dirty="0">
                <a:latin typeface="Times New Roman" pitchFamily="18" charset="0"/>
                <a:cs typeface="Times New Roman" pitchFamily="18" charset="0"/>
              </a:rPr>
              <a:t> in relation on schema </a:t>
            </a:r>
            <a:r>
              <a:rPr kumimoji="1" lang="en-US" sz="1800" i="1" dirty="0">
                <a:latin typeface="Times New Roman" pitchFamily="18" charset="0"/>
                <a:cs typeface="Times New Roman" pitchFamily="18" charset="0"/>
              </a:rPr>
              <a:t>manages</a:t>
            </a:r>
            <a:endParaRPr kumimoji="1"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8" name="Line 19"/>
          <p:cNvSpPr>
            <a:spLocks noChangeShapeType="1"/>
          </p:cNvSpPr>
          <p:nvPr/>
        </p:nvSpPr>
        <p:spPr bwMode="auto">
          <a:xfrm>
            <a:off x="4495800" y="407035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3909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200400"/>
            <a:ext cx="4283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E-R Design Decisions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397750" cy="4687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an attribute or entity set to represent an object.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Whether a real-world concept is best expressed by an entity set or a relationship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a ternary relationship versus a pair of binary relationships.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a strong or weak entity set.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specialization/generalization – contributes to modularity in the design.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 of aggregation – can treat the aggregate entity set as a single unit without concern for the details of its internal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ea typeface="+mj-ea"/>
              </a:rPr>
              <a:t>How about doing another ER design interactively on the board?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55575"/>
            <a:ext cx="8867775" cy="477838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Symbols Used in E-R Notation</a:t>
            </a:r>
          </a:p>
        </p:txBody>
      </p:sp>
      <p:pic>
        <p:nvPicPr>
          <p:cNvPr id="138274" name="Picture 5"/>
          <p:cNvPicPr>
            <a:picLocks noChangeAspect="1" noChangeArrowheads="1"/>
          </p:cNvPicPr>
          <p:nvPr/>
        </p:nvPicPr>
        <p:blipFill>
          <a:blip r:embed="rId3" cstate="print"/>
          <a:srcRect b="53856"/>
          <a:stretch>
            <a:fillRect/>
          </a:stretch>
        </p:blipFill>
        <p:spPr bwMode="auto">
          <a:xfrm>
            <a:off x="512763" y="1241425"/>
            <a:ext cx="8012112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Symbols Used in E-R Notation (Cont.)</a:t>
            </a:r>
          </a:p>
        </p:txBody>
      </p:sp>
      <p:pic>
        <p:nvPicPr>
          <p:cNvPr id="140373" name="Picture 5"/>
          <p:cNvPicPr>
            <a:picLocks noChangeAspect="1" noChangeArrowheads="1"/>
          </p:cNvPicPr>
          <p:nvPr/>
        </p:nvPicPr>
        <p:blipFill>
          <a:blip r:embed="rId3" cstate="print"/>
          <a:srcRect t="45372"/>
          <a:stretch>
            <a:fillRect/>
          </a:stretch>
        </p:blipFill>
        <p:spPr bwMode="auto">
          <a:xfrm>
            <a:off x="1196975" y="979488"/>
            <a:ext cx="74358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Alternative ER Notations</a:t>
            </a:r>
          </a:p>
        </p:txBody>
      </p:sp>
      <p:sp>
        <p:nvSpPr>
          <p:cNvPr id="142339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814388" y="1093788"/>
            <a:ext cx="7661275" cy="606425"/>
          </a:xfrm>
        </p:spPr>
        <p:txBody>
          <a:bodyPr/>
          <a:lstStyle/>
          <a:p>
            <a:r>
              <a:rPr kumimoji="0" lang="en-US" sz="2000" smtClean="0"/>
              <a:t> </a:t>
            </a:r>
            <a:r>
              <a:rPr kumimoji="0" lang="en-US" smtClean="0"/>
              <a:t>Chen, IDE1FX, …</a:t>
            </a:r>
          </a:p>
        </p:txBody>
      </p:sp>
      <p:pic>
        <p:nvPicPr>
          <p:cNvPr id="142371" name="Picture 5"/>
          <p:cNvPicPr>
            <a:picLocks noChangeAspect="1" noChangeArrowheads="1"/>
          </p:cNvPicPr>
          <p:nvPr/>
        </p:nvPicPr>
        <p:blipFill>
          <a:blip r:embed="rId3" cstate="print"/>
          <a:srcRect r="15594" b="76595"/>
          <a:stretch>
            <a:fillRect/>
          </a:stretch>
        </p:blipFill>
        <p:spPr bwMode="auto">
          <a:xfrm>
            <a:off x="1065213" y="1760538"/>
            <a:ext cx="68310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72" name="Picture 5"/>
          <p:cNvPicPr>
            <a:picLocks noChangeAspect="1" noChangeArrowheads="1"/>
          </p:cNvPicPr>
          <p:nvPr/>
        </p:nvPicPr>
        <p:blipFill>
          <a:blip r:embed="rId3" cstate="print"/>
          <a:srcRect t="87552"/>
          <a:stretch>
            <a:fillRect/>
          </a:stretch>
        </p:blipFill>
        <p:spPr bwMode="auto">
          <a:xfrm>
            <a:off x="514350" y="4040188"/>
            <a:ext cx="84788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Alternative ER Notations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66825"/>
            <a:ext cx="8232775" cy="622300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charset="2"/>
              <a:buNone/>
            </a:pPr>
            <a:r>
              <a:rPr lang="en-US" b="1" smtClean="0"/>
              <a:t>                                             Chen                      IDE1FX (Crows feet notation)</a:t>
            </a:r>
          </a:p>
        </p:txBody>
      </p:sp>
      <p:pic>
        <p:nvPicPr>
          <p:cNvPr id="144468" name="Picture 5"/>
          <p:cNvPicPr>
            <a:picLocks noChangeAspect="1" noChangeArrowheads="1"/>
          </p:cNvPicPr>
          <p:nvPr/>
        </p:nvPicPr>
        <p:blipFill>
          <a:blip r:embed="rId3" cstate="print"/>
          <a:srcRect t="22716" b="11975"/>
          <a:stretch>
            <a:fillRect/>
          </a:stretch>
        </p:blipFill>
        <p:spPr bwMode="auto">
          <a:xfrm>
            <a:off x="1223963" y="1784350"/>
            <a:ext cx="75549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UML	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419975" cy="487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UML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Unified Modeling Language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UML has many components to graphically model different aspects of an entire software system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UML Class Diagrams correspond to E-R Diagram, but several differences.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848600" cy="48768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nonprocedural query language equivalent in power to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tuple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relational calculus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Each query is an expression of the form:</a:t>
            </a:r>
          </a:p>
          <a:p>
            <a:pPr>
              <a:buFont typeface="Monotype Sorts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charset="2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{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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x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1900" i="1" baseline="-25000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 |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P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19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1900" i="1" baseline="-25000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)}</a:t>
            </a:r>
            <a:b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endParaRPr lang="en-US" dirty="0">
              <a:latin typeface="Times New Roman" pitchFamily="18" charset="0"/>
              <a:cs typeface="Times New Roman" pitchFamily="18" charset="0"/>
              <a:sym typeface="Symbol" charset="2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21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2100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2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…,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x</a:t>
            </a:r>
            <a:r>
              <a:rPr lang="en-US" sz="2100" i="1" baseline="-25000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n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represent domain variables</a:t>
            </a: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represents a formula similar to that of the predicate calculus</a:t>
            </a:r>
          </a:p>
          <a:p>
            <a:pPr lvl="1">
              <a:buFont typeface="Monotype Sorts" charset="2"/>
              <a:buNone/>
            </a:pPr>
            <a:endParaRPr lang="en-US" i="1" baseline="-25000" dirty="0">
              <a:sym typeface="Symbol" charset="2"/>
            </a:endParaRP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Domain Relational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8838" y="104775"/>
            <a:ext cx="80772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ER vs. UML Class Diagrams</a:t>
            </a:r>
          </a:p>
        </p:txBody>
      </p:sp>
      <p:sp>
        <p:nvSpPr>
          <p:cNvPr id="148564" name="Text Box 163"/>
          <p:cNvSpPr txBox="1">
            <a:spLocks noChangeArrowheads="1"/>
          </p:cNvSpPr>
          <p:nvPr/>
        </p:nvSpPr>
        <p:spPr bwMode="auto">
          <a:xfrm>
            <a:off x="1673225" y="6007100"/>
            <a:ext cx="610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*</a:t>
            </a:r>
            <a:r>
              <a:rPr lang="en-US" sz="1800"/>
              <a:t>Note reversal of position in cardinality constraint depiction</a:t>
            </a:r>
          </a:p>
        </p:txBody>
      </p:sp>
      <p:pic>
        <p:nvPicPr>
          <p:cNvPr id="148565" name="Picture 5"/>
          <p:cNvPicPr>
            <a:picLocks noChangeAspect="1" noChangeArrowheads="1"/>
          </p:cNvPicPr>
          <p:nvPr/>
        </p:nvPicPr>
        <p:blipFill>
          <a:blip r:embed="rId3" cstate="print"/>
          <a:srcRect b="44093"/>
          <a:stretch>
            <a:fillRect/>
          </a:stretch>
        </p:blipFill>
        <p:spPr bwMode="auto">
          <a:xfrm>
            <a:off x="569913" y="1065213"/>
            <a:ext cx="82804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ER vs. UML Class Diagrams</a:t>
            </a:r>
          </a:p>
        </p:txBody>
      </p:sp>
      <p:sp>
        <p:nvSpPr>
          <p:cNvPr id="150609" name="Text Box 82"/>
          <p:cNvSpPr txBox="1">
            <a:spLocks noChangeArrowheads="1"/>
          </p:cNvSpPr>
          <p:nvPr/>
        </p:nvSpPr>
        <p:spPr bwMode="auto">
          <a:xfrm>
            <a:off x="1630363" y="1058863"/>
            <a:ext cx="2335212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defTabSz="449263"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ER Diagram Notation</a:t>
            </a:r>
          </a:p>
        </p:txBody>
      </p:sp>
      <p:sp>
        <p:nvSpPr>
          <p:cNvPr id="150610" name="Text Box 83"/>
          <p:cNvSpPr txBox="1">
            <a:spLocks noChangeArrowheads="1"/>
          </p:cNvSpPr>
          <p:nvPr/>
        </p:nvSpPr>
        <p:spPr bwMode="auto">
          <a:xfrm>
            <a:off x="5378450" y="1087438"/>
            <a:ext cx="2030413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defTabSz="449263" eaLnBrk="1">
              <a:lnSpc>
                <a:spcPct val="10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Equivalent in UML</a:t>
            </a:r>
          </a:p>
        </p:txBody>
      </p:sp>
      <p:sp>
        <p:nvSpPr>
          <p:cNvPr id="150611" name="Text Box 84"/>
          <p:cNvSpPr txBox="1">
            <a:spLocks noChangeArrowheads="1"/>
          </p:cNvSpPr>
          <p:nvPr/>
        </p:nvSpPr>
        <p:spPr bwMode="auto">
          <a:xfrm>
            <a:off x="1158875" y="5829300"/>
            <a:ext cx="673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*</a:t>
            </a:r>
            <a:r>
              <a:rPr lang="en-US" sz="1800"/>
              <a:t>Generalization can use merged or separate arrows independent</a:t>
            </a:r>
          </a:p>
          <a:p>
            <a:r>
              <a:rPr lang="en-US" sz="1800"/>
              <a:t>  of disjoint/overlapping</a:t>
            </a:r>
            <a:endParaRPr lang="en-US" sz="1800">
              <a:solidFill>
                <a:schemeClr val="tx2"/>
              </a:solidFill>
            </a:endParaRPr>
          </a:p>
        </p:txBody>
      </p:sp>
      <p:pic>
        <p:nvPicPr>
          <p:cNvPr id="150612" name="Picture 5"/>
          <p:cNvPicPr>
            <a:picLocks noChangeAspect="1" noChangeArrowheads="1"/>
          </p:cNvPicPr>
          <p:nvPr/>
        </p:nvPicPr>
        <p:blipFill>
          <a:blip r:embed="rId3" cstate="print"/>
          <a:srcRect t="56212" r="11429"/>
          <a:stretch>
            <a:fillRect/>
          </a:stretch>
        </p:blipFill>
        <p:spPr bwMode="auto">
          <a:xfrm>
            <a:off x="846138" y="1641475"/>
            <a:ext cx="7870825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UML</a:t>
            </a:r>
            <a:r>
              <a:rPr lang="en-US" dirty="0">
                <a:ea typeface="+mj-ea"/>
              </a:rPr>
              <a:t> Class Diagrams (Cont.)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222375"/>
            <a:ext cx="735965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Binary relationship sets are represented in UML by just drawing a line connecting the entity sets. The relationship set name is written adjacent to the line.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role played by an entity set in a relationship set may also be specified by writing the role name on the line, adjacent to the entity set.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relationship set name may alternatively be written in a box, along with attributes of the relationship set, and the box is connected, using a dotted line, to the line depicting the  relationship set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00963" cy="3590925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Find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ID, name,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dept_name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salary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instructors whose salary is greater than $80,000</a:t>
            </a:r>
          </a:p>
          <a:p>
            <a:pPr lvl="1"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n, d, s&gt;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n, d, s&gt;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instructor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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 80000}</a:t>
            </a:r>
          </a:p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As in the previous query, but output only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 value</a:t>
            </a:r>
          </a:p>
          <a:p>
            <a:pPr lvl="1"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n, d, s&gt;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instructor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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 80000}</a:t>
            </a:r>
          </a:p>
          <a:p>
            <a:pPr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Find the names of all instructors whose department is in the Watson building</a:t>
            </a:r>
          </a:p>
          <a:p>
            <a:pPr>
              <a:buFont typeface="Monotype Sorts" charset="2"/>
              <a:buNone/>
              <a:tabLst>
                <a:tab pos="3195638" algn="ct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{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&lt; n &gt;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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d, s (&lt;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charset="2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, n, d, s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&gt;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instructor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                b, a (&lt;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 d, b, a&gt;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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department 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 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charset="2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charset="2"/>
              </a:rPr>
              <a:t> = “Watson” ))}</a:t>
            </a:r>
          </a:p>
          <a:p>
            <a:pPr lvl="1">
              <a:tabLst>
                <a:tab pos="3195638" algn="ctr"/>
              </a:tabLst>
            </a:pPr>
            <a:endParaRPr lang="en-US" dirty="0">
              <a:sym typeface="Symbol" charset="2"/>
            </a:endParaRPr>
          </a:p>
          <a:p>
            <a:pPr>
              <a:tabLst>
                <a:tab pos="3195638" algn="ctr"/>
              </a:tabLst>
            </a:pPr>
            <a:endParaRPr lang="en-US" dirty="0">
              <a:sym typeface="Symbol" charset="2"/>
            </a:endParaRPr>
          </a:p>
          <a:p>
            <a:pPr>
              <a:tabLst>
                <a:tab pos="3195638" algn="ctr"/>
              </a:tabLst>
            </a:pPr>
            <a:endParaRPr lang="en-US" dirty="0">
              <a:sym typeface="Symbol" charset="2"/>
            </a:endParaRPr>
          </a:p>
          <a:p>
            <a:pPr lvl="1">
              <a:tabLst>
                <a:tab pos="3195638" algn="ctr"/>
              </a:tabLst>
            </a:pPr>
            <a:endParaRPr lang="en-US" dirty="0">
              <a:sym typeface="Symbol" charset="2"/>
            </a:endParaRPr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Example Queries</a:t>
            </a:r>
          </a:p>
        </p:txBody>
      </p:sp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871538" y="2755900"/>
            <a:ext cx="741203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sz="2000"/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i="1"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i="1">
              <a:sym typeface="Symbol" charset="2"/>
            </a:endParaRPr>
          </a:p>
          <a:p>
            <a:pPr>
              <a:spcBef>
                <a:spcPct val="35000"/>
              </a:spcBef>
              <a:buClr>
                <a:schemeClr val="tx2"/>
              </a:buClr>
              <a:buSzPct val="90000"/>
              <a:buFont typeface="Monotype Sorts" charset="2"/>
              <a:buNone/>
            </a:pPr>
            <a:endParaRPr kumimoji="1" lang="en-US" i="1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1" grpId="0" build="p" autoUpdateAnimBg="0"/>
      <p:bldP spid="75981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</TotalTime>
  <Words>3673</Words>
  <Application>Microsoft Office PowerPoint</Application>
  <PresentationFormat>On-screen Show (4:3)</PresentationFormat>
  <Paragraphs>485</Paragraphs>
  <Slides>82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Concourse</vt:lpstr>
      <vt:lpstr>      Tuple Relational Calculus UNIT-IV</vt:lpstr>
      <vt:lpstr>Tuple Relational Calculus</vt:lpstr>
      <vt:lpstr>Predicate Calculus Formula</vt:lpstr>
      <vt:lpstr>Example Queries</vt:lpstr>
      <vt:lpstr>Example Queries</vt:lpstr>
      <vt:lpstr>Safety of Expressions</vt:lpstr>
      <vt:lpstr>Universal Quantification</vt:lpstr>
      <vt:lpstr>Domain Relational Calculus</vt:lpstr>
      <vt:lpstr>Example Queries</vt:lpstr>
      <vt:lpstr>Example Queries</vt:lpstr>
      <vt:lpstr>Safety of Expressions</vt:lpstr>
      <vt:lpstr>Universal Quantification</vt:lpstr>
      <vt:lpstr>  Entity-Relationship Model</vt:lpstr>
      <vt:lpstr> Entity-Relationship Model</vt:lpstr>
      <vt:lpstr>Modeling</vt:lpstr>
      <vt:lpstr>Entity Sets instructor and student</vt:lpstr>
      <vt:lpstr>Relationship Sets</vt:lpstr>
      <vt:lpstr>Relationship Set Advisor</vt:lpstr>
      <vt:lpstr>Relationship Sets (Cont.)</vt:lpstr>
      <vt:lpstr>Degree of a Relationship Set</vt:lpstr>
      <vt:lpstr>Attributes</vt:lpstr>
      <vt:lpstr>Composite Attributes</vt:lpstr>
      <vt:lpstr>Mapping Cardinality Constraints</vt:lpstr>
      <vt:lpstr>Mapping Cardinalities</vt:lpstr>
      <vt:lpstr>Mapping Cardinalities </vt:lpstr>
      <vt:lpstr>Keys</vt:lpstr>
      <vt:lpstr>Keys for Relationship Sets</vt:lpstr>
      <vt:lpstr>Redundant Attributes</vt:lpstr>
      <vt:lpstr>E-R Diagrams</vt:lpstr>
      <vt:lpstr>Entity With Composite, Multivalued, and Derived Attributes</vt:lpstr>
      <vt:lpstr>Relationship Sets with Attributes</vt:lpstr>
      <vt:lpstr>Roles</vt:lpstr>
      <vt:lpstr>Cardinality Constraints</vt:lpstr>
      <vt:lpstr>One-to-One Relationship</vt:lpstr>
      <vt:lpstr>One-to-Many Relationship</vt:lpstr>
      <vt:lpstr>Many-to-One Relationships</vt:lpstr>
      <vt:lpstr>Many-to-Many Relationship</vt:lpstr>
      <vt:lpstr>Participation of an Entity Set in a Relationship Set</vt:lpstr>
      <vt:lpstr>  Alternative Notation for Cardinality Limits</vt:lpstr>
      <vt:lpstr>E-R Diagram with a Ternary Relationship</vt:lpstr>
      <vt:lpstr>Cardinality Constraints on Ternary Relationship</vt:lpstr>
      <vt:lpstr>Weak Entity Sets</vt:lpstr>
      <vt:lpstr>Weak Entity Sets (Cont.)</vt:lpstr>
      <vt:lpstr>Weak Entity Sets (Cont.)</vt:lpstr>
      <vt:lpstr>E-R Diagram for a University Enterprise</vt:lpstr>
      <vt:lpstr>Reduction to Relation Schemas</vt:lpstr>
      <vt:lpstr>Representing Entity Sets With Simple Attributes</vt:lpstr>
      <vt:lpstr>Representing Relationship Sets</vt:lpstr>
      <vt:lpstr>Redundancy of Schemas</vt:lpstr>
      <vt:lpstr>Redundancy of Schemas (Cont.)</vt:lpstr>
      <vt:lpstr>Composite and Multivalued Attributes</vt:lpstr>
      <vt:lpstr>Composite and Multivalued Attributes</vt:lpstr>
      <vt:lpstr>Multivalued Attributes (Cont.)</vt:lpstr>
      <vt:lpstr>Design Issues</vt:lpstr>
      <vt:lpstr>Design Issues</vt:lpstr>
      <vt:lpstr>Design Issues</vt:lpstr>
      <vt:lpstr> Binary Vs. Non-Binary Relationships</vt:lpstr>
      <vt:lpstr>Converting Non-Binary Relationships to Binary Form</vt:lpstr>
      <vt:lpstr>Converting Non-Binary Relationships (Cont.)</vt:lpstr>
      <vt:lpstr>Extended E-R Features: Specialization</vt:lpstr>
      <vt:lpstr>Specialization Example</vt:lpstr>
      <vt:lpstr>Extended ER Features: Generalization</vt:lpstr>
      <vt:lpstr>Specialization and Generalization (Cont.)</vt:lpstr>
      <vt:lpstr>Design Constraints on a Specialization/Generalization</vt:lpstr>
      <vt:lpstr>  Design Constraints on a Specialization/Generalization (Cont.)</vt:lpstr>
      <vt:lpstr>Aggregation</vt:lpstr>
      <vt:lpstr>Aggregation (Cont.)</vt:lpstr>
      <vt:lpstr>Aggregation (Cont.)</vt:lpstr>
      <vt:lpstr>Representing Specialization via Schemas</vt:lpstr>
      <vt:lpstr>Representing Specialization as Schemas (Cont.)</vt:lpstr>
      <vt:lpstr>  Schemas Corresponding to Aggregation</vt:lpstr>
      <vt:lpstr>Schemas Corresponding to Aggregation (Cont.)</vt:lpstr>
      <vt:lpstr>E-R Design Decisions</vt:lpstr>
      <vt:lpstr>How about doing another ER design interactively on the board?</vt:lpstr>
      <vt:lpstr>Summary of Symbols Used in E-R Notation</vt:lpstr>
      <vt:lpstr>Symbols Used in E-R Notation (Cont.)</vt:lpstr>
      <vt:lpstr>Alternative ER Notations</vt:lpstr>
      <vt:lpstr>Alternative ER Notations</vt:lpstr>
      <vt:lpstr>UML </vt:lpstr>
      <vt:lpstr>ER vs. UML Class Diagrams</vt:lpstr>
      <vt:lpstr>ER vs. UML Class Diagrams</vt:lpstr>
      <vt:lpstr>UML Class Diagrams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Tuple Relational Calculus UNIT-IV</dc:title>
  <dc:creator>user</dc:creator>
  <cp:lastModifiedBy>user</cp:lastModifiedBy>
  <cp:revision>1</cp:revision>
  <dcterms:created xsi:type="dcterms:W3CDTF">2020-04-12T13:30:47Z</dcterms:created>
  <dcterms:modified xsi:type="dcterms:W3CDTF">2020-04-12T15:23:08Z</dcterms:modified>
</cp:coreProperties>
</file>