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343" r:id="rId2"/>
    <p:sldId id="344" r:id="rId3"/>
    <p:sldId id="345" r:id="rId4"/>
    <p:sldId id="346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84" r:id="rId42"/>
    <p:sldId id="385" r:id="rId43"/>
    <p:sldId id="386" r:id="rId44"/>
    <p:sldId id="387" r:id="rId45"/>
    <p:sldId id="388" r:id="rId46"/>
    <p:sldId id="389" r:id="rId47"/>
    <p:sldId id="392" r:id="rId48"/>
    <p:sldId id="393" r:id="rId49"/>
    <p:sldId id="394" r:id="rId50"/>
    <p:sldId id="395" r:id="rId51"/>
    <p:sldId id="396" r:id="rId52"/>
    <p:sldId id="397" r:id="rId53"/>
    <p:sldId id="398" r:id="rId54"/>
    <p:sldId id="401" r:id="rId55"/>
    <p:sldId id="402" r:id="rId56"/>
    <p:sldId id="403" r:id="rId57"/>
    <p:sldId id="404" r:id="rId58"/>
    <p:sldId id="405" r:id="rId59"/>
    <p:sldId id="406" r:id="rId60"/>
    <p:sldId id="408" r:id="rId61"/>
    <p:sldId id="410" r:id="rId62"/>
    <p:sldId id="411" r:id="rId63"/>
    <p:sldId id="414" r:id="rId64"/>
    <p:sldId id="415" r:id="rId65"/>
    <p:sldId id="416" r:id="rId66"/>
    <p:sldId id="417" r:id="rId67"/>
    <p:sldId id="418" r:id="rId68"/>
    <p:sldId id="419" r:id="rId69"/>
    <p:sldId id="420" r:id="rId70"/>
    <p:sldId id="423" r:id="rId71"/>
    <p:sldId id="424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C716E-8537-459F-B236-F2E60FA1037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52961-8769-4B93-96E0-9F409E5213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2529C-A354-44AB-B42C-1CAED461ACCE}" type="slidenum">
              <a:rPr lang="en-US"/>
              <a:pPr/>
              <a:t>1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0BF09-F185-4110-8368-61DCA8E9B690}" type="slidenum">
              <a:rPr lang="en-US"/>
              <a:pPr/>
              <a:t>10</a:t>
            </a:fld>
            <a:endParaRPr lang="en-US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E2F57-3B30-4E44-BB86-64CBD78133A6}" type="slidenum">
              <a:rPr lang="en-US"/>
              <a:pPr/>
              <a:t>11</a:t>
            </a:fld>
            <a:endParaRPr lang="en-US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6319A-ADAA-4298-A387-29C904D0EAB8}" type="slidenum">
              <a:rPr lang="en-US"/>
              <a:pPr/>
              <a:t>12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36399-EF9A-4258-8279-DDC587F20E96}" type="slidenum">
              <a:rPr lang="en-US"/>
              <a:pPr/>
              <a:t>13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FD287-C543-465C-989E-650A79C68443}" type="slidenum">
              <a:rPr lang="en-US"/>
              <a:pPr/>
              <a:t>14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4196F-A812-4307-8D04-CFF3062B0E88}" type="slidenum">
              <a:rPr lang="en-US"/>
              <a:pPr/>
              <a:t>15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7CB29-70AD-4E1F-B746-CFFABCA255EF}" type="slidenum">
              <a:rPr lang="en-US"/>
              <a:pPr/>
              <a:t>16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77C69-F9FD-4B49-92E8-FDD35DBDD8E6}" type="slidenum">
              <a:rPr lang="en-US"/>
              <a:pPr/>
              <a:t>17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78395-52FD-4C68-BCDE-9974324C0EFF}" type="slidenum">
              <a:rPr lang="en-US"/>
              <a:pPr/>
              <a:t>18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1056A-1409-4F5A-B573-3F3771711DA1}" type="slidenum">
              <a:rPr lang="en-US"/>
              <a:pPr/>
              <a:t>19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1385DC-A2C4-4E5D-87AA-7CB005DFBA62}" type="slidenum">
              <a:rPr lang="en-US"/>
              <a:pPr/>
              <a:t>2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90130C-1404-4F33-A986-BE55E53D46DA}" type="slidenum">
              <a:rPr lang="en-US"/>
              <a:pPr/>
              <a:t>20</a:t>
            </a:fld>
            <a:endParaRPr lang="en-US"/>
          </a:p>
        </p:txBody>
      </p:sp>
      <p:sp>
        <p:nvSpPr>
          <p:cNvPr id="69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F245EE-9E76-4427-B150-25BA44A20D0D}" type="slidenum">
              <a:rPr lang="en-US"/>
              <a:pPr/>
              <a:t>21</a:t>
            </a:fld>
            <a:endParaRPr lang="en-US"/>
          </a:p>
        </p:txBody>
      </p:sp>
      <p:sp>
        <p:nvSpPr>
          <p:cNvPr id="69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6376B-034A-453F-B9B3-D1563BFED6FD}" type="slidenum">
              <a:rPr lang="en-US"/>
              <a:pPr/>
              <a:t>22</a:t>
            </a:fld>
            <a:endParaRPr lang="en-US"/>
          </a:p>
        </p:txBody>
      </p:sp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B58CB-8975-4DEA-B499-99C8DBF2614E}" type="slidenum">
              <a:rPr lang="en-US"/>
              <a:pPr/>
              <a:t>23</a:t>
            </a:fld>
            <a:endParaRPr lang="en-US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42367-18B5-4341-A290-68A1D4F98B09}" type="slidenum">
              <a:rPr lang="en-US"/>
              <a:pPr/>
              <a:t>24</a:t>
            </a:fld>
            <a:endParaRPr lang="en-US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C0A99-7154-40E7-8068-DA67DE16E3F8}" type="slidenum">
              <a:rPr lang="en-US"/>
              <a:pPr/>
              <a:t>25</a:t>
            </a:fld>
            <a:endParaRPr lang="en-US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EB13F-69BD-4A59-835D-3DADAEEA3547}" type="slidenum">
              <a:rPr lang="en-US"/>
              <a:pPr/>
              <a:t>26</a:t>
            </a:fld>
            <a:endParaRPr lang="en-US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F862E-F2C7-4679-AE3A-82E7631FCF96}" type="slidenum">
              <a:rPr lang="en-US"/>
              <a:pPr/>
              <a:t>27</a:t>
            </a:fld>
            <a:endParaRPr lang="en-US"/>
          </a:p>
        </p:txBody>
      </p:sp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F7796-6B50-437F-9C62-0D9D4412FD02}" type="slidenum">
              <a:rPr lang="en-US"/>
              <a:pPr/>
              <a:t>28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4572C-5322-46CF-909E-0F4D3E20BDA2}" type="slidenum">
              <a:rPr lang="en-US"/>
              <a:pPr/>
              <a:t>29</a:t>
            </a:fld>
            <a:endParaRPr lang="en-US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99C5F-052A-4279-A04B-21EF26EF6CD1}" type="slidenum">
              <a:rPr lang="en-US"/>
              <a:pPr/>
              <a:t>3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B4BB1-15EF-4E44-91DC-217D8C0C3E38}" type="slidenum">
              <a:rPr lang="en-US"/>
              <a:pPr/>
              <a:t>30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B477B-0AE2-4C6B-BCE1-C680BB171B21}" type="slidenum">
              <a:rPr lang="en-US"/>
              <a:pPr/>
              <a:t>31</a:t>
            </a:fld>
            <a:endParaRPr lang="en-US"/>
          </a:p>
        </p:txBody>
      </p:sp>
      <p:sp>
        <p:nvSpPr>
          <p:cNvPr id="71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754F1-648B-4921-9BAA-7E0AD599B7ED}" type="slidenum">
              <a:rPr lang="en-US"/>
              <a:pPr/>
              <a:t>32</a:t>
            </a:fld>
            <a:endParaRPr lang="en-US"/>
          </a:p>
        </p:txBody>
      </p:sp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C3333-AAD2-49EC-BE9D-EA0C73DB85F6}" type="slidenum">
              <a:rPr lang="en-US"/>
              <a:pPr/>
              <a:t>33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49D0FF-3BDB-405A-912A-6D46E41A4052}" type="slidenum">
              <a:rPr lang="en-US"/>
              <a:pPr/>
              <a:t>34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0853A-2108-472F-BBB0-AF354539D289}" type="slidenum">
              <a:rPr lang="en-US"/>
              <a:pPr/>
              <a:t>35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7F027-084F-40DF-98C2-77A3BAEB81DA}" type="slidenum">
              <a:rPr lang="en-US"/>
              <a:pPr/>
              <a:t>36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4AC70-1754-4C3D-91AA-747985E0A867}" type="slidenum">
              <a:rPr lang="en-US"/>
              <a:pPr/>
              <a:t>37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D788C-B646-4EC3-B723-E240A7C83184}" type="slidenum">
              <a:rPr lang="en-US"/>
              <a:pPr/>
              <a:t>38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46800-FCCF-4860-9E0E-AA0F3E53B9FA}" type="slidenum">
              <a:rPr lang="en-US"/>
              <a:pPr/>
              <a:t>39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98363-E978-45EE-9D84-D5569754808C}" type="slidenum">
              <a:rPr lang="en-US"/>
              <a:pPr/>
              <a:t>4</a:t>
            </a:fld>
            <a:endParaRPr lang="en-US"/>
          </a:p>
        </p:txBody>
      </p:sp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75F5C-F473-4FB8-B47D-D3476EB878E9}" type="slidenum">
              <a:rPr lang="en-US"/>
              <a:pPr/>
              <a:t>40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FEE4-47E7-4182-8EB5-890DA8E3D562}" type="slidenum">
              <a:rPr lang="en-US"/>
              <a:pPr/>
              <a:t>41</a:t>
            </a:fld>
            <a:endParaRPr 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18442-074D-49DA-9BD2-4AFFC584B1FD}" type="slidenum">
              <a:rPr lang="en-US"/>
              <a:pPr/>
              <a:t>42</a:t>
            </a:fld>
            <a:endParaRPr 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B9B46-A2FF-40FA-9F22-726085086501}" type="slidenum">
              <a:rPr lang="en-US"/>
              <a:pPr/>
              <a:t>43</a:t>
            </a:fld>
            <a:endParaRPr lang="en-US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60B441-7AAF-4D5D-B210-5FF4C19D047D}" type="slidenum">
              <a:rPr lang="en-US"/>
              <a:pPr/>
              <a:t>44</a:t>
            </a:fld>
            <a:endParaRPr 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FD4CF-E517-44BB-B7BE-571DA85BF408}" type="slidenum">
              <a:rPr lang="en-US"/>
              <a:pPr/>
              <a:t>45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5495B-08D8-4327-B62F-2A91189AF016}" type="slidenum">
              <a:rPr lang="en-US"/>
              <a:pPr/>
              <a:t>46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1EA35-A4C4-4B2D-8575-66759CEB2C64}" type="slidenum">
              <a:rPr lang="en-US"/>
              <a:pPr/>
              <a:t>47</a:t>
            </a:fld>
            <a:endParaRPr lang="en-US"/>
          </a:p>
        </p:txBody>
      </p:sp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C916F-831C-43F0-943F-19091E9A70D6}" type="slidenum">
              <a:rPr lang="en-US"/>
              <a:pPr/>
              <a:t>48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4F4048-26B4-4C28-B50F-86AFE61BADBC}" type="slidenum">
              <a:rPr lang="en-US"/>
              <a:pPr/>
              <a:t>49</a:t>
            </a:fld>
            <a:endParaRPr lang="en-US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83C7D-AF36-4B63-B81F-8206D8296827}" type="slidenum">
              <a:rPr lang="en-US"/>
              <a:pPr/>
              <a:t>5</a:t>
            </a:fld>
            <a:endParaRPr lang="en-US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78764A-D70F-4F53-A631-2557F448C6E9}" type="slidenum">
              <a:rPr lang="en-US"/>
              <a:pPr/>
              <a:t>50</a:t>
            </a:fld>
            <a:endParaRPr lang="en-US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1A9DE-88F9-4DC0-8F80-7DDB6E8A01B2}" type="slidenum">
              <a:rPr lang="en-US"/>
              <a:pPr/>
              <a:t>51</a:t>
            </a:fld>
            <a:endParaRPr lang="en-US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0A2F8-078C-4676-8CF8-2DCC821DF8FA}" type="slidenum">
              <a:rPr lang="en-US"/>
              <a:pPr/>
              <a:t>52</a:t>
            </a:fld>
            <a:endParaRPr lang="en-US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0747AF-FE46-4D9D-92B1-BA636CDEE636}" type="slidenum">
              <a:rPr lang="en-US"/>
              <a:pPr/>
              <a:t>53</a:t>
            </a:fld>
            <a:endParaRPr lang="en-US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4679E-4322-4516-BFB6-E0B617A2C2A7}" type="slidenum">
              <a:rPr lang="en-US"/>
              <a:pPr/>
              <a:t>54</a:t>
            </a:fld>
            <a:endParaRPr lang="en-US"/>
          </a:p>
        </p:txBody>
      </p:sp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6A43D-0C87-408D-B299-942DE5897A13}" type="slidenum">
              <a:rPr lang="en-US"/>
              <a:pPr/>
              <a:t>55</a:t>
            </a:fld>
            <a:endParaRPr lang="en-US"/>
          </a:p>
        </p:txBody>
      </p:sp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BC0D2-E2CA-40D4-A788-BD1424E98F51}" type="slidenum">
              <a:rPr lang="en-US"/>
              <a:pPr/>
              <a:t>56</a:t>
            </a:fld>
            <a:endParaRPr lang="en-US"/>
          </a:p>
        </p:txBody>
      </p:sp>
      <p:sp>
        <p:nvSpPr>
          <p:cNvPr id="85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0D57B-A5E1-4E52-B841-0EAB64088816}" type="slidenum">
              <a:rPr lang="en-US"/>
              <a:pPr/>
              <a:t>57</a:t>
            </a:fld>
            <a:endParaRPr lang="en-US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CA102-D548-4D9B-9E24-08400D882979}" type="slidenum">
              <a:rPr lang="en-US"/>
              <a:pPr/>
              <a:t>58</a:t>
            </a:fld>
            <a:endParaRPr lang="en-US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FDDA39-D5B3-4CCC-8EB8-27ACBB00BE3E}" type="slidenum">
              <a:rPr lang="en-US"/>
              <a:pPr/>
              <a:t>59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4A7BC-DDD1-46C9-9E73-92551BB697A8}" type="slidenum">
              <a:rPr lang="en-US"/>
              <a:pPr/>
              <a:t>6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2625"/>
            <a:ext cx="4573587" cy="3430588"/>
          </a:xfrm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2"/>
            <a:ext cx="5031482" cy="411699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8A4D4-AA2B-4C3D-B389-92A342F2F7FC}" type="slidenum">
              <a:rPr lang="en-US"/>
              <a:pPr/>
              <a:t>60</a:t>
            </a:fld>
            <a:endParaRPr lang="en-US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9EE99-E8E9-4F7D-B63D-875D6DBD3A03}" type="slidenum">
              <a:rPr lang="en-US"/>
              <a:pPr/>
              <a:t>61</a:t>
            </a:fld>
            <a:endParaRPr lang="en-US"/>
          </a:p>
        </p:txBody>
      </p:sp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26CA8-3FDC-4D0C-92E1-2BEB53E0CF7B}" type="slidenum">
              <a:rPr lang="en-US"/>
              <a:pPr/>
              <a:t>62</a:t>
            </a:fld>
            <a:endParaRPr lang="en-US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F347B-D9DF-4ECA-AD45-D1780CF44193}" type="slidenum">
              <a:rPr lang="en-US"/>
              <a:pPr/>
              <a:t>63</a:t>
            </a:fld>
            <a:endParaRPr lang="en-US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F1FFF-08F3-4E89-9C01-A94B5117C64E}" type="slidenum">
              <a:rPr lang="en-US"/>
              <a:pPr/>
              <a:t>64</a:t>
            </a:fld>
            <a:endParaRPr lang="en-US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0802E-18F8-4BC8-B292-0194099CF3D7}" type="slidenum">
              <a:rPr lang="en-US"/>
              <a:pPr/>
              <a:t>65</a:t>
            </a:fld>
            <a:endParaRPr lang="en-US"/>
          </a:p>
        </p:txBody>
      </p:sp>
      <p:sp>
        <p:nvSpPr>
          <p:cNvPr id="79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67FE0-DFCD-4360-AA36-38FBFBD24F05}" type="slidenum">
              <a:rPr lang="en-US"/>
              <a:pPr/>
              <a:t>66</a:t>
            </a:fld>
            <a:endParaRPr lang="en-US"/>
          </a:p>
        </p:txBody>
      </p:sp>
      <p:sp>
        <p:nvSpPr>
          <p:cNvPr id="79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B1C8F-B47D-4559-AFE2-3022FD64E36E}" type="slidenum">
              <a:rPr lang="en-US"/>
              <a:pPr/>
              <a:t>67</a:t>
            </a:fld>
            <a:endParaRPr lang="en-US"/>
          </a:p>
        </p:txBody>
      </p:sp>
      <p:sp>
        <p:nvSpPr>
          <p:cNvPr id="79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BC74C-5073-4D69-9395-5DC76D27C16C}" type="slidenum">
              <a:rPr lang="en-US"/>
              <a:pPr/>
              <a:t>68</a:t>
            </a:fld>
            <a:endParaRPr lang="en-US"/>
          </a:p>
        </p:txBody>
      </p:sp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4BF8FE-A9D5-41B9-99C9-3DA2309F5A70}" type="slidenum">
              <a:rPr lang="en-US"/>
              <a:pPr/>
              <a:t>69</a:t>
            </a:fld>
            <a:endParaRPr lang="en-US"/>
          </a:p>
        </p:txBody>
      </p:sp>
      <p:sp>
        <p:nvSpPr>
          <p:cNvPr id="80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A3A455-71BE-4CED-A9EF-0F5E679EAED5}" type="slidenum">
              <a:rPr lang="en-US"/>
              <a:pPr/>
              <a:t>7</a:t>
            </a:fld>
            <a:endParaRPr lang="en-US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FCF20-30B8-48B9-A426-798486B05277}" type="slidenum">
              <a:rPr lang="en-US"/>
              <a:pPr/>
              <a:t>70</a:t>
            </a:fld>
            <a:endParaRPr lang="en-US"/>
          </a:p>
        </p:txBody>
      </p:sp>
      <p:sp>
        <p:nvSpPr>
          <p:cNvPr id="80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D80AF-7309-4305-8CDA-C935AB412780}" type="slidenum">
              <a:rPr lang="en-US"/>
              <a:pPr/>
              <a:t>71</a:t>
            </a:fld>
            <a:endParaRPr lang="en-US"/>
          </a:p>
        </p:txBody>
      </p:sp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7205D1-B15B-45E1-8F0C-A4DB857DA1EA}" type="slidenum">
              <a:rPr lang="en-US"/>
              <a:pPr/>
              <a:t>8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3A1BF2-44FE-4C2A-8FDC-39EA4F25F564}" type="slidenum">
              <a:rPr lang="en-US"/>
              <a:pPr/>
              <a:t>9</a:t>
            </a:fld>
            <a:endParaRPr lang="en-US"/>
          </a:p>
        </p:txBody>
      </p:sp>
      <p:sp>
        <p:nvSpPr>
          <p:cNvPr id="66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3"/>
            <a:ext cx="5031482" cy="41154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519FC2-E71A-41C2-BCD8-BCB8B762CA4F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6BE3E6-B0D9-41C0-AAF9-C659338AD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Database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UNIT-V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Constraints on the set of legal relations.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Require that the value for a certain set of attributes determines uniquely the value for another set of attributes.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functional dependency is a generalization of the notion of a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key.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984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245350" cy="47879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 and  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functional dependency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b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 on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and only if for any legal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(R), whenever any two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agree on the attributes , they also agree on the attributes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.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That is, 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29178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[]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[]   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Consider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with the following instance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 this instance,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hold, but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hold. </a:t>
            </a:r>
          </a:p>
          <a:p>
            <a:pPr>
              <a:lnSpc>
                <a:spcPct val="90000"/>
              </a:lnSpc>
              <a:tabLst>
                <a:tab pos="2917825" algn="ctr"/>
              </a:tabLst>
            </a:pPr>
            <a:endParaRPr lang="en-US" i="1" dirty="0">
              <a:sym typeface="Symbol" pitchFamily="18" charset="2"/>
            </a:endParaRPr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  <p:sp>
        <p:nvSpPr>
          <p:cNvPr id="670724" name="Text Box 4"/>
          <p:cNvSpPr txBox="1">
            <a:spLocks noChangeArrowheads="1"/>
          </p:cNvSpPr>
          <p:nvPr/>
        </p:nvSpPr>
        <p:spPr bwMode="auto">
          <a:xfrm>
            <a:off x="3668713" y="4284663"/>
            <a:ext cx="7778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lain"/>
            </a:pPr>
            <a:r>
              <a:rPr lang="en-US" sz="1800"/>
              <a:t>4</a:t>
            </a:r>
          </a:p>
          <a:p>
            <a:pPr marL="457200" indent="-457200"/>
            <a:r>
              <a:rPr lang="en-US" sz="1800"/>
              <a:t>1     5</a:t>
            </a:r>
          </a:p>
          <a:p>
            <a:pPr marL="457200" indent="-457200"/>
            <a:r>
              <a:rPr lang="en-US" sz="1800"/>
              <a:t>3     7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67675" cy="4903787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for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if and only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if and only if </a:t>
            </a:r>
          </a:p>
          <a:p>
            <a:pPr lvl="1"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and</a:t>
            </a:r>
          </a:p>
          <a:p>
            <a:pPr lvl="1"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for no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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</a:p>
          <a:p>
            <a:pPr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allow us to express constraints that cannot be expressed using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Consider the schema: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name, salary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building, budget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 expect these functional dependencies to hold: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building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and              ID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building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but would not expect the following to hold: 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salary</a:t>
            </a:r>
          </a:p>
          <a:p>
            <a:pPr>
              <a:buFont typeface="Monotype Sorts" charset="2"/>
              <a:buNone/>
              <a:tabLst>
                <a:tab pos="1250950" algn="l"/>
                <a:tab pos="2173288" algn="l"/>
                <a:tab pos="337820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51800" cy="52451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use functional dependencies to: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test relations to see if they are legal under a given set of functional dependencies.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 If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legal under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dependencies, 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satisfies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specify constraints on the set of legal relations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holds 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all legal relations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satisfy the set of functional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Note:  A specific instance of a relation schema may satisfy a functional dependency even if the functional dependency does not hold on all legal instances.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a specific instance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may, by chance, satisfy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ID.</a:t>
            </a:r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functional dependency is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trivial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if it is satisfied by all instances of a relation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Example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:</a:t>
            </a:r>
          </a:p>
          <a:p>
            <a:pPr lvl="2"/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ID, name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ID</a:t>
            </a:r>
          </a:p>
          <a:p>
            <a:pPr lvl="2"/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name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name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 general,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trivial if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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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68438"/>
            <a:ext cx="7453313" cy="472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of functional dependencies, there are certain other functional dependencies that are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example:  If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 then we can infer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set of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denote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closure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30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 superset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0075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3429000"/>
            <a:ext cx="6562725" cy="83661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trivial (i.e.,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Boyce-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Codd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Normal Form</a:t>
            </a:r>
          </a:p>
        </p:txBody>
      </p:sp>
      <p:sp>
        <p:nvSpPr>
          <p:cNvPr id="680964" name="Text Box 4"/>
          <p:cNvSpPr txBox="1">
            <a:spLocks noChangeArrowheads="1"/>
          </p:cNvSpPr>
          <p:nvPr/>
        </p:nvSpPr>
        <p:spPr bwMode="auto">
          <a:xfrm>
            <a:off x="685800" y="1449288"/>
            <a:ext cx="68516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 BCNF with respect to a 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functional  dependencies if for all functional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the form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en-US" sz="2000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endParaRPr lang="en-US" sz="2000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 least one of the following holds:</a:t>
            </a:r>
          </a:p>
        </p:txBody>
      </p:sp>
      <p:sp>
        <p:nvSpPr>
          <p:cNvPr id="680965" name="Text Box 5"/>
          <p:cNvSpPr txBox="1">
            <a:spLocks noChangeArrowheads="1"/>
          </p:cNvSpPr>
          <p:nvPr/>
        </p:nvSpPr>
        <p:spPr bwMode="auto">
          <a:xfrm>
            <a:off x="666750" y="4230688"/>
            <a:ext cx="81295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Example schema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BCNF: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</a:rPr>
              <a:t>instr_dept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ID,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name, salary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1800" i="1" u="sng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18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</a:rPr>
              <a:t>building, budget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en-US" sz="1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building, budget</a:t>
            </a:r>
          </a:p>
          <a:p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holds on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instr_dept</a:t>
            </a:r>
            <a:r>
              <a:rPr kumimoji="1" lang="en-US" sz="1800" i="1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but </a:t>
            </a:r>
            <a:r>
              <a:rPr kumimoji="1" lang="en-US" sz="1800" i="1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kumimoji="1" lang="en-US" sz="1800" dirty="0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a </a:t>
            </a:r>
            <a:r>
              <a:rPr kumimoji="1" lang="en-US" sz="1800" dirty="0" err="1" smtClean="0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endParaRPr kumimoji="1" lang="en-US" sz="1800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16063"/>
            <a:ext cx="8026400" cy="5341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have a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a non-trivial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0"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causes a violation of BCNF.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We decompose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into:</a:t>
            </a:r>
          </a:p>
          <a:p>
            <a:pPr lvl="1">
              <a:lnSpc>
                <a:spcPct val="90000"/>
              </a:lnSpc>
              <a:buSzPct val="200000"/>
              <a:buFont typeface="Times" pitchFamily="18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U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SzPct val="200000"/>
              <a:buFont typeface="Times" pitchFamily="18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) 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our example,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building, budget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replaced by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U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(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building, budget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) ) = (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ID, name, salary,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</a:t>
            </a:r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Decomposing a Schema into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Constraints, including functional dependencies, are costly to check in practice unless they pertain to only one relation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it is sufficient to test only those dependencies on each individual relation of a decomposition in order to ensure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hold, then that decomposition is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dependency preserving.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Because it is not always possible to achieve both BCNF and dependency preservation, we consider a weaker normal form, known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third normal form.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and Dependency Preservation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80362" cy="4903787"/>
          </a:xfrm>
        </p:spPr>
        <p:txBody>
          <a:bodyPr>
            <a:normAutofit fontScale="92500"/>
          </a:bodyPr>
          <a:lstStyle/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third normal form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3NF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for all:</a:t>
            </a:r>
          </a:p>
          <a:p>
            <a:pPr>
              <a:buFont typeface="Monotype Sorts" charset="2"/>
              <a:buNone/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at least one of the following holds:</a:t>
            </a: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trivial (i.e.,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contained in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R.</a:t>
            </a:r>
          </a:p>
          <a:p>
            <a:pPr lvl="1">
              <a:buFont typeface="Monotype Sorts" charset="2"/>
              <a:buNone/>
              <a:tabLst>
                <a:tab pos="27384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attribute may be in a different candidate key)</a:t>
            </a: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a relation is in BCNF it is in 3NF (since in BCNF one of the first two conditions above must hold).</a:t>
            </a:r>
          </a:p>
          <a:p>
            <a:pPr>
              <a:tabLst>
                <a:tab pos="27384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Third condition is a minimal relaxation of BCNF to ensure dependency preservation (will see why later).</a:t>
            </a:r>
          </a:p>
          <a:p>
            <a:pPr>
              <a:tabLst>
                <a:tab pos="273843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Third Normal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163638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Features of Good Relational Design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Atomic Domains and First Normal Form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Using Functional Dependencies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Dependency Theory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Algorithms for Functional Dependencies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Using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Normal Form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Database-Design Process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</a:t>
            </a:r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104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Database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556500" cy="39909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scheme with a set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Decide whether a relation scheme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“good” form.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case that a relation scheme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not in “good” form, decompose it into a set of relation scheme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such that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each relation scheme is in good form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 decomposition is a lossless-join decomposition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Preferably, the decomposition should be dependency preserving.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625" y="184150"/>
            <a:ext cx="6969125" cy="5000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Goals of 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2666999"/>
          </a:xfrm>
        </p:spPr>
        <p:txBody>
          <a:bodyPr>
            <a:normAutofit/>
          </a:bodyPr>
          <a:lstStyle/>
          <a:p>
            <a:pPr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database schemas in BCNF that do not seem to be sufficiently normalized </a:t>
            </a:r>
          </a:p>
          <a:p>
            <a:pPr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relation </a:t>
            </a: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(ID,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phone)</a:t>
            </a:r>
          </a:p>
          <a:p>
            <a:pPr lvl="1">
              <a:tabLst>
                <a:tab pos="2976563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where an instructor may have more than one phone and can have multiple children</a:t>
            </a: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2976563" algn="ctr"/>
              </a:tabLst>
            </a:pPr>
            <a:endParaRPr lang="en-US" dirty="0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152400"/>
            <a:ext cx="7124700" cy="635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good is BCNF?</a:t>
            </a:r>
          </a:p>
        </p:txBody>
      </p:sp>
      <p:sp>
        <p:nvSpPr>
          <p:cNvPr id="691204" name="Rectangle 4"/>
          <p:cNvSpPr>
            <a:spLocks noChangeArrowheads="1"/>
          </p:cNvSpPr>
          <p:nvPr/>
        </p:nvSpPr>
        <p:spPr bwMode="auto">
          <a:xfrm>
            <a:off x="13716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1205" name="Rectangle 5"/>
          <p:cNvSpPr>
            <a:spLocks noChangeArrowheads="1"/>
          </p:cNvSpPr>
          <p:nvPr/>
        </p:nvSpPr>
        <p:spPr bwMode="auto">
          <a:xfrm>
            <a:off x="35052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 dirty="0" err="1"/>
              <a:t>child_name</a:t>
            </a:r>
            <a:endParaRPr lang="en-US" sz="1800" i="1" dirty="0"/>
          </a:p>
        </p:txBody>
      </p:sp>
      <p:sp>
        <p:nvSpPr>
          <p:cNvPr id="691206" name="Rectangle 6"/>
          <p:cNvSpPr>
            <a:spLocks noChangeArrowheads="1"/>
          </p:cNvSpPr>
          <p:nvPr/>
        </p:nvSpPr>
        <p:spPr bwMode="auto">
          <a:xfrm>
            <a:off x="5638800" y="35052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phone</a:t>
            </a:r>
          </a:p>
        </p:txBody>
      </p:sp>
      <p:sp>
        <p:nvSpPr>
          <p:cNvPr id="691207" name="Rectangle 7"/>
          <p:cNvSpPr>
            <a:spLocks noChangeArrowheads="1"/>
          </p:cNvSpPr>
          <p:nvPr/>
        </p:nvSpPr>
        <p:spPr bwMode="auto">
          <a:xfrm>
            <a:off x="1371600" y="3875088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1208" name="Rectangle 8"/>
          <p:cNvSpPr>
            <a:spLocks noChangeArrowheads="1"/>
          </p:cNvSpPr>
          <p:nvPr/>
        </p:nvSpPr>
        <p:spPr bwMode="auto">
          <a:xfrm>
            <a:off x="3505200" y="3875088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David</a:t>
            </a:r>
          </a:p>
          <a:p>
            <a:r>
              <a:rPr lang="en-US"/>
              <a:t>David</a:t>
            </a:r>
          </a:p>
          <a:p>
            <a:r>
              <a:rPr lang="en-US"/>
              <a:t>William</a:t>
            </a:r>
          </a:p>
          <a:p>
            <a:r>
              <a:rPr lang="en-US"/>
              <a:t>Willian</a:t>
            </a:r>
          </a:p>
        </p:txBody>
      </p:sp>
      <p:sp>
        <p:nvSpPr>
          <p:cNvPr id="691209" name="Rectangle 9"/>
          <p:cNvSpPr>
            <a:spLocks noChangeArrowheads="1"/>
          </p:cNvSpPr>
          <p:nvPr/>
        </p:nvSpPr>
        <p:spPr bwMode="auto">
          <a:xfrm>
            <a:off x="5638800" y="3886200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512-555-1234</a:t>
            </a:r>
          </a:p>
          <a:p>
            <a:pPr algn="ctr"/>
            <a:r>
              <a:rPr lang="en-US" dirty="0"/>
              <a:t>512-555-4321</a:t>
            </a:r>
          </a:p>
          <a:p>
            <a:pPr algn="ctr"/>
            <a:r>
              <a:rPr lang="en-US" dirty="0"/>
              <a:t>512-555-1234</a:t>
            </a:r>
          </a:p>
          <a:p>
            <a:pPr algn="ctr"/>
            <a:r>
              <a:rPr lang="en-US" dirty="0"/>
              <a:t>512-555-4321</a:t>
            </a:r>
          </a:p>
          <a:p>
            <a:pPr algn="ctr"/>
            <a:endParaRPr lang="en-US" sz="1800" dirty="0"/>
          </a:p>
        </p:txBody>
      </p:sp>
      <p:sp>
        <p:nvSpPr>
          <p:cNvPr id="691210" name="Text Box 10"/>
          <p:cNvSpPr txBox="1">
            <a:spLocks noChangeArrowheads="1"/>
          </p:cNvSpPr>
          <p:nvPr/>
        </p:nvSpPr>
        <p:spPr bwMode="auto">
          <a:xfrm>
            <a:off x="3854450" y="5656263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err="1"/>
              <a:t>inst_info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idx="1"/>
          </p:nvPr>
        </p:nvSpPr>
        <p:spPr>
          <a:xfrm>
            <a:off x="576263" y="2119313"/>
            <a:ext cx="7848600" cy="3443287"/>
          </a:xfrm>
        </p:spPr>
        <p:txBody>
          <a:bodyPr>
            <a:normAutofit/>
          </a:bodyPr>
          <a:lstStyle/>
          <a:p>
            <a:pPr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There are no non-trivial functional dependencies and therefore the relation is in BCNF </a:t>
            </a:r>
          </a:p>
          <a:p>
            <a:pPr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Insertion anomalies – i.e., if we add a phone 981-992-3443 to 99999, we need to add two </a:t>
            </a:r>
            <a:r>
              <a:rPr kumimoji="0"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993900" algn="l"/>
              </a:tabLst>
            </a:pP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		(99999, David,   981-992-3443)</a:t>
            </a:r>
            <a:br>
              <a:rPr kumimoji="0" lang="en-US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	(99999, William, 981-992-3443)</a:t>
            </a:r>
            <a:br>
              <a:rPr kumimoji="0" lang="en-US" dirty="0">
                <a:latin typeface="Times New Roman" pitchFamily="18" charset="0"/>
                <a:cs typeface="Times New Roman" pitchFamily="18" charset="0"/>
              </a:rPr>
            </a:br>
            <a:endParaRPr kumimoji="0"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996950" y="117475"/>
            <a:ext cx="71628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 good is BCNF? (Cont</a:t>
            </a:r>
            <a:r>
              <a:rPr lang="en-US" dirty="0"/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6724650" cy="5334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Therefore, it is better to decompose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into:</a:t>
            </a:r>
          </a:p>
        </p:txBody>
      </p:sp>
      <p:sp>
        <p:nvSpPr>
          <p:cNvPr id="695310" name="Rectangle 14"/>
          <p:cNvSpPr>
            <a:spLocks noGrp="1" noChangeArrowheads="1"/>
          </p:cNvSpPr>
          <p:nvPr>
            <p:ph type="title"/>
          </p:nvPr>
        </p:nvSpPr>
        <p:spPr>
          <a:xfrm>
            <a:off x="1638300" y="119063"/>
            <a:ext cx="7124700" cy="576262"/>
          </a:xfrm>
          <a:noFill/>
          <a:ln/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How good is BCNF? (Cont.)</a:t>
            </a:r>
          </a:p>
        </p:txBody>
      </p:sp>
      <p:sp>
        <p:nvSpPr>
          <p:cNvPr id="695309" name="Rectangle 13"/>
          <p:cNvSpPr>
            <a:spLocks noChangeArrowheads="1"/>
          </p:cNvSpPr>
          <p:nvPr/>
        </p:nvSpPr>
        <p:spPr bwMode="auto">
          <a:xfrm>
            <a:off x="1008063" y="5768975"/>
            <a:ext cx="67246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suggests the need for higher normal forms, such as Fourth Normal Form (4NF), which we shall see later.</a:t>
            </a:r>
          </a:p>
        </p:txBody>
      </p:sp>
      <p:sp>
        <p:nvSpPr>
          <p:cNvPr id="695318" name="Rectangle 22"/>
          <p:cNvSpPr>
            <a:spLocks noChangeArrowheads="1"/>
          </p:cNvSpPr>
          <p:nvPr/>
        </p:nvSpPr>
        <p:spPr bwMode="auto">
          <a:xfrm>
            <a:off x="2482850" y="1827213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5319" name="Rectangle 23"/>
          <p:cNvSpPr>
            <a:spLocks noChangeArrowheads="1"/>
          </p:cNvSpPr>
          <p:nvPr/>
        </p:nvSpPr>
        <p:spPr bwMode="auto">
          <a:xfrm>
            <a:off x="4616450" y="1827213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child_name</a:t>
            </a:r>
          </a:p>
        </p:txBody>
      </p:sp>
      <p:sp>
        <p:nvSpPr>
          <p:cNvPr id="695321" name="Rectangle 25"/>
          <p:cNvSpPr>
            <a:spLocks noChangeArrowheads="1"/>
          </p:cNvSpPr>
          <p:nvPr/>
        </p:nvSpPr>
        <p:spPr bwMode="auto">
          <a:xfrm>
            <a:off x="2482850" y="2208213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5322" name="Rectangle 26"/>
          <p:cNvSpPr>
            <a:spLocks noChangeArrowheads="1"/>
          </p:cNvSpPr>
          <p:nvPr/>
        </p:nvSpPr>
        <p:spPr bwMode="auto">
          <a:xfrm>
            <a:off x="4616450" y="2208213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David</a:t>
            </a:r>
          </a:p>
          <a:p>
            <a:r>
              <a:rPr lang="en-US"/>
              <a:t>David</a:t>
            </a:r>
          </a:p>
          <a:p>
            <a:r>
              <a:rPr lang="en-US"/>
              <a:t>William</a:t>
            </a:r>
          </a:p>
          <a:p>
            <a:r>
              <a:rPr lang="en-US"/>
              <a:t>Willian</a:t>
            </a:r>
          </a:p>
        </p:txBody>
      </p:sp>
      <p:sp>
        <p:nvSpPr>
          <p:cNvPr id="695324" name="Text Box 28"/>
          <p:cNvSpPr txBox="1">
            <a:spLocks noChangeArrowheads="1"/>
          </p:cNvSpPr>
          <p:nvPr/>
        </p:nvSpPr>
        <p:spPr bwMode="auto">
          <a:xfrm>
            <a:off x="701675" y="2278063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inst_child</a:t>
            </a:r>
          </a:p>
        </p:txBody>
      </p:sp>
      <p:sp>
        <p:nvSpPr>
          <p:cNvPr id="695325" name="Rectangle 29"/>
          <p:cNvSpPr>
            <a:spLocks noChangeArrowheads="1"/>
          </p:cNvSpPr>
          <p:nvPr/>
        </p:nvSpPr>
        <p:spPr bwMode="auto">
          <a:xfrm>
            <a:off x="2528888" y="3989388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ID</a:t>
            </a:r>
          </a:p>
        </p:txBody>
      </p:sp>
      <p:sp>
        <p:nvSpPr>
          <p:cNvPr id="695327" name="Rectangle 31"/>
          <p:cNvSpPr>
            <a:spLocks noChangeArrowheads="1"/>
          </p:cNvSpPr>
          <p:nvPr/>
        </p:nvSpPr>
        <p:spPr bwMode="auto">
          <a:xfrm>
            <a:off x="4652963" y="3989388"/>
            <a:ext cx="2133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phone</a:t>
            </a:r>
          </a:p>
        </p:txBody>
      </p:sp>
      <p:sp>
        <p:nvSpPr>
          <p:cNvPr id="695328" name="Rectangle 32"/>
          <p:cNvSpPr>
            <a:spLocks noChangeArrowheads="1"/>
          </p:cNvSpPr>
          <p:nvPr/>
        </p:nvSpPr>
        <p:spPr bwMode="auto">
          <a:xfrm>
            <a:off x="2528888" y="4370388"/>
            <a:ext cx="2133600" cy="1312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  <a:p>
            <a:pPr algn="ctr"/>
            <a:r>
              <a:rPr lang="en-US" sz="1800"/>
              <a:t>99999</a:t>
            </a:r>
          </a:p>
        </p:txBody>
      </p:sp>
      <p:sp>
        <p:nvSpPr>
          <p:cNvPr id="695330" name="Rectangle 34"/>
          <p:cNvSpPr>
            <a:spLocks noChangeArrowheads="1"/>
          </p:cNvSpPr>
          <p:nvPr/>
        </p:nvSpPr>
        <p:spPr bwMode="auto">
          <a:xfrm>
            <a:off x="4652963" y="4370388"/>
            <a:ext cx="2133600" cy="1311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512-555-1234</a:t>
            </a:r>
          </a:p>
          <a:p>
            <a:pPr algn="ctr"/>
            <a:r>
              <a:rPr lang="en-US"/>
              <a:t>512-555-4321</a:t>
            </a:r>
          </a:p>
          <a:p>
            <a:pPr algn="ctr"/>
            <a:r>
              <a:rPr lang="en-US"/>
              <a:t>512-555-1234</a:t>
            </a:r>
          </a:p>
          <a:p>
            <a:pPr algn="ctr"/>
            <a:r>
              <a:rPr lang="en-US"/>
              <a:t>512-555-4321</a:t>
            </a:r>
          </a:p>
          <a:p>
            <a:pPr algn="ctr"/>
            <a:endParaRPr lang="en-US" sz="1800"/>
          </a:p>
        </p:txBody>
      </p:sp>
      <p:sp>
        <p:nvSpPr>
          <p:cNvPr id="695331" name="Text Box 35"/>
          <p:cNvSpPr txBox="1">
            <a:spLocks noChangeArrowheads="1"/>
          </p:cNvSpPr>
          <p:nvPr/>
        </p:nvSpPr>
        <p:spPr bwMode="auto">
          <a:xfrm>
            <a:off x="668338" y="44846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inst_phone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now consider the formal theory that tells us which functional dependencies are implied logically by a given set of functional dependencies.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then develop algorithms to generate lossless decompositions into BCNF and 3NF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 then develop algorithms to test if a decomposition is dependency-preserving</a:t>
            </a:r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Functional-Dependency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>
          <a:xfrm>
            <a:off x="830263" y="1468438"/>
            <a:ext cx="7450137" cy="4724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set of functional dependencies, there are certain other functional dependencies that are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e.g.:  If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 then we can infer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set of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dependencies logically implied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denote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closure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4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90550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506413" y="1477963"/>
            <a:ext cx="7640637" cy="471487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can find 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+,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closure of F, by repeatedly applying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Armstrong’s Axioms: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, then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reflexivity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then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augmentation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transitivity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These rules are </a:t>
            </a:r>
          </a:p>
          <a:p>
            <a:pPr lvl="1"/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sound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(generate only functional dependencies that actually hold),  and </a:t>
            </a:r>
          </a:p>
          <a:p>
            <a:pPr lvl="1"/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complete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(generate all functional dependencies that hold).</a:t>
            </a:r>
          </a:p>
        </p:txBody>
      </p:sp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0075"/>
            <a:ext cx="7924800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 Set of Functional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19175"/>
            <a:ext cx="8248650" cy="5838825"/>
          </a:xfrm>
        </p:spPr>
        <p:txBody>
          <a:bodyPr>
            <a:normAutofit lnSpcReduction="10000"/>
          </a:bodyPr>
          <a:lstStyle/>
          <a:p>
            <a:pPr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C, G, H, I)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some members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+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        </a:t>
            </a: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transitivity from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      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augmenting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with G, to get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then transitivity with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</a:t>
            </a:r>
          </a:p>
          <a:p>
            <a:pPr lvl="1"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     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by augmenting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infer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I, </a:t>
            </a:r>
          </a:p>
          <a:p>
            <a:pPr lvl="2">
              <a:buFont typeface="Webdings" pitchFamily="18" charset="2"/>
              <a:buNone/>
              <a:tabLst>
                <a:tab pos="8032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and augmenting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infer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CGI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HI, </a:t>
            </a:r>
          </a:p>
          <a:p>
            <a:pPr lvl="2">
              <a:buFont typeface="Webdings" pitchFamily="18" charset="2"/>
              <a:buNone/>
              <a:tabLst>
                <a:tab pos="8032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           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then transitivity</a:t>
            </a:r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43" grpId="0" build="p" bldLvl="3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Procedure for Computing 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295400"/>
            <a:ext cx="7994650" cy="4903787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compute the closure of a set of functional dependencies F: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apply reflexivity and augmentation rules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add the resulting functional dependencies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pair of functional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combined using transitivity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add the resulting functional dependency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until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does not change any further</a:t>
            </a: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NOTE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 We shall see an alternative procedure for this task later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474788"/>
            <a:ext cx="7359650" cy="4140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Additional rules: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nd 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holds, 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 and 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holds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holds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nd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holds, then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holds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pseudotransitivity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 above rules can be inferred from Armstrong’s axioms.</a:t>
            </a:r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0" y="485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Functional Dependencies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combine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(No connection to relationship set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inst_dept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Result is possible repetition of information</a:t>
            </a:r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Combine Schemas?</a:t>
            </a:r>
          </a:p>
        </p:txBody>
      </p:sp>
      <p:pic>
        <p:nvPicPr>
          <p:cNvPr id="652293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386138"/>
            <a:ext cx="5788025" cy="347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Given a set of attributes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define the 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closure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under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(denoted by a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as the set of attributes that are functionally determined by a under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</a:p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Algorithm to compute a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the closure of a under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	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a;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while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(changes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for each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then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</a:pPr>
            <a:endParaRPr lang="en-US" sz="2000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Attribute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47799"/>
            <a:ext cx="7073900" cy="50069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C, G, H, I)</a:t>
            </a: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Iconic Symbols Ext" pitchFamily="2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AG)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+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1.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AG</a:t>
            </a:r>
            <a:endParaRPr lang="en-US" dirty="0">
              <a:latin typeface="Times New Roman" pitchFamily="18" charset="0"/>
              <a:cs typeface="Times New Roman" pitchFamily="18" charset="0"/>
              <a:sym typeface="MS LineDraw" pitchFamily="49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2.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	(A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B)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	(CG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AGBC)</a:t>
            </a:r>
          </a:p>
          <a:p>
            <a:pPr marL="762000" lvl="1" indent="-304800">
              <a:lnSpc>
                <a:spcPct val="90000"/>
              </a:lnSpc>
              <a:buFont typeface="Monotype Sorts" charset="2"/>
              <a:buNone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4.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S LineDraw" pitchFamily="49" charset="2"/>
              </a:rPr>
              <a:t>result = ABCG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HI	(CG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AGBCH)</a:t>
            </a:r>
          </a:p>
          <a:p>
            <a:pPr>
              <a:lnSpc>
                <a:spcPct val="90000"/>
              </a:lnSpc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 candidate key?  </a:t>
            </a:r>
          </a:p>
          <a:p>
            <a:pPr marL="762000" lvl="1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AG a super key?</a:t>
            </a: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R? ==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(AG)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762000" lvl="1" indent="-304800">
              <a:lnSpc>
                <a:spcPct val="90000"/>
              </a:lnSpc>
              <a:buFont typeface="Monotype Sorts" charset="2"/>
              <a:buAutoNum type="arabicPeriod" startAt="2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any subset of AG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</a:t>
            </a: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==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(A)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1163638" lvl="2" indent="-304800">
              <a:lnSpc>
                <a:spcPct val="90000"/>
              </a:lnSpc>
              <a:buFont typeface="Monotype Sorts" charset="2"/>
              <a:buAutoNum type="arabicPeriod"/>
              <a:tabLst>
                <a:tab pos="803275" algn="l"/>
                <a:tab pos="2633663" algn="l"/>
                <a:tab pos="314007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Does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G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? == Is (G)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 R</a:t>
            </a:r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Attribute Set Closure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5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01613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Uses of Attribute Closure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661275" cy="4903787"/>
          </a:xfrm>
        </p:spPr>
        <p:txBody>
          <a:bodyPr>
            <a:normAutofit fontScale="92500"/>
          </a:bodyPr>
          <a:lstStyle/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several uses of the attribute closure algorithm: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To test 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we compute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check if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all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Testing functional dependencies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check if a functional dependency    holds (or, in other words, is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), just check if  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That is, we compute 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by using attribute closure, and then check if it contains .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a simple and cheap test, and very useful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Computing closure of 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each 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we find the closure 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and for each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 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we output a functional dependency  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Sets of functional dependencies may have redundant dependencies that can be inferred from the others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example: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redundant in: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C, A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Parts of a functional dependency may be redundant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E.g.: on RHS: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 can be simplified to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E.g.: on LHS:    {A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 can be simplified to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{A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Intuitively, a canonical cover of F is a “minimal” set of functional dependencies equivalent to F, having no redundant dependencies or redundant parts of dependencies </a:t>
            </a:r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9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163638"/>
            <a:ext cx="758825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 and the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Attribute A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extraneous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logically implies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{(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extraneous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and the set of functional dependencies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)} logically implies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Note: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implication in the opposite direction is trivial in each of the cases above, since a “stronger” functional dependency always implies a weaker one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Given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extraneous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because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C, 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logically implies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(I.e. the result of dropping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Given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CD}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extraneous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since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inferred even after deleting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Extraneous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dependencies and the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.</a:t>
            </a:r>
          </a:p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To test if attribute 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compute ({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}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using the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}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contains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; if it does,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extraneous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 marL="381000" indent="-381000"/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To test if attribute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is extraneous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compute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using only the dependencies in 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F’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– {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})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{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)}, </a:t>
            </a:r>
          </a:p>
          <a:p>
            <a:pPr marL="800100" lvl="1" indent="-342900">
              <a:buFont typeface="Monotype Sorts" charset="2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contains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it does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A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extraneous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3950" y="66675"/>
            <a:ext cx="768508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an Attribute is Extraneous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2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5" name="Rectangle 3"/>
          <p:cNvSpPr>
            <a:spLocks noGrp="1" noChangeArrowheads="1"/>
          </p:cNvSpPr>
          <p:nvPr>
            <p:ph idx="1"/>
          </p:nvPr>
        </p:nvSpPr>
        <p:spPr>
          <a:xfrm>
            <a:off x="569913" y="1163638"/>
            <a:ext cx="8223250" cy="52101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canonical cover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set of dependencies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 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logically implies all dependencies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</a:p>
          <a:p>
            <a:pPr lvl="1">
              <a:lnSpc>
                <a:spcPct val="90000"/>
              </a:lnSpc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logically implies all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 functional dependency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contains an extraneous attribute, and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Each left side of functional dependency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unique.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 compute a canonical cover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repeat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 the union rule to replace any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with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Find a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with an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extraneous attribute either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or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            /* Note: test for extraneous attributes done using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not F*/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	If an extraneous attribute is found, delete it from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until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does not change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Note: Union rule may become applicable after some extraneous attributes have been deleted, so it has to be re-applied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7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2000"/>
            <a:ext cx="8220075" cy="5797550"/>
          </a:xfrm>
        </p:spPr>
        <p:txBody>
          <a:bodyPr/>
          <a:lstStyle/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A, B, C)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F = 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Combine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into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Set is now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BC,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C, 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 in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Check if the result of deleting A from 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implied by the other dependencies</a:t>
            </a:r>
          </a:p>
          <a:p>
            <a:pPr lvl="2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Yes: in fact, 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already present!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Set is now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{A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BC,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sz="1600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extraneous in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</a:p>
          <a:p>
            <a:pPr lvl="1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Check if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logically implied by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the other dependencies</a:t>
            </a:r>
          </a:p>
          <a:p>
            <a:pPr lvl="2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Yes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: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using transitivity on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 and 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C. </a:t>
            </a:r>
          </a:p>
          <a:p>
            <a:pPr lvl="3"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Can use attribute closure of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more complex cases</a:t>
            </a:r>
          </a:p>
          <a:p>
            <a:pPr>
              <a:tabLst>
                <a:tab pos="684213" algn="l"/>
                <a:tab pos="2917825" algn="l"/>
              </a:tabLst>
            </a:pP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The canonical cover is: 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B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C</a:t>
            </a:r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9163" y="223838"/>
            <a:ext cx="8277225" cy="457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Computing a Canonical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627937" cy="4956175"/>
          </a:xfrm>
        </p:spPr>
        <p:txBody>
          <a:bodyPr>
            <a:normAutofit lnSpcReduction="10000"/>
          </a:bodyPr>
          <a:lstStyle/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the case 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require that for all possible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buFont typeface="Monotype Sorts" charset="2"/>
              <a:buNone/>
              <a:tabLst>
                <a:tab pos="2292350" algn="l"/>
                <a:tab pos="2976563" algn="l"/>
              </a:tabLst>
            </a:pP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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R1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   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R2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</a:p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 is lossless join if 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least one of the following dependencies is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tabLst>
                <a:tab pos="2292350" algn="l"/>
                <a:tab pos="29765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>
              <a:tabLst>
                <a:tab pos="2292350" algn="l"/>
                <a:tab pos="29765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292350" algn="l"/>
                <a:tab pos="29765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above functional dependencies are a sufficient condition for lossless join decomposition; the dependencies are a necessary condition only if all constraints are functional dependencies</a:t>
            </a:r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Lossless-join Decomposition</a:t>
            </a:r>
          </a:p>
        </p:txBody>
      </p:sp>
      <p:sp>
        <p:nvSpPr>
          <p:cNvPr id="723972" name="Freeform 4"/>
          <p:cNvSpPr>
            <a:spLocks/>
          </p:cNvSpPr>
          <p:nvPr/>
        </p:nvSpPr>
        <p:spPr bwMode="auto">
          <a:xfrm>
            <a:off x="4283075" y="1873250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93788"/>
            <a:ext cx="8305800" cy="5307012"/>
          </a:xfrm>
        </p:spPr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i="1" dirty="0"/>
              <a:t>R = (A, B, C)</a:t>
            </a:r>
            <a:br>
              <a:rPr lang="en-US" i="1" dirty="0"/>
            </a:br>
            <a:r>
              <a:rPr lang="en-US" i="1" dirty="0"/>
              <a:t>F = {A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B, 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Can be decomposed in two different ways</a:t>
            </a:r>
          </a:p>
          <a:p>
            <a:pPr>
              <a:tabLst>
                <a:tab pos="2054225" algn="l"/>
              </a:tabLst>
            </a:pP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</a:t>
            </a:r>
            <a:r>
              <a:rPr lang="en-US" i="1" dirty="0">
                <a:sym typeface="Monotype Sorts" charset="2"/>
              </a:rPr>
              <a:t> = (A, B),   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(B, 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Lossless-join decomposition:</a:t>
            </a:r>
          </a:p>
          <a:p>
            <a:pPr lvl="1">
              <a:buFont typeface="Monotype Sorts" charset="2"/>
              <a:buNone/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		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 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</a:t>
            </a:r>
            <a:r>
              <a:rPr lang="en-US" dirty="0">
                <a:sym typeface="Monotype Sorts" charset="2"/>
              </a:rPr>
              <a:t>{</a:t>
            </a:r>
            <a:r>
              <a:rPr lang="en-US" i="1" dirty="0">
                <a:sym typeface="Monotype Sorts" charset="2"/>
              </a:rPr>
              <a:t>B</a:t>
            </a:r>
            <a:r>
              <a:rPr lang="en-US" dirty="0">
                <a:sym typeface="Monotype Sorts" charset="2"/>
              </a:rPr>
              <a:t>}</a:t>
            </a:r>
            <a:r>
              <a:rPr lang="en-US" i="1" dirty="0">
                <a:sym typeface="Monotype Sorts" charset="2"/>
              </a:rPr>
              <a:t> </a:t>
            </a:r>
            <a:r>
              <a:rPr lang="en-US" dirty="0">
                <a:sym typeface="Monotype Sorts" charset="2"/>
              </a:rPr>
              <a:t>and </a:t>
            </a:r>
            <a:r>
              <a:rPr lang="en-US" i="1" dirty="0">
                <a:sym typeface="Monotype Sorts" charset="2"/>
              </a:rPr>
              <a:t>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BC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Dependency preserving</a:t>
            </a:r>
          </a:p>
          <a:p>
            <a:pPr>
              <a:tabLst>
                <a:tab pos="2054225" algn="l"/>
              </a:tabLst>
            </a:pPr>
            <a:r>
              <a:rPr lang="en-US" i="1" dirty="0">
                <a:sym typeface="Monotype Sorts" charset="2"/>
              </a:rPr>
              <a:t>R</a:t>
            </a:r>
            <a:r>
              <a:rPr lang="en-US" i="1" baseline="-25000" dirty="0">
                <a:sym typeface="Monotype Sorts" charset="2"/>
              </a:rPr>
              <a:t>1 </a:t>
            </a:r>
            <a:r>
              <a:rPr lang="en-US" i="1" dirty="0">
                <a:sym typeface="Monotype Sorts" charset="2"/>
              </a:rPr>
              <a:t>= (A, B),   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 (A, C)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Lossless-join decomposition:</a:t>
            </a:r>
          </a:p>
          <a:p>
            <a:pPr lvl="1">
              <a:buFont typeface="Monotype Sorts" charset="2"/>
              <a:buNone/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		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1 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i="1" dirty="0">
                <a:sym typeface="Monotype Sorts" charset="2"/>
              </a:rPr>
              <a:t> =</a:t>
            </a:r>
            <a:r>
              <a:rPr lang="en-US" dirty="0">
                <a:sym typeface="Monotype Sorts" charset="2"/>
              </a:rPr>
              <a:t> {</a:t>
            </a:r>
            <a:r>
              <a:rPr lang="en-US" i="1" dirty="0">
                <a:sym typeface="Monotype Sorts" charset="2"/>
              </a:rPr>
              <a:t>A</a:t>
            </a:r>
            <a:r>
              <a:rPr lang="en-US" dirty="0">
                <a:sym typeface="Monotype Sorts" charset="2"/>
              </a:rPr>
              <a:t>}</a:t>
            </a:r>
            <a:r>
              <a:rPr lang="en-US" i="1" dirty="0">
                <a:sym typeface="Monotype Sorts" charset="2"/>
              </a:rPr>
              <a:t> </a:t>
            </a:r>
            <a:r>
              <a:rPr lang="en-US" dirty="0">
                <a:sym typeface="Monotype Sorts" charset="2"/>
              </a:rPr>
              <a:t>and </a:t>
            </a:r>
            <a:r>
              <a:rPr lang="en-US" i="1" dirty="0">
                <a:sym typeface="Monotype Sorts" charset="2"/>
              </a:rPr>
              <a:t>A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A</a:t>
            </a:r>
            <a:r>
              <a:rPr lang="en-US" i="1" dirty="0">
                <a:sym typeface="Monotype Sorts" charset="2"/>
              </a:rPr>
              <a:t>B</a:t>
            </a:r>
          </a:p>
          <a:p>
            <a:pPr lvl="1">
              <a:tabLst>
                <a:tab pos="2054225" algn="l"/>
              </a:tabLst>
            </a:pPr>
            <a:r>
              <a:rPr lang="en-US" dirty="0">
                <a:sym typeface="Monotype Sorts" charset="2"/>
              </a:rPr>
              <a:t>Not dependency preserving </a:t>
            </a:r>
            <a:br>
              <a:rPr lang="en-US" dirty="0">
                <a:sym typeface="Monotype Sorts" charset="2"/>
              </a:rPr>
            </a:br>
            <a:r>
              <a:rPr lang="en-US" dirty="0">
                <a:sym typeface="Monotype Sorts" charset="2"/>
              </a:rPr>
              <a:t>(cannot check </a:t>
            </a:r>
            <a:r>
              <a:rPr lang="en-US" i="1" dirty="0">
                <a:sym typeface="Monotype Sorts" charset="2"/>
              </a:rPr>
              <a:t>B 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>
                <a:sym typeface="Monotype Sorts" charset="2"/>
              </a:rPr>
              <a:t> </a:t>
            </a:r>
            <a:r>
              <a:rPr lang="en-US" i="1" dirty="0">
                <a:sym typeface="Monotype Sorts" charset="2"/>
              </a:rPr>
              <a:t>C </a:t>
            </a:r>
            <a:r>
              <a:rPr lang="en-US" dirty="0">
                <a:sym typeface="Monotype Sorts" charset="2"/>
              </a:rPr>
              <a:t>without computing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i="1" baseline="-25000" dirty="0">
                <a:sym typeface="Monotype Sorts" charset="2"/>
              </a:rPr>
              <a:t>1 </a:t>
            </a:r>
            <a:r>
              <a:rPr lang="en-US" dirty="0">
                <a:sym typeface="Monotype Sorts" charset="2"/>
              </a:rPr>
              <a:t>    </a:t>
            </a:r>
            <a:r>
              <a:rPr lang="en-US" i="1" dirty="0">
                <a:sym typeface="Monotype Sorts" charset="2"/>
              </a:rPr>
              <a:t>R</a:t>
            </a:r>
            <a:r>
              <a:rPr lang="en-US" baseline="-25000" dirty="0">
                <a:sym typeface="Monotype Sorts" charset="2"/>
              </a:rPr>
              <a:t>2</a:t>
            </a:r>
            <a:r>
              <a:rPr lang="en-US" dirty="0">
                <a:sym typeface="Monotype Sorts" charset="2"/>
              </a:rPr>
              <a:t>)</a:t>
            </a:r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7260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7900" y="5048250"/>
            <a:ext cx="234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54213"/>
            <a:ext cx="7561263" cy="49037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Consider combining relations </a:t>
            </a:r>
          </a:p>
          <a:p>
            <a:pPr lvl="1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sec_class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building,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room_number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section(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semester, year) </a:t>
            </a:r>
          </a:p>
          <a:p>
            <a:pPr lvl="1">
              <a:buFont typeface="Monotype Sorts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into one relation</a:t>
            </a:r>
          </a:p>
          <a:p>
            <a:pPr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section(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sec_id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semester, year, 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              building,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room_number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 repetition in this case</a:t>
            </a:r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Combined Schema Without Repetition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456487" cy="471646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 the set of dependencies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include only attributes in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 decomposition is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dependency preserving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if</a:t>
            </a:r>
          </a:p>
          <a:p>
            <a:pPr lvl="2">
              <a:buFont typeface="Webdings" pitchFamily="18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…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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 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</a:p>
          <a:p>
            <a:pPr lvl="2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it is not, then checking updates for violation of functional dependencies may require computing joins, which is expensive.</a:t>
            </a:r>
          </a:p>
        </p:txBody>
      </p:sp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3" y="212725"/>
            <a:ext cx="7993062" cy="4413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Dependency Preservation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100013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Dependency Preservation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43000"/>
            <a:ext cx="7304087" cy="51974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To check if a dependency    is preserved in 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into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…,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we apply the following test (with attribute closure done with respect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while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(changes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do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each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 the decomposition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 =  result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contains all attributes in , then the functional dependency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 is preserved.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We apply the test on all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to check if a decomposition is dependency preserving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This procedure takes polynomial time, instead of the exponential time required to compute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… </a:t>
            </a:r>
            <a:r>
              <a:rPr 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848600" cy="4876800"/>
          </a:xfrm>
        </p:spPr>
        <p:txBody>
          <a:bodyPr>
            <a:normAutofit/>
          </a:bodyPr>
          <a:lstStyle/>
          <a:p>
            <a:pPr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B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Key = 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in BCNF</a:t>
            </a:r>
          </a:p>
          <a:p>
            <a:pPr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A, B),  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(B, C)</a:t>
            </a:r>
          </a:p>
          <a:p>
            <a:pPr lvl="1">
              <a:tabLst>
                <a:tab pos="744538" algn="l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in BCNF</a:t>
            </a:r>
          </a:p>
          <a:p>
            <a:pPr lvl="1"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Lossless-join decomposition</a:t>
            </a:r>
          </a:p>
          <a:p>
            <a:pPr lvl="1">
              <a:tabLst>
                <a:tab pos="744538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Dependency preserving</a:t>
            </a:r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788275" cy="52705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check if a non-trivial dependency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kumimoji="0"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causes a violation of BCNF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 compute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(the attribute closure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and 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 verify that it includes all attributes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that is, it is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Simplified test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To check if a relation schema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 BCNF, it suffices to check only the dependencies in the given set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violation of BCNF, rather than checking all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none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causes a violation of BCNF, then none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will cause a violation of BCNF either.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simplified test using only </a:t>
            </a:r>
            <a:r>
              <a:rPr lang="en-US" sz="20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incorrect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when testing a relation in a decomposition of R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Consider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=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 B, C, D, 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), with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B, BC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Decompose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A,C,D, 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Neither of the dependencies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contain only attributes from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A,C,D,E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so we might be mislead into thinking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satisfies BCNF. 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fact, dependency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shows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not in BCNF. </a:t>
            </a:r>
          </a:p>
        </p:txBody>
      </p: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9" name="Rectangle 3"/>
          <p:cNvSpPr>
            <a:spLocks noGrp="1" noChangeArrowheads="1"/>
          </p:cNvSpPr>
          <p:nvPr>
            <p:ph idx="1"/>
          </p:nvPr>
        </p:nvSpPr>
        <p:spPr>
          <a:xfrm>
            <a:off x="692150" y="1163638"/>
            <a:ext cx="7610475" cy="456882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check if a 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a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BCNF,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Either test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BCNF with respect to 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restriction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(that is, all FDs in F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contain only attributes from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or use the original set of dependencies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that hold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but with the following test:</a:t>
            </a:r>
          </a:p>
          <a:p>
            <a:pPr lvl="3"/>
            <a:r>
              <a:rPr lang="en-US" dirty="0">
                <a:latin typeface="Times New Roman" pitchFamily="18" charset="0"/>
                <a:cs typeface="Times New Roman" pitchFamily="18" charset="0"/>
              </a:rPr>
              <a:t>for every set of attributes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check that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(the attribute closure of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either includes no attribute of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or includes all attributes of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If the condition is violated by some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dependency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(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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30000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can be shown to hold 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violates BCNF.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We use above dependency to decompose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Decomposition for BCNF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07388" cy="4291013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r>
              <a:rPr lang="en-US" sz="2000" i="1" dirty="0"/>
              <a:t>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:= 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};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done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:= false;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while (not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done)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do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if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(there is a schema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is not in BCNF)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then begin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be a nontrivial functional dependency that 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            holds on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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not in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  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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=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;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result –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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(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);</a:t>
            </a:r>
            <a:b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   	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else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done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true; </a:t>
            </a:r>
          </a:p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endParaRPr lang="en-US" sz="2800" b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565150" algn="l"/>
                <a:tab pos="803275" algn="l"/>
                <a:tab pos="1489075" algn="l"/>
                <a:tab pos="1771650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Note:  each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is in BCNF, and decomposition is lossless-join.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Decomposition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543800" cy="4252912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Key = {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not in BCNF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C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but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B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not 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</a:p>
          <a:p>
            <a:pPr>
              <a:tabLst>
                <a:tab pos="744538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</a:t>
            </a:r>
          </a:p>
          <a:p>
            <a:pPr lvl="1"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B, C)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>
              <a:tabLst>
                <a:tab pos="744538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(A,B)</a:t>
            </a:r>
          </a:p>
          <a:p>
            <a:pPr lvl="1">
              <a:buFont typeface="Monotype Sorts" charset="2"/>
              <a:buNone/>
              <a:tabLst>
                <a:tab pos="744538" algn="l"/>
              </a:tabLst>
            </a:pP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BCNF Decomposition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942975" y="2035175"/>
            <a:ext cx="6724650" cy="4114800"/>
          </a:xfrm>
          <a:noFill/>
          <a:ln/>
        </p:spPr>
        <p:txBody>
          <a:bodyPr>
            <a:normAutofit/>
          </a:bodyPr>
          <a:lstStyle/>
          <a:p>
            <a:pPr>
              <a:tabLst>
                <a:tab pos="744538" algn="l"/>
                <a:tab pos="26797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J, K, 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  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Two candidate keys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JL</a:t>
            </a:r>
          </a:p>
          <a:p>
            <a:pPr>
              <a:tabLst>
                <a:tab pos="744538" algn="l"/>
                <a:tab pos="2679700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not in BCNF</a:t>
            </a:r>
          </a:p>
          <a:p>
            <a:pPr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Any 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will fail to preserve</a:t>
            </a:r>
          </a:p>
          <a:p>
            <a:pPr>
              <a:buFont typeface="Monotype Sorts" charset="2"/>
              <a:buNone/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</a:p>
          <a:p>
            <a:pPr>
              <a:buFont typeface="Monotype Sorts" charset="2"/>
              <a:buNone/>
              <a:tabLst>
                <a:tab pos="744538" algn="l"/>
                <a:tab pos="267970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 This implies that testing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requires a join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744538" algn="l"/>
                <a:tab pos="2679700" algn="l"/>
              </a:tabLst>
            </a:pPr>
            <a:endParaRPr lang="en-US" dirty="0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66675"/>
            <a:ext cx="7831138" cy="6238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BCNF and Dependency Preservation</a:t>
            </a:r>
          </a:p>
        </p:txBody>
      </p:sp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927100" y="1161148"/>
            <a:ext cx="722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It is not always possible to get a BCNF decomposition that is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dependency preserving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10600" cy="451485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some situations where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BCNF is not dependency preserving, and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efficient checking for FD violation on updates is important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Solution: define a weaker normal form, called Third                    Normal Form (3NF)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Allows some redundancy (with resultant problems; we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will see examples later)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But functional dependencies can be checked on individual relations without computing a join.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There is always a lossless-join, dependency-preserving decomposition into 3NF.</a:t>
            </a:r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Third Normal Form: 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564437" cy="4846637"/>
          </a:xfrm>
        </p:spPr>
        <p:txBody>
          <a:bodyPr/>
          <a:lstStyle/>
          <a:p>
            <a:pPr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dept_advisor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dept_advisor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dept_name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Two candidate keys: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s_ID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1">
              <a:tabLst>
                <a:tab pos="1027113" algn="l"/>
                <a:tab pos="24558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is in 3NF</a:t>
            </a:r>
          </a:p>
          <a:p>
            <a:pPr lvl="2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s_ID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3">
              <a:tabLst>
                <a:tab pos="1027113" algn="l"/>
                <a:tab pos="24558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superkey</a:t>
            </a:r>
            <a:endParaRPr lang="en-US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lvl="2">
              <a:tabLst>
                <a:tab pos="1027113" algn="l"/>
                <a:tab pos="24558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	</a:t>
            </a:r>
          </a:p>
          <a:p>
            <a:pPr lvl="3">
              <a:tabLst>
                <a:tab pos="1027113" algn="l"/>
                <a:tab pos="2455863" algn="l"/>
              </a:tabLst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contained in a candidate key</a:t>
            </a:r>
          </a:p>
          <a:p>
            <a:pPr>
              <a:buFont typeface="Monotype Sorts" charset="2"/>
              <a:buNone/>
              <a:tabLst>
                <a:tab pos="1027113" algn="l"/>
                <a:tab pos="2455863" algn="l"/>
              </a:tabLst>
            </a:pPr>
            <a:endParaRPr lang="en-US" dirty="0">
              <a:sym typeface="Symbol" pitchFamily="18" charset="2"/>
            </a:endParaRPr>
          </a:p>
          <a:p>
            <a:pPr>
              <a:tabLst>
                <a:tab pos="1027113" algn="l"/>
                <a:tab pos="2455863" algn="l"/>
              </a:tabLst>
            </a:pPr>
            <a:endParaRPr lang="en-US" dirty="0">
              <a:sym typeface="Monotype Sorts" charset="2"/>
            </a:endParaRPr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Lossy Decomposition</a:t>
            </a:r>
          </a:p>
        </p:txBody>
      </p:sp>
      <p:pic>
        <p:nvPicPr>
          <p:cNvPr id="658437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00200"/>
            <a:ext cx="6056312" cy="554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602" name="Rectangle 10"/>
          <p:cNvSpPr>
            <a:spLocks noGrp="1" noChangeArrowheads="1"/>
          </p:cNvSpPr>
          <p:nvPr>
            <p:ph idx="1"/>
          </p:nvPr>
        </p:nvSpPr>
        <p:spPr>
          <a:xfrm>
            <a:off x="927100" y="947738"/>
            <a:ext cx="7848600" cy="4876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There is some redundancy in this schema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of problems due to redundancy in 3NF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J, K, L)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JK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L, L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666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Redundancy  in 3NF</a:t>
            </a:r>
          </a:p>
        </p:txBody>
      </p:sp>
      <p:sp>
        <p:nvSpPr>
          <p:cNvPr id="750595" name="Rectangle 3"/>
          <p:cNvSpPr>
            <a:spLocks noChangeArrowheads="1"/>
          </p:cNvSpPr>
          <p:nvPr/>
        </p:nvSpPr>
        <p:spPr bwMode="auto">
          <a:xfrm>
            <a:off x="4760913" y="198755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J</a:t>
            </a:r>
          </a:p>
        </p:txBody>
      </p:sp>
      <p:sp>
        <p:nvSpPr>
          <p:cNvPr id="750596" name="Rectangle 4"/>
          <p:cNvSpPr>
            <a:spLocks noChangeArrowheads="1"/>
          </p:cNvSpPr>
          <p:nvPr/>
        </p:nvSpPr>
        <p:spPr bwMode="auto">
          <a:xfrm>
            <a:off x="4760913" y="2416175"/>
            <a:ext cx="6096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2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j</a:t>
            </a:r>
            <a:r>
              <a:rPr lang="en-US" sz="1800" baseline="-25000"/>
              <a:t>3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null</a:t>
            </a:r>
            <a:endParaRPr lang="en-US" i="1"/>
          </a:p>
        </p:txBody>
      </p:sp>
      <p:sp>
        <p:nvSpPr>
          <p:cNvPr id="750597" name="Rectangle 5"/>
          <p:cNvSpPr>
            <a:spLocks noChangeArrowheads="1"/>
          </p:cNvSpPr>
          <p:nvPr/>
        </p:nvSpPr>
        <p:spPr bwMode="auto">
          <a:xfrm>
            <a:off x="5370513" y="198755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L</a:t>
            </a:r>
          </a:p>
        </p:txBody>
      </p:sp>
      <p:sp>
        <p:nvSpPr>
          <p:cNvPr id="750598" name="Rectangle 6"/>
          <p:cNvSpPr>
            <a:spLocks noChangeArrowheads="1"/>
          </p:cNvSpPr>
          <p:nvPr/>
        </p:nvSpPr>
        <p:spPr bwMode="auto">
          <a:xfrm>
            <a:off x="5370513" y="2416175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l</a:t>
            </a:r>
            <a:r>
              <a:rPr lang="en-US" sz="1800" baseline="-25000"/>
              <a:t>2</a:t>
            </a:r>
          </a:p>
        </p:txBody>
      </p:sp>
      <p:sp>
        <p:nvSpPr>
          <p:cNvPr id="750599" name="Rectangle 7"/>
          <p:cNvSpPr>
            <a:spLocks noChangeArrowheads="1"/>
          </p:cNvSpPr>
          <p:nvPr/>
        </p:nvSpPr>
        <p:spPr bwMode="auto">
          <a:xfrm>
            <a:off x="5827713" y="198755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K</a:t>
            </a:r>
          </a:p>
        </p:txBody>
      </p:sp>
      <p:sp>
        <p:nvSpPr>
          <p:cNvPr id="750600" name="Rectangle 8"/>
          <p:cNvSpPr>
            <a:spLocks noChangeArrowheads="1"/>
          </p:cNvSpPr>
          <p:nvPr/>
        </p:nvSpPr>
        <p:spPr bwMode="auto">
          <a:xfrm>
            <a:off x="5822950" y="2416175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baseline="-25000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1</a:t>
            </a:r>
          </a:p>
          <a:p>
            <a:pPr algn="ctr">
              <a:lnSpc>
                <a:spcPct val="80000"/>
              </a:lnSpc>
            </a:pPr>
            <a:endParaRPr lang="en-US" sz="1800" i="1"/>
          </a:p>
          <a:p>
            <a:pPr algn="ctr">
              <a:lnSpc>
                <a:spcPct val="80000"/>
              </a:lnSpc>
            </a:pPr>
            <a:r>
              <a:rPr lang="en-US" sz="1800" i="1"/>
              <a:t>k</a:t>
            </a:r>
            <a:r>
              <a:rPr lang="en-US" sz="1800" baseline="-25000"/>
              <a:t>2</a:t>
            </a:r>
          </a:p>
        </p:txBody>
      </p:sp>
      <p:sp>
        <p:nvSpPr>
          <p:cNvPr id="750601" name="Rectangle 9"/>
          <p:cNvSpPr>
            <a:spLocks noChangeArrowheads="1"/>
          </p:cNvSpPr>
          <p:nvPr/>
        </p:nvSpPr>
        <p:spPr bwMode="auto">
          <a:xfrm>
            <a:off x="782638" y="4262438"/>
            <a:ext cx="787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repetition of information (e.g., the relationship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 </a:t>
            </a:r>
          </a:p>
          <a:p>
            <a:pPr marL="742950" lvl="1" indent="-285750">
              <a:spcBef>
                <a:spcPct val="35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kumimoji="1" lang="en-US" sz="1800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need to use null values (e.g., to represent the relationship</a:t>
            </a:r>
            <a:b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   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l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k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where there is no corresponding value for 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J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).</a:t>
            </a:r>
          </a:p>
          <a:p>
            <a:pPr marL="742950" lvl="1" indent="-285750">
              <a:spcBef>
                <a:spcPct val="35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i_ID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kumimoji="1" lang="en-US" sz="1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dept_nameI</a:t>
            </a:r>
            <a:r>
              <a:rPr kumimoji="1" lang="en-US" sz="1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there is no separate relation mapping instructors to departments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Optimization: Need to check only FDs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need not check all FDs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attribute closure to check for each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, if 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not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we have to verify if each attribute in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contained in a candidate key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this test is rather more expensive, since it involve finding candidate keys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3NF has been shown to be NP-hard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Interestingly, decomposition into third normal form (described shortly) can be done in polynomial time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Testing for 3NF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956550" cy="52593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 typeface="Monotype Sorts" charset="2"/>
              <a:buNone/>
              <a:tabLst>
                <a:tab pos="461963" algn="l"/>
                <a:tab pos="1027113" algn="l"/>
                <a:tab pos="1309688" algn="l"/>
                <a:tab pos="1711325" algn="l"/>
              </a:tabLst>
            </a:pPr>
            <a:r>
              <a:rPr lang="en-US" dirty="0"/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a canonical cover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F;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:= 0;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functional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c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do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none of the schemas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j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then 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:=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+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:=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end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none of the schemas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j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contains a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then begin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:=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+ 1;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	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:= any candidate key for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R;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end 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/* Optionally, remove redundant relations */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461963" algn="l"/>
                <a:tab pos="1027113" algn="l"/>
                <a:tab pos="1309688" algn="l"/>
                <a:tab pos="1711325" algn="l"/>
              </a:tabLst>
            </a:pP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repeat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any schema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contained in another schema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then /*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delete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*/</a:t>
            </a:r>
            <a:b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  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R;;</a:t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=i-1;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return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sz="1600" i="1" dirty="0">
                <a:sym typeface="Greek Symbols" pitchFamily="18" charset="2"/>
              </a:rPr>
              <a:t>    </a:t>
            </a:r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Above algorithm ensures: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each relation schema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R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Monotype Sorts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is in 3NF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decomposition is dependency preserving and lossless-join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Proof of correctness is at end of this presentation (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  <a:hlinkClick r:id="" action="ppaction://noaction"/>
              </a:rPr>
              <a:t>click here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always possible to decompose a relation into a set of  relations that are in 3NF such that: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decomposition is lossless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dependencies are preserved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always possible to decompose a relation into a set of relations that are in BCNF such that: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decomposition is lossless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may not be possible to preserve dependencies.</a:t>
            </a:r>
          </a:p>
          <a:p>
            <a:pPr lvl="1"/>
            <a:endParaRPr lang="en-US" sz="2000" dirty="0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Comparison of BCNF and 3NF</a:t>
            </a:r>
          </a:p>
        </p:txBody>
      </p:sp>
      <p:sp>
        <p:nvSpPr>
          <p:cNvPr id="762884" name="Rectangle 4"/>
          <p:cNvSpPr>
            <a:spLocks noChangeArrowheads="1"/>
          </p:cNvSpPr>
          <p:nvPr/>
        </p:nvSpPr>
        <p:spPr bwMode="auto">
          <a:xfrm>
            <a:off x="596900" y="4064000"/>
            <a:ext cx="72834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  <a:tabLst>
                <a:tab pos="684213" algn="l"/>
              </a:tabLst>
            </a:pPr>
            <a:endParaRPr kumimoji="1" lang="en-US" sz="1800" i="1">
              <a:sym typeface="Monotype Sorts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39100" cy="490378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 for a relational database design is: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BCNF.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Lossless join.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Dependency preservation.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cannot achieve this, we accept one of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Lack of dependency preservation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Redundancy due to use of 3NF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Interestingly, SQL does not provide a direct way of specifying functional dependencies other than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superkeys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Can specify FDs using assertions, but they are expensive to test, (and currently not supported by any of the widely used databases!)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Even if we had a dependency preserving decomposition, using SQL we would not be able to efficiently test a functional dependency whose left hand side is not a key.</a:t>
            </a:r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we record names of children, and phone numbers for instructors: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inst_child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inst_phone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phone_number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we were to combine these schemas to get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inst_info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child_name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phone_number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 data: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David, 512-555-1234)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David, 512-555-4321)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William, 512-555-1234)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(99999, William, 512-555-4321)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relation is in BCNF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Why?</a:t>
            </a:r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601788"/>
            <a:ext cx="7605712" cy="4533900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 and let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R.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The 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multivalued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dependency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endParaRPr lang="en-US" i="1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holds on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if in any legal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r(R),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all pairs for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such that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], there exist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such that: </a:t>
            </a:r>
          </a:p>
          <a:p>
            <a:pPr>
              <a:buFont typeface="Monotype Sorts" charset="2"/>
              <a:buNone/>
              <a:tabLst>
                <a:tab pos="1890713" algn="l"/>
                <a:tab pos="2798763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       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       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	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=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[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  –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] 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</a:br>
            <a:endParaRPr lang="en-US" dirty="0">
              <a:latin typeface="Times New Roman" pitchFamily="18" charset="0"/>
              <a:cs typeface="Times New Roman" pitchFamily="18" charset="0"/>
              <a:sym typeface="Greek Symbols" pitchFamily="18" charset="2"/>
            </a:endParaRPr>
          </a:p>
        </p:txBody>
      </p:sp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(MVDs</a:t>
            </a:r>
            <a:r>
              <a:rPr lang="en-US" dirty="0"/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272338" y="6637338"/>
            <a:ext cx="317500" cy="4762"/>
            <a:chOff x="2640" y="1301"/>
            <a:chExt cx="200" cy="3"/>
          </a:xfrm>
        </p:grpSpPr>
        <p:sp>
          <p:nvSpPr>
            <p:cNvPr id="766981" name="Line 5"/>
            <p:cNvSpPr>
              <a:spLocks noChangeShapeType="1"/>
            </p:cNvSpPr>
            <p:nvPr/>
          </p:nvSpPr>
          <p:spPr bwMode="auto">
            <a:xfrm flipV="1">
              <a:off x="2640" y="1301"/>
              <a:ext cx="13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6982" name="Line 6"/>
            <p:cNvSpPr>
              <a:spLocks noChangeShapeType="1"/>
            </p:cNvSpPr>
            <p:nvPr/>
          </p:nvSpPr>
          <p:spPr bwMode="auto">
            <a:xfrm>
              <a:off x="2704" y="130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669925"/>
          </a:xfrm>
        </p:spPr>
        <p:txBody>
          <a:bodyPr/>
          <a:lstStyle/>
          <a:p>
            <a:r>
              <a:rPr lang="en-US"/>
              <a:t>Tabular representation of </a:t>
            </a:r>
            <a:r>
              <a:rPr lang="en-US">
                <a:sym typeface="Symbol" pitchFamily="18" charset="2"/>
              </a:rPr>
              <a:t></a:t>
            </a:r>
            <a:r>
              <a:rPr lang="en-US">
                <a:sym typeface="Greek Symbols" pitchFamily="18" charset="2"/>
              </a:rPr>
              <a:t> </a:t>
            </a:r>
            <a:r>
              <a:rPr lang="en-US" b="1">
                <a:sym typeface="Symbol" pitchFamily="18" charset="2"/>
              </a:rPr>
              <a:t></a:t>
            </a:r>
            <a:r>
              <a:rPr lang="en-US" i="1">
                <a:sym typeface="Monotype Sorts" charset="2"/>
              </a:rPr>
              <a:t> </a:t>
            </a:r>
            <a:r>
              <a:rPr lang="en-US">
                <a:sym typeface="Symbol" pitchFamily="18" charset="2"/>
              </a:rPr>
              <a:t></a:t>
            </a:r>
          </a:p>
        </p:txBody>
      </p:sp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MVD (Cont.)</a:t>
            </a:r>
          </a:p>
        </p:txBody>
      </p:sp>
      <p:pic>
        <p:nvPicPr>
          <p:cNvPr id="769029" name="Picture 5" descr="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9725" y="2184400"/>
            <a:ext cx="6172200" cy="217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a relation schema with a set of attributes that are partitioned into 3 nonempty subsets.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Y, Z, W</a:t>
            </a:r>
          </a:p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We say that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Monotype Sorts" charset="2"/>
              </a:rPr>
              <a:t>multidetermines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and only if for all possible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)</a:t>
            </a:r>
            <a:endParaRPr lang="en-US" i="1" dirty="0">
              <a:latin typeface="Times New Roman" pitchFamily="18" charset="0"/>
              <a:cs typeface="Times New Roman" pitchFamily="18" charset="0"/>
              <a:sym typeface="Monotype Sorts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		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then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&lt;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&gt;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</a:p>
          <a:p>
            <a:pPr>
              <a:tabLst>
                <a:tab pos="1149350" algn="l"/>
                <a:tab pos="3311525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Note that since the behavior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are identical it follows that </a:t>
            </a: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Y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Z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W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Monotype Sorts" charset="2"/>
              <a:buNone/>
              <a:tabLst>
                <a:tab pos="1149350" algn="l"/>
                <a:tab pos="3311525" algn="ctr"/>
              </a:tabLst>
            </a:pPr>
            <a:endParaRPr lang="en-US" dirty="0">
              <a:sym typeface="Symbol" pitchFamily="18" charset="2"/>
            </a:endParaRPr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95375"/>
            <a:ext cx="6999288" cy="1204913"/>
          </a:xfrm>
        </p:spPr>
        <p:txBody>
          <a:bodyPr>
            <a:normAutofit fontScale="92500" lnSpcReduction="10000"/>
          </a:bodyPr>
          <a:lstStyle/>
          <a:p>
            <a:pPr>
              <a:tabLst>
                <a:tab pos="2336800" algn="l"/>
                <a:tab pos="3765550" algn="l"/>
              </a:tabLst>
            </a:pP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Lossless join decomposition</a:t>
            </a:r>
          </a:p>
          <a:p>
            <a:pPr>
              <a:tabLst>
                <a:tab pos="2336800" algn="l"/>
                <a:tab pos="3765550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= (A, B, C)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	R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(A, B)	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(B, C)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52413"/>
            <a:ext cx="8534400" cy="4572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 of Lossless-Join Decomposition </a:t>
            </a:r>
          </a:p>
        </p:txBody>
      </p:sp>
      <p:sp>
        <p:nvSpPr>
          <p:cNvPr id="660484" name="Rectangle 4"/>
          <p:cNvSpPr>
            <a:spLocks noChangeArrowheads="1"/>
          </p:cNvSpPr>
          <p:nvPr/>
        </p:nvSpPr>
        <p:spPr bwMode="auto">
          <a:xfrm>
            <a:off x="2209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85" name="Rectangle 5"/>
          <p:cNvSpPr>
            <a:spLocks noChangeArrowheads="1"/>
          </p:cNvSpPr>
          <p:nvPr/>
        </p:nvSpPr>
        <p:spPr bwMode="auto">
          <a:xfrm>
            <a:off x="2590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86" name="Rectangle 6"/>
          <p:cNvSpPr>
            <a:spLocks noChangeArrowheads="1"/>
          </p:cNvSpPr>
          <p:nvPr/>
        </p:nvSpPr>
        <p:spPr bwMode="auto">
          <a:xfrm>
            <a:off x="2209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  <a:endParaRPr lang="en-US" sz="1800" i="1">
              <a:sym typeface="Greek Symbols" pitchFamily="18" charset="2"/>
            </a:endParaRPr>
          </a:p>
        </p:txBody>
      </p:sp>
      <p:sp>
        <p:nvSpPr>
          <p:cNvPr id="660487" name="Rectangle 7"/>
          <p:cNvSpPr>
            <a:spLocks noChangeArrowheads="1"/>
          </p:cNvSpPr>
          <p:nvPr/>
        </p:nvSpPr>
        <p:spPr bwMode="auto">
          <a:xfrm>
            <a:off x="2590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660488" name="Rectangle 8"/>
          <p:cNvSpPr>
            <a:spLocks noChangeArrowheads="1"/>
          </p:cNvSpPr>
          <p:nvPr/>
        </p:nvSpPr>
        <p:spPr bwMode="auto">
          <a:xfrm>
            <a:off x="39624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89" name="Rectangle 9"/>
          <p:cNvSpPr>
            <a:spLocks noChangeArrowheads="1"/>
          </p:cNvSpPr>
          <p:nvPr/>
        </p:nvSpPr>
        <p:spPr bwMode="auto">
          <a:xfrm>
            <a:off x="3962400" y="3048000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</a:p>
        </p:txBody>
      </p:sp>
      <p:sp>
        <p:nvSpPr>
          <p:cNvPr id="660490" name="Rectangle 10"/>
          <p:cNvSpPr>
            <a:spLocks noChangeArrowheads="1"/>
          </p:cNvSpPr>
          <p:nvPr/>
        </p:nvSpPr>
        <p:spPr bwMode="auto">
          <a:xfrm>
            <a:off x="5791200" y="25908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91" name="Rectangle 11"/>
          <p:cNvSpPr>
            <a:spLocks noChangeArrowheads="1"/>
          </p:cNvSpPr>
          <p:nvPr/>
        </p:nvSpPr>
        <p:spPr bwMode="auto">
          <a:xfrm>
            <a:off x="5791200" y="30480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</a:p>
        </p:txBody>
      </p:sp>
      <p:sp>
        <p:nvSpPr>
          <p:cNvPr id="660492" name="Text Box 12"/>
          <p:cNvSpPr txBox="1">
            <a:spLocks noChangeArrowheads="1"/>
          </p:cNvSpPr>
          <p:nvPr/>
        </p:nvSpPr>
        <p:spPr bwMode="auto">
          <a:xfrm>
            <a:off x="2657475" y="3724275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/>
              <a:t>r</a:t>
            </a:r>
          </a:p>
        </p:txBody>
      </p:sp>
      <p:sp>
        <p:nvSpPr>
          <p:cNvPr id="660493" name="Text Box 13"/>
          <p:cNvSpPr txBox="1">
            <a:spLocks noChangeArrowheads="1"/>
          </p:cNvSpPr>
          <p:nvPr/>
        </p:nvSpPr>
        <p:spPr bwMode="auto">
          <a:xfrm>
            <a:off x="6013450" y="3733800"/>
            <a:ext cx="104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8" charset="2"/>
              </a:rPr>
              <a:t></a:t>
            </a:r>
            <a:r>
              <a:rPr lang="en-US" sz="1800" i="1" baseline="-25000">
                <a:sym typeface="Symbol" pitchFamily="18" charset="2"/>
              </a:rPr>
              <a:t>B,C</a:t>
            </a:r>
            <a:r>
              <a:rPr lang="en-US">
                <a:sym typeface="Symbol" pitchFamily="18" charset="2"/>
              </a:rPr>
              <a:t>(</a:t>
            </a:r>
            <a:r>
              <a:rPr lang="en-US" i="1">
                <a:sym typeface="Symbol" pitchFamily="18" charset="2"/>
              </a:rPr>
              <a:t>r</a:t>
            </a:r>
            <a:r>
              <a:rPr lang="en-US">
                <a:sym typeface="Symbol" pitchFamily="18" charset="2"/>
              </a:rPr>
              <a:t>)</a:t>
            </a:r>
          </a:p>
        </p:txBody>
      </p:sp>
      <p:sp>
        <p:nvSpPr>
          <p:cNvPr id="660494" name="Rectangle 14"/>
          <p:cNvSpPr>
            <a:spLocks noChangeArrowheads="1"/>
          </p:cNvSpPr>
          <p:nvPr/>
        </p:nvSpPr>
        <p:spPr bwMode="auto">
          <a:xfrm>
            <a:off x="1066800" y="4467225"/>
            <a:ext cx="2514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  <a:tabLst>
                <a:tab pos="2336800" algn="l"/>
                <a:tab pos="3765550" algn="l"/>
              </a:tabLst>
            </a:pPr>
            <a:r>
              <a:rPr kumimoji="1" lang="en-US" sz="2000">
                <a:latin typeface="Times New Roman" pitchFamily="18" charset="0"/>
                <a:sym typeface="Symbol" pitchFamily="18" charset="2"/>
              </a:rPr>
              <a:t></a:t>
            </a:r>
            <a:r>
              <a:rPr kumimoji="1" lang="en-US" sz="2000" baseline="-25000">
                <a:latin typeface="Times New Roman" pitchFamily="18" charset="0"/>
                <a:sym typeface="Symbol" pitchFamily="18" charset="2"/>
              </a:rPr>
              <a:t>A</a:t>
            </a:r>
            <a:r>
              <a:rPr kumimoji="1" lang="en-US" sz="2000">
                <a:latin typeface="Times New Roman" pitchFamily="18" charset="0"/>
                <a:sym typeface="Symbol" pitchFamily="18" charset="2"/>
              </a:rPr>
              <a:t> (r)     </a:t>
            </a:r>
            <a:r>
              <a:rPr kumimoji="1" lang="en-US" sz="2000" baseline="-25000">
                <a:latin typeface="Times New Roman" pitchFamily="18" charset="0"/>
                <a:sym typeface="Symbol" pitchFamily="18" charset="2"/>
              </a:rPr>
              <a:t>B</a:t>
            </a:r>
            <a:r>
              <a:rPr kumimoji="1" lang="en-US" sz="2000">
                <a:latin typeface="Times New Roman" pitchFamily="18" charset="0"/>
                <a:sym typeface="Symbol" pitchFamily="18" charset="2"/>
              </a:rPr>
              <a:t> (r)</a:t>
            </a:r>
          </a:p>
        </p:txBody>
      </p:sp>
      <p:sp>
        <p:nvSpPr>
          <p:cNvPr id="660495" name="Rectangle 15"/>
          <p:cNvSpPr>
            <a:spLocks noChangeArrowheads="1"/>
          </p:cNvSpPr>
          <p:nvPr/>
        </p:nvSpPr>
        <p:spPr bwMode="auto">
          <a:xfrm>
            <a:off x="3733800" y="434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60496" name="Rectangle 16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3733800" y="4800600"/>
            <a:ext cx="4572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</a:t>
            </a:r>
          </a:p>
        </p:txBody>
      </p:sp>
      <p:sp>
        <p:nvSpPr>
          <p:cNvPr id="660498" name="Rectangle 18"/>
          <p:cNvSpPr>
            <a:spLocks noChangeArrowheads="1"/>
          </p:cNvSpPr>
          <p:nvPr/>
        </p:nvSpPr>
        <p:spPr bwMode="auto">
          <a:xfrm>
            <a:off x="4191000" y="4800600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660499" name="Freeform 19"/>
          <p:cNvSpPr>
            <a:spLocks/>
          </p:cNvSpPr>
          <p:nvPr/>
        </p:nvSpPr>
        <p:spPr bwMode="auto">
          <a:xfrm>
            <a:off x="1882775" y="4624388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0500" name="Rectangle 20"/>
          <p:cNvSpPr>
            <a:spLocks noChangeArrowheads="1"/>
          </p:cNvSpPr>
          <p:nvPr/>
        </p:nvSpPr>
        <p:spPr bwMode="auto">
          <a:xfrm>
            <a:off x="6381750" y="2590800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1" name="Rectangle 21"/>
          <p:cNvSpPr>
            <a:spLocks noChangeArrowheads="1"/>
          </p:cNvSpPr>
          <p:nvPr/>
        </p:nvSpPr>
        <p:spPr bwMode="auto">
          <a:xfrm>
            <a:off x="6381750" y="3048000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</a:p>
        </p:txBody>
      </p:sp>
      <p:sp>
        <p:nvSpPr>
          <p:cNvPr id="660502" name="Rectangle 22"/>
          <p:cNvSpPr>
            <a:spLocks noChangeArrowheads="1"/>
          </p:cNvSpPr>
          <p:nvPr/>
        </p:nvSpPr>
        <p:spPr bwMode="auto">
          <a:xfrm>
            <a:off x="43434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660503" name="Rectangle 23"/>
          <p:cNvSpPr>
            <a:spLocks noChangeArrowheads="1"/>
          </p:cNvSpPr>
          <p:nvPr/>
        </p:nvSpPr>
        <p:spPr bwMode="auto">
          <a:xfrm>
            <a:off x="4343400" y="3048000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>
                <a:sym typeface="Symbol" pitchFamily="18" charset="2"/>
              </a:rPr>
              <a:t>1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8" charset="2"/>
              </a:rPr>
              <a:t>2</a:t>
            </a:r>
          </a:p>
        </p:txBody>
      </p:sp>
      <p:sp>
        <p:nvSpPr>
          <p:cNvPr id="660504" name="Rectangle 24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5" name="Rectangle 25"/>
          <p:cNvSpPr>
            <a:spLocks noChangeArrowheads="1"/>
          </p:cNvSpPr>
          <p:nvPr/>
        </p:nvSpPr>
        <p:spPr bwMode="auto">
          <a:xfrm>
            <a:off x="4572000" y="4800600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660506" name="Rectangle 26"/>
          <p:cNvSpPr>
            <a:spLocks noChangeArrowheads="1"/>
          </p:cNvSpPr>
          <p:nvPr/>
        </p:nvSpPr>
        <p:spPr bwMode="auto">
          <a:xfrm>
            <a:off x="2971800" y="25908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660507" name="Rectangle 27"/>
          <p:cNvSpPr>
            <a:spLocks noChangeArrowheads="1"/>
          </p:cNvSpPr>
          <p:nvPr/>
        </p:nvSpPr>
        <p:spPr bwMode="auto">
          <a:xfrm>
            <a:off x="2971800" y="3048000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660508" name="Text Box 28"/>
          <p:cNvSpPr txBox="1">
            <a:spLocks noChangeArrowheads="1"/>
          </p:cNvSpPr>
          <p:nvPr/>
        </p:nvSpPr>
        <p:spPr bwMode="auto">
          <a:xfrm>
            <a:off x="3730625" y="3743325"/>
            <a:ext cx="1296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8" charset="2"/>
              </a:rPr>
              <a:t></a:t>
            </a:r>
            <a:r>
              <a:rPr lang="en-US" sz="1800" i="1" baseline="-25000">
                <a:sym typeface="Symbol" pitchFamily="18" charset="2"/>
              </a:rPr>
              <a:t>A,B</a:t>
            </a:r>
            <a:r>
              <a:rPr lang="en-US" sz="1800">
                <a:sym typeface="Symbol" pitchFamily="18" charset="2"/>
              </a:rPr>
              <a:t>(</a:t>
            </a:r>
            <a:r>
              <a:rPr lang="en-US" sz="1800" i="1">
                <a:sym typeface="Symbol" pitchFamily="18" charset="2"/>
              </a:rPr>
              <a:t>r</a:t>
            </a:r>
            <a:r>
              <a:rPr lang="en-US" sz="1800">
                <a:sym typeface="Symbol" pitchFamily="18" charset="2"/>
              </a:rPr>
              <a:t>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453312" cy="4484687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use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in two ways: 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	To test relations to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whether they are legal under a given set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  <a:p>
            <a:pPr lvl="1"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	To specify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the set of legal relations.  We shall thus concern ourselves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relations that satisfy a given set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fails to satisfy a given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dependency, we can construct a relations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that does satisfy the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dependency by adding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to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876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4NF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respect to a set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functional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if for all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the form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, where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 least one of the following hold: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trivial (i.e.,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 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or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 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= R)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is a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superkey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for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If a relation is in 4NF it is in BCNF</a:t>
            </a:r>
          </a:p>
        </p:txBody>
      </p:sp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Fourth Normal Form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08825" y="6642100"/>
            <a:ext cx="317500" cy="4763"/>
            <a:chOff x="2640" y="1301"/>
            <a:chExt cx="200" cy="3"/>
          </a:xfrm>
        </p:grpSpPr>
        <p:sp>
          <p:nvSpPr>
            <p:cNvPr id="779269" name="Line 5"/>
            <p:cNvSpPr>
              <a:spLocks noChangeShapeType="1"/>
            </p:cNvSpPr>
            <p:nvPr/>
          </p:nvSpPr>
          <p:spPr bwMode="auto">
            <a:xfrm flipV="1">
              <a:off x="2640" y="1301"/>
              <a:ext cx="13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9270" name="Line 6"/>
            <p:cNvSpPr>
              <a:spLocks noChangeShapeType="1"/>
            </p:cNvSpPr>
            <p:nvPr/>
          </p:nvSpPr>
          <p:spPr bwMode="auto">
            <a:xfrm>
              <a:off x="2704" y="130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restriction of  D to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set D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consisting of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functional dependencies in D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include only attributes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dependencies of the form</a:t>
            </a:r>
          </a:p>
          <a:p>
            <a:pPr lvl="2">
              <a:buFont typeface="Webdings" pitchFamily="18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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Monotype Sorts" charset="2"/>
              </a:rPr>
              <a:t> (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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Greek Symbols" pitchFamily="18" charset="2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Monotype Sorts" charset="2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where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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in D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77200" cy="609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Restriction of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50784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Join dependencies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generalize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lead to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project-join normal form (PJNF)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(also 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fifth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class of even more general constraints, leads to a normal form 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domain-key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Problem with these generalized constraints:  are hard to reason with, and no set of sound and complete set of inference rules exists.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Hence rarely used</a:t>
            </a:r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857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Further Normal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7959725" cy="45386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We have assumed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given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generated when converting E-R diagram to a set of tables.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a single relation containing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attributes that are of interest (called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universal relation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Normalization breaks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into smaller relations.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could have been the result of some ad hoc design of relations, which we then test/convert to normal form.</a:t>
            </a:r>
          </a:p>
        </p:txBody>
      </p:sp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Overall Database Design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866062" cy="459263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an E-R diagram is carefully designed, identifying all entities correctly, the tables generated from the E-R diagram should not need further normalization.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However, in a real (imperfect) design, there can be functional dependencies from non-key attributes of an entity to other attributes of the entity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an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employee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entity with attributes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and  a functional dependency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department_name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building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Good design would have made department an entity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 from non-key attributes of a relationship set possible, but rare --- most relationships are binary </a:t>
            </a:r>
          </a:p>
        </p:txBody>
      </p:sp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ER Model and 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1296988"/>
            <a:ext cx="8034338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May want to use non-normalized schema for performance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 example, displaying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along with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requires join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Alternative 1:  Use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denormalized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 containing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 all above attributes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faster lookup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extra space and extra execution time for updates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extra coding work for programmer and possibility of error in extra code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Alternative 2: use a materialized view defined as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prereq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Benefits and drawbacks same as above, except no extra coding work for programmer and avoids possible errors</a:t>
            </a:r>
          </a:p>
        </p:txBody>
      </p:sp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Denormalization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Performance</a:t>
            </a:r>
          </a:p>
        </p:txBody>
      </p:sp>
      <p:sp>
        <p:nvSpPr>
          <p:cNvPr id="793604" name="Freeform 4"/>
          <p:cNvSpPr>
            <a:spLocks/>
          </p:cNvSpPr>
          <p:nvPr/>
        </p:nvSpPr>
        <p:spPr bwMode="auto">
          <a:xfrm>
            <a:off x="2716213" y="5148263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108950" cy="49037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Some aspects of database design are not caught by normalization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bad database design, to be avoided: 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Instead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earnings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year, amount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use 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earnings_2004, earnings_2005, earnings_2006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etc., all on the schema 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earnings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Above are in BCNF, but make querying across years difficult and needs new table each year</a:t>
            </a:r>
          </a:p>
          <a:p>
            <a:pPr lvl="1"/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company_year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company_id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earnings_2004, earnings_2005, 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              earnings_2006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Also in BCNF, but also makes querying across years difficult and requires new attribute each year.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Is an example of a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crosstab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where values for one attribute become column names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Used in spreadsheets, and in data analysis tools</a:t>
            </a:r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Other Design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Temporal 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have an association time interval during which the data are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valid.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snapshot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the value of the data at a particular point in time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Several proposals to extend ER model by adding valid time to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attributes, e.g., address of an instructor at different points in time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entities, e.g., time duration when a student entity exists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relationships, e.g., time during which an instructor was associated with a student as an advisor.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But no accepted standard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Adding a temporal component results in functional dependencies like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		ID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street, city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not to hold, because the address varies over time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temporal functional dependency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holds 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the functional dependency X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holds on all snapshots for all legal instances r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</a:t>
            </a:r>
          </a:p>
        </p:txBody>
      </p:sp>
      <p:sp>
        <p:nvSpPr>
          <p:cNvPr id="797700" name="Text Box 4"/>
          <p:cNvSpPr txBox="1">
            <a:spLocks noChangeArrowheads="1"/>
          </p:cNvSpPr>
          <p:nvPr/>
        </p:nvSpPr>
        <p:spPr bwMode="auto">
          <a:xfrm>
            <a:off x="5089525" y="3117850"/>
            <a:ext cx="27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Greek Symbols" pitchFamily="18" charset="2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practice, database designers may add start and end time attributes to relations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course_title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replaced by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ebdings" pitchFamily="18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course_title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start, end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Constraint: no two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have overlapping valid times</a:t>
            </a:r>
          </a:p>
          <a:p>
            <a:pPr lvl="3"/>
            <a:r>
              <a:rPr lang="en-US" dirty="0">
                <a:latin typeface="Times New Roman" pitchFamily="18" charset="0"/>
                <a:cs typeface="Times New Roman" pitchFamily="18" charset="0"/>
              </a:rPr>
              <a:t>Hard to enforce efficiently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Foreign key references may be to current version of data, or to data at a point in time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E.g., student transcript should refer to course information at the time the course was taken</a:t>
            </a:r>
          </a:p>
          <a:p>
            <a:pPr lvl="1"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Modeling Temporal Data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>
          <a:xfrm>
            <a:off x="712788" y="1093788"/>
            <a:ext cx="7762875" cy="51943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Domain is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atomic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its elements are considered to be indivisible units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Examples of non-atomic domains: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Set of names, composite attributes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Identification numbers like CS101  that can be broken up into parts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relational schema R is in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first normal 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if the domains of all attributes of R are atomic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Non-atomic values complicate storage and encourage redundant (repeated) storage of data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Example:  Set of accounts stored with each customer, and set of owners stored with each account</a:t>
            </a:r>
          </a:p>
          <a:p>
            <a:pPr lvl="1"/>
            <a:endParaRPr lang="en-US" dirty="0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First Normal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>
          <a:xfrm>
            <a:off x="774700" y="1420812"/>
            <a:ext cx="7543800" cy="475138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3NF decomposition algorithm is dependency preserving (since there is a relation for every FD in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Decomposition is lossless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 candidate key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is in one of the relations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decomposition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Closure of candidate key under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must contain all attributes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Follow the steps of attribute closure algorithm to show there is only one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join result for each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in</a:t>
            </a:r>
            <a:r>
              <a:rPr lang="en-US" i="1" dirty="0"/>
              <a:t>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endParaRPr lang="en-US" dirty="0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7938"/>
            <a:ext cx="8077200" cy="106680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Correctness of 3NF Decomposition Algorithm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9" name="Rectangle 3"/>
          <p:cNvSpPr>
            <a:spLocks noGrp="1" noChangeArrowheads="1"/>
          </p:cNvSpPr>
          <p:nvPr>
            <p:ph idx="1"/>
          </p:nvPr>
        </p:nvSpPr>
        <p:spPr>
          <a:xfrm>
            <a:off x="927100" y="1487488"/>
            <a:ext cx="7889875" cy="5141912"/>
          </a:xfrm>
        </p:spPr>
        <p:txBody>
          <a:bodyPr>
            <a:normAutofit/>
          </a:bodyPr>
          <a:lstStyle/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Claim: if a relation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the decomposition generated by the 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above algorithm, then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satisfies 3NF.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generated from the dependency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 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  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any non-trivial functional dependency on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(We need only consider FDs whose right-hand side is a single attribute.)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Now,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can be in either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not in both. Consider each case separately.</a:t>
            </a:r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0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Correctness of 3NF Decomposition Algorithm (Cont’d.)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661275" cy="3706812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Atomicity is actually a property of how the elements of the domain are used.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Example: Strings would normally be considered indivisible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Suppose that students are given roll numbers which are strings of the form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CS0012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EE1127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If the first two characters are extracted to find the department, the domain of roll numbers is not atomic.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Doing so is a bad idea: leads to encoding of information in application program rather than in the database.</a:t>
            </a: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47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First Normal Form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Cont..)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7" name="Rectangle 3"/>
          <p:cNvSpPr>
            <a:spLocks noGrp="1" noChangeArrowheads="1"/>
          </p:cNvSpPr>
          <p:nvPr>
            <p:ph idx="1"/>
          </p:nvPr>
        </p:nvSpPr>
        <p:spPr>
          <a:xfrm>
            <a:off x="814388" y="1093788"/>
            <a:ext cx="7864475" cy="4903787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Decide whether a particular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in “good” form.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case that a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not in “good” form, decompose it into a set of relations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 such that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each relation is in good form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the decomposition is a lossless-join decomposition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Our theory is based on: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dependencies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dependencies</a:t>
            </a:r>
          </a:p>
        </p:txBody>
      </p:sp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533400"/>
            <a:ext cx="8162925" cy="1095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Goal — Devise a Theory for the Following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3858</Words>
  <Application>Microsoft Office PowerPoint</Application>
  <PresentationFormat>On-screen Show (4:3)</PresentationFormat>
  <Paragraphs>677</Paragraphs>
  <Slides>71</Slides>
  <Notes>71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Concourse</vt:lpstr>
      <vt:lpstr> Relational Database Design UNIT-V</vt:lpstr>
      <vt:lpstr>Relational Database Design</vt:lpstr>
      <vt:lpstr>Combine Schemas?</vt:lpstr>
      <vt:lpstr>A Combined Schema Without Repetition</vt:lpstr>
      <vt:lpstr>A Lossy Decomposition</vt:lpstr>
      <vt:lpstr>Example of Lossless-Join Decomposition </vt:lpstr>
      <vt:lpstr>First Normal Form</vt:lpstr>
      <vt:lpstr>First Normal Form (Cont..)</vt:lpstr>
      <vt:lpstr>Goal — Devise a Theory for the Following</vt:lpstr>
      <vt:lpstr>Functional Dependencies</vt:lpstr>
      <vt:lpstr>Functional Dependencies (Cont.)</vt:lpstr>
      <vt:lpstr>Functional Dependencies (Cont.)</vt:lpstr>
      <vt:lpstr>Use of Functional Dependencies</vt:lpstr>
      <vt:lpstr>Functional Dependencies (Cont.)</vt:lpstr>
      <vt:lpstr>Closure of a Set of Functional Dependencies</vt:lpstr>
      <vt:lpstr>Boyce-Codd Normal Form</vt:lpstr>
      <vt:lpstr>Decomposing a Schema into BCNF</vt:lpstr>
      <vt:lpstr>BCNF and Dependency Preservation</vt:lpstr>
      <vt:lpstr>Third Normal Form</vt:lpstr>
      <vt:lpstr>Goals of Normalization</vt:lpstr>
      <vt:lpstr>How good is BCNF?</vt:lpstr>
      <vt:lpstr>How good is BCNF? (Cont.)</vt:lpstr>
      <vt:lpstr>How good is BCNF? (Cont.)</vt:lpstr>
      <vt:lpstr>Functional-Dependency Theory</vt:lpstr>
      <vt:lpstr>Closure of a Set of Functional Dependencies</vt:lpstr>
      <vt:lpstr>Closure of a Set of Functional Dependencies</vt:lpstr>
      <vt:lpstr>Example</vt:lpstr>
      <vt:lpstr>Procedure for Computing F+</vt:lpstr>
      <vt:lpstr>Closure of Functional Dependencies (Cont.)</vt:lpstr>
      <vt:lpstr>Closure of Attribute Sets</vt:lpstr>
      <vt:lpstr>Example of Attribute Set Closure</vt:lpstr>
      <vt:lpstr>Uses of Attribute Closure</vt:lpstr>
      <vt:lpstr>Canonical Cover</vt:lpstr>
      <vt:lpstr>Extraneous Attributes</vt:lpstr>
      <vt:lpstr>  Testing if an Attribute is Extraneous</vt:lpstr>
      <vt:lpstr>Canonical Cover</vt:lpstr>
      <vt:lpstr>Computing a Canonical Cover</vt:lpstr>
      <vt:lpstr>Lossless-join Decomposition</vt:lpstr>
      <vt:lpstr>Example</vt:lpstr>
      <vt:lpstr>Dependency Preservation</vt:lpstr>
      <vt:lpstr>Testing for Dependency Preservation</vt:lpstr>
      <vt:lpstr>Example</vt:lpstr>
      <vt:lpstr>Testing for BCNF</vt:lpstr>
      <vt:lpstr>Testing Decomposition for BCNF</vt:lpstr>
      <vt:lpstr>BCNF Decomposition Algorithm</vt:lpstr>
      <vt:lpstr>Example of BCNF Decomposition</vt:lpstr>
      <vt:lpstr>BCNF and Dependency Preservation</vt:lpstr>
      <vt:lpstr>Third Normal Form: Motivation</vt:lpstr>
      <vt:lpstr>3NF Example</vt:lpstr>
      <vt:lpstr>Redundancy  in 3NF</vt:lpstr>
      <vt:lpstr>Testing for 3NF</vt:lpstr>
      <vt:lpstr>3NF Decomposition Algorithm</vt:lpstr>
      <vt:lpstr>3NF Decomposition Algorithm (Cont.)</vt:lpstr>
      <vt:lpstr>Comparison of BCNF and 3NF</vt:lpstr>
      <vt:lpstr>Design Goals </vt:lpstr>
      <vt:lpstr>Multivalued Dependencies</vt:lpstr>
      <vt:lpstr>Multivalued Dependencies (MVDs)</vt:lpstr>
      <vt:lpstr>MVD (Cont.)</vt:lpstr>
      <vt:lpstr>Example</vt:lpstr>
      <vt:lpstr>Use of Multivalued Dependencies</vt:lpstr>
      <vt:lpstr>Fourth Normal Form</vt:lpstr>
      <vt:lpstr>Restriction of Multivalued Dependencies</vt:lpstr>
      <vt:lpstr>Further Normal Forms</vt:lpstr>
      <vt:lpstr>Overall Database Design Process</vt:lpstr>
      <vt:lpstr>ER Model and Normalization</vt:lpstr>
      <vt:lpstr>Denormalization for Performance</vt:lpstr>
      <vt:lpstr>Other Design Issues</vt:lpstr>
      <vt:lpstr>Modeling Temporal Data</vt:lpstr>
      <vt:lpstr>Modeling Temporal Data (Cont.)</vt:lpstr>
      <vt:lpstr>Correctness of 3NF Decomposition Algorithm</vt:lpstr>
      <vt:lpstr>Correctness of 3NF Decomposition Algorithm (Cont’d.)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Relational Database Design UNIT-V</dc:title>
  <dc:creator>user</dc:creator>
  <cp:lastModifiedBy>user</cp:lastModifiedBy>
  <cp:revision>4</cp:revision>
  <dcterms:created xsi:type="dcterms:W3CDTF">2020-04-12T15:25:37Z</dcterms:created>
  <dcterms:modified xsi:type="dcterms:W3CDTF">2020-04-12T17:19:14Z</dcterms:modified>
</cp:coreProperties>
</file>