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59" r:id="rId6"/>
    <p:sldId id="258"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68598-3D6C-4A4B-8446-7F2A159F955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IN"/>
        </a:p>
      </dgm:t>
    </dgm:pt>
    <dgm:pt modelId="{702F0E3B-A373-444B-8A35-291C7B04B092}">
      <dgm:prSet phldrT="[Text]"/>
      <dgm:spPr/>
      <dgm:t>
        <a:bodyPr/>
        <a:lstStyle/>
        <a:p>
          <a:r>
            <a:rPr lang="en-IN" dirty="0"/>
            <a:t>COLOUR FORECASTING PROCESS</a:t>
          </a:r>
        </a:p>
      </dgm:t>
    </dgm:pt>
    <dgm:pt modelId="{A15FE2BC-E7DF-425E-9ECD-C8AE79C0DE68}" type="parTrans" cxnId="{DE9F0F7D-B85C-451F-A3B9-B7CF79B4604C}">
      <dgm:prSet/>
      <dgm:spPr/>
      <dgm:t>
        <a:bodyPr/>
        <a:lstStyle/>
        <a:p>
          <a:endParaRPr lang="en-IN"/>
        </a:p>
      </dgm:t>
    </dgm:pt>
    <dgm:pt modelId="{2F5522C7-2C7B-4372-8396-D9F0CD41967D}" type="sibTrans" cxnId="{DE9F0F7D-B85C-451F-A3B9-B7CF79B4604C}">
      <dgm:prSet/>
      <dgm:spPr/>
      <dgm:t>
        <a:bodyPr/>
        <a:lstStyle/>
        <a:p>
          <a:endParaRPr lang="en-IN"/>
        </a:p>
      </dgm:t>
    </dgm:pt>
    <dgm:pt modelId="{DD695AE6-330F-477E-B610-6189BFF75683}">
      <dgm:prSet custT="1"/>
      <dgm:spPr/>
      <dgm:t>
        <a:bodyPr/>
        <a:lstStyle/>
        <a:p>
          <a:r>
            <a:rPr lang="en-IN" sz="1200" dirty="0"/>
            <a:t>Designers and colour experts meet to collaborate on future colour trends</a:t>
          </a:r>
        </a:p>
      </dgm:t>
    </dgm:pt>
    <dgm:pt modelId="{AE8EC3CB-FF1D-4410-996D-1A17358688C4}" type="parTrans" cxnId="{29DC75B6-74D8-4AAE-AC62-AE0460AC494F}">
      <dgm:prSet/>
      <dgm:spPr/>
      <dgm:t>
        <a:bodyPr/>
        <a:lstStyle/>
        <a:p>
          <a:endParaRPr lang="en-IN"/>
        </a:p>
      </dgm:t>
    </dgm:pt>
    <dgm:pt modelId="{B39A1A35-6668-4710-93AA-C2900D92968F}" type="sibTrans" cxnId="{29DC75B6-74D8-4AAE-AC62-AE0460AC494F}">
      <dgm:prSet/>
      <dgm:spPr/>
      <dgm:t>
        <a:bodyPr/>
        <a:lstStyle/>
        <a:p>
          <a:endParaRPr lang="en-IN"/>
        </a:p>
      </dgm:t>
    </dgm:pt>
    <dgm:pt modelId="{71ECB3E8-2864-4BE4-8A2D-6E5001702BD9}">
      <dgm:prSet/>
      <dgm:spPr/>
      <dgm:t>
        <a:bodyPr/>
        <a:lstStyle/>
        <a:p>
          <a:r>
            <a:rPr lang="en-IN" dirty="0"/>
            <a:t>They use research from field reports, consumer surveys, and product split tests as a quantitative basis as their starting point.</a:t>
          </a:r>
        </a:p>
      </dgm:t>
    </dgm:pt>
    <dgm:pt modelId="{31F38A1F-55C4-4AA6-BC34-B0D4306EA980}" type="parTrans" cxnId="{3E4EF49A-64FD-4F61-831A-9BD353E98881}">
      <dgm:prSet/>
      <dgm:spPr/>
      <dgm:t>
        <a:bodyPr/>
        <a:lstStyle/>
        <a:p>
          <a:endParaRPr lang="en-IN"/>
        </a:p>
      </dgm:t>
    </dgm:pt>
    <dgm:pt modelId="{65D11941-4CE0-4497-951B-A100B3B03042}" type="sibTrans" cxnId="{3E4EF49A-64FD-4F61-831A-9BD353E98881}">
      <dgm:prSet/>
      <dgm:spPr/>
      <dgm:t>
        <a:bodyPr/>
        <a:lstStyle/>
        <a:p>
          <a:endParaRPr lang="en-IN"/>
        </a:p>
      </dgm:t>
    </dgm:pt>
    <dgm:pt modelId="{835533C8-89AC-48BD-8CAD-5279866527F8}">
      <dgm:prSet/>
      <dgm:spPr/>
      <dgm:t>
        <a:bodyPr/>
        <a:lstStyle/>
        <a:p>
          <a:r>
            <a:rPr lang="en-IN" dirty="0"/>
            <a:t>Colour designers delve into tradeshow research, news media, economic temperature, POP culture, and more to support emerging colour stories two years ahead.</a:t>
          </a:r>
        </a:p>
      </dgm:t>
    </dgm:pt>
    <dgm:pt modelId="{29A48619-E25E-4924-A572-6D16BBD46FB3}" type="parTrans" cxnId="{A8CD6150-8F6D-4B77-A9A0-218F33981D60}">
      <dgm:prSet/>
      <dgm:spPr/>
      <dgm:t>
        <a:bodyPr/>
        <a:lstStyle/>
        <a:p>
          <a:endParaRPr lang="en-IN"/>
        </a:p>
      </dgm:t>
    </dgm:pt>
    <dgm:pt modelId="{8AF109C4-B7AA-464C-BD14-40EA70406750}" type="sibTrans" cxnId="{A8CD6150-8F6D-4B77-A9A0-218F33981D60}">
      <dgm:prSet/>
      <dgm:spPr/>
      <dgm:t>
        <a:bodyPr/>
        <a:lstStyle/>
        <a:p>
          <a:endParaRPr lang="en-IN"/>
        </a:p>
      </dgm:t>
    </dgm:pt>
    <dgm:pt modelId="{04B43F9D-E036-4DD5-8384-99BA49E6AE79}">
      <dgm:prSet/>
      <dgm:spPr/>
      <dgm:t>
        <a:bodyPr/>
        <a:lstStyle/>
        <a:p>
          <a:r>
            <a:rPr lang="en-IN"/>
            <a:t>They create mood boards, which are a collection of images, words, or art that evoke a certain emotion supporting the emerging color’s story</a:t>
          </a:r>
        </a:p>
      </dgm:t>
    </dgm:pt>
    <dgm:pt modelId="{8206C6ED-AEC0-48AF-9561-0DD755B1F4CE}" type="parTrans" cxnId="{05A3B2E5-4AAE-485D-9AB2-1DED60162772}">
      <dgm:prSet/>
      <dgm:spPr/>
      <dgm:t>
        <a:bodyPr/>
        <a:lstStyle/>
        <a:p>
          <a:endParaRPr lang="en-IN"/>
        </a:p>
      </dgm:t>
    </dgm:pt>
    <dgm:pt modelId="{5CBE0ADF-28E0-4681-B297-473FDA935D87}" type="sibTrans" cxnId="{05A3B2E5-4AAE-485D-9AB2-1DED60162772}">
      <dgm:prSet/>
      <dgm:spPr/>
      <dgm:t>
        <a:bodyPr/>
        <a:lstStyle/>
        <a:p>
          <a:endParaRPr lang="en-IN"/>
        </a:p>
      </dgm:t>
    </dgm:pt>
    <dgm:pt modelId="{3D9CD416-1C2D-4366-928A-6FCE5C6EA172}">
      <dgm:prSet/>
      <dgm:spPr/>
      <dgm:t>
        <a:bodyPr/>
        <a:lstStyle/>
        <a:p>
          <a:r>
            <a:rPr lang="en-IN"/>
            <a:t>Color, Materials, and Finishes (CMF) designers go a step further, creating certain finishes that complete their color stories, which they can use during the product design phase.</a:t>
          </a:r>
        </a:p>
      </dgm:t>
    </dgm:pt>
    <dgm:pt modelId="{3B86723A-9026-495A-AF97-5150D95A96E0}" type="parTrans" cxnId="{99563B10-1C69-4CF1-86AB-BA79DBCA07DD}">
      <dgm:prSet/>
      <dgm:spPr/>
      <dgm:t>
        <a:bodyPr/>
        <a:lstStyle/>
        <a:p>
          <a:endParaRPr lang="en-IN"/>
        </a:p>
      </dgm:t>
    </dgm:pt>
    <dgm:pt modelId="{5AE948AF-2C40-4907-A1B1-616B41481789}" type="sibTrans" cxnId="{99563B10-1C69-4CF1-86AB-BA79DBCA07DD}">
      <dgm:prSet/>
      <dgm:spPr/>
      <dgm:t>
        <a:bodyPr/>
        <a:lstStyle/>
        <a:p>
          <a:endParaRPr lang="en-IN"/>
        </a:p>
      </dgm:t>
    </dgm:pt>
    <dgm:pt modelId="{BB6C7EF2-4950-4CF8-A83E-81559333DE36}" type="pres">
      <dgm:prSet presAssocID="{11B68598-3D6C-4A4B-8446-7F2A159F955E}" presName="Name0" presStyleCnt="0">
        <dgm:presLayoutVars>
          <dgm:chMax val="1"/>
          <dgm:dir/>
          <dgm:animLvl val="ctr"/>
          <dgm:resizeHandles val="exact"/>
        </dgm:presLayoutVars>
      </dgm:prSet>
      <dgm:spPr/>
    </dgm:pt>
    <dgm:pt modelId="{14758BC9-D060-4162-80BB-E6E130B3B6F4}" type="pres">
      <dgm:prSet presAssocID="{702F0E3B-A373-444B-8A35-291C7B04B092}" presName="centerShape" presStyleLbl="node0" presStyleIdx="0" presStyleCnt="1" custScaleX="120630" custScaleY="103009"/>
      <dgm:spPr/>
    </dgm:pt>
    <dgm:pt modelId="{2EF496D0-6436-456C-8A62-313D4D94D73F}" type="pres">
      <dgm:prSet presAssocID="{DD695AE6-330F-477E-B610-6189BFF75683}" presName="node" presStyleLbl="node1" presStyleIdx="0" presStyleCnt="5" custScaleX="164653" custScaleY="135761">
        <dgm:presLayoutVars>
          <dgm:bulletEnabled val="1"/>
        </dgm:presLayoutVars>
      </dgm:prSet>
      <dgm:spPr/>
    </dgm:pt>
    <dgm:pt modelId="{F4B12082-3540-43E8-84FE-31E7DC36ABFF}" type="pres">
      <dgm:prSet presAssocID="{DD695AE6-330F-477E-B610-6189BFF75683}" presName="dummy" presStyleCnt="0"/>
      <dgm:spPr/>
    </dgm:pt>
    <dgm:pt modelId="{C7BCA881-768A-4FF7-A855-C2019180D3A5}" type="pres">
      <dgm:prSet presAssocID="{B39A1A35-6668-4710-93AA-C2900D92968F}" presName="sibTrans" presStyleLbl="sibTrans2D1" presStyleIdx="0" presStyleCnt="5" custScaleX="164653" custScaleY="135761"/>
      <dgm:spPr/>
    </dgm:pt>
    <dgm:pt modelId="{46017908-B75D-4FEB-BF2A-42F7DF04C646}" type="pres">
      <dgm:prSet presAssocID="{71ECB3E8-2864-4BE4-8A2D-6E5001702BD9}" presName="node" presStyleLbl="node1" presStyleIdx="1" presStyleCnt="5" custScaleX="168882" custScaleY="136069">
        <dgm:presLayoutVars>
          <dgm:bulletEnabled val="1"/>
        </dgm:presLayoutVars>
      </dgm:prSet>
      <dgm:spPr/>
    </dgm:pt>
    <dgm:pt modelId="{DAA6615E-A6B8-4749-8DCB-CE3BDF278CB0}" type="pres">
      <dgm:prSet presAssocID="{71ECB3E8-2864-4BE4-8A2D-6E5001702BD9}" presName="dummy" presStyleCnt="0"/>
      <dgm:spPr/>
    </dgm:pt>
    <dgm:pt modelId="{83E540C9-24D2-4914-8F34-60948DAE64A6}" type="pres">
      <dgm:prSet presAssocID="{65D11941-4CE0-4497-951B-A100B3B03042}" presName="sibTrans" presStyleLbl="sibTrans2D1" presStyleIdx="1" presStyleCnt="5" custScaleX="164653" custScaleY="135761"/>
      <dgm:spPr/>
    </dgm:pt>
    <dgm:pt modelId="{DFF56BEF-F6CF-4F5F-86FA-F175BFC96393}" type="pres">
      <dgm:prSet presAssocID="{3D9CD416-1C2D-4366-928A-6FCE5C6EA172}" presName="node" presStyleLbl="node1" presStyleIdx="2" presStyleCnt="5" custScaleX="157809" custScaleY="136361">
        <dgm:presLayoutVars>
          <dgm:bulletEnabled val="1"/>
        </dgm:presLayoutVars>
      </dgm:prSet>
      <dgm:spPr/>
    </dgm:pt>
    <dgm:pt modelId="{97E54BD2-D6E1-4AA8-8EF9-0123E06C8C46}" type="pres">
      <dgm:prSet presAssocID="{3D9CD416-1C2D-4366-928A-6FCE5C6EA172}" presName="dummy" presStyleCnt="0"/>
      <dgm:spPr/>
    </dgm:pt>
    <dgm:pt modelId="{6C68E415-34D6-44DD-8222-09B033CEDA5F}" type="pres">
      <dgm:prSet presAssocID="{5AE948AF-2C40-4907-A1B1-616B41481789}" presName="sibTrans" presStyleLbl="sibTrans2D1" presStyleIdx="2" presStyleCnt="5"/>
      <dgm:spPr/>
    </dgm:pt>
    <dgm:pt modelId="{F9800173-45EE-4D84-992E-A4A6D5BDE7BB}" type="pres">
      <dgm:prSet presAssocID="{04B43F9D-E036-4DD5-8384-99BA49E6AE79}" presName="node" presStyleLbl="node1" presStyleIdx="3" presStyleCnt="5" custScaleX="164653" custScaleY="135761">
        <dgm:presLayoutVars>
          <dgm:bulletEnabled val="1"/>
        </dgm:presLayoutVars>
      </dgm:prSet>
      <dgm:spPr/>
    </dgm:pt>
    <dgm:pt modelId="{8F30F695-DFF9-4186-80CF-66399EB58D4D}" type="pres">
      <dgm:prSet presAssocID="{04B43F9D-E036-4DD5-8384-99BA49E6AE79}" presName="dummy" presStyleCnt="0"/>
      <dgm:spPr/>
    </dgm:pt>
    <dgm:pt modelId="{E788B444-B34A-4C60-BC23-A25934E22355}" type="pres">
      <dgm:prSet presAssocID="{5CBE0ADF-28E0-4681-B297-473FDA935D87}" presName="sibTrans" presStyleLbl="sibTrans2D1" presStyleIdx="3" presStyleCnt="5" custScaleX="164653" custScaleY="135761"/>
      <dgm:spPr/>
    </dgm:pt>
    <dgm:pt modelId="{EB9163C5-5526-46C6-BFB4-9257A4077618}" type="pres">
      <dgm:prSet presAssocID="{835533C8-89AC-48BD-8CAD-5279866527F8}" presName="node" presStyleLbl="node1" presStyleIdx="4" presStyleCnt="5" custScaleX="164653" custScaleY="135761">
        <dgm:presLayoutVars>
          <dgm:bulletEnabled val="1"/>
        </dgm:presLayoutVars>
      </dgm:prSet>
      <dgm:spPr/>
    </dgm:pt>
    <dgm:pt modelId="{910A0C4B-52DF-44CA-8391-6B2BCC72B31D}" type="pres">
      <dgm:prSet presAssocID="{835533C8-89AC-48BD-8CAD-5279866527F8}" presName="dummy" presStyleCnt="0"/>
      <dgm:spPr/>
    </dgm:pt>
    <dgm:pt modelId="{E8B067F3-DDC1-4CD6-A971-A14E24E80795}" type="pres">
      <dgm:prSet presAssocID="{8AF109C4-B7AA-464C-BD14-40EA70406750}" presName="sibTrans" presStyleLbl="sibTrans2D1" presStyleIdx="4" presStyleCnt="5" custScaleX="164653" custScaleY="135761"/>
      <dgm:spPr/>
    </dgm:pt>
  </dgm:ptLst>
  <dgm:cxnLst>
    <dgm:cxn modelId="{99563B10-1C69-4CF1-86AB-BA79DBCA07DD}" srcId="{702F0E3B-A373-444B-8A35-291C7B04B092}" destId="{3D9CD416-1C2D-4366-928A-6FCE5C6EA172}" srcOrd="2" destOrd="0" parTransId="{3B86723A-9026-495A-AF97-5150D95A96E0}" sibTransId="{5AE948AF-2C40-4907-A1B1-616B41481789}"/>
    <dgm:cxn modelId="{273EBD10-96B6-41EB-A751-BCC4E0AE329B}" type="presOf" srcId="{71ECB3E8-2864-4BE4-8A2D-6E5001702BD9}" destId="{46017908-B75D-4FEB-BF2A-42F7DF04C646}" srcOrd="0" destOrd="0" presId="urn:microsoft.com/office/officeart/2005/8/layout/radial6"/>
    <dgm:cxn modelId="{BE1DCB20-A8BC-4B26-8591-4575B47B2602}" type="presOf" srcId="{04B43F9D-E036-4DD5-8384-99BA49E6AE79}" destId="{F9800173-45EE-4D84-992E-A4A6D5BDE7BB}" srcOrd="0" destOrd="0" presId="urn:microsoft.com/office/officeart/2005/8/layout/radial6"/>
    <dgm:cxn modelId="{C9080E49-6CD2-4C7E-A106-7AA9C206936F}" type="presOf" srcId="{11B68598-3D6C-4A4B-8446-7F2A159F955E}" destId="{BB6C7EF2-4950-4CF8-A83E-81559333DE36}" srcOrd="0" destOrd="0" presId="urn:microsoft.com/office/officeart/2005/8/layout/radial6"/>
    <dgm:cxn modelId="{A8CD6150-8F6D-4B77-A9A0-218F33981D60}" srcId="{702F0E3B-A373-444B-8A35-291C7B04B092}" destId="{835533C8-89AC-48BD-8CAD-5279866527F8}" srcOrd="4" destOrd="0" parTransId="{29A48619-E25E-4924-A572-6D16BBD46FB3}" sibTransId="{8AF109C4-B7AA-464C-BD14-40EA70406750}"/>
    <dgm:cxn modelId="{5B202053-84BB-4F1D-9A6A-79FF6C37145E}" type="presOf" srcId="{B39A1A35-6668-4710-93AA-C2900D92968F}" destId="{C7BCA881-768A-4FF7-A855-C2019180D3A5}" srcOrd="0" destOrd="0" presId="urn:microsoft.com/office/officeart/2005/8/layout/radial6"/>
    <dgm:cxn modelId="{DE9F0F7D-B85C-451F-A3B9-B7CF79B4604C}" srcId="{11B68598-3D6C-4A4B-8446-7F2A159F955E}" destId="{702F0E3B-A373-444B-8A35-291C7B04B092}" srcOrd="0" destOrd="0" parTransId="{A15FE2BC-E7DF-425E-9ECD-C8AE79C0DE68}" sibTransId="{2F5522C7-2C7B-4372-8396-D9F0CD41967D}"/>
    <dgm:cxn modelId="{EBA35C83-28C1-4D86-88EF-016BE80AE05C}" type="presOf" srcId="{835533C8-89AC-48BD-8CAD-5279866527F8}" destId="{EB9163C5-5526-46C6-BFB4-9257A4077618}" srcOrd="0" destOrd="0" presId="urn:microsoft.com/office/officeart/2005/8/layout/radial6"/>
    <dgm:cxn modelId="{3E4EF49A-64FD-4F61-831A-9BD353E98881}" srcId="{702F0E3B-A373-444B-8A35-291C7B04B092}" destId="{71ECB3E8-2864-4BE4-8A2D-6E5001702BD9}" srcOrd="1" destOrd="0" parTransId="{31F38A1F-55C4-4AA6-BC34-B0D4306EA980}" sibTransId="{65D11941-4CE0-4497-951B-A100B3B03042}"/>
    <dgm:cxn modelId="{A8364BA1-E3CB-4B70-B083-BA48BB9D1FD5}" type="presOf" srcId="{DD695AE6-330F-477E-B610-6189BFF75683}" destId="{2EF496D0-6436-456C-8A62-313D4D94D73F}" srcOrd="0" destOrd="0" presId="urn:microsoft.com/office/officeart/2005/8/layout/radial6"/>
    <dgm:cxn modelId="{B02C08A2-A0A6-4B27-833F-496D9BBB93C6}" type="presOf" srcId="{5CBE0ADF-28E0-4681-B297-473FDA935D87}" destId="{E788B444-B34A-4C60-BC23-A25934E22355}" srcOrd="0" destOrd="0" presId="urn:microsoft.com/office/officeart/2005/8/layout/radial6"/>
    <dgm:cxn modelId="{29DC75B6-74D8-4AAE-AC62-AE0460AC494F}" srcId="{702F0E3B-A373-444B-8A35-291C7B04B092}" destId="{DD695AE6-330F-477E-B610-6189BFF75683}" srcOrd="0" destOrd="0" parTransId="{AE8EC3CB-FF1D-4410-996D-1A17358688C4}" sibTransId="{B39A1A35-6668-4710-93AA-C2900D92968F}"/>
    <dgm:cxn modelId="{9AA72BC8-F938-4FDD-8C9D-F71E64FF59A1}" type="presOf" srcId="{65D11941-4CE0-4497-951B-A100B3B03042}" destId="{83E540C9-24D2-4914-8F34-60948DAE64A6}" srcOrd="0" destOrd="0" presId="urn:microsoft.com/office/officeart/2005/8/layout/radial6"/>
    <dgm:cxn modelId="{DBC133D2-9385-4371-B763-BD221E5119D0}" type="presOf" srcId="{702F0E3B-A373-444B-8A35-291C7B04B092}" destId="{14758BC9-D060-4162-80BB-E6E130B3B6F4}" srcOrd="0" destOrd="0" presId="urn:microsoft.com/office/officeart/2005/8/layout/radial6"/>
    <dgm:cxn modelId="{2C5B42D2-3126-41C0-9193-3359BDF60F4D}" type="presOf" srcId="{5AE948AF-2C40-4907-A1B1-616B41481789}" destId="{6C68E415-34D6-44DD-8222-09B033CEDA5F}" srcOrd="0" destOrd="0" presId="urn:microsoft.com/office/officeart/2005/8/layout/radial6"/>
    <dgm:cxn modelId="{25BB4BDC-426A-4166-B5FB-11B1D58CB466}" type="presOf" srcId="{3D9CD416-1C2D-4366-928A-6FCE5C6EA172}" destId="{DFF56BEF-F6CF-4F5F-86FA-F175BFC96393}" srcOrd="0" destOrd="0" presId="urn:microsoft.com/office/officeart/2005/8/layout/radial6"/>
    <dgm:cxn modelId="{05A3B2E5-4AAE-485D-9AB2-1DED60162772}" srcId="{702F0E3B-A373-444B-8A35-291C7B04B092}" destId="{04B43F9D-E036-4DD5-8384-99BA49E6AE79}" srcOrd="3" destOrd="0" parTransId="{8206C6ED-AEC0-48AF-9561-0DD755B1F4CE}" sibTransId="{5CBE0ADF-28E0-4681-B297-473FDA935D87}"/>
    <dgm:cxn modelId="{BE1BB6F3-0C4E-44F8-B282-850F10F6721C}" type="presOf" srcId="{8AF109C4-B7AA-464C-BD14-40EA70406750}" destId="{E8B067F3-DDC1-4CD6-A971-A14E24E80795}" srcOrd="0" destOrd="0" presId="urn:microsoft.com/office/officeart/2005/8/layout/radial6"/>
    <dgm:cxn modelId="{C07E50CC-8508-4C67-AE18-69FCF656E038}" type="presParOf" srcId="{BB6C7EF2-4950-4CF8-A83E-81559333DE36}" destId="{14758BC9-D060-4162-80BB-E6E130B3B6F4}" srcOrd="0" destOrd="0" presId="urn:microsoft.com/office/officeart/2005/8/layout/radial6"/>
    <dgm:cxn modelId="{87211B60-4099-4218-AA66-6F2A762BB3AC}" type="presParOf" srcId="{BB6C7EF2-4950-4CF8-A83E-81559333DE36}" destId="{2EF496D0-6436-456C-8A62-313D4D94D73F}" srcOrd="1" destOrd="0" presId="urn:microsoft.com/office/officeart/2005/8/layout/radial6"/>
    <dgm:cxn modelId="{30AB33DC-2C17-4473-B2F5-8F5F66953C6E}" type="presParOf" srcId="{BB6C7EF2-4950-4CF8-A83E-81559333DE36}" destId="{F4B12082-3540-43E8-84FE-31E7DC36ABFF}" srcOrd="2" destOrd="0" presId="urn:microsoft.com/office/officeart/2005/8/layout/radial6"/>
    <dgm:cxn modelId="{C01EAB49-AC12-41B0-9904-DCC36E3F9C9D}" type="presParOf" srcId="{BB6C7EF2-4950-4CF8-A83E-81559333DE36}" destId="{C7BCA881-768A-4FF7-A855-C2019180D3A5}" srcOrd="3" destOrd="0" presId="urn:microsoft.com/office/officeart/2005/8/layout/radial6"/>
    <dgm:cxn modelId="{E977F062-5066-4B6E-856F-9F5392F5D6BC}" type="presParOf" srcId="{BB6C7EF2-4950-4CF8-A83E-81559333DE36}" destId="{46017908-B75D-4FEB-BF2A-42F7DF04C646}" srcOrd="4" destOrd="0" presId="urn:microsoft.com/office/officeart/2005/8/layout/radial6"/>
    <dgm:cxn modelId="{918E71B1-F1EB-4482-9202-C6F6E55695B2}" type="presParOf" srcId="{BB6C7EF2-4950-4CF8-A83E-81559333DE36}" destId="{DAA6615E-A6B8-4749-8DCB-CE3BDF278CB0}" srcOrd="5" destOrd="0" presId="urn:microsoft.com/office/officeart/2005/8/layout/radial6"/>
    <dgm:cxn modelId="{E11BB653-88E9-4CD0-A48D-80E2DF46E61F}" type="presParOf" srcId="{BB6C7EF2-4950-4CF8-A83E-81559333DE36}" destId="{83E540C9-24D2-4914-8F34-60948DAE64A6}" srcOrd="6" destOrd="0" presId="urn:microsoft.com/office/officeart/2005/8/layout/radial6"/>
    <dgm:cxn modelId="{D0FF7AF6-FCDB-45DE-BDFC-94AD462D78E7}" type="presParOf" srcId="{BB6C7EF2-4950-4CF8-A83E-81559333DE36}" destId="{DFF56BEF-F6CF-4F5F-86FA-F175BFC96393}" srcOrd="7" destOrd="0" presId="urn:microsoft.com/office/officeart/2005/8/layout/radial6"/>
    <dgm:cxn modelId="{599D8FFB-D5E4-40AF-9A47-C8FD4AE991D8}" type="presParOf" srcId="{BB6C7EF2-4950-4CF8-A83E-81559333DE36}" destId="{97E54BD2-D6E1-4AA8-8EF9-0123E06C8C46}" srcOrd="8" destOrd="0" presId="urn:microsoft.com/office/officeart/2005/8/layout/radial6"/>
    <dgm:cxn modelId="{A3722D13-65ED-42CB-81CE-BC0393DC73EF}" type="presParOf" srcId="{BB6C7EF2-4950-4CF8-A83E-81559333DE36}" destId="{6C68E415-34D6-44DD-8222-09B033CEDA5F}" srcOrd="9" destOrd="0" presId="urn:microsoft.com/office/officeart/2005/8/layout/radial6"/>
    <dgm:cxn modelId="{D06CA89A-3DA5-4BEF-81BA-A7030D981965}" type="presParOf" srcId="{BB6C7EF2-4950-4CF8-A83E-81559333DE36}" destId="{F9800173-45EE-4D84-992E-A4A6D5BDE7BB}" srcOrd="10" destOrd="0" presId="urn:microsoft.com/office/officeart/2005/8/layout/radial6"/>
    <dgm:cxn modelId="{56F86037-9818-4FE1-A5B1-0613D6F9172E}" type="presParOf" srcId="{BB6C7EF2-4950-4CF8-A83E-81559333DE36}" destId="{8F30F695-DFF9-4186-80CF-66399EB58D4D}" srcOrd="11" destOrd="0" presId="urn:microsoft.com/office/officeart/2005/8/layout/radial6"/>
    <dgm:cxn modelId="{CE1A50F3-5912-4255-A330-331C42763BF0}" type="presParOf" srcId="{BB6C7EF2-4950-4CF8-A83E-81559333DE36}" destId="{E788B444-B34A-4C60-BC23-A25934E22355}" srcOrd="12" destOrd="0" presId="urn:microsoft.com/office/officeart/2005/8/layout/radial6"/>
    <dgm:cxn modelId="{731CBF45-C497-463D-8F3E-BDAB4B1AC3B8}" type="presParOf" srcId="{BB6C7EF2-4950-4CF8-A83E-81559333DE36}" destId="{EB9163C5-5526-46C6-BFB4-9257A4077618}" srcOrd="13" destOrd="0" presId="urn:microsoft.com/office/officeart/2005/8/layout/radial6"/>
    <dgm:cxn modelId="{6D2497C1-512F-4680-97AF-B0A03CC7413B}" type="presParOf" srcId="{BB6C7EF2-4950-4CF8-A83E-81559333DE36}" destId="{910A0C4B-52DF-44CA-8391-6B2BCC72B31D}" srcOrd="14" destOrd="0" presId="urn:microsoft.com/office/officeart/2005/8/layout/radial6"/>
    <dgm:cxn modelId="{7FDA3481-12E9-4A4D-BFDF-F37884C3E327}" type="presParOf" srcId="{BB6C7EF2-4950-4CF8-A83E-81559333DE36}" destId="{E8B067F3-DDC1-4CD6-A971-A14E24E8079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67F3-DDC1-4CD6-A971-A14E24E80795}">
      <dsp:nvSpPr>
        <dsp:cNvPr id="0" name=""/>
        <dsp:cNvSpPr/>
      </dsp:nvSpPr>
      <dsp:spPr>
        <a:xfrm>
          <a:off x="-39586" y="-128500"/>
          <a:ext cx="8336100" cy="6873347"/>
        </a:xfrm>
        <a:prstGeom prst="blockArc">
          <a:avLst>
            <a:gd name="adj1" fmla="val 11880000"/>
            <a:gd name="adj2" fmla="val 16200000"/>
            <a:gd name="adj3" fmla="val 464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8B444-B34A-4C60-BC23-A25934E22355}">
      <dsp:nvSpPr>
        <dsp:cNvPr id="0" name=""/>
        <dsp:cNvSpPr/>
      </dsp:nvSpPr>
      <dsp:spPr>
        <a:xfrm>
          <a:off x="-39586" y="-128500"/>
          <a:ext cx="8336100" cy="6873347"/>
        </a:xfrm>
        <a:prstGeom prst="blockArc">
          <a:avLst>
            <a:gd name="adj1" fmla="val 7560000"/>
            <a:gd name="adj2" fmla="val 1188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8E415-34D6-44DD-8222-09B033CEDA5F}">
      <dsp:nvSpPr>
        <dsp:cNvPr id="0" name=""/>
        <dsp:cNvSpPr/>
      </dsp:nvSpPr>
      <dsp:spPr>
        <a:xfrm>
          <a:off x="1597049" y="776758"/>
          <a:ext cx="5062829" cy="5062829"/>
        </a:xfrm>
        <a:prstGeom prst="blockArc">
          <a:avLst>
            <a:gd name="adj1" fmla="val 3240000"/>
            <a:gd name="adj2" fmla="val 756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540C9-24D2-4914-8F34-60948DAE64A6}">
      <dsp:nvSpPr>
        <dsp:cNvPr id="0" name=""/>
        <dsp:cNvSpPr/>
      </dsp:nvSpPr>
      <dsp:spPr>
        <a:xfrm>
          <a:off x="-39586" y="-128500"/>
          <a:ext cx="8336100" cy="6873347"/>
        </a:xfrm>
        <a:prstGeom prst="blockArc">
          <a:avLst>
            <a:gd name="adj1" fmla="val 20520000"/>
            <a:gd name="adj2" fmla="val 324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CA881-768A-4FF7-A855-C2019180D3A5}">
      <dsp:nvSpPr>
        <dsp:cNvPr id="0" name=""/>
        <dsp:cNvSpPr/>
      </dsp:nvSpPr>
      <dsp:spPr>
        <a:xfrm>
          <a:off x="-39586" y="-128500"/>
          <a:ext cx="8336100" cy="6873347"/>
        </a:xfrm>
        <a:prstGeom prst="blockArc">
          <a:avLst>
            <a:gd name="adj1" fmla="val 16200000"/>
            <a:gd name="adj2" fmla="val 2052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58BC9-D060-4162-80BB-E6E130B3B6F4}">
      <dsp:nvSpPr>
        <dsp:cNvPr id="0" name=""/>
        <dsp:cNvSpPr/>
      </dsp:nvSpPr>
      <dsp:spPr>
        <a:xfrm>
          <a:off x="2721936" y="2107104"/>
          <a:ext cx="2813053" cy="2402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IN" sz="2200" kern="1200" dirty="0"/>
            <a:t>COLOUR FORECASTING PROCESS</a:t>
          </a:r>
        </a:p>
      </dsp:txBody>
      <dsp:txXfrm>
        <a:off x="3133898" y="2458889"/>
        <a:ext cx="1989129" cy="1698567"/>
      </dsp:txXfrm>
    </dsp:sp>
    <dsp:sp modelId="{2EF496D0-6436-456C-8A62-313D4D94D73F}">
      <dsp:nvSpPr>
        <dsp:cNvPr id="0" name=""/>
        <dsp:cNvSpPr/>
      </dsp:nvSpPr>
      <dsp:spPr>
        <a:xfrm>
          <a:off x="2784583" y="-272542"/>
          <a:ext cx="2687759" cy="22161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Designers and colour experts meet to collaborate on future colour trends</a:t>
          </a:r>
        </a:p>
      </dsp:txBody>
      <dsp:txXfrm>
        <a:off x="3178196" y="52003"/>
        <a:ext cx="1900533" cy="1567042"/>
      </dsp:txXfrm>
    </dsp:sp>
    <dsp:sp modelId="{46017908-B75D-4FEB-BF2A-42F7DF04C646}">
      <dsp:nvSpPr>
        <dsp:cNvPr id="0" name=""/>
        <dsp:cNvSpPr/>
      </dsp:nvSpPr>
      <dsp:spPr>
        <a:xfrm>
          <a:off x="5101696" y="1433502"/>
          <a:ext cx="2756792" cy="222116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They use research from field reports, consumer surveys, and product split tests as a quantitative basis as their starting point.</a:t>
          </a:r>
        </a:p>
      </dsp:txBody>
      <dsp:txXfrm>
        <a:off x="5505419" y="1758783"/>
        <a:ext cx="1949346" cy="1570598"/>
      </dsp:txXfrm>
    </dsp:sp>
    <dsp:sp modelId="{DFF56BEF-F6CF-4F5F-86FA-F175BFC96393}">
      <dsp:nvSpPr>
        <dsp:cNvPr id="0" name=""/>
        <dsp:cNvSpPr/>
      </dsp:nvSpPr>
      <dsp:spPr>
        <a:xfrm>
          <a:off x="4293830" y="4195624"/>
          <a:ext cx="2576039" cy="22259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a:t>Color, Materials, and Finishes (CMF) designers go a step further, creating certain finishes that complete their color stories, which they can use during the product design phase.</a:t>
          </a:r>
        </a:p>
      </dsp:txBody>
      <dsp:txXfrm>
        <a:off x="4671082" y="4521603"/>
        <a:ext cx="1821535" cy="1573969"/>
      </dsp:txXfrm>
    </dsp:sp>
    <dsp:sp modelId="{F9800173-45EE-4D84-992E-A4A6D5BDE7BB}">
      <dsp:nvSpPr>
        <dsp:cNvPr id="0" name=""/>
        <dsp:cNvSpPr/>
      </dsp:nvSpPr>
      <dsp:spPr>
        <a:xfrm>
          <a:off x="1331197" y="4200521"/>
          <a:ext cx="2687759" cy="221613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a:t>They create mood boards, which are a collection of images, words, or art that evoke a certain emotion supporting the emerging color’s story</a:t>
          </a:r>
        </a:p>
      </dsp:txBody>
      <dsp:txXfrm>
        <a:off x="1724810" y="4525066"/>
        <a:ext cx="1900533" cy="1567042"/>
      </dsp:txXfrm>
    </dsp:sp>
    <dsp:sp modelId="{EB9163C5-5526-46C6-BFB4-9257A4077618}">
      <dsp:nvSpPr>
        <dsp:cNvPr id="0" name=""/>
        <dsp:cNvSpPr/>
      </dsp:nvSpPr>
      <dsp:spPr>
        <a:xfrm>
          <a:off x="432955" y="1436015"/>
          <a:ext cx="2687759" cy="221613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Colour designers delve into tradeshow research, news media, economic temperature, POP culture, and more to support emerging colour stories two years ahead.</a:t>
          </a:r>
        </a:p>
      </dsp:txBody>
      <dsp:txXfrm>
        <a:off x="826568" y="1760560"/>
        <a:ext cx="1900533" cy="1567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778037" y="2252341"/>
            <a:ext cx="5286583" cy="677636"/>
          </a:xfrm>
        </p:spPr>
        <p:txBody>
          <a:bodyPr>
            <a:normAutofit fontScale="90000"/>
          </a:bodyPr>
          <a:lstStyle/>
          <a:p>
            <a:r>
              <a:rPr lang="en-US" sz="2400" dirty="0">
                <a:solidFill>
                  <a:schemeClr val="tx1"/>
                </a:solidFill>
              </a:rPr>
              <a:t>Fashion clothing and psychology</a:t>
            </a:r>
            <a:br>
              <a:rPr lang="en-US" sz="2400" dirty="0">
                <a:solidFill>
                  <a:schemeClr val="tx1"/>
                </a:solidFill>
              </a:rPr>
            </a:br>
            <a:r>
              <a:rPr lang="en-US" sz="2400" dirty="0">
                <a:solidFill>
                  <a:schemeClr val="tx1"/>
                </a:solidFill>
              </a:rPr>
              <a:t>Unit-4 Fashion forecasting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0" y="3096737"/>
            <a:ext cx="4775075" cy="1195297"/>
          </a:xfrm>
        </p:spPr>
        <p:txBody>
          <a:bodyPr>
            <a:noAutofit/>
          </a:bodyPr>
          <a:lstStyle/>
          <a:p>
            <a:pPr>
              <a:spcAft>
                <a:spcPts val="600"/>
              </a:spcAft>
            </a:pPr>
            <a:r>
              <a:rPr lang="en-IN" sz="1400" dirty="0"/>
              <a:t>A.LAKSHIKA,</a:t>
            </a:r>
            <a:br>
              <a:rPr lang="en-IN" sz="1400" dirty="0"/>
            </a:br>
            <a:r>
              <a:rPr lang="en-IN" sz="1400" dirty="0"/>
              <a:t>ASSISTANT PROFFESSSOR, </a:t>
            </a:r>
            <a:br>
              <a:rPr lang="en-IN" sz="1400" dirty="0"/>
            </a:br>
            <a:r>
              <a:rPr lang="en-IN" sz="1400" dirty="0"/>
              <a:t>DEPARTMENT OF FASHION TECHNOLOGY AND COSTUME DESIGNING,</a:t>
            </a:r>
            <a:br>
              <a:rPr lang="en-IN" sz="1400" dirty="0"/>
            </a:br>
            <a:r>
              <a:rPr lang="en-IN" sz="1400" dirty="0"/>
              <a:t>BON SECOURS ARTS AND SCIENCE COLLEGE FOR WOMEN,</a:t>
            </a:r>
            <a:br>
              <a:rPr lang="en-IN" sz="1400" dirty="0"/>
            </a:br>
            <a:r>
              <a:rPr lang="en-IN" sz="1400" dirty="0"/>
              <a:t>MANNARGUDI</a:t>
            </a:r>
            <a:endParaRPr lang="en-US" sz="1400"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6C627-A1D4-483D-9473-BE529E5E4700}"/>
              </a:ext>
            </a:extLst>
          </p:cNvPr>
          <p:cNvPicPr>
            <a:picLocks noChangeAspect="1"/>
          </p:cNvPicPr>
          <p:nvPr/>
        </p:nvPicPr>
        <p:blipFill>
          <a:blip r:embed="rId2"/>
          <a:stretch>
            <a:fillRect/>
          </a:stretch>
        </p:blipFill>
        <p:spPr>
          <a:xfrm>
            <a:off x="3951011" y="1563758"/>
            <a:ext cx="3917466" cy="3917466"/>
          </a:xfrm>
          <a:prstGeom prst="rect">
            <a:avLst/>
          </a:prstGeom>
        </p:spPr>
      </p:pic>
    </p:spTree>
    <p:extLst>
      <p:ext uri="{BB962C8B-B14F-4D97-AF65-F5344CB8AC3E}">
        <p14:creationId xmlns:p14="http://schemas.microsoft.com/office/powerpoint/2010/main" val="326129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86DDD-C876-4C98-BB5E-21E28309CDDC}"/>
              </a:ext>
            </a:extLst>
          </p:cNvPr>
          <p:cNvPicPr>
            <a:picLocks noChangeAspect="1"/>
          </p:cNvPicPr>
          <p:nvPr/>
        </p:nvPicPr>
        <p:blipFill>
          <a:blip r:embed="rId2"/>
          <a:stretch>
            <a:fillRect/>
          </a:stretch>
        </p:blipFill>
        <p:spPr>
          <a:xfrm>
            <a:off x="720173" y="749546"/>
            <a:ext cx="5879410" cy="5598221"/>
          </a:xfrm>
          <a:prstGeom prst="rect">
            <a:avLst/>
          </a:prstGeom>
        </p:spPr>
      </p:pic>
      <p:sp>
        <p:nvSpPr>
          <p:cNvPr id="2" name="Rectangle 1">
            <a:extLst>
              <a:ext uri="{FF2B5EF4-FFF2-40B4-BE49-F238E27FC236}">
                <a16:creationId xmlns:a16="http://schemas.microsoft.com/office/drawing/2014/main" id="{79A80226-B8AD-4A66-B9AF-EC1887145F19}"/>
              </a:ext>
            </a:extLst>
          </p:cNvPr>
          <p:cNvSpPr/>
          <p:nvPr/>
        </p:nvSpPr>
        <p:spPr>
          <a:xfrm>
            <a:off x="5837578" y="2406063"/>
            <a:ext cx="6182145"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IS FASHION FORECASTING?</a:t>
            </a:r>
          </a:p>
        </p:txBody>
      </p:sp>
    </p:spTree>
    <p:extLst>
      <p:ext uri="{BB962C8B-B14F-4D97-AF65-F5344CB8AC3E}">
        <p14:creationId xmlns:p14="http://schemas.microsoft.com/office/powerpoint/2010/main" val="295945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8AF9-7B2B-4CFC-A92B-4C50B3FE4523}"/>
              </a:ext>
            </a:extLst>
          </p:cNvPr>
          <p:cNvSpPr>
            <a:spLocks noGrp="1"/>
          </p:cNvSpPr>
          <p:nvPr>
            <p:ph type="title"/>
          </p:nvPr>
        </p:nvSpPr>
        <p:spPr/>
        <p:txBody>
          <a:bodyPr/>
          <a:lstStyle/>
          <a:p>
            <a:pPr algn="ctr"/>
            <a:r>
              <a:rPr lang="en-IN" dirty="0"/>
              <a:t>FASHION FORECASTING</a:t>
            </a:r>
          </a:p>
        </p:txBody>
      </p:sp>
      <p:sp>
        <p:nvSpPr>
          <p:cNvPr id="3" name="Rectangle 2">
            <a:extLst>
              <a:ext uri="{FF2B5EF4-FFF2-40B4-BE49-F238E27FC236}">
                <a16:creationId xmlns:a16="http://schemas.microsoft.com/office/drawing/2014/main" id="{DE795352-2B50-4075-AC20-216D5F1A1646}"/>
              </a:ext>
            </a:extLst>
          </p:cNvPr>
          <p:cNvSpPr/>
          <p:nvPr/>
        </p:nvSpPr>
        <p:spPr>
          <a:xfrm>
            <a:off x="781878" y="4382142"/>
            <a:ext cx="10628243" cy="923330"/>
          </a:xfrm>
          <a:prstGeom prst="rect">
            <a:avLst/>
          </a:prstGeom>
        </p:spPr>
        <p:txBody>
          <a:bodyPr wrap="square">
            <a:spAutoFit/>
          </a:bodyPr>
          <a:lstStyle/>
          <a:p>
            <a:r>
              <a:rPr lang="en-IN" dirty="0"/>
              <a:t>Fashion forecasting is the prediction of mood, behaviour and buying habits of the consumer. It is no longer a question of identifying your customers by age, geography or income, but looking into how and why they buy, based on their mood, beliefs and the occasion.</a:t>
            </a:r>
          </a:p>
        </p:txBody>
      </p:sp>
      <p:pic>
        <p:nvPicPr>
          <p:cNvPr id="4" name="Picture 3">
            <a:extLst>
              <a:ext uri="{FF2B5EF4-FFF2-40B4-BE49-F238E27FC236}">
                <a16:creationId xmlns:a16="http://schemas.microsoft.com/office/drawing/2014/main" id="{EC65586C-D0BE-41ED-B5C0-0DDCE6166E98}"/>
              </a:ext>
            </a:extLst>
          </p:cNvPr>
          <p:cNvPicPr>
            <a:picLocks noChangeAspect="1"/>
          </p:cNvPicPr>
          <p:nvPr/>
        </p:nvPicPr>
        <p:blipFill>
          <a:blip r:embed="rId2"/>
          <a:stretch>
            <a:fillRect/>
          </a:stretch>
        </p:blipFill>
        <p:spPr>
          <a:xfrm>
            <a:off x="3501058" y="1570614"/>
            <a:ext cx="4596020" cy="2573771"/>
          </a:xfrm>
          <a:prstGeom prst="rect">
            <a:avLst/>
          </a:prstGeom>
        </p:spPr>
      </p:pic>
    </p:spTree>
    <p:extLst>
      <p:ext uri="{BB962C8B-B14F-4D97-AF65-F5344CB8AC3E}">
        <p14:creationId xmlns:p14="http://schemas.microsoft.com/office/powerpoint/2010/main" val="5006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6A53D-B66B-48E4-BB81-65CCA1D5AC6C}"/>
              </a:ext>
            </a:extLst>
          </p:cNvPr>
          <p:cNvSpPr/>
          <p:nvPr/>
        </p:nvSpPr>
        <p:spPr>
          <a:xfrm>
            <a:off x="2482349" y="2255102"/>
            <a:ext cx="30396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COLOUR</a:t>
            </a:r>
          </a:p>
        </p:txBody>
      </p:sp>
      <p:sp>
        <p:nvSpPr>
          <p:cNvPr id="4" name="Rectangle 3">
            <a:extLst>
              <a:ext uri="{FF2B5EF4-FFF2-40B4-BE49-F238E27FC236}">
                <a16:creationId xmlns:a16="http://schemas.microsoft.com/office/drawing/2014/main" id="{F4140BF9-5174-4523-AE44-1D8665476BB6}"/>
              </a:ext>
            </a:extLst>
          </p:cNvPr>
          <p:cNvSpPr/>
          <p:nvPr/>
        </p:nvSpPr>
        <p:spPr>
          <a:xfrm>
            <a:off x="954156" y="3679568"/>
            <a:ext cx="6096000" cy="2031325"/>
          </a:xfrm>
          <a:prstGeom prst="rect">
            <a:avLst/>
          </a:prstGeom>
        </p:spPr>
        <p:txBody>
          <a:bodyPr>
            <a:spAutoFit/>
          </a:bodyPr>
          <a:lstStyle/>
          <a:p>
            <a:endParaRPr lang="en-IN" dirty="0"/>
          </a:p>
          <a:p>
            <a:r>
              <a:rPr lang="en-IN" dirty="0"/>
              <a:t>It’s an essential part of our daily life that we often we take for granted. Colour gives meaning and emotion to life, but it’s often the furthest thing from people’s minds. Believe it or not, professionals from around the world gather to chat and strategize about the ways colour defines our lives.</a:t>
            </a:r>
          </a:p>
        </p:txBody>
      </p:sp>
      <p:pic>
        <p:nvPicPr>
          <p:cNvPr id="5" name="Picture 4">
            <a:extLst>
              <a:ext uri="{FF2B5EF4-FFF2-40B4-BE49-F238E27FC236}">
                <a16:creationId xmlns:a16="http://schemas.microsoft.com/office/drawing/2014/main" id="{021459E5-AD63-4E4F-8559-5B1288AFBD22}"/>
              </a:ext>
            </a:extLst>
          </p:cNvPr>
          <p:cNvPicPr>
            <a:picLocks noChangeAspect="1"/>
          </p:cNvPicPr>
          <p:nvPr/>
        </p:nvPicPr>
        <p:blipFill>
          <a:blip r:embed="rId2"/>
          <a:stretch>
            <a:fillRect/>
          </a:stretch>
        </p:blipFill>
        <p:spPr>
          <a:xfrm>
            <a:off x="7300912" y="1775791"/>
            <a:ext cx="4165992" cy="3120473"/>
          </a:xfrm>
          <a:prstGeom prst="rect">
            <a:avLst/>
          </a:prstGeom>
        </p:spPr>
      </p:pic>
    </p:spTree>
    <p:extLst>
      <p:ext uri="{BB962C8B-B14F-4D97-AF65-F5344CB8AC3E}">
        <p14:creationId xmlns:p14="http://schemas.microsoft.com/office/powerpoint/2010/main" val="308306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1E55-6067-4BB3-AA91-72A9E1D444CA}"/>
              </a:ext>
            </a:extLst>
          </p:cNvPr>
          <p:cNvSpPr>
            <a:spLocks noGrp="1"/>
          </p:cNvSpPr>
          <p:nvPr>
            <p:ph type="title"/>
          </p:nvPr>
        </p:nvSpPr>
        <p:spPr/>
        <p:txBody>
          <a:bodyPr/>
          <a:lstStyle/>
          <a:p>
            <a:r>
              <a:rPr lang="en-IN" b="1" dirty="0"/>
              <a:t>COLOUR FORECASTING</a:t>
            </a:r>
          </a:p>
        </p:txBody>
      </p:sp>
      <p:sp>
        <p:nvSpPr>
          <p:cNvPr id="3" name="Rectangle 2">
            <a:extLst>
              <a:ext uri="{FF2B5EF4-FFF2-40B4-BE49-F238E27FC236}">
                <a16:creationId xmlns:a16="http://schemas.microsoft.com/office/drawing/2014/main" id="{D7A194C6-A5B7-48AD-83E2-51A60CD9755C}"/>
              </a:ext>
            </a:extLst>
          </p:cNvPr>
          <p:cNvSpPr/>
          <p:nvPr/>
        </p:nvSpPr>
        <p:spPr>
          <a:xfrm>
            <a:off x="1636644" y="4840494"/>
            <a:ext cx="9488556" cy="1200329"/>
          </a:xfrm>
          <a:prstGeom prst="rect">
            <a:avLst/>
          </a:prstGeom>
        </p:spPr>
        <p:txBody>
          <a:bodyPr wrap="square">
            <a:spAutoFit/>
          </a:bodyPr>
          <a:lstStyle/>
          <a:p>
            <a:r>
              <a:rPr lang="en-IN" dirty="0"/>
              <a:t>Colour forecasting is the practice of predicting the colours and colour stories that consumers will want to purchase in the near future. And it’s just not in the fashion realm where colour is king: manufacturers in the automotive, home décor, consumer goods, materials, and even food industries use colour forecasting.</a:t>
            </a:r>
          </a:p>
        </p:txBody>
      </p:sp>
      <p:pic>
        <p:nvPicPr>
          <p:cNvPr id="4" name="Picture 3">
            <a:extLst>
              <a:ext uri="{FF2B5EF4-FFF2-40B4-BE49-F238E27FC236}">
                <a16:creationId xmlns:a16="http://schemas.microsoft.com/office/drawing/2014/main" id="{4E10A434-C2F7-4AA2-8FD4-10464848E1F5}"/>
              </a:ext>
            </a:extLst>
          </p:cNvPr>
          <p:cNvPicPr>
            <a:picLocks noChangeAspect="1"/>
          </p:cNvPicPr>
          <p:nvPr/>
        </p:nvPicPr>
        <p:blipFill>
          <a:blip r:embed="rId2"/>
          <a:stretch>
            <a:fillRect/>
          </a:stretch>
        </p:blipFill>
        <p:spPr>
          <a:xfrm>
            <a:off x="4497249" y="1691378"/>
            <a:ext cx="3772108" cy="3017686"/>
          </a:xfrm>
          <a:prstGeom prst="rect">
            <a:avLst/>
          </a:prstGeom>
        </p:spPr>
      </p:pic>
    </p:spTree>
    <p:extLst>
      <p:ext uri="{BB962C8B-B14F-4D97-AF65-F5344CB8AC3E}">
        <p14:creationId xmlns:p14="http://schemas.microsoft.com/office/powerpoint/2010/main" val="318969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20A4F6A-9FAA-43AA-8A02-AF8489656964}"/>
              </a:ext>
            </a:extLst>
          </p:cNvPr>
          <p:cNvGraphicFramePr/>
          <p:nvPr>
            <p:extLst>
              <p:ext uri="{D42A27DB-BD31-4B8C-83A1-F6EECF244321}">
                <p14:modId xmlns:p14="http://schemas.microsoft.com/office/powerpoint/2010/main" val="2143244745"/>
              </p:ext>
            </p:extLst>
          </p:nvPr>
        </p:nvGraphicFramePr>
        <p:xfrm>
          <a:off x="2032000" y="251790"/>
          <a:ext cx="8291444" cy="614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1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4089-907E-41EE-942C-06BD500DE336}"/>
              </a:ext>
            </a:extLst>
          </p:cNvPr>
          <p:cNvSpPr>
            <a:spLocks noGrp="1"/>
          </p:cNvSpPr>
          <p:nvPr>
            <p:ph type="title"/>
          </p:nvPr>
        </p:nvSpPr>
        <p:spPr>
          <a:xfrm>
            <a:off x="3933720" y="2892183"/>
            <a:ext cx="2389740" cy="1371600"/>
          </a:xfrm>
        </p:spPr>
        <p:txBody>
          <a:bodyPr/>
          <a:lstStyle/>
          <a:p>
            <a:r>
              <a:rPr lang="en-IN" dirty="0"/>
              <a:t>FABRICS</a:t>
            </a:r>
          </a:p>
        </p:txBody>
      </p:sp>
      <p:pic>
        <p:nvPicPr>
          <p:cNvPr id="4" name="Picture 3">
            <a:extLst>
              <a:ext uri="{FF2B5EF4-FFF2-40B4-BE49-F238E27FC236}">
                <a16:creationId xmlns:a16="http://schemas.microsoft.com/office/drawing/2014/main" id="{AE727094-820F-4ACC-A1B7-1EE212F6F2E5}"/>
              </a:ext>
            </a:extLst>
          </p:cNvPr>
          <p:cNvPicPr>
            <a:picLocks noChangeAspect="1"/>
          </p:cNvPicPr>
          <p:nvPr/>
        </p:nvPicPr>
        <p:blipFill>
          <a:blip r:embed="rId2"/>
          <a:stretch>
            <a:fillRect/>
          </a:stretch>
        </p:blipFill>
        <p:spPr>
          <a:xfrm>
            <a:off x="4766230" y="4449521"/>
            <a:ext cx="2619375" cy="1743075"/>
          </a:xfrm>
          <a:prstGeom prst="rect">
            <a:avLst/>
          </a:prstGeom>
        </p:spPr>
      </p:pic>
      <p:pic>
        <p:nvPicPr>
          <p:cNvPr id="5" name="Picture 4">
            <a:extLst>
              <a:ext uri="{FF2B5EF4-FFF2-40B4-BE49-F238E27FC236}">
                <a16:creationId xmlns:a16="http://schemas.microsoft.com/office/drawing/2014/main" id="{37BF7B6E-9477-4C0C-AEF1-EC31D746C0EB}"/>
              </a:ext>
            </a:extLst>
          </p:cNvPr>
          <p:cNvPicPr>
            <a:picLocks noChangeAspect="1"/>
          </p:cNvPicPr>
          <p:nvPr/>
        </p:nvPicPr>
        <p:blipFill>
          <a:blip r:embed="rId3"/>
          <a:stretch>
            <a:fillRect/>
          </a:stretch>
        </p:blipFill>
        <p:spPr>
          <a:xfrm>
            <a:off x="7405794" y="2706446"/>
            <a:ext cx="2619375" cy="1743075"/>
          </a:xfrm>
          <a:prstGeom prst="rect">
            <a:avLst/>
          </a:prstGeom>
        </p:spPr>
      </p:pic>
      <p:pic>
        <p:nvPicPr>
          <p:cNvPr id="6" name="Picture 5">
            <a:extLst>
              <a:ext uri="{FF2B5EF4-FFF2-40B4-BE49-F238E27FC236}">
                <a16:creationId xmlns:a16="http://schemas.microsoft.com/office/drawing/2014/main" id="{43545494-CEED-49C0-9B6F-5AAC5A6AE641}"/>
              </a:ext>
            </a:extLst>
          </p:cNvPr>
          <p:cNvPicPr>
            <a:picLocks noChangeAspect="1"/>
          </p:cNvPicPr>
          <p:nvPr/>
        </p:nvPicPr>
        <p:blipFill>
          <a:blip r:embed="rId4"/>
          <a:stretch>
            <a:fillRect/>
          </a:stretch>
        </p:blipFill>
        <p:spPr>
          <a:xfrm>
            <a:off x="4806397" y="964395"/>
            <a:ext cx="2619375" cy="1752600"/>
          </a:xfrm>
          <a:prstGeom prst="rect">
            <a:avLst/>
          </a:prstGeom>
        </p:spPr>
      </p:pic>
    </p:spTree>
    <p:extLst>
      <p:ext uri="{BB962C8B-B14F-4D97-AF65-F5344CB8AC3E}">
        <p14:creationId xmlns:p14="http://schemas.microsoft.com/office/powerpoint/2010/main" val="252060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21CF-366B-4CB4-9D22-4184E01BB8F9}"/>
              </a:ext>
            </a:extLst>
          </p:cNvPr>
          <p:cNvSpPr>
            <a:spLocks noGrp="1"/>
          </p:cNvSpPr>
          <p:nvPr>
            <p:ph type="title"/>
          </p:nvPr>
        </p:nvSpPr>
        <p:spPr/>
        <p:txBody>
          <a:bodyPr/>
          <a:lstStyle/>
          <a:p>
            <a:r>
              <a:rPr lang="en-IN" dirty="0"/>
              <a:t>SILHOUTTES</a:t>
            </a:r>
          </a:p>
        </p:txBody>
      </p:sp>
      <p:pic>
        <p:nvPicPr>
          <p:cNvPr id="3" name="Picture 2">
            <a:extLst>
              <a:ext uri="{FF2B5EF4-FFF2-40B4-BE49-F238E27FC236}">
                <a16:creationId xmlns:a16="http://schemas.microsoft.com/office/drawing/2014/main" id="{8579CF93-2386-4210-AF0C-951683EB2E19}"/>
              </a:ext>
            </a:extLst>
          </p:cNvPr>
          <p:cNvPicPr>
            <a:picLocks noChangeAspect="1"/>
          </p:cNvPicPr>
          <p:nvPr/>
        </p:nvPicPr>
        <p:blipFill rotWithShape="1">
          <a:blip r:embed="rId2"/>
          <a:srcRect l="5555" t="4831" r="3865" b="5507"/>
          <a:stretch/>
        </p:blipFill>
        <p:spPr>
          <a:xfrm>
            <a:off x="5261114" y="745572"/>
            <a:ext cx="4420663" cy="5469834"/>
          </a:xfrm>
          <a:prstGeom prst="rect">
            <a:avLst/>
          </a:prstGeom>
        </p:spPr>
      </p:pic>
    </p:spTree>
    <p:extLst>
      <p:ext uri="{BB962C8B-B14F-4D97-AF65-F5344CB8AC3E}">
        <p14:creationId xmlns:p14="http://schemas.microsoft.com/office/powerpoint/2010/main" val="382580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B45D-E5FE-4DB2-B0C3-21E39D1E4562}"/>
              </a:ext>
            </a:extLst>
          </p:cNvPr>
          <p:cNvSpPr>
            <a:spLocks noGrp="1"/>
          </p:cNvSpPr>
          <p:nvPr>
            <p:ph type="title"/>
          </p:nvPr>
        </p:nvSpPr>
        <p:spPr/>
        <p:txBody>
          <a:bodyPr/>
          <a:lstStyle/>
          <a:p>
            <a:r>
              <a:rPr lang="en-IN" dirty="0"/>
              <a:t>TEXTURE</a:t>
            </a:r>
          </a:p>
        </p:txBody>
      </p:sp>
      <p:pic>
        <p:nvPicPr>
          <p:cNvPr id="4" name="Picture 3">
            <a:extLst>
              <a:ext uri="{FF2B5EF4-FFF2-40B4-BE49-F238E27FC236}">
                <a16:creationId xmlns:a16="http://schemas.microsoft.com/office/drawing/2014/main" id="{9ACA0CEE-A0BB-4754-BD7A-35A9D4C1DD19}"/>
              </a:ext>
            </a:extLst>
          </p:cNvPr>
          <p:cNvPicPr>
            <a:picLocks noChangeAspect="1"/>
          </p:cNvPicPr>
          <p:nvPr/>
        </p:nvPicPr>
        <p:blipFill>
          <a:blip r:embed="rId2"/>
          <a:stretch>
            <a:fillRect/>
          </a:stretch>
        </p:blipFill>
        <p:spPr>
          <a:xfrm>
            <a:off x="1848680" y="3810344"/>
            <a:ext cx="2219325" cy="2066925"/>
          </a:xfrm>
          <a:prstGeom prst="rect">
            <a:avLst/>
          </a:prstGeom>
        </p:spPr>
      </p:pic>
      <p:pic>
        <p:nvPicPr>
          <p:cNvPr id="5" name="Picture 4">
            <a:extLst>
              <a:ext uri="{FF2B5EF4-FFF2-40B4-BE49-F238E27FC236}">
                <a16:creationId xmlns:a16="http://schemas.microsoft.com/office/drawing/2014/main" id="{0E93B2D0-F95B-4B4C-9A3F-552AF1302FA6}"/>
              </a:ext>
            </a:extLst>
          </p:cNvPr>
          <p:cNvPicPr>
            <a:picLocks noChangeAspect="1"/>
          </p:cNvPicPr>
          <p:nvPr/>
        </p:nvPicPr>
        <p:blipFill>
          <a:blip r:embed="rId3"/>
          <a:stretch>
            <a:fillRect/>
          </a:stretch>
        </p:blipFill>
        <p:spPr>
          <a:xfrm>
            <a:off x="4287079" y="1152975"/>
            <a:ext cx="2133600" cy="2133600"/>
          </a:xfrm>
          <a:prstGeom prst="rect">
            <a:avLst/>
          </a:prstGeom>
        </p:spPr>
      </p:pic>
      <p:pic>
        <p:nvPicPr>
          <p:cNvPr id="6" name="Picture 5">
            <a:extLst>
              <a:ext uri="{FF2B5EF4-FFF2-40B4-BE49-F238E27FC236}">
                <a16:creationId xmlns:a16="http://schemas.microsoft.com/office/drawing/2014/main" id="{730D66CB-1BD3-4847-B53F-CA17072B247A}"/>
              </a:ext>
            </a:extLst>
          </p:cNvPr>
          <p:cNvPicPr>
            <a:picLocks noChangeAspect="1"/>
          </p:cNvPicPr>
          <p:nvPr/>
        </p:nvPicPr>
        <p:blipFill>
          <a:blip r:embed="rId4"/>
          <a:stretch>
            <a:fillRect/>
          </a:stretch>
        </p:blipFill>
        <p:spPr>
          <a:xfrm>
            <a:off x="8331270" y="1490355"/>
            <a:ext cx="2619375" cy="1743075"/>
          </a:xfrm>
          <a:prstGeom prst="rect">
            <a:avLst/>
          </a:prstGeom>
        </p:spPr>
      </p:pic>
      <p:pic>
        <p:nvPicPr>
          <p:cNvPr id="7" name="Picture 6">
            <a:extLst>
              <a:ext uri="{FF2B5EF4-FFF2-40B4-BE49-F238E27FC236}">
                <a16:creationId xmlns:a16="http://schemas.microsoft.com/office/drawing/2014/main" id="{95515A42-2419-4EB3-B725-8344D7F79B88}"/>
              </a:ext>
            </a:extLst>
          </p:cNvPr>
          <p:cNvPicPr>
            <a:picLocks noChangeAspect="1"/>
          </p:cNvPicPr>
          <p:nvPr/>
        </p:nvPicPr>
        <p:blipFill>
          <a:blip r:embed="rId5"/>
          <a:stretch>
            <a:fillRect/>
          </a:stretch>
        </p:blipFill>
        <p:spPr>
          <a:xfrm>
            <a:off x="6632092" y="3557932"/>
            <a:ext cx="3857625" cy="2571750"/>
          </a:xfrm>
          <a:prstGeom prst="rect">
            <a:avLst/>
          </a:prstGeom>
        </p:spPr>
      </p:pic>
    </p:spTree>
    <p:extLst>
      <p:ext uri="{BB962C8B-B14F-4D97-AF65-F5344CB8AC3E}">
        <p14:creationId xmlns:p14="http://schemas.microsoft.com/office/powerpoint/2010/main" val="1633624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{0D49FE1F-A228-4E45-B232-71389318C475}tf78438558</Template>
  <TotalTime>0</TotalTime>
  <Words>340</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SavonVTI</vt:lpstr>
      <vt:lpstr>Fashion clothing and psychology Unit-4 Fashion forecasting</vt:lpstr>
      <vt:lpstr>PowerPoint Presentation</vt:lpstr>
      <vt:lpstr>FASHION FORECASTING</vt:lpstr>
      <vt:lpstr>PowerPoint Presentation</vt:lpstr>
      <vt:lpstr>COLOUR FORECASTING</vt:lpstr>
      <vt:lpstr>PowerPoint Presentation</vt:lpstr>
      <vt:lpstr>FABRICS</vt:lpstr>
      <vt:lpstr>SILHOUTTES</vt:lpstr>
      <vt:lpstr>TEXTURE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2020-05-21T04:01:30Z</dcterms:created>
  <dcterms:modified xsi:type="dcterms:W3CDTF">2020-05-21T05:22:07Z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