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2"/>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04" y="-9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447CB2F-AE1B-459D-BA0C-F23B7EFF671D}" type="datetimeFigureOut">
              <a:rPr lang="en-US" smtClean="0"/>
              <a:t>5/18/2020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83FF970-E64A-4CB9-AC2F-B8F3836BF722}" type="slidenum">
              <a:rPr lang="en-US" smtClean="0"/>
              <a:t>‹#›</a:t>
            </a:fld>
            <a:endParaRPr lang="en-US"/>
          </a:p>
        </p:txBody>
      </p:sp>
    </p:spTree>
    <p:extLst>
      <p:ext uri="{BB962C8B-B14F-4D97-AF65-F5344CB8AC3E}">
        <p14:creationId xmlns:p14="http://schemas.microsoft.com/office/powerpoint/2010/main" val="153770996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83FF970-E64A-4CB9-AC2F-B8F3836BF722}" type="slidenum">
              <a:rPr lang="en-US" smtClean="0"/>
              <a:t>4</a:t>
            </a:fld>
            <a:endParaRPr lang="en-US"/>
          </a:p>
        </p:txBody>
      </p:sp>
    </p:spTree>
    <p:extLst>
      <p:ext uri="{BB962C8B-B14F-4D97-AF65-F5344CB8AC3E}">
        <p14:creationId xmlns:p14="http://schemas.microsoft.com/office/powerpoint/2010/main" val="373565689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3BC44C7-933A-4966-A68C-FD4F07AAF936}" type="datetimeFigureOut">
              <a:rPr lang="en-US" smtClean="0"/>
              <a:t>5/18/2020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E55AD3-3B22-4CAA-9DA5-673D22F41000}" type="slidenum">
              <a:rPr lang="en-US" smtClean="0"/>
              <a:t>‹#›</a:t>
            </a:fld>
            <a:endParaRPr lang="en-US"/>
          </a:p>
        </p:txBody>
      </p:sp>
    </p:spTree>
    <p:extLst>
      <p:ext uri="{BB962C8B-B14F-4D97-AF65-F5344CB8AC3E}">
        <p14:creationId xmlns:p14="http://schemas.microsoft.com/office/powerpoint/2010/main" val="7897085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3BC44C7-933A-4966-A68C-FD4F07AAF936}" type="datetimeFigureOut">
              <a:rPr lang="en-US" smtClean="0"/>
              <a:t>5/18/2020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E55AD3-3B22-4CAA-9DA5-673D22F41000}" type="slidenum">
              <a:rPr lang="en-US" smtClean="0"/>
              <a:t>‹#›</a:t>
            </a:fld>
            <a:endParaRPr lang="en-US"/>
          </a:p>
        </p:txBody>
      </p:sp>
    </p:spTree>
    <p:extLst>
      <p:ext uri="{BB962C8B-B14F-4D97-AF65-F5344CB8AC3E}">
        <p14:creationId xmlns:p14="http://schemas.microsoft.com/office/powerpoint/2010/main" val="19000679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3BC44C7-933A-4966-A68C-FD4F07AAF936}" type="datetimeFigureOut">
              <a:rPr lang="en-US" smtClean="0"/>
              <a:t>5/18/2020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E55AD3-3B22-4CAA-9DA5-673D22F41000}" type="slidenum">
              <a:rPr lang="en-US" smtClean="0"/>
              <a:t>‹#›</a:t>
            </a:fld>
            <a:endParaRPr lang="en-US"/>
          </a:p>
        </p:txBody>
      </p:sp>
    </p:spTree>
    <p:extLst>
      <p:ext uri="{BB962C8B-B14F-4D97-AF65-F5344CB8AC3E}">
        <p14:creationId xmlns:p14="http://schemas.microsoft.com/office/powerpoint/2010/main" val="12003735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3BC44C7-933A-4966-A68C-FD4F07AAF936}" type="datetimeFigureOut">
              <a:rPr lang="en-US" smtClean="0"/>
              <a:t>5/18/2020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E55AD3-3B22-4CAA-9DA5-673D22F41000}" type="slidenum">
              <a:rPr lang="en-US" smtClean="0"/>
              <a:t>‹#›</a:t>
            </a:fld>
            <a:endParaRPr lang="en-US"/>
          </a:p>
        </p:txBody>
      </p:sp>
    </p:spTree>
    <p:extLst>
      <p:ext uri="{BB962C8B-B14F-4D97-AF65-F5344CB8AC3E}">
        <p14:creationId xmlns:p14="http://schemas.microsoft.com/office/powerpoint/2010/main" val="9381353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3BC44C7-933A-4966-A68C-FD4F07AAF936}" type="datetimeFigureOut">
              <a:rPr lang="en-US" smtClean="0"/>
              <a:t>5/18/2020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E55AD3-3B22-4CAA-9DA5-673D22F41000}" type="slidenum">
              <a:rPr lang="en-US" smtClean="0"/>
              <a:t>‹#›</a:t>
            </a:fld>
            <a:endParaRPr lang="en-US"/>
          </a:p>
        </p:txBody>
      </p:sp>
    </p:spTree>
    <p:extLst>
      <p:ext uri="{BB962C8B-B14F-4D97-AF65-F5344CB8AC3E}">
        <p14:creationId xmlns:p14="http://schemas.microsoft.com/office/powerpoint/2010/main" val="6905824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3BC44C7-933A-4966-A68C-FD4F07AAF936}" type="datetimeFigureOut">
              <a:rPr lang="en-US" smtClean="0"/>
              <a:t>5/18/2020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E55AD3-3B22-4CAA-9DA5-673D22F41000}" type="slidenum">
              <a:rPr lang="en-US" smtClean="0"/>
              <a:t>‹#›</a:t>
            </a:fld>
            <a:endParaRPr lang="en-US"/>
          </a:p>
        </p:txBody>
      </p:sp>
    </p:spTree>
    <p:extLst>
      <p:ext uri="{BB962C8B-B14F-4D97-AF65-F5344CB8AC3E}">
        <p14:creationId xmlns:p14="http://schemas.microsoft.com/office/powerpoint/2010/main" val="28581724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3BC44C7-933A-4966-A68C-FD4F07AAF936}" type="datetimeFigureOut">
              <a:rPr lang="en-US" smtClean="0"/>
              <a:t>5/18/2020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3E55AD3-3B22-4CAA-9DA5-673D22F41000}" type="slidenum">
              <a:rPr lang="en-US" smtClean="0"/>
              <a:t>‹#›</a:t>
            </a:fld>
            <a:endParaRPr lang="en-US"/>
          </a:p>
        </p:txBody>
      </p:sp>
    </p:spTree>
    <p:extLst>
      <p:ext uri="{BB962C8B-B14F-4D97-AF65-F5344CB8AC3E}">
        <p14:creationId xmlns:p14="http://schemas.microsoft.com/office/powerpoint/2010/main" val="18171007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3BC44C7-933A-4966-A68C-FD4F07AAF936}" type="datetimeFigureOut">
              <a:rPr lang="en-US" smtClean="0"/>
              <a:t>5/18/2020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3E55AD3-3B22-4CAA-9DA5-673D22F41000}" type="slidenum">
              <a:rPr lang="en-US" smtClean="0"/>
              <a:t>‹#›</a:t>
            </a:fld>
            <a:endParaRPr lang="en-US"/>
          </a:p>
        </p:txBody>
      </p:sp>
    </p:spTree>
    <p:extLst>
      <p:ext uri="{BB962C8B-B14F-4D97-AF65-F5344CB8AC3E}">
        <p14:creationId xmlns:p14="http://schemas.microsoft.com/office/powerpoint/2010/main" val="27319170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3BC44C7-933A-4966-A68C-FD4F07AAF936}" type="datetimeFigureOut">
              <a:rPr lang="en-US" smtClean="0"/>
              <a:t>5/18/2020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3E55AD3-3B22-4CAA-9DA5-673D22F41000}" type="slidenum">
              <a:rPr lang="en-US" smtClean="0"/>
              <a:t>‹#›</a:t>
            </a:fld>
            <a:endParaRPr lang="en-US"/>
          </a:p>
        </p:txBody>
      </p:sp>
    </p:spTree>
    <p:extLst>
      <p:ext uri="{BB962C8B-B14F-4D97-AF65-F5344CB8AC3E}">
        <p14:creationId xmlns:p14="http://schemas.microsoft.com/office/powerpoint/2010/main" val="33982170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3BC44C7-933A-4966-A68C-FD4F07AAF936}" type="datetimeFigureOut">
              <a:rPr lang="en-US" smtClean="0"/>
              <a:t>5/18/2020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E55AD3-3B22-4CAA-9DA5-673D22F41000}" type="slidenum">
              <a:rPr lang="en-US" smtClean="0"/>
              <a:t>‹#›</a:t>
            </a:fld>
            <a:endParaRPr lang="en-US"/>
          </a:p>
        </p:txBody>
      </p:sp>
    </p:spTree>
    <p:extLst>
      <p:ext uri="{BB962C8B-B14F-4D97-AF65-F5344CB8AC3E}">
        <p14:creationId xmlns:p14="http://schemas.microsoft.com/office/powerpoint/2010/main" val="7757224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3BC44C7-933A-4966-A68C-FD4F07AAF936}" type="datetimeFigureOut">
              <a:rPr lang="en-US" smtClean="0"/>
              <a:t>5/18/2020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E55AD3-3B22-4CAA-9DA5-673D22F41000}" type="slidenum">
              <a:rPr lang="en-US" smtClean="0"/>
              <a:t>‹#›</a:t>
            </a:fld>
            <a:endParaRPr lang="en-US"/>
          </a:p>
        </p:txBody>
      </p:sp>
    </p:spTree>
    <p:extLst>
      <p:ext uri="{BB962C8B-B14F-4D97-AF65-F5344CB8AC3E}">
        <p14:creationId xmlns:p14="http://schemas.microsoft.com/office/powerpoint/2010/main" val="12986115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3BC44C7-933A-4966-A68C-FD4F07AAF936}" type="datetimeFigureOut">
              <a:rPr lang="en-US" smtClean="0"/>
              <a:t>5/18/2020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3E55AD3-3B22-4CAA-9DA5-673D22F41000}" type="slidenum">
              <a:rPr lang="en-US" smtClean="0"/>
              <a:t>‹#›</a:t>
            </a:fld>
            <a:endParaRPr lang="en-US"/>
          </a:p>
        </p:txBody>
      </p:sp>
    </p:spTree>
    <p:extLst>
      <p:ext uri="{BB962C8B-B14F-4D97-AF65-F5344CB8AC3E}">
        <p14:creationId xmlns:p14="http://schemas.microsoft.com/office/powerpoint/2010/main" val="2911055853"/>
      </p:ext>
    </p:extLst>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hyperlink" Target="https://www.mathsisfun.com/calculus/differential-equations-undetermined-coefficients.html" TargetMode="External"/><Relationship Id="rId2" Type="http://schemas.openxmlformats.org/officeDocument/2006/relationships/hyperlink" Target="https://www.mathsisfun.com/calculus/differential-equations-second-order.html" TargetMode="Externa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hyperlink" Target="https://www.mathsisfun.com/calculus/integration-introduction.html" TargetMode="Externa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hyperlink" Target="https://www.mathsisfun.com/calculus/differential-equations-second-order.html" TargetMode="Externa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hyperlink" Target="https://www.mathsisfun.com/algebra/quadratic-equation.html" TargetMode="Externa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dirty="0" err="1" smtClean="0"/>
              <a:t>Dfferential</a:t>
            </a:r>
            <a:r>
              <a:rPr lang="en-US" dirty="0" smtClean="0"/>
              <a:t> equations and </a:t>
            </a:r>
            <a:r>
              <a:rPr lang="en-US" dirty="0" err="1" smtClean="0"/>
              <a:t>laplace</a:t>
            </a:r>
            <a:r>
              <a:rPr lang="en-US" dirty="0" smtClean="0"/>
              <a:t> equations</a:t>
            </a:r>
            <a:endParaRPr lang="en-US" dirty="0"/>
          </a:p>
        </p:txBody>
      </p:sp>
      <p:sp>
        <p:nvSpPr>
          <p:cNvPr id="5" name="Subtitle 4"/>
          <p:cNvSpPr>
            <a:spLocks noGrp="1"/>
          </p:cNvSpPr>
          <p:nvPr>
            <p:ph type="subTitle" idx="1"/>
          </p:nvPr>
        </p:nvSpPr>
        <p:spPr/>
        <p:txBody>
          <a:bodyPr/>
          <a:lstStyle/>
          <a:p>
            <a:r>
              <a:rPr lang="en-US" dirty="0" smtClean="0"/>
              <a:t>UNIT –I</a:t>
            </a:r>
          </a:p>
          <a:p>
            <a:r>
              <a:rPr lang="en-US" dirty="0" smtClean="0"/>
              <a:t>UNIT –II</a:t>
            </a:r>
          </a:p>
          <a:p>
            <a:r>
              <a:rPr lang="en-US" dirty="0" smtClean="0"/>
              <a:t>UNIT -III</a:t>
            </a:r>
            <a:endParaRPr lang="en-US" dirty="0"/>
          </a:p>
        </p:txBody>
      </p:sp>
    </p:spTree>
    <p:extLst>
      <p:ext uri="{BB962C8B-B14F-4D97-AF65-F5344CB8AC3E}">
        <p14:creationId xmlns:p14="http://schemas.microsoft.com/office/powerpoint/2010/main" val="54629235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381000" y="152400"/>
            <a:ext cx="8229600" cy="6494085"/>
          </a:xfrm>
          <a:prstGeom prst="rect">
            <a:avLst/>
          </a:prstGeom>
        </p:spPr>
        <p:txBody>
          <a:bodyPr wrap="square">
            <a:spAutoFit/>
          </a:bodyPr>
          <a:lstStyle/>
          <a:p>
            <a:r>
              <a:rPr lang="en-US" sz="1600" dirty="0"/>
              <a:t> </a:t>
            </a:r>
            <a:r>
              <a:rPr lang="en-US" sz="1600" b="1" dirty="0"/>
              <a:t>DIFFERENTIAL EQUATIONS OF FIRST ORDER AND FIRST DEGREE.</a:t>
            </a:r>
          </a:p>
          <a:p>
            <a:r>
              <a:rPr lang="en-US" sz="1600" dirty="0"/>
              <a:t> </a:t>
            </a:r>
          </a:p>
          <a:p>
            <a:r>
              <a:rPr lang="en-US" sz="1600" dirty="0"/>
              <a:t> </a:t>
            </a:r>
            <a:r>
              <a:rPr lang="en-US" sz="1600" b="1" dirty="0"/>
              <a:t>Result :</a:t>
            </a:r>
          </a:p>
          <a:p>
            <a:r>
              <a:rPr lang="en-US" sz="1600" dirty="0"/>
              <a:t> Here we can solve the equation by multiplying the given differential equation by</a:t>
            </a:r>
          </a:p>
          <a:p>
            <a:r>
              <a:rPr lang="en-US" sz="1600" dirty="0"/>
              <a:t>            e </a:t>
            </a:r>
            <a:r>
              <a:rPr lang="en-US" sz="1600" baseline="30000" dirty="0"/>
              <a:t>ʃ </a:t>
            </a:r>
            <a:r>
              <a:rPr lang="en-US" sz="1600" baseline="30000" dirty="0" err="1"/>
              <a:t>Pd</a:t>
            </a:r>
            <a:r>
              <a:rPr lang="en-US" sz="1600" baseline="30000" dirty="0"/>
              <a:t> x</a:t>
            </a:r>
            <a:r>
              <a:rPr lang="en-US" sz="1600" dirty="0"/>
              <a:t> and hence we call</a:t>
            </a:r>
          </a:p>
          <a:p>
            <a:r>
              <a:rPr lang="en-US" sz="1600" dirty="0"/>
              <a:t>           e </a:t>
            </a:r>
            <a:r>
              <a:rPr lang="en-US" sz="1600" baseline="30000" dirty="0"/>
              <a:t>ʃ </a:t>
            </a:r>
            <a:r>
              <a:rPr lang="en-US" sz="1600" baseline="30000" dirty="0" err="1"/>
              <a:t>Pd</a:t>
            </a:r>
            <a:r>
              <a:rPr lang="en-US" sz="1600" baseline="30000" dirty="0"/>
              <a:t> x</a:t>
            </a:r>
            <a:r>
              <a:rPr lang="en-US" sz="1600" dirty="0"/>
              <a:t> an integrating factor denoted by I.</a:t>
            </a:r>
          </a:p>
          <a:p>
            <a:r>
              <a:rPr lang="en-US" sz="1600" dirty="0"/>
              <a:t> F then here</a:t>
            </a:r>
          </a:p>
          <a:p>
            <a:r>
              <a:rPr lang="en-US" sz="1600" dirty="0"/>
              <a:t> I.  F = ʃ e </a:t>
            </a:r>
            <a:r>
              <a:rPr lang="en-US" sz="1600" dirty="0" err="1"/>
              <a:t>Pd</a:t>
            </a:r>
            <a:r>
              <a:rPr lang="en-US" sz="1600" dirty="0"/>
              <a:t> x . </a:t>
            </a:r>
          </a:p>
          <a:p>
            <a:r>
              <a:rPr lang="en-US" sz="1600" dirty="0"/>
              <a:t>Therefore the general formula for finding the solution of linear differential equation is given by</a:t>
            </a:r>
          </a:p>
          <a:p>
            <a:r>
              <a:rPr lang="en-US" sz="1600" dirty="0"/>
              <a:t> y(I.F.) = ʃ </a:t>
            </a:r>
            <a:r>
              <a:rPr lang="en-US" sz="1600" dirty="0" smtClean="0"/>
              <a:t>Q(I.F)d </a:t>
            </a:r>
            <a:r>
              <a:rPr lang="en-US" sz="1600" dirty="0"/>
              <a:t>x +c</a:t>
            </a:r>
          </a:p>
          <a:p>
            <a:r>
              <a:rPr lang="en-US" sz="1600" dirty="0" smtClean="0"/>
              <a:t> </a:t>
            </a:r>
            <a:r>
              <a:rPr lang="en-US" sz="1600" b="1" dirty="0"/>
              <a:t>Examples </a:t>
            </a:r>
            <a:r>
              <a:rPr lang="en-US" sz="1600" b="1" dirty="0" smtClean="0"/>
              <a:t>.</a:t>
            </a:r>
            <a:endParaRPr lang="en-US" sz="1600" b="1" dirty="0"/>
          </a:p>
          <a:p>
            <a:pPr lvl="0"/>
            <a:r>
              <a:rPr lang="en-US" sz="1600" dirty="0"/>
              <a:t>Solve: (x +1) d y/ d x +2y = 1.</a:t>
            </a:r>
          </a:p>
          <a:p>
            <a:r>
              <a:rPr lang="en-US" sz="1600" dirty="0"/>
              <a:t> </a:t>
            </a:r>
            <a:r>
              <a:rPr lang="en-US" sz="1600" b="1" dirty="0"/>
              <a:t>Solution: </a:t>
            </a:r>
            <a:r>
              <a:rPr lang="en-US" sz="1600" dirty="0"/>
              <a:t>To convert the given differential equation in general form of the linear differential equation we divide both side by (x +1).</a:t>
            </a:r>
          </a:p>
          <a:p>
            <a:r>
              <a:rPr lang="en-US" sz="1600" dirty="0"/>
              <a:t> ∴ d y/ d x (2/ x +1) y = 1/ x +1 . Compare this with equation (2.13)</a:t>
            </a:r>
          </a:p>
          <a:p>
            <a:r>
              <a:rPr lang="en-US" sz="1600" dirty="0"/>
              <a:t> we get P = 2 x+1 and</a:t>
            </a:r>
          </a:p>
          <a:p>
            <a:r>
              <a:rPr lang="en-US" sz="1600" dirty="0"/>
              <a:t> Q = 1/ x+1 . </a:t>
            </a:r>
          </a:p>
          <a:p>
            <a:r>
              <a:rPr lang="en-US" sz="1600" dirty="0"/>
              <a:t>∴ e </a:t>
            </a:r>
            <a:r>
              <a:rPr lang="en-US" sz="1600" baseline="30000" dirty="0"/>
              <a:t>ʃ </a:t>
            </a:r>
            <a:r>
              <a:rPr lang="en-US" sz="1600" baseline="30000" dirty="0" err="1"/>
              <a:t>Pd</a:t>
            </a:r>
            <a:r>
              <a:rPr lang="en-US" sz="1600" baseline="30000" dirty="0"/>
              <a:t> x</a:t>
            </a:r>
            <a:r>
              <a:rPr lang="en-US" sz="1600" dirty="0"/>
              <a:t> = e </a:t>
            </a:r>
            <a:r>
              <a:rPr lang="en-US" sz="1600" baseline="30000" dirty="0"/>
              <a:t>ʃ 2/ x+1</a:t>
            </a:r>
            <a:r>
              <a:rPr lang="en-US" sz="1600" dirty="0"/>
              <a:t> d x = e </a:t>
            </a:r>
            <a:r>
              <a:rPr lang="en-US" sz="1600" baseline="30000" dirty="0"/>
              <a:t>2log(x+1)</a:t>
            </a:r>
            <a:r>
              <a:rPr lang="en-US" sz="1600" dirty="0"/>
              <a:t> = (x +1)2 </a:t>
            </a:r>
          </a:p>
          <a:p>
            <a:r>
              <a:rPr lang="en-US" sz="1600" dirty="0"/>
              <a:t> Now we know the general formula for finding the solution of differential equation is</a:t>
            </a:r>
          </a:p>
          <a:p>
            <a:r>
              <a:rPr lang="en-US" sz="1600" dirty="0"/>
              <a:t> ye </a:t>
            </a:r>
            <a:r>
              <a:rPr lang="en-US" sz="1600" baseline="30000" dirty="0"/>
              <a:t>ʃ </a:t>
            </a:r>
            <a:r>
              <a:rPr lang="en-US" sz="1600" baseline="30000" dirty="0" err="1"/>
              <a:t>Pd</a:t>
            </a:r>
            <a:r>
              <a:rPr lang="en-US" sz="1600" baseline="30000" dirty="0"/>
              <a:t> x</a:t>
            </a:r>
            <a:r>
              <a:rPr lang="en-US" sz="1600" dirty="0"/>
              <a:t> = ʃ </a:t>
            </a:r>
            <a:r>
              <a:rPr lang="en-US" sz="1600" dirty="0" err="1"/>
              <a:t>Qe</a:t>
            </a:r>
            <a:r>
              <a:rPr lang="en-US" sz="1600" baseline="30000" dirty="0"/>
              <a:t> ʃ </a:t>
            </a:r>
            <a:r>
              <a:rPr lang="en-US" sz="1600" baseline="30000" dirty="0" err="1"/>
              <a:t>Pd</a:t>
            </a:r>
            <a:r>
              <a:rPr lang="en-US" sz="1600" baseline="30000" dirty="0"/>
              <a:t> x </a:t>
            </a:r>
            <a:r>
              <a:rPr lang="en-US" sz="1600" dirty="0"/>
              <a:t>.</a:t>
            </a:r>
          </a:p>
          <a:p>
            <a:r>
              <a:rPr lang="en-US" sz="1600" dirty="0"/>
              <a:t> By substitutes values we get</a:t>
            </a:r>
          </a:p>
          <a:p>
            <a:r>
              <a:rPr lang="en-US" sz="1600" dirty="0"/>
              <a:t>            y/(x +1)</a:t>
            </a:r>
            <a:r>
              <a:rPr lang="en-US" sz="1600" baseline="30000" dirty="0"/>
              <a:t>2</a:t>
            </a:r>
            <a:r>
              <a:rPr lang="en-US" sz="1600" dirty="0"/>
              <a:t> = ʃ 1/ 1+ x  (1+ x) </a:t>
            </a:r>
            <a:r>
              <a:rPr lang="en-US" sz="1600" baseline="30000" dirty="0"/>
              <a:t>2</a:t>
            </a:r>
            <a:r>
              <a:rPr lang="en-US" sz="1600" dirty="0"/>
              <a:t> d x +c.</a:t>
            </a:r>
          </a:p>
          <a:p>
            <a:r>
              <a:rPr lang="en-US" sz="1600" dirty="0"/>
              <a:t>         y/(x +1)</a:t>
            </a:r>
            <a:r>
              <a:rPr lang="en-US" sz="1600" baseline="30000" dirty="0"/>
              <a:t>2</a:t>
            </a:r>
            <a:r>
              <a:rPr lang="en-US" sz="1600" dirty="0"/>
              <a:t> = ʃ (x +1)d x +c </a:t>
            </a:r>
          </a:p>
          <a:p>
            <a:r>
              <a:rPr lang="en-US" sz="1600" dirty="0"/>
              <a:t>          = x </a:t>
            </a:r>
            <a:r>
              <a:rPr lang="en-US" sz="1600" baseline="30000" dirty="0"/>
              <a:t>2</a:t>
            </a:r>
            <a:r>
              <a:rPr lang="en-US" sz="1600" dirty="0"/>
              <a:t> /2 + x +c.</a:t>
            </a:r>
          </a:p>
          <a:p>
            <a:r>
              <a:rPr lang="en-US" sz="1600" dirty="0"/>
              <a:t>           y/(x +1)</a:t>
            </a:r>
            <a:r>
              <a:rPr lang="en-US" sz="1600" baseline="30000" dirty="0"/>
              <a:t>2</a:t>
            </a:r>
            <a:r>
              <a:rPr lang="en-US" sz="1600" dirty="0"/>
              <a:t> = x </a:t>
            </a:r>
            <a:r>
              <a:rPr lang="en-US" sz="1600" baseline="30000" dirty="0"/>
              <a:t>2</a:t>
            </a:r>
            <a:r>
              <a:rPr lang="en-US" sz="1600" dirty="0"/>
              <a:t> /2 + x +c.</a:t>
            </a:r>
          </a:p>
          <a:p>
            <a:r>
              <a:rPr lang="en-US" sz="1600" dirty="0"/>
              <a:t>Which is a general solution.</a:t>
            </a:r>
          </a:p>
        </p:txBody>
      </p:sp>
    </p:spTree>
    <p:extLst>
      <p:ext uri="{BB962C8B-B14F-4D97-AF65-F5344CB8AC3E}">
        <p14:creationId xmlns:p14="http://schemas.microsoft.com/office/powerpoint/2010/main" val="31406644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457200" y="609600"/>
            <a:ext cx="8153400" cy="5139869"/>
          </a:xfrm>
          <a:prstGeom prst="rect">
            <a:avLst/>
          </a:prstGeom>
        </p:spPr>
        <p:txBody>
          <a:bodyPr wrap="square">
            <a:spAutoFit/>
          </a:bodyPr>
          <a:lstStyle/>
          <a:p>
            <a:r>
              <a:rPr lang="en-US" sz="2800" b="1" dirty="0"/>
              <a:t>The Method of Variation of Parameters</a:t>
            </a:r>
            <a:endParaRPr lang="en-US" sz="2800" dirty="0"/>
          </a:p>
          <a:p>
            <a:r>
              <a:rPr lang="en-US" sz="2000" dirty="0"/>
              <a:t>This page is about second order differential equations of this type:</a:t>
            </a:r>
          </a:p>
          <a:p>
            <a:r>
              <a:rPr lang="en-US" sz="2000" i="1" dirty="0" smtClean="0"/>
              <a:t>                        d</a:t>
            </a:r>
            <a:r>
              <a:rPr lang="en-US" sz="2000" i="1" baseline="30000" dirty="0" smtClean="0"/>
              <a:t>2</a:t>
            </a:r>
            <a:r>
              <a:rPr lang="en-US" sz="2000" i="1" dirty="0" smtClean="0"/>
              <a:t>y </a:t>
            </a:r>
            <a:r>
              <a:rPr lang="en-US" sz="2000" i="1" dirty="0"/>
              <a:t>/</a:t>
            </a:r>
            <a:r>
              <a:rPr lang="en-US" sz="2000" b="1" dirty="0"/>
              <a:t>dx</a:t>
            </a:r>
            <a:r>
              <a:rPr lang="en-US" sz="2000" b="1" baseline="30000" dirty="0"/>
              <a:t>2</a:t>
            </a:r>
            <a:r>
              <a:rPr lang="en-US" sz="2000" dirty="0"/>
              <a:t> + P(x) </a:t>
            </a:r>
            <a:r>
              <a:rPr lang="en-US" sz="2000" i="1" dirty="0" err="1"/>
              <a:t>dy</a:t>
            </a:r>
            <a:r>
              <a:rPr lang="en-US" sz="2000" i="1" dirty="0"/>
              <a:t>/</a:t>
            </a:r>
            <a:r>
              <a:rPr lang="en-US" sz="2000" b="1" dirty="0"/>
              <a:t>dx</a:t>
            </a:r>
            <a:r>
              <a:rPr lang="en-US" sz="2000" dirty="0"/>
              <a:t> + Q(x)y = f(x)</a:t>
            </a:r>
          </a:p>
          <a:p>
            <a:r>
              <a:rPr lang="en-US" sz="2000" dirty="0"/>
              <a:t>where P(x), Q(x) and f(x) are functions of x.</a:t>
            </a:r>
          </a:p>
          <a:p>
            <a:r>
              <a:rPr lang="en-US" sz="2000" dirty="0"/>
              <a:t>The simpler case where f(x) = 0:</a:t>
            </a:r>
          </a:p>
          <a:p>
            <a:r>
              <a:rPr lang="en-US" sz="2000" i="1" dirty="0" smtClean="0"/>
              <a:t>                         d</a:t>
            </a:r>
            <a:r>
              <a:rPr lang="en-US" sz="2000" i="1" baseline="30000" dirty="0" smtClean="0"/>
              <a:t>2</a:t>
            </a:r>
            <a:r>
              <a:rPr lang="en-US" sz="2000" i="1" dirty="0" smtClean="0"/>
              <a:t>y/</a:t>
            </a:r>
            <a:r>
              <a:rPr lang="en-US" sz="2000" b="1" dirty="0" smtClean="0"/>
              <a:t>dx</a:t>
            </a:r>
            <a:r>
              <a:rPr lang="en-US" sz="2000" b="1" baseline="30000" dirty="0" smtClean="0"/>
              <a:t>2</a:t>
            </a:r>
            <a:r>
              <a:rPr lang="en-US" sz="2000" dirty="0"/>
              <a:t> + P(x)</a:t>
            </a:r>
            <a:r>
              <a:rPr lang="en-US" sz="2000" i="1" dirty="0" err="1"/>
              <a:t>dy</a:t>
            </a:r>
            <a:r>
              <a:rPr lang="en-US" sz="2000" i="1" dirty="0"/>
              <a:t>/</a:t>
            </a:r>
            <a:r>
              <a:rPr lang="en-US" sz="2000" b="1" dirty="0"/>
              <a:t>dx</a:t>
            </a:r>
            <a:r>
              <a:rPr lang="en-US" sz="2000" dirty="0"/>
              <a:t> + Q(x)y = 0</a:t>
            </a:r>
          </a:p>
          <a:p>
            <a:r>
              <a:rPr lang="en-US" sz="2000" b="1" dirty="0"/>
              <a:t>is "homogeneous" and is explained on </a:t>
            </a:r>
            <a:r>
              <a:rPr lang="en-US" sz="2000" b="1" u="sng" dirty="0">
                <a:hlinkClick r:id="rId2"/>
              </a:rPr>
              <a:t>Introduction to Second Order Differential Equations</a:t>
            </a:r>
            <a:r>
              <a:rPr lang="en-US" sz="2000" b="1" dirty="0"/>
              <a:t>. </a:t>
            </a:r>
          </a:p>
          <a:p>
            <a:r>
              <a:rPr lang="en-US" sz="2000" b="1" dirty="0"/>
              <a:t>                           Two Methods</a:t>
            </a:r>
          </a:p>
          <a:p>
            <a:r>
              <a:rPr lang="en-US" sz="2000" dirty="0"/>
              <a:t>There are two main methods to solve equations like</a:t>
            </a:r>
          </a:p>
          <a:p>
            <a:pPr lvl="0" fontAlgn="auto"/>
            <a:r>
              <a:rPr lang="en-US" sz="2000" i="1" dirty="0" smtClean="0"/>
              <a:t>                                    d</a:t>
            </a:r>
            <a:r>
              <a:rPr lang="en-US" sz="2000" i="1" baseline="30000" dirty="0" smtClean="0"/>
              <a:t>2</a:t>
            </a:r>
            <a:r>
              <a:rPr lang="en-US" sz="2000" i="1" dirty="0" smtClean="0"/>
              <a:t>y/</a:t>
            </a:r>
            <a:r>
              <a:rPr lang="en-US" sz="2000" b="1" dirty="0" smtClean="0"/>
              <a:t>dx</a:t>
            </a:r>
            <a:r>
              <a:rPr lang="en-US" sz="2000" b="1" baseline="30000" dirty="0" smtClean="0"/>
              <a:t>2</a:t>
            </a:r>
            <a:r>
              <a:rPr lang="en-US" sz="2000" dirty="0"/>
              <a:t> + P(x)</a:t>
            </a:r>
            <a:r>
              <a:rPr lang="en-US" sz="2000" i="1" dirty="0" err="1"/>
              <a:t>dy</a:t>
            </a:r>
            <a:r>
              <a:rPr lang="en-US" sz="2000" i="1" dirty="0"/>
              <a:t>/</a:t>
            </a:r>
            <a:r>
              <a:rPr lang="en-US" sz="2000" b="1" dirty="0"/>
              <a:t>dx</a:t>
            </a:r>
            <a:r>
              <a:rPr lang="en-US" sz="2000" dirty="0"/>
              <a:t> + Q(x)y = f(x</a:t>
            </a:r>
            <a:r>
              <a:rPr lang="en-US" sz="2000" dirty="0" smtClean="0"/>
              <a:t>)</a:t>
            </a:r>
          </a:p>
          <a:p>
            <a:pPr marL="285750" lvl="0" indent="-285750" fontAlgn="auto">
              <a:buFont typeface="Arial" pitchFamily="34" charset="0"/>
              <a:buChar char="•"/>
            </a:pPr>
            <a:r>
              <a:rPr lang="en-US" sz="2000" dirty="0" smtClean="0"/>
              <a:t> </a:t>
            </a:r>
            <a:r>
              <a:rPr lang="en-US" sz="2000" u="sng" dirty="0">
                <a:hlinkClick r:id="rId3"/>
              </a:rPr>
              <a:t>Undetermined Coefficients</a:t>
            </a:r>
            <a:r>
              <a:rPr lang="en-US" sz="2000" dirty="0"/>
              <a:t> which only works when f(x) is a polynomial, exponential, sine, cosine or a linear combination of those.</a:t>
            </a:r>
          </a:p>
          <a:p>
            <a:pPr marL="285750" lvl="0" indent="-285750" fontAlgn="auto">
              <a:buFont typeface="Arial" pitchFamily="34" charset="0"/>
              <a:buChar char="•"/>
            </a:pPr>
            <a:r>
              <a:rPr lang="en-US" sz="2000" b="1" dirty="0"/>
              <a:t>Variation of Parameters</a:t>
            </a:r>
            <a:r>
              <a:rPr lang="en-US" sz="2000" dirty="0"/>
              <a:t> (that we will learn here) which works on a wide range of functions but is a little messy to use.</a:t>
            </a:r>
          </a:p>
          <a:p>
            <a:pPr fontAlgn="auto"/>
            <a:r>
              <a:rPr lang="en-US" sz="2000" dirty="0"/>
              <a:t> </a:t>
            </a:r>
          </a:p>
        </p:txBody>
      </p:sp>
    </p:spTree>
    <p:extLst>
      <p:ext uri="{BB962C8B-B14F-4D97-AF65-F5344CB8AC3E}">
        <p14:creationId xmlns:p14="http://schemas.microsoft.com/office/powerpoint/2010/main" val="388985255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90600" y="685800"/>
            <a:ext cx="7848600" cy="5693866"/>
          </a:xfrm>
          <a:prstGeom prst="rect">
            <a:avLst/>
          </a:prstGeom>
        </p:spPr>
        <p:txBody>
          <a:bodyPr wrap="square">
            <a:spAutoFit/>
          </a:bodyPr>
          <a:lstStyle/>
          <a:p>
            <a:r>
              <a:rPr lang="en-US" sz="2400" b="1" dirty="0" smtClean="0"/>
              <a:t>                              Variation </a:t>
            </a:r>
            <a:r>
              <a:rPr lang="en-US" sz="2400" b="1" dirty="0"/>
              <a:t>of Parameters</a:t>
            </a:r>
          </a:p>
          <a:p>
            <a:r>
              <a:rPr lang="en-US" sz="2000" dirty="0"/>
              <a:t>To keep things simple, we are only going to look at the case:</a:t>
            </a:r>
          </a:p>
          <a:p>
            <a:pPr fontAlgn="auto"/>
            <a:r>
              <a:rPr lang="en-US" sz="2000" i="1" dirty="0" smtClean="0"/>
              <a:t>                       d</a:t>
            </a:r>
            <a:r>
              <a:rPr lang="en-US" sz="2000" i="1" baseline="30000" dirty="0" smtClean="0"/>
              <a:t>2</a:t>
            </a:r>
            <a:r>
              <a:rPr lang="en-US" sz="2000" i="1" dirty="0" smtClean="0"/>
              <a:t>y/</a:t>
            </a:r>
            <a:r>
              <a:rPr lang="en-US" sz="2000" b="1" dirty="0" smtClean="0"/>
              <a:t>dx</a:t>
            </a:r>
            <a:r>
              <a:rPr lang="en-US" sz="2000" b="1" baseline="30000" dirty="0" smtClean="0"/>
              <a:t>2</a:t>
            </a:r>
            <a:r>
              <a:rPr lang="en-US" sz="2000" dirty="0"/>
              <a:t> + </a:t>
            </a:r>
            <a:r>
              <a:rPr lang="en-US" sz="2000" dirty="0" err="1"/>
              <a:t>p</a:t>
            </a:r>
            <a:r>
              <a:rPr lang="en-US" sz="2000" i="1" dirty="0" err="1"/>
              <a:t>dy</a:t>
            </a:r>
            <a:r>
              <a:rPr lang="en-US" sz="2000" i="1" dirty="0"/>
              <a:t>/</a:t>
            </a:r>
            <a:r>
              <a:rPr lang="en-US" sz="2000" b="1" dirty="0"/>
              <a:t>dx</a:t>
            </a:r>
            <a:r>
              <a:rPr lang="en-US" sz="2000" dirty="0"/>
              <a:t> + </a:t>
            </a:r>
            <a:r>
              <a:rPr lang="en-US" sz="2000" dirty="0" err="1"/>
              <a:t>qy</a:t>
            </a:r>
            <a:r>
              <a:rPr lang="en-US" sz="2000" dirty="0"/>
              <a:t> = f(x) where p and q are constants and f(x) is a non-zero function of x.</a:t>
            </a:r>
          </a:p>
          <a:p>
            <a:pPr fontAlgn="auto"/>
            <a:r>
              <a:rPr lang="en-US" sz="2000" dirty="0"/>
              <a:t>The </a:t>
            </a:r>
            <a:r>
              <a:rPr lang="en-US" sz="2000" b="1" dirty="0"/>
              <a:t>complete solution</a:t>
            </a:r>
            <a:r>
              <a:rPr lang="en-US" sz="2000" dirty="0"/>
              <a:t> to such an equation can be found by combining </a:t>
            </a:r>
            <a:r>
              <a:rPr lang="en-US" sz="2000" b="1" dirty="0"/>
              <a:t>two types of solution:</a:t>
            </a:r>
          </a:p>
          <a:p>
            <a:pPr lvl="0" fontAlgn="auto"/>
            <a:r>
              <a:rPr lang="en-US" sz="2000" dirty="0"/>
              <a:t>The </a:t>
            </a:r>
            <a:r>
              <a:rPr lang="en-US" sz="2000" b="1" dirty="0"/>
              <a:t>general solution</a:t>
            </a:r>
            <a:r>
              <a:rPr lang="en-US" sz="2000" dirty="0"/>
              <a:t> of the homogeneous equation</a:t>
            </a:r>
          </a:p>
          <a:p>
            <a:pPr lvl="0" fontAlgn="auto"/>
            <a:r>
              <a:rPr lang="en-US" sz="2000" dirty="0"/>
              <a:t>         </a:t>
            </a:r>
            <a:r>
              <a:rPr lang="en-US" sz="2000" i="1" dirty="0"/>
              <a:t>d</a:t>
            </a:r>
            <a:r>
              <a:rPr lang="en-US" sz="2000" i="1" baseline="30000" dirty="0"/>
              <a:t>2</a:t>
            </a:r>
            <a:r>
              <a:rPr lang="en-US" sz="2000" i="1" dirty="0"/>
              <a:t>y/</a:t>
            </a:r>
            <a:r>
              <a:rPr lang="en-US" sz="2000" b="1" i="1" dirty="0"/>
              <a:t>dx</a:t>
            </a:r>
            <a:r>
              <a:rPr lang="en-US" sz="2000" b="1" i="1" baseline="30000" dirty="0"/>
              <a:t>2</a:t>
            </a:r>
            <a:r>
              <a:rPr lang="en-US" sz="2000" i="1" dirty="0"/>
              <a:t> + </a:t>
            </a:r>
            <a:r>
              <a:rPr lang="en-US" sz="2000" i="1" dirty="0" err="1"/>
              <a:t>pdy</a:t>
            </a:r>
            <a:r>
              <a:rPr lang="en-US" sz="2000" i="1" dirty="0"/>
              <a:t>/</a:t>
            </a:r>
            <a:r>
              <a:rPr lang="en-US" sz="2000" b="1" i="1" dirty="0"/>
              <a:t>dx</a:t>
            </a:r>
            <a:r>
              <a:rPr lang="en-US" sz="2000" i="1" dirty="0"/>
              <a:t> + </a:t>
            </a:r>
            <a:r>
              <a:rPr lang="en-US" sz="2000" i="1" dirty="0" err="1"/>
              <a:t>qy</a:t>
            </a:r>
            <a:r>
              <a:rPr lang="en-US" sz="2000" i="1" dirty="0"/>
              <a:t> = 0 </a:t>
            </a:r>
            <a:r>
              <a:rPr lang="en-US" sz="2000" b="1" i="1" dirty="0"/>
              <a:t>Particular solutions</a:t>
            </a:r>
            <a:r>
              <a:rPr lang="en-US" sz="2000" i="1" dirty="0"/>
              <a:t> of the non-homogeneous equation</a:t>
            </a:r>
          </a:p>
          <a:p>
            <a:pPr fontAlgn="auto"/>
            <a:r>
              <a:rPr lang="en-US" sz="2000" i="1" dirty="0"/>
              <a:t>        d</a:t>
            </a:r>
            <a:r>
              <a:rPr lang="en-US" sz="2000" i="1" baseline="30000" dirty="0"/>
              <a:t>2</a:t>
            </a:r>
            <a:r>
              <a:rPr lang="en-US" sz="2000" i="1" dirty="0"/>
              <a:t>y/</a:t>
            </a:r>
            <a:r>
              <a:rPr lang="en-US" sz="2000" b="1" i="1" dirty="0"/>
              <a:t>dx</a:t>
            </a:r>
            <a:r>
              <a:rPr lang="en-US" sz="2000" b="1" i="1" baseline="30000" dirty="0"/>
              <a:t>2</a:t>
            </a:r>
            <a:r>
              <a:rPr lang="en-US" sz="2000" i="1" dirty="0"/>
              <a:t> + </a:t>
            </a:r>
            <a:r>
              <a:rPr lang="en-US" sz="2000" i="1" dirty="0" err="1"/>
              <a:t>pdy</a:t>
            </a:r>
            <a:r>
              <a:rPr lang="en-US" sz="2000" i="1" dirty="0"/>
              <a:t>/</a:t>
            </a:r>
            <a:r>
              <a:rPr lang="en-US" sz="2000" b="1" i="1" dirty="0"/>
              <a:t>dx</a:t>
            </a:r>
            <a:r>
              <a:rPr lang="en-US" sz="2000" i="1" dirty="0"/>
              <a:t> + </a:t>
            </a:r>
            <a:r>
              <a:rPr lang="en-US" sz="2000" i="1" dirty="0" err="1"/>
              <a:t>qy</a:t>
            </a:r>
            <a:r>
              <a:rPr lang="en-US" sz="2000" i="1" dirty="0"/>
              <a:t> = f(x) Note that f(x) could be a single function or a sum of two or more functions.</a:t>
            </a:r>
          </a:p>
          <a:p>
            <a:pPr fontAlgn="auto"/>
            <a:r>
              <a:rPr lang="en-US" sz="2000" i="1" dirty="0"/>
              <a:t>Once we have found the general solution and all the particular solutions, then the final complete solution is found by adding all the solutions together.</a:t>
            </a:r>
          </a:p>
          <a:p>
            <a:pPr fontAlgn="auto"/>
            <a:r>
              <a:rPr lang="en-US" sz="2000" i="1" dirty="0"/>
              <a:t>This method relies on </a:t>
            </a:r>
            <a:r>
              <a:rPr lang="en-US" sz="2000" i="1" u="sng" dirty="0">
                <a:hlinkClick r:id="rId2"/>
              </a:rPr>
              <a:t>integration.</a:t>
            </a:r>
            <a:endParaRPr lang="en-US" sz="2000" i="1" dirty="0"/>
          </a:p>
          <a:p>
            <a:pPr fontAlgn="auto"/>
            <a:r>
              <a:rPr lang="en-US" sz="2000" i="1" dirty="0"/>
              <a:t>The problem with this method is that, although it may yield a solution, in some cases the solution has to be left as an integral.</a:t>
            </a:r>
          </a:p>
          <a:p>
            <a:pPr fontAlgn="auto"/>
            <a:r>
              <a:rPr lang="en-US" sz="2000" b="1" i="1" dirty="0"/>
              <a:t> </a:t>
            </a:r>
          </a:p>
        </p:txBody>
      </p:sp>
    </p:spTree>
    <p:extLst>
      <p:ext uri="{BB962C8B-B14F-4D97-AF65-F5344CB8AC3E}">
        <p14:creationId xmlns:p14="http://schemas.microsoft.com/office/powerpoint/2010/main" val="383040952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57200" y="1143000"/>
            <a:ext cx="8610600" cy="5078313"/>
          </a:xfrm>
          <a:prstGeom prst="rect">
            <a:avLst/>
          </a:prstGeom>
        </p:spPr>
        <p:txBody>
          <a:bodyPr wrap="square">
            <a:spAutoFit/>
          </a:bodyPr>
          <a:lstStyle/>
          <a:p>
            <a:r>
              <a:rPr lang="en-US" b="1" dirty="0" smtClean="0"/>
              <a:t>                    </a:t>
            </a:r>
            <a:r>
              <a:rPr lang="en-US" sz="2400" b="1" dirty="0" smtClean="0"/>
              <a:t>Start </a:t>
            </a:r>
            <a:r>
              <a:rPr lang="en-US" sz="2400" b="1" dirty="0"/>
              <a:t>with the General Solution</a:t>
            </a:r>
          </a:p>
          <a:p>
            <a:r>
              <a:rPr lang="en-US" sz="2000" dirty="0"/>
              <a:t>On </a:t>
            </a:r>
            <a:r>
              <a:rPr lang="en-US" sz="2000" u="sng" dirty="0">
                <a:hlinkClick r:id="rId2"/>
              </a:rPr>
              <a:t>Introduction to Second Order Differential Equations</a:t>
            </a:r>
            <a:r>
              <a:rPr lang="en-US" sz="2000" dirty="0"/>
              <a:t> we learn how to find the general solution.</a:t>
            </a:r>
          </a:p>
          <a:p>
            <a:r>
              <a:rPr lang="en-US" sz="2000" dirty="0"/>
              <a:t>Basically we take the equation</a:t>
            </a:r>
          </a:p>
          <a:p>
            <a:pPr fontAlgn="auto"/>
            <a:r>
              <a:rPr lang="en-US" sz="2000" i="1" dirty="0"/>
              <a:t>d</a:t>
            </a:r>
            <a:r>
              <a:rPr lang="en-US" sz="2000" i="1" baseline="30000" dirty="0"/>
              <a:t>2</a:t>
            </a:r>
            <a:r>
              <a:rPr lang="en-US" sz="2000" i="1" dirty="0"/>
              <a:t>y/</a:t>
            </a:r>
            <a:r>
              <a:rPr lang="en-US" sz="2000" b="1" dirty="0"/>
              <a:t>dx</a:t>
            </a:r>
            <a:r>
              <a:rPr lang="en-US" sz="2000" b="1" baseline="30000" dirty="0"/>
              <a:t>2</a:t>
            </a:r>
            <a:r>
              <a:rPr lang="en-US" sz="2000" dirty="0"/>
              <a:t> + </a:t>
            </a:r>
            <a:r>
              <a:rPr lang="en-US" sz="2000" dirty="0" err="1"/>
              <a:t>p</a:t>
            </a:r>
            <a:r>
              <a:rPr lang="en-US" sz="2000" i="1" dirty="0" err="1"/>
              <a:t>dy</a:t>
            </a:r>
            <a:r>
              <a:rPr lang="en-US" sz="2000" i="1" dirty="0"/>
              <a:t>/</a:t>
            </a:r>
            <a:r>
              <a:rPr lang="en-US" sz="2000" b="1" dirty="0"/>
              <a:t>dx</a:t>
            </a:r>
            <a:r>
              <a:rPr lang="en-US" sz="2000" dirty="0"/>
              <a:t> + </a:t>
            </a:r>
            <a:r>
              <a:rPr lang="en-US" sz="2000" dirty="0" err="1"/>
              <a:t>qy</a:t>
            </a:r>
            <a:r>
              <a:rPr lang="en-US" sz="2000" dirty="0"/>
              <a:t> = 0 and reduce it to the "characteristic equation":</a:t>
            </a:r>
          </a:p>
          <a:p>
            <a:pPr fontAlgn="auto"/>
            <a:r>
              <a:rPr lang="en-US" sz="2000" dirty="0" smtClean="0"/>
              <a:t>                                   r</a:t>
            </a:r>
            <a:r>
              <a:rPr lang="en-US" sz="2000" baseline="30000" dirty="0" smtClean="0"/>
              <a:t>2</a:t>
            </a:r>
            <a:r>
              <a:rPr lang="en-US" sz="2000" dirty="0"/>
              <a:t> + </a:t>
            </a:r>
            <a:r>
              <a:rPr lang="en-US" sz="2000" dirty="0" err="1"/>
              <a:t>pr</a:t>
            </a:r>
            <a:r>
              <a:rPr lang="en-US" sz="2000" dirty="0"/>
              <a:t> + q = 0</a:t>
            </a:r>
          </a:p>
          <a:p>
            <a:pPr fontAlgn="auto"/>
            <a:r>
              <a:rPr lang="en-US" sz="2000" dirty="0"/>
              <a:t>Which is a quadratic equation that has three possible solution types depending on the discriminant </a:t>
            </a:r>
            <a:r>
              <a:rPr lang="en-US" sz="2000" b="1" dirty="0"/>
              <a:t>p</a:t>
            </a:r>
            <a:r>
              <a:rPr lang="en-US" sz="2000" b="1" baseline="30000" dirty="0"/>
              <a:t>2</a:t>
            </a:r>
            <a:r>
              <a:rPr lang="en-US" sz="2000" b="1" dirty="0"/>
              <a:t> - 4q</a:t>
            </a:r>
            <a:r>
              <a:rPr lang="en-US" sz="2000" dirty="0"/>
              <a:t>. </a:t>
            </a:r>
          </a:p>
          <a:p>
            <a:pPr fontAlgn="auto"/>
            <a:r>
              <a:rPr lang="en-US" sz="2000" dirty="0"/>
              <a:t>When </a:t>
            </a:r>
            <a:r>
              <a:rPr lang="en-US" sz="2000" b="1" dirty="0"/>
              <a:t>p</a:t>
            </a:r>
            <a:r>
              <a:rPr lang="en-US" sz="2000" b="1" baseline="30000" dirty="0"/>
              <a:t>2</a:t>
            </a:r>
            <a:r>
              <a:rPr lang="en-US" sz="2000" b="1" dirty="0"/>
              <a:t> - 4q</a:t>
            </a:r>
            <a:r>
              <a:rPr lang="en-US" sz="2000" dirty="0"/>
              <a:t> is</a:t>
            </a:r>
          </a:p>
          <a:p>
            <a:pPr fontAlgn="auto"/>
            <a:r>
              <a:rPr lang="en-US" sz="2000" b="1" dirty="0"/>
              <a:t>positive</a:t>
            </a:r>
            <a:r>
              <a:rPr lang="en-US" sz="2000" dirty="0"/>
              <a:t> we get two real roots, and the solution is</a:t>
            </a:r>
          </a:p>
          <a:p>
            <a:pPr fontAlgn="auto"/>
            <a:r>
              <a:rPr lang="en-US" sz="2000" dirty="0" smtClean="0"/>
              <a:t>                                            y </a:t>
            </a:r>
            <a:r>
              <a:rPr lang="en-US" sz="2000" dirty="0"/>
              <a:t>= Ae</a:t>
            </a:r>
            <a:r>
              <a:rPr lang="en-US" sz="2000" baseline="30000" dirty="0"/>
              <a:t>r</a:t>
            </a:r>
            <a:r>
              <a:rPr lang="en-US" sz="2000" baseline="-25000" dirty="0"/>
              <a:t>1</a:t>
            </a:r>
            <a:r>
              <a:rPr lang="en-US" sz="2000" baseline="30000" dirty="0"/>
              <a:t>x</a:t>
            </a:r>
            <a:r>
              <a:rPr lang="en-US" sz="2000" dirty="0"/>
              <a:t> + Be</a:t>
            </a:r>
            <a:r>
              <a:rPr lang="en-US" sz="2000" baseline="30000" dirty="0"/>
              <a:t>r</a:t>
            </a:r>
            <a:r>
              <a:rPr lang="en-US" sz="2000" baseline="-25000" dirty="0"/>
              <a:t>2</a:t>
            </a:r>
            <a:r>
              <a:rPr lang="en-US" sz="2000" baseline="30000" dirty="0"/>
              <a:t>x</a:t>
            </a:r>
            <a:endParaRPr lang="en-US" sz="2000" dirty="0"/>
          </a:p>
          <a:p>
            <a:pPr fontAlgn="auto"/>
            <a:r>
              <a:rPr lang="en-US" sz="2000" b="1" dirty="0"/>
              <a:t>zero</a:t>
            </a:r>
            <a:r>
              <a:rPr lang="en-US" sz="2000" dirty="0"/>
              <a:t> we get one real root, and the solution is</a:t>
            </a:r>
          </a:p>
          <a:p>
            <a:pPr fontAlgn="auto"/>
            <a:r>
              <a:rPr lang="en-US" sz="2000" dirty="0" smtClean="0"/>
              <a:t>                                              y </a:t>
            </a:r>
            <a:r>
              <a:rPr lang="en-US" sz="2000" dirty="0"/>
              <a:t>= </a:t>
            </a:r>
            <a:r>
              <a:rPr lang="en-US" sz="2000" dirty="0" err="1"/>
              <a:t>Ae</a:t>
            </a:r>
            <a:r>
              <a:rPr lang="en-US" sz="2000" baseline="30000" dirty="0" err="1"/>
              <a:t>rx</a:t>
            </a:r>
            <a:r>
              <a:rPr lang="en-US" sz="2000" dirty="0"/>
              <a:t> + </a:t>
            </a:r>
            <a:r>
              <a:rPr lang="en-US" sz="2000" dirty="0" err="1"/>
              <a:t>Bxe</a:t>
            </a:r>
            <a:r>
              <a:rPr lang="en-US" sz="2000" baseline="30000" dirty="0" err="1"/>
              <a:t>rx</a:t>
            </a:r>
            <a:endParaRPr lang="en-US" sz="2000" dirty="0"/>
          </a:p>
          <a:p>
            <a:pPr fontAlgn="auto"/>
            <a:r>
              <a:rPr lang="en-US" sz="2000" b="1" dirty="0"/>
              <a:t>negative</a:t>
            </a:r>
            <a:r>
              <a:rPr lang="en-US" sz="2000" dirty="0"/>
              <a:t> we get two complex roots </a:t>
            </a:r>
            <a:r>
              <a:rPr lang="en-US" sz="2000" b="1" dirty="0"/>
              <a:t>r</a:t>
            </a:r>
            <a:r>
              <a:rPr lang="en-US" sz="2000" b="1" baseline="-25000" dirty="0"/>
              <a:t>1</a:t>
            </a:r>
            <a:r>
              <a:rPr lang="en-US" sz="2000" b="1" dirty="0"/>
              <a:t> = v + </a:t>
            </a:r>
            <a:r>
              <a:rPr lang="en-US" sz="2000" b="1" dirty="0" err="1"/>
              <a:t>wi</a:t>
            </a:r>
            <a:r>
              <a:rPr lang="en-US" sz="2000" dirty="0"/>
              <a:t> and </a:t>
            </a:r>
            <a:r>
              <a:rPr lang="en-US" sz="2000" b="1" dirty="0"/>
              <a:t>r</a:t>
            </a:r>
            <a:r>
              <a:rPr lang="en-US" sz="2000" b="1" baseline="-25000" dirty="0"/>
              <a:t>2</a:t>
            </a:r>
            <a:r>
              <a:rPr lang="en-US" sz="2000" b="1" dirty="0"/>
              <a:t> = v − </a:t>
            </a:r>
            <a:r>
              <a:rPr lang="en-US" sz="2000" b="1" dirty="0" err="1"/>
              <a:t>wi</a:t>
            </a:r>
            <a:r>
              <a:rPr lang="en-US" sz="2000" dirty="0"/>
              <a:t>, and the solution is</a:t>
            </a:r>
          </a:p>
          <a:p>
            <a:pPr fontAlgn="auto"/>
            <a:r>
              <a:rPr lang="en-US" sz="2000" dirty="0" smtClean="0"/>
              <a:t>                                                y </a:t>
            </a:r>
            <a:r>
              <a:rPr lang="en-US" sz="2000" dirty="0"/>
              <a:t>= </a:t>
            </a:r>
            <a:r>
              <a:rPr lang="en-US" sz="2000" dirty="0" err="1"/>
              <a:t>e</a:t>
            </a:r>
            <a:r>
              <a:rPr lang="en-US" sz="2000" baseline="30000" dirty="0" err="1"/>
              <a:t>vx</a:t>
            </a:r>
            <a:r>
              <a:rPr lang="en-US" sz="2000" dirty="0"/>
              <a:t> ( </a:t>
            </a:r>
            <a:r>
              <a:rPr lang="en-US" sz="2000" dirty="0" err="1"/>
              <a:t>Ccos</a:t>
            </a:r>
            <a:r>
              <a:rPr lang="en-US" sz="2000" dirty="0"/>
              <a:t>(</a:t>
            </a:r>
            <a:r>
              <a:rPr lang="en-US" sz="2000" dirty="0" err="1"/>
              <a:t>wx</a:t>
            </a:r>
            <a:r>
              <a:rPr lang="en-US" sz="2000" dirty="0"/>
              <a:t>) + </a:t>
            </a:r>
            <a:r>
              <a:rPr lang="en-US" sz="2000" dirty="0" err="1"/>
              <a:t>iDsin</a:t>
            </a:r>
            <a:r>
              <a:rPr lang="en-US" sz="2000" dirty="0"/>
              <a:t>(</a:t>
            </a:r>
            <a:r>
              <a:rPr lang="en-US" sz="2000" dirty="0" err="1"/>
              <a:t>wx</a:t>
            </a:r>
            <a:r>
              <a:rPr lang="en-US" sz="2000" dirty="0"/>
              <a:t>) )</a:t>
            </a:r>
          </a:p>
          <a:p>
            <a:pPr fontAlgn="auto"/>
            <a:r>
              <a:rPr lang="en-US" sz="2000" b="1" dirty="0"/>
              <a:t> </a:t>
            </a:r>
          </a:p>
        </p:txBody>
      </p:sp>
    </p:spTree>
    <p:extLst>
      <p:ext uri="{BB962C8B-B14F-4D97-AF65-F5344CB8AC3E}">
        <p14:creationId xmlns:p14="http://schemas.microsoft.com/office/powerpoint/2010/main" val="127725403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60218" y="1037549"/>
            <a:ext cx="8229600" cy="4832092"/>
          </a:xfrm>
          <a:prstGeom prst="rect">
            <a:avLst/>
          </a:prstGeom>
        </p:spPr>
        <p:txBody>
          <a:bodyPr wrap="square">
            <a:spAutoFit/>
          </a:bodyPr>
          <a:lstStyle/>
          <a:p>
            <a:r>
              <a:rPr lang="en-US" sz="2800" b="1" dirty="0"/>
              <a:t>The Fundamental Solutions of The Equation</a:t>
            </a:r>
          </a:p>
          <a:p>
            <a:r>
              <a:rPr lang="en-US" sz="2800" dirty="0"/>
              <a:t>In all three cases above "y" is made of two parts:</a:t>
            </a:r>
          </a:p>
          <a:p>
            <a:pPr marL="457200" lvl="0" indent="-457200">
              <a:buFont typeface="Arial" pitchFamily="34" charset="0"/>
              <a:buChar char="•"/>
            </a:pPr>
            <a:r>
              <a:rPr lang="en-US" sz="2800" b="1" dirty="0"/>
              <a:t>y = Ae</a:t>
            </a:r>
            <a:r>
              <a:rPr lang="en-US" sz="2800" b="1" baseline="30000" dirty="0"/>
              <a:t>r</a:t>
            </a:r>
            <a:r>
              <a:rPr lang="en-US" sz="2800" b="1" baseline="-25000" dirty="0"/>
              <a:t>1</a:t>
            </a:r>
            <a:r>
              <a:rPr lang="en-US" sz="2800" b="1" baseline="30000" dirty="0"/>
              <a:t>x</a:t>
            </a:r>
            <a:r>
              <a:rPr lang="en-US" sz="2800" b="1" dirty="0"/>
              <a:t> + Be</a:t>
            </a:r>
            <a:r>
              <a:rPr lang="en-US" sz="2800" b="1" baseline="30000" dirty="0"/>
              <a:t>r</a:t>
            </a:r>
            <a:r>
              <a:rPr lang="en-US" sz="2800" b="1" baseline="-25000" dirty="0"/>
              <a:t>2</a:t>
            </a:r>
            <a:r>
              <a:rPr lang="en-US" sz="2800" b="1" baseline="30000" dirty="0"/>
              <a:t>x</a:t>
            </a:r>
            <a:r>
              <a:rPr lang="en-US" sz="2800" dirty="0"/>
              <a:t> is made of </a:t>
            </a:r>
            <a:r>
              <a:rPr lang="en-US" sz="2800" b="1" dirty="0"/>
              <a:t>y</a:t>
            </a:r>
            <a:r>
              <a:rPr lang="en-US" sz="2800" b="1" baseline="-25000" dirty="0"/>
              <a:t>1</a:t>
            </a:r>
            <a:r>
              <a:rPr lang="en-US" sz="2800" b="1" dirty="0"/>
              <a:t> = Ae</a:t>
            </a:r>
            <a:r>
              <a:rPr lang="en-US" sz="2800" b="1" baseline="30000" dirty="0"/>
              <a:t>r</a:t>
            </a:r>
            <a:r>
              <a:rPr lang="en-US" sz="2800" b="1" baseline="-25000" dirty="0"/>
              <a:t>1</a:t>
            </a:r>
            <a:r>
              <a:rPr lang="en-US" sz="2800" b="1" baseline="30000" dirty="0"/>
              <a:t>x</a:t>
            </a:r>
            <a:r>
              <a:rPr lang="en-US" sz="2800" dirty="0"/>
              <a:t> and </a:t>
            </a:r>
            <a:r>
              <a:rPr lang="en-US" sz="2800" b="1" dirty="0"/>
              <a:t>y</a:t>
            </a:r>
            <a:r>
              <a:rPr lang="en-US" sz="2800" b="1" baseline="-25000" dirty="0"/>
              <a:t>2</a:t>
            </a:r>
            <a:r>
              <a:rPr lang="en-US" sz="2800" b="1" dirty="0"/>
              <a:t> = Be</a:t>
            </a:r>
            <a:r>
              <a:rPr lang="en-US" sz="2800" b="1" baseline="30000" dirty="0"/>
              <a:t>r</a:t>
            </a:r>
            <a:r>
              <a:rPr lang="en-US" sz="2800" b="1" baseline="-25000" dirty="0"/>
              <a:t>2</a:t>
            </a:r>
            <a:r>
              <a:rPr lang="en-US" sz="2800" b="1" baseline="30000" dirty="0"/>
              <a:t>x</a:t>
            </a:r>
            <a:endParaRPr lang="en-US" sz="2800" dirty="0"/>
          </a:p>
          <a:p>
            <a:pPr marL="457200" lvl="0" indent="-457200">
              <a:buFont typeface="Arial" pitchFamily="34" charset="0"/>
              <a:buChar char="•"/>
            </a:pPr>
            <a:r>
              <a:rPr lang="en-US" sz="2800" b="1" dirty="0"/>
              <a:t>y = </a:t>
            </a:r>
            <a:r>
              <a:rPr lang="en-US" sz="2800" b="1" dirty="0" err="1"/>
              <a:t>Ae</a:t>
            </a:r>
            <a:r>
              <a:rPr lang="en-US" sz="2800" b="1" baseline="30000" dirty="0" err="1"/>
              <a:t>rx</a:t>
            </a:r>
            <a:r>
              <a:rPr lang="en-US" sz="2800" b="1" dirty="0"/>
              <a:t> + </a:t>
            </a:r>
            <a:r>
              <a:rPr lang="en-US" sz="2800" b="1" dirty="0" err="1"/>
              <a:t>Bxe</a:t>
            </a:r>
            <a:r>
              <a:rPr lang="en-US" sz="2800" b="1" baseline="30000" dirty="0" err="1"/>
              <a:t>rx</a:t>
            </a:r>
            <a:r>
              <a:rPr lang="en-US" sz="2800" dirty="0"/>
              <a:t> is made of </a:t>
            </a:r>
            <a:r>
              <a:rPr lang="en-US" sz="2800" b="1" dirty="0"/>
              <a:t>y</a:t>
            </a:r>
            <a:r>
              <a:rPr lang="en-US" sz="2800" b="1" baseline="-25000" dirty="0"/>
              <a:t>1</a:t>
            </a:r>
            <a:r>
              <a:rPr lang="en-US" sz="2800" b="1" dirty="0"/>
              <a:t> = </a:t>
            </a:r>
            <a:r>
              <a:rPr lang="en-US" sz="2800" b="1" dirty="0" err="1"/>
              <a:t>Ae</a:t>
            </a:r>
            <a:r>
              <a:rPr lang="en-US" sz="2800" b="1" baseline="30000" dirty="0" err="1"/>
              <a:t>rx</a:t>
            </a:r>
            <a:r>
              <a:rPr lang="en-US" sz="2800" dirty="0"/>
              <a:t> and </a:t>
            </a:r>
            <a:r>
              <a:rPr lang="en-US" sz="2800" b="1" dirty="0"/>
              <a:t>y</a:t>
            </a:r>
            <a:r>
              <a:rPr lang="en-US" sz="2800" b="1" baseline="-25000" dirty="0"/>
              <a:t>2</a:t>
            </a:r>
            <a:r>
              <a:rPr lang="en-US" sz="2800" b="1" dirty="0"/>
              <a:t> = </a:t>
            </a:r>
            <a:r>
              <a:rPr lang="en-US" sz="2800" b="1" dirty="0" err="1"/>
              <a:t>Bxe</a:t>
            </a:r>
            <a:r>
              <a:rPr lang="en-US" sz="2800" b="1" baseline="30000" dirty="0" err="1"/>
              <a:t>rx</a:t>
            </a:r>
            <a:endParaRPr lang="en-US" sz="2800" dirty="0"/>
          </a:p>
          <a:p>
            <a:pPr marL="457200" lvl="0" indent="-457200">
              <a:buFont typeface="Arial" pitchFamily="34" charset="0"/>
              <a:buChar char="•"/>
            </a:pPr>
            <a:r>
              <a:rPr lang="en-US" sz="2800" b="1" dirty="0"/>
              <a:t>y = </a:t>
            </a:r>
            <a:r>
              <a:rPr lang="en-US" sz="2800" b="1" dirty="0" err="1"/>
              <a:t>e</a:t>
            </a:r>
            <a:r>
              <a:rPr lang="en-US" sz="2800" b="1" baseline="30000" dirty="0" err="1"/>
              <a:t>vx</a:t>
            </a:r>
            <a:r>
              <a:rPr lang="en-US" sz="2800" b="1" dirty="0"/>
              <a:t> ( </a:t>
            </a:r>
            <a:r>
              <a:rPr lang="en-US" sz="2800" b="1" dirty="0" err="1"/>
              <a:t>Ccos</a:t>
            </a:r>
            <a:r>
              <a:rPr lang="en-US" sz="2800" b="1" dirty="0"/>
              <a:t>(</a:t>
            </a:r>
            <a:r>
              <a:rPr lang="en-US" sz="2800" b="1" dirty="0" err="1"/>
              <a:t>wx</a:t>
            </a:r>
            <a:r>
              <a:rPr lang="en-US" sz="2800" b="1" dirty="0"/>
              <a:t>) + </a:t>
            </a:r>
            <a:r>
              <a:rPr lang="en-US" sz="2800" b="1" dirty="0" err="1"/>
              <a:t>iDsin</a:t>
            </a:r>
            <a:r>
              <a:rPr lang="en-US" sz="2800" b="1" dirty="0"/>
              <a:t>(</a:t>
            </a:r>
            <a:r>
              <a:rPr lang="en-US" sz="2800" b="1" dirty="0" err="1"/>
              <a:t>wx</a:t>
            </a:r>
            <a:r>
              <a:rPr lang="en-US" sz="2800" b="1" dirty="0"/>
              <a:t>) )</a:t>
            </a:r>
            <a:r>
              <a:rPr lang="en-US" sz="2800" dirty="0"/>
              <a:t> is made </a:t>
            </a:r>
            <a:r>
              <a:rPr lang="en-US" sz="2800" dirty="0" smtClean="0"/>
              <a:t>of</a:t>
            </a:r>
          </a:p>
          <a:p>
            <a:pPr marL="457200" lvl="0" indent="-457200">
              <a:buFont typeface="Arial" pitchFamily="34" charset="0"/>
              <a:buChar char="•"/>
            </a:pPr>
            <a:r>
              <a:rPr lang="en-US" sz="2800" dirty="0"/>
              <a:t> </a:t>
            </a:r>
            <a:r>
              <a:rPr lang="en-US" sz="2800" dirty="0" smtClean="0"/>
              <a:t>    </a:t>
            </a:r>
            <a:r>
              <a:rPr lang="en-US" sz="2800" dirty="0"/>
              <a:t> </a:t>
            </a:r>
            <a:r>
              <a:rPr lang="en-US" sz="2800" b="1" dirty="0"/>
              <a:t>y</a:t>
            </a:r>
            <a:r>
              <a:rPr lang="en-US" sz="2800" b="1" baseline="-25000" dirty="0"/>
              <a:t>1</a:t>
            </a:r>
            <a:r>
              <a:rPr lang="en-US" sz="2800" b="1" dirty="0"/>
              <a:t> = </a:t>
            </a:r>
            <a:r>
              <a:rPr lang="en-US" sz="2800" b="1" dirty="0" err="1"/>
              <a:t>e</a:t>
            </a:r>
            <a:r>
              <a:rPr lang="en-US" sz="2800" b="1" baseline="30000" dirty="0" err="1"/>
              <a:t>vx</a:t>
            </a:r>
            <a:r>
              <a:rPr lang="en-US" sz="2800" b="1" dirty="0" err="1"/>
              <a:t>Ccos</a:t>
            </a:r>
            <a:r>
              <a:rPr lang="en-US" sz="2800" b="1" dirty="0"/>
              <a:t>(</a:t>
            </a:r>
            <a:r>
              <a:rPr lang="en-US" sz="2800" b="1" dirty="0" err="1"/>
              <a:t>wx</a:t>
            </a:r>
            <a:r>
              <a:rPr lang="en-US" sz="2800" b="1" dirty="0"/>
              <a:t>)</a:t>
            </a:r>
            <a:r>
              <a:rPr lang="en-US" sz="2800" dirty="0"/>
              <a:t> and </a:t>
            </a:r>
            <a:r>
              <a:rPr lang="en-US" sz="2800" b="1" dirty="0"/>
              <a:t>y</a:t>
            </a:r>
            <a:r>
              <a:rPr lang="en-US" sz="2800" b="1" baseline="-25000" dirty="0"/>
              <a:t>2</a:t>
            </a:r>
            <a:r>
              <a:rPr lang="en-US" sz="2800" b="1" dirty="0"/>
              <a:t> = </a:t>
            </a:r>
            <a:r>
              <a:rPr lang="en-US" sz="2800" b="1" dirty="0" err="1"/>
              <a:t>e</a:t>
            </a:r>
            <a:r>
              <a:rPr lang="en-US" sz="2800" b="1" baseline="30000" dirty="0" err="1"/>
              <a:t>vx</a:t>
            </a:r>
            <a:r>
              <a:rPr lang="en-US" sz="2800" b="1" dirty="0" err="1"/>
              <a:t>iDsin</a:t>
            </a:r>
            <a:r>
              <a:rPr lang="en-US" sz="2800" b="1" dirty="0"/>
              <a:t>(</a:t>
            </a:r>
            <a:r>
              <a:rPr lang="en-US" sz="2800" b="1" dirty="0" err="1"/>
              <a:t>wx</a:t>
            </a:r>
            <a:r>
              <a:rPr lang="en-US" sz="2800" b="1" dirty="0"/>
              <a:t>)</a:t>
            </a:r>
            <a:endParaRPr lang="en-US" sz="2800" dirty="0"/>
          </a:p>
          <a:p>
            <a:r>
              <a:rPr lang="en-US" sz="2800" dirty="0"/>
              <a:t>y</a:t>
            </a:r>
            <a:r>
              <a:rPr lang="en-US" sz="2800" baseline="-25000" dirty="0"/>
              <a:t>1</a:t>
            </a:r>
            <a:r>
              <a:rPr lang="en-US" sz="2800" dirty="0"/>
              <a:t> and y</a:t>
            </a:r>
            <a:r>
              <a:rPr lang="en-US" sz="2800" baseline="-25000" dirty="0"/>
              <a:t>2</a:t>
            </a:r>
            <a:r>
              <a:rPr lang="en-US" sz="2800" dirty="0"/>
              <a:t> are known as the fundamental solutions of the equation</a:t>
            </a:r>
          </a:p>
          <a:p>
            <a:r>
              <a:rPr lang="en-US" sz="2800" dirty="0" smtClean="0"/>
              <a:t>                         And </a:t>
            </a:r>
            <a:r>
              <a:rPr lang="en-US" sz="2800" dirty="0"/>
              <a:t>y</a:t>
            </a:r>
            <a:r>
              <a:rPr lang="en-US" sz="2800" baseline="-25000" dirty="0"/>
              <a:t>1</a:t>
            </a:r>
            <a:r>
              <a:rPr lang="en-US" sz="2800" dirty="0"/>
              <a:t> and y</a:t>
            </a:r>
            <a:r>
              <a:rPr lang="en-US" sz="2800" baseline="-25000" dirty="0"/>
              <a:t>2</a:t>
            </a:r>
            <a:r>
              <a:rPr lang="en-US" sz="2800" dirty="0"/>
              <a:t> are said to be </a:t>
            </a:r>
            <a:r>
              <a:rPr lang="en-US" sz="2800" b="1" dirty="0"/>
              <a:t>linearly independent</a:t>
            </a:r>
            <a:r>
              <a:rPr lang="en-US" sz="2800" dirty="0"/>
              <a:t> because neither function is a constant multiple of the other</a:t>
            </a:r>
            <a:r>
              <a:rPr lang="en-US" dirty="0"/>
              <a:t>.</a:t>
            </a:r>
          </a:p>
        </p:txBody>
      </p:sp>
    </p:spTree>
    <p:extLst>
      <p:ext uri="{BB962C8B-B14F-4D97-AF65-F5344CB8AC3E}">
        <p14:creationId xmlns:p14="http://schemas.microsoft.com/office/powerpoint/2010/main" val="86167517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838200" y="990600"/>
            <a:ext cx="8001000" cy="5663089"/>
          </a:xfrm>
          <a:prstGeom prst="rect">
            <a:avLst/>
          </a:prstGeom>
        </p:spPr>
        <p:txBody>
          <a:bodyPr wrap="square">
            <a:spAutoFit/>
          </a:bodyPr>
          <a:lstStyle/>
          <a:p>
            <a:r>
              <a:rPr lang="en-US" sz="2400" b="1" dirty="0" smtClean="0"/>
              <a:t>                                 The </a:t>
            </a:r>
            <a:r>
              <a:rPr lang="en-US" sz="2400" b="1" dirty="0"/>
              <a:t>Particular Solution</a:t>
            </a:r>
          </a:p>
          <a:p>
            <a:r>
              <a:rPr lang="en-US" sz="2000" dirty="0"/>
              <a:t>Using the </a:t>
            </a:r>
            <a:r>
              <a:rPr lang="en-US" sz="2000" dirty="0" err="1"/>
              <a:t>Wronskian</a:t>
            </a:r>
            <a:r>
              <a:rPr lang="en-US" sz="2000" dirty="0"/>
              <a:t> we can now find the particular solution of the differential equation</a:t>
            </a:r>
          </a:p>
          <a:p>
            <a:pPr fontAlgn="auto"/>
            <a:r>
              <a:rPr lang="en-US" sz="2000" i="1" dirty="0"/>
              <a:t>d</a:t>
            </a:r>
            <a:r>
              <a:rPr lang="en-US" sz="2000" i="1" baseline="30000" dirty="0"/>
              <a:t>2</a:t>
            </a:r>
            <a:r>
              <a:rPr lang="en-US" sz="2000" i="1" dirty="0"/>
              <a:t>y/</a:t>
            </a:r>
            <a:r>
              <a:rPr lang="en-US" sz="2000" b="1" dirty="0"/>
              <a:t>dx</a:t>
            </a:r>
            <a:r>
              <a:rPr lang="en-US" sz="2000" b="1" baseline="30000" dirty="0"/>
              <a:t>2</a:t>
            </a:r>
            <a:r>
              <a:rPr lang="en-US" sz="2000" dirty="0"/>
              <a:t> + </a:t>
            </a:r>
            <a:r>
              <a:rPr lang="en-US" sz="2000" dirty="0" err="1"/>
              <a:t>p</a:t>
            </a:r>
            <a:r>
              <a:rPr lang="en-US" sz="2000" i="1" dirty="0" err="1"/>
              <a:t>dy</a:t>
            </a:r>
            <a:r>
              <a:rPr lang="en-US" sz="2000" i="1" dirty="0"/>
              <a:t>/</a:t>
            </a:r>
            <a:r>
              <a:rPr lang="en-US" sz="2000" b="1" dirty="0"/>
              <a:t>dx</a:t>
            </a:r>
            <a:r>
              <a:rPr lang="en-US" sz="2000" dirty="0"/>
              <a:t> + </a:t>
            </a:r>
            <a:r>
              <a:rPr lang="en-US" sz="2000" dirty="0" err="1"/>
              <a:t>qy</a:t>
            </a:r>
            <a:r>
              <a:rPr lang="en-US" sz="2000" dirty="0"/>
              <a:t> = f(x) using the formula:</a:t>
            </a:r>
          </a:p>
          <a:p>
            <a:pPr fontAlgn="auto"/>
            <a:r>
              <a:rPr lang="en-US" sz="2000" dirty="0" err="1"/>
              <a:t>y</a:t>
            </a:r>
            <a:r>
              <a:rPr lang="en-US" sz="2000" baseline="-25000" dirty="0" err="1"/>
              <a:t>p</a:t>
            </a:r>
            <a:r>
              <a:rPr lang="en-US" sz="2000" dirty="0"/>
              <a:t>(x) = −y</a:t>
            </a:r>
            <a:r>
              <a:rPr lang="en-US" sz="2000" baseline="-25000" dirty="0"/>
              <a:t>1</a:t>
            </a:r>
            <a:r>
              <a:rPr lang="en-US" sz="2000" dirty="0"/>
              <a:t>(x)∫</a:t>
            </a:r>
            <a:r>
              <a:rPr lang="en-US" sz="2000" i="1" dirty="0"/>
              <a:t>y</a:t>
            </a:r>
            <a:r>
              <a:rPr lang="en-US" sz="2000" i="1" baseline="-25000" dirty="0"/>
              <a:t>2</a:t>
            </a:r>
            <a:r>
              <a:rPr lang="en-US" sz="2000" i="1" dirty="0"/>
              <a:t>(x)f(x/)</a:t>
            </a:r>
            <a:r>
              <a:rPr lang="en-US" sz="2000" b="1" i="1" dirty="0"/>
              <a:t>W(y</a:t>
            </a:r>
            <a:r>
              <a:rPr lang="en-US" sz="2000" b="1" i="1" baseline="-25000" dirty="0"/>
              <a:t>1</a:t>
            </a:r>
            <a:r>
              <a:rPr lang="en-US" sz="2000" b="1" i="1" dirty="0"/>
              <a:t>,y</a:t>
            </a:r>
            <a:r>
              <a:rPr lang="en-US" sz="2000" b="1" i="1" baseline="-25000" dirty="0"/>
              <a:t>2</a:t>
            </a:r>
            <a:r>
              <a:rPr lang="en-US" sz="2000" b="1" i="1" dirty="0"/>
              <a:t>)</a:t>
            </a:r>
            <a:r>
              <a:rPr lang="en-US" sz="2000" i="1" dirty="0"/>
              <a:t>dx +y</a:t>
            </a:r>
            <a:r>
              <a:rPr lang="en-US" sz="2000" i="1" baseline="-25000" dirty="0"/>
              <a:t>2</a:t>
            </a:r>
            <a:r>
              <a:rPr lang="en-US" sz="2000" i="1" dirty="0"/>
              <a:t>(x)∫y</a:t>
            </a:r>
            <a:r>
              <a:rPr lang="en-US" sz="2000" i="1" baseline="-25000" dirty="0"/>
              <a:t>1</a:t>
            </a:r>
            <a:r>
              <a:rPr lang="en-US" sz="2000" i="1" dirty="0"/>
              <a:t>(x)f(x)/</a:t>
            </a:r>
            <a:r>
              <a:rPr lang="en-US" sz="2000" b="1" i="1" dirty="0" smtClean="0"/>
              <a:t>W(y</a:t>
            </a:r>
            <a:r>
              <a:rPr lang="en-US" sz="2000" b="1" i="1" baseline="-25000" dirty="0" smtClean="0"/>
              <a:t>1</a:t>
            </a:r>
            <a:r>
              <a:rPr lang="en-US" sz="2000" b="1" i="1" dirty="0" smtClean="0"/>
              <a:t>,y</a:t>
            </a:r>
            <a:r>
              <a:rPr lang="en-US" sz="2000" b="1" i="1" baseline="-25000" dirty="0" smtClean="0"/>
              <a:t>2</a:t>
            </a:r>
            <a:r>
              <a:rPr lang="en-US" sz="2000" b="1" i="1" dirty="0" smtClean="0"/>
              <a:t>)</a:t>
            </a:r>
            <a:r>
              <a:rPr lang="en-US" sz="2000" i="1" dirty="0" smtClean="0"/>
              <a:t>dx</a:t>
            </a:r>
          </a:p>
          <a:p>
            <a:pPr fontAlgn="auto"/>
            <a:r>
              <a:rPr lang="en-US" sz="2000" i="1" dirty="0" smtClean="0"/>
              <a:t> </a:t>
            </a:r>
            <a:r>
              <a:rPr lang="en-US" sz="2000" i="1" dirty="0"/>
              <a:t>Example 1: </a:t>
            </a:r>
            <a:endParaRPr lang="en-US" sz="2000" i="1" dirty="0" smtClean="0"/>
          </a:p>
          <a:p>
            <a:pPr fontAlgn="auto"/>
            <a:r>
              <a:rPr lang="en-US" sz="2000" i="1" dirty="0" smtClean="0"/>
              <a:t>Solve</a:t>
            </a:r>
            <a:r>
              <a:rPr lang="en-US" sz="2000" i="1" dirty="0"/>
              <a:t> d</a:t>
            </a:r>
            <a:r>
              <a:rPr lang="en-US" sz="2000" i="1" baseline="30000" dirty="0"/>
              <a:t>2</a:t>
            </a:r>
            <a:r>
              <a:rPr lang="en-US" sz="2000" i="1" dirty="0"/>
              <a:t>y/</a:t>
            </a:r>
            <a:r>
              <a:rPr lang="en-US" sz="2000" b="1" i="1" dirty="0"/>
              <a:t>dx</a:t>
            </a:r>
            <a:r>
              <a:rPr lang="en-US" sz="2000" b="1" i="1" baseline="30000" dirty="0"/>
              <a:t>2</a:t>
            </a:r>
            <a:r>
              <a:rPr lang="en-US" sz="2000" i="1" dirty="0"/>
              <a:t> − 3dy/</a:t>
            </a:r>
            <a:r>
              <a:rPr lang="en-US" sz="2000" b="1" i="1" dirty="0"/>
              <a:t>dx</a:t>
            </a:r>
            <a:r>
              <a:rPr lang="en-US" sz="2000" i="1" dirty="0"/>
              <a:t> + 2y = </a:t>
            </a:r>
            <a:r>
              <a:rPr lang="en-US" sz="2000" i="1" dirty="0" smtClean="0"/>
              <a:t>e</a:t>
            </a:r>
            <a:r>
              <a:rPr lang="en-US" sz="2000" i="1" baseline="30000" dirty="0" smtClean="0"/>
              <a:t>3x</a:t>
            </a:r>
          </a:p>
          <a:p>
            <a:pPr fontAlgn="auto"/>
            <a:r>
              <a:rPr lang="en-US" sz="2000" b="1" i="1" dirty="0" smtClean="0"/>
              <a:t> </a:t>
            </a:r>
            <a:r>
              <a:rPr lang="en-US" sz="2000" b="1" i="1" dirty="0"/>
              <a:t>1. Find the general solution of d</a:t>
            </a:r>
            <a:r>
              <a:rPr lang="en-US" sz="2000" b="1" i="1" baseline="30000" dirty="0"/>
              <a:t>2</a:t>
            </a:r>
            <a:r>
              <a:rPr lang="en-US" sz="2000" b="1" i="1" dirty="0"/>
              <a:t>y/dx</a:t>
            </a:r>
            <a:r>
              <a:rPr lang="en-US" sz="2000" b="1" i="1" baseline="30000" dirty="0"/>
              <a:t>2</a:t>
            </a:r>
            <a:r>
              <a:rPr lang="en-US" sz="2000" b="1" i="1" dirty="0"/>
              <a:t> − 3dy/dx + 2y = 0 The characteristic equation is: r</a:t>
            </a:r>
            <a:r>
              <a:rPr lang="en-US" sz="2000" b="1" i="1" baseline="30000" dirty="0"/>
              <a:t>2</a:t>
            </a:r>
            <a:r>
              <a:rPr lang="en-US" sz="2000" b="1" i="1" dirty="0"/>
              <a:t> − 3r + 2 = 0</a:t>
            </a:r>
          </a:p>
          <a:p>
            <a:pPr fontAlgn="auto"/>
            <a:r>
              <a:rPr lang="en-US" sz="2000" b="1" i="1" dirty="0"/>
              <a:t>Factor: (r − 1)(r − 2) = 0</a:t>
            </a:r>
          </a:p>
          <a:p>
            <a:pPr fontAlgn="auto"/>
            <a:r>
              <a:rPr lang="en-US" sz="2000" b="1" i="1" dirty="0"/>
              <a:t>r = 1 or 2</a:t>
            </a:r>
          </a:p>
          <a:p>
            <a:pPr fontAlgn="auto"/>
            <a:r>
              <a:rPr lang="en-US" sz="2000" b="1" i="1" dirty="0"/>
              <a:t>So the general solution of the differential equation is y = Ae</a:t>
            </a:r>
            <a:r>
              <a:rPr lang="en-US" sz="2000" b="1" i="1" baseline="30000" dirty="0"/>
              <a:t>x</a:t>
            </a:r>
            <a:r>
              <a:rPr lang="en-US" sz="2000" b="1" i="1" dirty="0"/>
              <a:t>+Be</a:t>
            </a:r>
            <a:r>
              <a:rPr lang="en-US" sz="2000" b="1" i="1" baseline="30000" dirty="0"/>
              <a:t>2x</a:t>
            </a:r>
            <a:endParaRPr lang="en-US" sz="2000" b="1" i="1" dirty="0"/>
          </a:p>
          <a:p>
            <a:pPr fontAlgn="auto"/>
            <a:r>
              <a:rPr lang="en-US" sz="2000" b="1" i="1" dirty="0"/>
              <a:t>So in this case the fundamental solutions and their derivatives are:</a:t>
            </a:r>
          </a:p>
          <a:p>
            <a:pPr marL="342900" lvl="0" indent="-342900" fontAlgn="auto">
              <a:buFont typeface="Arial" pitchFamily="34" charset="0"/>
              <a:buChar char="•"/>
            </a:pPr>
            <a:r>
              <a:rPr lang="en-US" sz="2000" b="1" i="1" dirty="0"/>
              <a:t>y</a:t>
            </a:r>
            <a:r>
              <a:rPr lang="en-US" sz="2000" b="1" i="1" baseline="-25000" dirty="0"/>
              <a:t>1</a:t>
            </a:r>
            <a:r>
              <a:rPr lang="en-US" sz="2000" b="1" i="1" dirty="0"/>
              <a:t>(x) = e</a:t>
            </a:r>
            <a:r>
              <a:rPr lang="en-US" sz="2000" b="1" i="1" baseline="30000" dirty="0"/>
              <a:t>x</a:t>
            </a:r>
            <a:endParaRPr lang="en-US" sz="2000" b="1" i="1" dirty="0"/>
          </a:p>
          <a:p>
            <a:pPr marL="342900" lvl="0" indent="-342900" fontAlgn="auto">
              <a:buFont typeface="Arial" pitchFamily="34" charset="0"/>
              <a:buChar char="•"/>
            </a:pPr>
            <a:r>
              <a:rPr lang="en-US" sz="2000" b="1" i="1" dirty="0"/>
              <a:t>y</a:t>
            </a:r>
            <a:r>
              <a:rPr lang="en-US" sz="2000" b="1" i="1" baseline="-25000" dirty="0"/>
              <a:t>1</a:t>
            </a:r>
            <a:r>
              <a:rPr lang="en-US" sz="2000" b="1" i="1" dirty="0"/>
              <a:t>'(x) = e</a:t>
            </a:r>
            <a:r>
              <a:rPr lang="en-US" sz="2000" b="1" i="1" baseline="30000" dirty="0"/>
              <a:t>x</a:t>
            </a:r>
            <a:endParaRPr lang="en-US" sz="2000" b="1" i="1" dirty="0"/>
          </a:p>
          <a:p>
            <a:pPr marL="342900" lvl="0" indent="-342900" fontAlgn="auto">
              <a:buFont typeface="Arial" pitchFamily="34" charset="0"/>
              <a:buChar char="•"/>
            </a:pPr>
            <a:r>
              <a:rPr lang="en-US" sz="2000" b="1" i="1" dirty="0"/>
              <a:t>y</a:t>
            </a:r>
            <a:r>
              <a:rPr lang="en-US" sz="2000" b="1" i="1" baseline="-25000" dirty="0"/>
              <a:t>2</a:t>
            </a:r>
            <a:r>
              <a:rPr lang="en-US" sz="2000" b="1" i="1" dirty="0"/>
              <a:t>(x) = e</a:t>
            </a:r>
            <a:r>
              <a:rPr lang="en-US" sz="2000" b="1" i="1" baseline="30000" dirty="0"/>
              <a:t>2x</a:t>
            </a:r>
            <a:endParaRPr lang="en-US" sz="2000" b="1" i="1" dirty="0"/>
          </a:p>
          <a:p>
            <a:pPr marL="342900" lvl="0" indent="-342900" fontAlgn="auto">
              <a:buFont typeface="Arial" pitchFamily="34" charset="0"/>
              <a:buChar char="•"/>
            </a:pPr>
            <a:r>
              <a:rPr lang="en-US" sz="2000" b="1" i="1" dirty="0"/>
              <a:t>y</a:t>
            </a:r>
            <a:r>
              <a:rPr lang="en-US" sz="2000" b="1" i="1" baseline="-25000" dirty="0"/>
              <a:t>2</a:t>
            </a:r>
            <a:r>
              <a:rPr lang="en-US" sz="2000" b="1" i="1" dirty="0"/>
              <a:t>'(x) = 2e</a:t>
            </a:r>
            <a:r>
              <a:rPr lang="en-US" sz="2000" b="1" i="1" baseline="30000" dirty="0"/>
              <a:t>2x</a:t>
            </a:r>
            <a:endParaRPr lang="en-US" sz="2000" b="1" i="1" dirty="0"/>
          </a:p>
          <a:p>
            <a:pPr marL="285750" indent="-285750" fontAlgn="auto">
              <a:buFont typeface="Arial" pitchFamily="34" charset="0"/>
              <a:buChar char="•"/>
            </a:pPr>
            <a:r>
              <a:rPr lang="en-US" b="1" i="1" dirty="0"/>
              <a:t> </a:t>
            </a:r>
          </a:p>
        </p:txBody>
      </p:sp>
    </p:spTree>
    <p:extLst>
      <p:ext uri="{BB962C8B-B14F-4D97-AF65-F5344CB8AC3E}">
        <p14:creationId xmlns:p14="http://schemas.microsoft.com/office/powerpoint/2010/main" val="271099722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09600" y="1443841"/>
            <a:ext cx="7924800" cy="5078313"/>
          </a:xfrm>
          <a:prstGeom prst="rect">
            <a:avLst/>
          </a:prstGeom>
        </p:spPr>
        <p:txBody>
          <a:bodyPr wrap="square">
            <a:spAutoFit/>
          </a:bodyPr>
          <a:lstStyle/>
          <a:p>
            <a:pPr fontAlgn="auto"/>
            <a:r>
              <a:rPr lang="en-US" b="1" dirty="0"/>
              <a:t>example 2: </a:t>
            </a:r>
            <a:r>
              <a:rPr lang="en-US" dirty="0"/>
              <a:t> Solve </a:t>
            </a:r>
            <a:r>
              <a:rPr lang="en-US" i="1" dirty="0"/>
              <a:t>d</a:t>
            </a:r>
            <a:r>
              <a:rPr lang="en-US" i="1" baseline="30000" dirty="0"/>
              <a:t>2</a:t>
            </a:r>
            <a:r>
              <a:rPr lang="en-US" i="1" dirty="0"/>
              <a:t>y</a:t>
            </a:r>
            <a:r>
              <a:rPr lang="en-US" b="1" dirty="0"/>
              <a:t>dx</a:t>
            </a:r>
            <a:r>
              <a:rPr lang="en-US" b="1" baseline="30000" dirty="0"/>
              <a:t>2</a:t>
            </a:r>
            <a:r>
              <a:rPr lang="en-US" dirty="0"/>
              <a:t> − y = 2x</a:t>
            </a:r>
            <a:r>
              <a:rPr lang="en-US" baseline="30000" dirty="0"/>
              <a:t>2</a:t>
            </a:r>
            <a:r>
              <a:rPr lang="en-US" dirty="0"/>
              <a:t> − x − 3</a:t>
            </a:r>
            <a:r>
              <a:rPr lang="en-US" b="1" dirty="0"/>
              <a:t> </a:t>
            </a:r>
            <a:br>
              <a:rPr lang="en-US" b="1" dirty="0"/>
            </a:br>
            <a:r>
              <a:rPr lang="en-US" sz="2400" dirty="0"/>
              <a:t>1. Find the general solution of </a:t>
            </a:r>
            <a:r>
              <a:rPr lang="en-US" sz="2400" i="1" dirty="0"/>
              <a:t>d</a:t>
            </a:r>
            <a:r>
              <a:rPr lang="en-US" sz="2400" i="1" baseline="30000" dirty="0"/>
              <a:t>2</a:t>
            </a:r>
            <a:r>
              <a:rPr lang="en-US" sz="2400" i="1" dirty="0"/>
              <a:t>y/dx</a:t>
            </a:r>
            <a:r>
              <a:rPr lang="en-US" sz="2400" i="1" baseline="30000" dirty="0"/>
              <a:t>2</a:t>
            </a:r>
            <a:r>
              <a:rPr lang="en-US" sz="2400" i="1" dirty="0"/>
              <a:t> − y = 0 The characteristic equation is: r</a:t>
            </a:r>
            <a:r>
              <a:rPr lang="en-US" sz="2400" i="1" baseline="30000" dirty="0"/>
              <a:t>2</a:t>
            </a:r>
            <a:r>
              <a:rPr lang="en-US" sz="2400" i="1" dirty="0"/>
              <a:t> − 1 = 0</a:t>
            </a:r>
          </a:p>
          <a:p>
            <a:pPr fontAlgn="auto"/>
            <a:r>
              <a:rPr lang="en-US" sz="2400" i="1" dirty="0"/>
              <a:t>Factor: (r − 1)(r + 1) = 0</a:t>
            </a:r>
          </a:p>
          <a:p>
            <a:pPr fontAlgn="auto"/>
            <a:r>
              <a:rPr lang="en-US" sz="2400" i="1" dirty="0"/>
              <a:t>r = 1 or −1</a:t>
            </a:r>
          </a:p>
          <a:p>
            <a:pPr fontAlgn="auto"/>
            <a:r>
              <a:rPr lang="en-US" sz="2400" i="1" dirty="0"/>
              <a:t>So the general solution of the differential equation is </a:t>
            </a:r>
            <a:endParaRPr lang="en-US" sz="2400" i="1" dirty="0" smtClean="0"/>
          </a:p>
          <a:p>
            <a:pPr fontAlgn="auto"/>
            <a:r>
              <a:rPr lang="en-US" sz="2400" i="1" dirty="0"/>
              <a:t> </a:t>
            </a:r>
            <a:r>
              <a:rPr lang="en-US" sz="2400" i="1" dirty="0" smtClean="0"/>
              <a:t>                     y </a:t>
            </a:r>
            <a:r>
              <a:rPr lang="en-US" sz="2400" i="1" dirty="0"/>
              <a:t>= </a:t>
            </a:r>
            <a:r>
              <a:rPr lang="en-US" sz="2400" i="1" dirty="0" err="1"/>
              <a:t>Ae</a:t>
            </a:r>
            <a:r>
              <a:rPr lang="en-US" sz="2400" i="1" baseline="30000" dirty="0" err="1"/>
              <a:t>x</a:t>
            </a:r>
            <a:r>
              <a:rPr lang="en-US" sz="2400" i="1" dirty="0" err="1"/>
              <a:t>+Be</a:t>
            </a:r>
            <a:r>
              <a:rPr lang="en-US" sz="2400" i="1" baseline="30000" dirty="0" err="1"/>
              <a:t>−x</a:t>
            </a:r>
            <a:endParaRPr lang="en-US" sz="2400" i="1" dirty="0"/>
          </a:p>
          <a:p>
            <a:pPr fontAlgn="auto"/>
            <a:r>
              <a:rPr lang="en-US" sz="2400" i="1" dirty="0"/>
              <a:t>So in this case the fundamental solutions and their derivatives are:</a:t>
            </a:r>
          </a:p>
          <a:p>
            <a:pPr marL="342900" indent="-342900" fontAlgn="auto">
              <a:buFont typeface="Arial" pitchFamily="34" charset="0"/>
              <a:buChar char="•"/>
            </a:pPr>
            <a:r>
              <a:rPr lang="en-US" sz="2400" i="1" dirty="0"/>
              <a:t>y</a:t>
            </a:r>
            <a:r>
              <a:rPr lang="en-US" sz="2400" i="1" baseline="-25000" dirty="0"/>
              <a:t>1</a:t>
            </a:r>
            <a:r>
              <a:rPr lang="en-US" sz="2400" i="1" dirty="0"/>
              <a:t>(x) = e</a:t>
            </a:r>
            <a:r>
              <a:rPr lang="en-US" sz="2400" i="1" baseline="30000" dirty="0"/>
              <a:t>x</a:t>
            </a:r>
            <a:endParaRPr lang="en-US" sz="2400" i="1" dirty="0"/>
          </a:p>
          <a:p>
            <a:pPr marL="342900" indent="-342900" fontAlgn="auto">
              <a:buFont typeface="Arial" pitchFamily="34" charset="0"/>
              <a:buChar char="•"/>
            </a:pPr>
            <a:r>
              <a:rPr lang="en-US" sz="2400" i="1" dirty="0"/>
              <a:t>y</a:t>
            </a:r>
            <a:r>
              <a:rPr lang="en-US" sz="2400" i="1" baseline="-25000" dirty="0"/>
              <a:t>1</a:t>
            </a:r>
            <a:r>
              <a:rPr lang="en-US" sz="2400" i="1" dirty="0"/>
              <a:t>'(x) = e</a:t>
            </a:r>
            <a:r>
              <a:rPr lang="en-US" sz="2400" i="1" baseline="30000" dirty="0"/>
              <a:t>x</a:t>
            </a:r>
            <a:endParaRPr lang="en-US" sz="2400" i="1" dirty="0"/>
          </a:p>
          <a:p>
            <a:pPr marL="342900" indent="-342900" fontAlgn="auto">
              <a:buFont typeface="Arial" pitchFamily="34" charset="0"/>
              <a:buChar char="•"/>
            </a:pPr>
            <a:r>
              <a:rPr lang="en-US" sz="2400" i="1" dirty="0"/>
              <a:t>y</a:t>
            </a:r>
            <a:r>
              <a:rPr lang="en-US" sz="2400" i="1" baseline="-25000" dirty="0"/>
              <a:t>2</a:t>
            </a:r>
            <a:r>
              <a:rPr lang="en-US" sz="2400" i="1" dirty="0"/>
              <a:t>(x) = e</a:t>
            </a:r>
            <a:r>
              <a:rPr lang="en-US" sz="2400" i="1" baseline="30000" dirty="0"/>
              <a:t>−x</a:t>
            </a:r>
            <a:endParaRPr lang="en-US" sz="2400" i="1" dirty="0"/>
          </a:p>
          <a:p>
            <a:pPr marL="342900" indent="-342900" fontAlgn="auto">
              <a:buFont typeface="Arial" pitchFamily="34" charset="0"/>
              <a:buChar char="•"/>
            </a:pPr>
            <a:r>
              <a:rPr lang="en-US" sz="2400" i="1" dirty="0"/>
              <a:t>y</a:t>
            </a:r>
            <a:r>
              <a:rPr lang="en-US" sz="2400" i="1" baseline="-25000" dirty="0"/>
              <a:t>2</a:t>
            </a:r>
            <a:r>
              <a:rPr lang="en-US" sz="2400" i="1" dirty="0"/>
              <a:t>'(x) = −e</a:t>
            </a:r>
            <a:r>
              <a:rPr lang="en-US" sz="2400" i="1" baseline="30000" dirty="0"/>
              <a:t>−x</a:t>
            </a:r>
            <a:endParaRPr lang="en-US" sz="2400" i="1" dirty="0"/>
          </a:p>
          <a:p>
            <a:pPr fontAlgn="auto"/>
            <a:r>
              <a:rPr lang="en-US" b="1" i="1" dirty="0"/>
              <a:t> </a:t>
            </a:r>
          </a:p>
        </p:txBody>
      </p:sp>
    </p:spTree>
    <p:extLst>
      <p:ext uri="{BB962C8B-B14F-4D97-AF65-F5344CB8AC3E}">
        <p14:creationId xmlns:p14="http://schemas.microsoft.com/office/powerpoint/2010/main" val="321729145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1998" y="152400"/>
            <a:ext cx="7613073" cy="6186309"/>
          </a:xfrm>
          <a:prstGeom prst="rect">
            <a:avLst/>
          </a:prstGeom>
        </p:spPr>
        <p:txBody>
          <a:bodyPr wrap="square">
            <a:spAutoFit/>
          </a:bodyPr>
          <a:lstStyle/>
          <a:p>
            <a:pPr fontAlgn="auto"/>
            <a:r>
              <a:rPr lang="en-US" sz="2800" b="1" dirty="0"/>
              <a:t>Example 3:</a:t>
            </a:r>
            <a:r>
              <a:rPr lang="en-US" sz="2800" dirty="0"/>
              <a:t> </a:t>
            </a:r>
            <a:endParaRPr lang="en-US" sz="2800" dirty="0" smtClean="0"/>
          </a:p>
          <a:p>
            <a:pPr fontAlgn="auto"/>
            <a:r>
              <a:rPr lang="en-US" sz="2400" dirty="0" smtClean="0"/>
              <a:t> </a:t>
            </a:r>
            <a:r>
              <a:rPr lang="en-US" sz="2400" dirty="0"/>
              <a:t>Solve </a:t>
            </a:r>
            <a:r>
              <a:rPr lang="en-US" sz="2400" i="1" dirty="0"/>
              <a:t>d</a:t>
            </a:r>
            <a:r>
              <a:rPr lang="en-US" sz="2400" i="1" baseline="30000" dirty="0"/>
              <a:t>2</a:t>
            </a:r>
            <a:r>
              <a:rPr lang="en-US" sz="2400" i="1" dirty="0"/>
              <a:t>y/</a:t>
            </a:r>
            <a:r>
              <a:rPr lang="en-US" sz="2400" b="1" dirty="0"/>
              <a:t>dx</a:t>
            </a:r>
            <a:r>
              <a:rPr lang="en-US" sz="2400" b="1" baseline="30000" dirty="0"/>
              <a:t>2</a:t>
            </a:r>
            <a:r>
              <a:rPr lang="en-US" sz="2400" dirty="0"/>
              <a:t> − 6</a:t>
            </a:r>
            <a:r>
              <a:rPr lang="en-US" sz="2400" i="1" dirty="0"/>
              <a:t>dy/</a:t>
            </a:r>
            <a:r>
              <a:rPr lang="en-US" sz="2400" b="1" dirty="0"/>
              <a:t>dx</a:t>
            </a:r>
            <a:r>
              <a:rPr lang="en-US" sz="2400" dirty="0"/>
              <a:t> + 9y =</a:t>
            </a:r>
            <a:r>
              <a:rPr lang="en-US" sz="2400" i="1" dirty="0"/>
              <a:t>1/</a:t>
            </a:r>
            <a:r>
              <a:rPr lang="en-US" sz="2400" b="1" dirty="0"/>
              <a:t>x </a:t>
            </a:r>
            <a:br>
              <a:rPr lang="en-US" sz="2400" b="1" dirty="0"/>
            </a:br>
            <a:r>
              <a:rPr lang="en-US" sz="2400" b="1" dirty="0"/>
              <a:t> Find the general solution of </a:t>
            </a:r>
            <a:r>
              <a:rPr lang="en-US" sz="2400" b="1" i="1" dirty="0"/>
              <a:t>d</a:t>
            </a:r>
            <a:r>
              <a:rPr lang="en-US" sz="2400" b="1" i="1" baseline="30000" dirty="0"/>
              <a:t>2</a:t>
            </a:r>
            <a:r>
              <a:rPr lang="en-US" sz="2400" b="1" i="1" dirty="0"/>
              <a:t>y/dx</a:t>
            </a:r>
            <a:r>
              <a:rPr lang="en-US" sz="2400" b="1" i="1" baseline="30000" dirty="0"/>
              <a:t>2</a:t>
            </a:r>
            <a:r>
              <a:rPr lang="en-US" sz="2400" b="1" i="1" dirty="0"/>
              <a:t> − 6dy/dx + 9y = 0 The characteristic equation is: r</a:t>
            </a:r>
            <a:r>
              <a:rPr lang="en-US" sz="2400" b="1" i="1" baseline="30000" dirty="0"/>
              <a:t>2</a:t>
            </a:r>
            <a:r>
              <a:rPr lang="en-US" sz="2400" b="1" i="1" dirty="0"/>
              <a:t> − 6r + 9 = 0</a:t>
            </a:r>
          </a:p>
          <a:p>
            <a:pPr fontAlgn="auto"/>
            <a:r>
              <a:rPr lang="en-US" sz="2400" b="1" i="1" dirty="0"/>
              <a:t>Factor: (r − 3)(r − 3) = 0</a:t>
            </a:r>
          </a:p>
          <a:p>
            <a:pPr fontAlgn="auto"/>
            <a:r>
              <a:rPr lang="en-US" sz="2400" b="1" i="1" dirty="0"/>
              <a:t>                     r = 3</a:t>
            </a:r>
          </a:p>
          <a:p>
            <a:pPr fontAlgn="auto"/>
            <a:r>
              <a:rPr lang="en-US" sz="2400" b="1" i="1" dirty="0"/>
              <a:t>So the general solution of the differential equation is y = Ae</a:t>
            </a:r>
            <a:r>
              <a:rPr lang="en-US" sz="2400" b="1" i="1" baseline="30000" dirty="0"/>
              <a:t>3x</a:t>
            </a:r>
            <a:r>
              <a:rPr lang="en-US" sz="2400" b="1" i="1" dirty="0"/>
              <a:t> + Bxe</a:t>
            </a:r>
            <a:r>
              <a:rPr lang="en-US" sz="2400" b="1" i="1" baseline="30000" dirty="0"/>
              <a:t>3x</a:t>
            </a:r>
            <a:endParaRPr lang="en-US" sz="2400" b="1" i="1" dirty="0"/>
          </a:p>
          <a:p>
            <a:pPr fontAlgn="auto"/>
            <a:r>
              <a:rPr lang="en-US" sz="2400" b="1" i="1" dirty="0"/>
              <a:t>And so in this case the fundamental solutions and their derivatives are:</a:t>
            </a:r>
          </a:p>
          <a:p>
            <a:pPr marL="457200" indent="-457200">
              <a:buFont typeface="Arial" pitchFamily="34" charset="0"/>
              <a:buChar char="•"/>
            </a:pPr>
            <a:r>
              <a:rPr lang="en-US" sz="2400" b="1" i="1" dirty="0"/>
              <a:t>y</a:t>
            </a:r>
            <a:r>
              <a:rPr lang="en-US" sz="2400" b="1" i="1" baseline="-25000" dirty="0"/>
              <a:t>1</a:t>
            </a:r>
            <a:r>
              <a:rPr lang="en-US" sz="2400" b="1" i="1" dirty="0"/>
              <a:t>(x) = </a:t>
            </a:r>
            <a:r>
              <a:rPr lang="en-US" sz="2400" b="1" i="1" dirty="0" smtClean="0"/>
              <a:t>e</a:t>
            </a:r>
            <a:r>
              <a:rPr lang="en-US" sz="2400" b="1" i="1" baseline="30000" dirty="0" smtClean="0"/>
              <a:t>3x</a:t>
            </a:r>
          </a:p>
          <a:p>
            <a:pPr marL="457200" indent="-457200">
              <a:buFont typeface="Arial" pitchFamily="34" charset="0"/>
              <a:buChar char="•"/>
            </a:pPr>
            <a:r>
              <a:rPr lang="en-US" sz="2400" b="1" dirty="0" smtClean="0"/>
              <a:t>y</a:t>
            </a:r>
            <a:r>
              <a:rPr lang="en-US" sz="2400" b="1" baseline="-25000" dirty="0" smtClean="0"/>
              <a:t>1</a:t>
            </a:r>
            <a:r>
              <a:rPr lang="en-US" sz="2400" b="1" dirty="0"/>
              <a:t>'(x) = 3e</a:t>
            </a:r>
            <a:r>
              <a:rPr lang="en-US" sz="2400" b="1" baseline="30000" dirty="0"/>
              <a:t>3x</a:t>
            </a:r>
            <a:endParaRPr lang="en-US" sz="2400" b="1" dirty="0"/>
          </a:p>
          <a:p>
            <a:pPr marL="457200" indent="-457200">
              <a:buFont typeface="Arial" pitchFamily="34" charset="0"/>
              <a:buChar char="•"/>
            </a:pPr>
            <a:r>
              <a:rPr lang="en-US" sz="2400" b="1" dirty="0"/>
              <a:t>y</a:t>
            </a:r>
            <a:r>
              <a:rPr lang="en-US" sz="2400" b="1" baseline="-25000" dirty="0"/>
              <a:t>2</a:t>
            </a:r>
            <a:r>
              <a:rPr lang="en-US" sz="2400" b="1" dirty="0"/>
              <a:t>(x) = xe</a:t>
            </a:r>
            <a:r>
              <a:rPr lang="en-US" sz="2400" b="1" baseline="30000" dirty="0"/>
              <a:t>3x</a:t>
            </a:r>
            <a:endParaRPr lang="en-US" sz="2400" b="1" dirty="0"/>
          </a:p>
          <a:p>
            <a:pPr marL="457200" indent="-457200">
              <a:buFont typeface="Arial" pitchFamily="34" charset="0"/>
              <a:buChar char="•"/>
            </a:pPr>
            <a:r>
              <a:rPr lang="en-US" sz="2400" b="1" dirty="0"/>
              <a:t>y</a:t>
            </a:r>
            <a:r>
              <a:rPr lang="en-US" sz="2400" b="1" baseline="-25000" dirty="0"/>
              <a:t>2</a:t>
            </a:r>
            <a:r>
              <a:rPr lang="en-US" sz="2400" b="1" dirty="0"/>
              <a:t>'(x) = (3x + 1)e</a:t>
            </a:r>
            <a:r>
              <a:rPr lang="en-US" sz="2400" b="1" baseline="30000" dirty="0"/>
              <a:t>3x</a:t>
            </a:r>
            <a:endParaRPr lang="en-US" sz="2400" b="1" dirty="0"/>
          </a:p>
          <a:p>
            <a:pPr marL="457200" indent="-457200">
              <a:buFont typeface="Arial" pitchFamily="34" charset="0"/>
              <a:buChar char="•"/>
            </a:pPr>
            <a:r>
              <a:rPr lang="en-US" sz="2800" b="1" dirty="0"/>
              <a:t> </a:t>
            </a:r>
          </a:p>
          <a:p>
            <a:pPr fontAlgn="auto"/>
            <a:endParaRPr lang="en-US" sz="2800" b="1" i="1" dirty="0"/>
          </a:p>
        </p:txBody>
      </p:sp>
    </p:spTree>
    <p:extLst>
      <p:ext uri="{BB962C8B-B14F-4D97-AF65-F5344CB8AC3E}">
        <p14:creationId xmlns:p14="http://schemas.microsoft.com/office/powerpoint/2010/main" val="403823219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81000" y="751344"/>
            <a:ext cx="8534400" cy="5632311"/>
          </a:xfrm>
          <a:prstGeom prst="rect">
            <a:avLst/>
          </a:prstGeom>
        </p:spPr>
        <p:txBody>
          <a:bodyPr wrap="square">
            <a:spAutoFit/>
          </a:bodyPr>
          <a:lstStyle/>
          <a:p>
            <a:r>
              <a:rPr lang="en-US" sz="2000" b="1" dirty="0"/>
              <a:t>Find the general solution of</a:t>
            </a:r>
            <a:r>
              <a:rPr lang="en-US" sz="2000" dirty="0"/>
              <a:t> </a:t>
            </a:r>
            <a:r>
              <a:rPr lang="en-US" sz="2000" i="1" dirty="0"/>
              <a:t>d</a:t>
            </a:r>
            <a:r>
              <a:rPr lang="en-US" sz="2000" i="1" baseline="30000" dirty="0"/>
              <a:t>2</a:t>
            </a:r>
            <a:r>
              <a:rPr lang="en-US" sz="2000" i="1" dirty="0"/>
              <a:t>y/</a:t>
            </a:r>
            <a:r>
              <a:rPr lang="en-US" sz="2000" b="1" dirty="0"/>
              <a:t>dx</a:t>
            </a:r>
            <a:r>
              <a:rPr lang="en-US" sz="2000" b="1" baseline="30000" dirty="0"/>
              <a:t>2</a:t>
            </a:r>
            <a:r>
              <a:rPr lang="en-US" sz="2000" dirty="0"/>
              <a:t> − 6</a:t>
            </a:r>
            <a:r>
              <a:rPr lang="en-US" sz="2000" i="1" dirty="0"/>
              <a:t>dy/</a:t>
            </a:r>
            <a:r>
              <a:rPr lang="en-US" sz="2000" b="1" dirty="0"/>
              <a:t>dx</a:t>
            </a:r>
            <a:r>
              <a:rPr lang="en-US" sz="2000" dirty="0"/>
              <a:t> + 13y = 0</a:t>
            </a:r>
          </a:p>
          <a:p>
            <a:r>
              <a:rPr lang="en-US" sz="2000" dirty="0"/>
              <a:t>The characteristic equation is: r</a:t>
            </a:r>
            <a:r>
              <a:rPr lang="en-US" sz="2000" baseline="30000" dirty="0"/>
              <a:t>2</a:t>
            </a:r>
            <a:r>
              <a:rPr lang="en-US" sz="2000" dirty="0"/>
              <a:t> − 6r + 13 = 0</a:t>
            </a:r>
          </a:p>
          <a:p>
            <a:r>
              <a:rPr lang="en-US" sz="2000" dirty="0"/>
              <a:t>Use the </a:t>
            </a:r>
            <a:r>
              <a:rPr lang="en-US" sz="2000" u="sng" dirty="0">
                <a:hlinkClick r:id="rId2"/>
              </a:rPr>
              <a:t>quadratic equation formula</a:t>
            </a:r>
            <a:endParaRPr lang="en-US" sz="2000" dirty="0"/>
          </a:p>
          <a:p>
            <a:r>
              <a:rPr lang="en-US" sz="2000" dirty="0" smtClean="0"/>
              <a:t>                              X =</a:t>
            </a:r>
            <a:r>
              <a:rPr lang="en-US" sz="2000" dirty="0"/>
              <a:t> </a:t>
            </a:r>
            <a:r>
              <a:rPr lang="en-US" sz="2000" i="1" dirty="0"/>
              <a:t>−b ± √(b</a:t>
            </a:r>
            <a:r>
              <a:rPr lang="en-US" sz="2000" i="1" baseline="30000" dirty="0"/>
              <a:t>2 </a:t>
            </a:r>
            <a:r>
              <a:rPr lang="en-US" sz="2000" i="1" dirty="0"/>
              <a:t>− 4ac)/</a:t>
            </a:r>
            <a:r>
              <a:rPr lang="en-US" sz="2000" b="1" dirty="0"/>
              <a:t>2a</a:t>
            </a:r>
            <a:endParaRPr lang="en-US" sz="2000" dirty="0"/>
          </a:p>
          <a:p>
            <a:r>
              <a:rPr lang="en-US" sz="2000" dirty="0"/>
              <a:t>with a = 1, b = −6 and c = 13</a:t>
            </a:r>
          </a:p>
          <a:p>
            <a:r>
              <a:rPr lang="en-US" sz="2000" dirty="0"/>
              <a:t>So:</a:t>
            </a:r>
          </a:p>
          <a:p>
            <a:r>
              <a:rPr lang="en-US" sz="2000" dirty="0"/>
              <a:t>r = </a:t>
            </a:r>
            <a:r>
              <a:rPr lang="en-US" sz="2000" i="1" dirty="0"/>
              <a:t>−(−6) ± √[(−6)</a:t>
            </a:r>
            <a:r>
              <a:rPr lang="en-US" sz="2000" i="1" baseline="30000" dirty="0"/>
              <a:t>2 </a:t>
            </a:r>
            <a:r>
              <a:rPr lang="en-US" sz="2000" i="1" dirty="0"/>
              <a:t>− 4(1)(13)]/</a:t>
            </a:r>
            <a:r>
              <a:rPr lang="en-US" sz="2000" b="1" dirty="0"/>
              <a:t>2(1)</a:t>
            </a:r>
            <a:endParaRPr lang="en-US" sz="2000" dirty="0"/>
          </a:p>
          <a:p>
            <a:r>
              <a:rPr lang="en-US" sz="2000" dirty="0" smtClean="0"/>
              <a:t>                                    =</a:t>
            </a:r>
            <a:r>
              <a:rPr lang="en-US" sz="2000" dirty="0"/>
              <a:t> </a:t>
            </a:r>
            <a:r>
              <a:rPr lang="en-US" sz="2000" i="1" dirty="0"/>
              <a:t>6 ± √[36−52]/</a:t>
            </a:r>
            <a:r>
              <a:rPr lang="en-US" sz="2000" b="1" dirty="0"/>
              <a:t>2</a:t>
            </a:r>
            <a:endParaRPr lang="en-US" sz="2000" dirty="0"/>
          </a:p>
          <a:p>
            <a:r>
              <a:rPr lang="en-US" sz="2000" dirty="0" smtClean="0"/>
              <a:t>                                      =</a:t>
            </a:r>
            <a:r>
              <a:rPr lang="en-US" sz="2000" dirty="0"/>
              <a:t> </a:t>
            </a:r>
            <a:r>
              <a:rPr lang="en-US" sz="2000" i="1" dirty="0"/>
              <a:t>6 ± √[−16]/</a:t>
            </a:r>
            <a:r>
              <a:rPr lang="en-US" sz="2000" b="1" dirty="0"/>
              <a:t>2</a:t>
            </a:r>
            <a:endParaRPr lang="en-US" sz="2000" dirty="0"/>
          </a:p>
          <a:p>
            <a:r>
              <a:rPr lang="en-US" sz="2000" dirty="0" smtClean="0"/>
              <a:t>                                       =</a:t>
            </a:r>
            <a:r>
              <a:rPr lang="en-US" sz="2000" dirty="0"/>
              <a:t> </a:t>
            </a:r>
            <a:r>
              <a:rPr lang="en-US" sz="2000" i="1" dirty="0"/>
              <a:t>6 ± 4i/</a:t>
            </a:r>
            <a:r>
              <a:rPr lang="en-US" sz="2000" b="1" dirty="0"/>
              <a:t>2</a:t>
            </a:r>
            <a:endParaRPr lang="en-US" sz="2000" dirty="0"/>
          </a:p>
          <a:p>
            <a:r>
              <a:rPr lang="en-US" sz="2000" dirty="0" smtClean="0"/>
              <a:t>                                         = </a:t>
            </a:r>
            <a:r>
              <a:rPr lang="en-US" sz="2000" dirty="0"/>
              <a:t>3 ± 2i</a:t>
            </a:r>
          </a:p>
          <a:p>
            <a:r>
              <a:rPr lang="en-US" sz="2000" dirty="0"/>
              <a:t>So α = 3 and β = 2</a:t>
            </a:r>
          </a:p>
          <a:p>
            <a:r>
              <a:rPr lang="en-US" sz="2000" dirty="0"/>
              <a:t>⇒ y = e</a:t>
            </a:r>
            <a:r>
              <a:rPr lang="en-US" sz="2000" baseline="30000" dirty="0"/>
              <a:t>3x</a:t>
            </a:r>
            <a:r>
              <a:rPr lang="en-US" sz="2000" dirty="0"/>
              <a:t>[</a:t>
            </a:r>
            <a:r>
              <a:rPr lang="en-US" sz="2000" dirty="0" err="1"/>
              <a:t>Acos</a:t>
            </a:r>
            <a:r>
              <a:rPr lang="en-US" sz="2000" dirty="0"/>
              <a:t>(2x) + </a:t>
            </a:r>
            <a:r>
              <a:rPr lang="en-US" sz="2000" dirty="0" err="1"/>
              <a:t>iBsin</a:t>
            </a:r>
            <a:r>
              <a:rPr lang="en-US" sz="2000" dirty="0"/>
              <a:t>(2x)]</a:t>
            </a:r>
          </a:p>
          <a:p>
            <a:r>
              <a:rPr lang="en-US" sz="2000" dirty="0"/>
              <a:t>So in this case we have:</a:t>
            </a:r>
          </a:p>
          <a:p>
            <a:r>
              <a:rPr lang="en-US" sz="2000" dirty="0"/>
              <a:t>y</a:t>
            </a:r>
            <a:r>
              <a:rPr lang="en-US" sz="2000" baseline="-25000" dirty="0"/>
              <a:t>1</a:t>
            </a:r>
            <a:r>
              <a:rPr lang="en-US" sz="2000" dirty="0"/>
              <a:t>(x) = e</a:t>
            </a:r>
            <a:r>
              <a:rPr lang="en-US" sz="2000" baseline="30000" dirty="0"/>
              <a:t>3x</a:t>
            </a:r>
            <a:r>
              <a:rPr lang="en-US" sz="2000" dirty="0"/>
              <a:t>cos(2x)</a:t>
            </a:r>
          </a:p>
          <a:p>
            <a:r>
              <a:rPr lang="en-US" sz="2000" dirty="0"/>
              <a:t>y</a:t>
            </a:r>
            <a:r>
              <a:rPr lang="en-US" sz="2000" baseline="-25000" dirty="0"/>
              <a:t>1</a:t>
            </a:r>
            <a:r>
              <a:rPr lang="en-US" sz="2000" dirty="0"/>
              <a:t>'(x) = e</a:t>
            </a:r>
            <a:r>
              <a:rPr lang="en-US" sz="2000" baseline="30000" dirty="0"/>
              <a:t>3x</a:t>
            </a:r>
            <a:r>
              <a:rPr lang="en-US" sz="2000" dirty="0"/>
              <a:t>[3cos(2x) − 2sin(2x)]</a:t>
            </a:r>
          </a:p>
          <a:p>
            <a:r>
              <a:rPr lang="en-US" sz="2000" dirty="0"/>
              <a:t>y</a:t>
            </a:r>
            <a:r>
              <a:rPr lang="en-US" sz="2000" baseline="-25000" dirty="0"/>
              <a:t>2</a:t>
            </a:r>
            <a:r>
              <a:rPr lang="en-US" sz="2000" dirty="0"/>
              <a:t>(x) = e</a:t>
            </a:r>
            <a:r>
              <a:rPr lang="en-US" sz="2000" baseline="30000" dirty="0"/>
              <a:t>3x</a:t>
            </a:r>
            <a:r>
              <a:rPr lang="en-US" sz="2000" dirty="0"/>
              <a:t>sin(2x)</a:t>
            </a:r>
          </a:p>
          <a:p>
            <a:r>
              <a:rPr lang="en-US" sz="2000" dirty="0"/>
              <a:t>y</a:t>
            </a:r>
            <a:r>
              <a:rPr lang="en-US" sz="2000" baseline="-25000" dirty="0"/>
              <a:t>2</a:t>
            </a:r>
            <a:r>
              <a:rPr lang="en-US" sz="2000" dirty="0"/>
              <a:t>'(x) = e</a:t>
            </a:r>
            <a:r>
              <a:rPr lang="en-US" sz="2000" baseline="30000" dirty="0"/>
              <a:t>3x</a:t>
            </a:r>
            <a:r>
              <a:rPr lang="en-US" sz="2000" dirty="0"/>
              <a:t>[3sin(2x) + 2cos(2x)]</a:t>
            </a:r>
          </a:p>
        </p:txBody>
      </p:sp>
    </p:spTree>
    <p:extLst>
      <p:ext uri="{BB962C8B-B14F-4D97-AF65-F5344CB8AC3E}">
        <p14:creationId xmlns:p14="http://schemas.microsoft.com/office/powerpoint/2010/main" val="339782493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09600" y="609600"/>
            <a:ext cx="7467600" cy="6001643"/>
          </a:xfrm>
          <a:prstGeom prst="rect">
            <a:avLst/>
          </a:prstGeom>
        </p:spPr>
        <p:txBody>
          <a:bodyPr wrap="square">
            <a:spAutoFit/>
          </a:bodyPr>
          <a:lstStyle/>
          <a:p>
            <a:pPr fontAlgn="base"/>
            <a:r>
              <a:rPr lang="en-US" sz="2400" b="1" dirty="0"/>
              <a:t>Two-dimensional first order partial differential equation</a:t>
            </a:r>
          </a:p>
          <a:p>
            <a:pPr fontAlgn="base"/>
            <a:r>
              <a:rPr lang="en-US" dirty="0" smtClean="0"/>
              <a:t>                       f(</a:t>
            </a:r>
            <a:r>
              <a:rPr lang="en-US" dirty="0" err="1" smtClean="0"/>
              <a:t>x,y,z,zx,zy</a:t>
            </a:r>
            <a:r>
              <a:rPr lang="en-US" dirty="0"/>
              <a:t>)=0……………...(1).</a:t>
            </a:r>
          </a:p>
          <a:p>
            <a:pPr fontAlgn="base"/>
            <a:r>
              <a:rPr lang="en-US" b="1" dirty="0"/>
              <a:t>Complete Integral</a:t>
            </a:r>
            <a:r>
              <a:rPr lang="en-US" dirty="0"/>
              <a:t>: A two parameter family of implicit solutions of the form (2) of (1) is called a complete integral of the partial differential equation.</a:t>
            </a:r>
          </a:p>
          <a:p>
            <a:pPr fontAlgn="base"/>
            <a:r>
              <a:rPr lang="en-US" dirty="0" smtClean="0"/>
              <a:t>                        ϕ(</a:t>
            </a:r>
            <a:r>
              <a:rPr lang="en-US" dirty="0" err="1" smtClean="0"/>
              <a:t>x,y,z,a,b</a:t>
            </a:r>
            <a:r>
              <a:rPr lang="en-US" dirty="0"/>
              <a:t>)=0……………….(2)</a:t>
            </a:r>
          </a:p>
          <a:p>
            <a:pPr fontAlgn="base"/>
            <a:r>
              <a:rPr lang="en-US" b="1" dirty="0"/>
              <a:t>General solution:</a:t>
            </a:r>
            <a:endParaRPr lang="en-US" dirty="0"/>
          </a:p>
          <a:p>
            <a:pPr fontAlgn="base"/>
            <a:r>
              <a:rPr lang="en-US" b="1" dirty="0"/>
              <a:t>           </a:t>
            </a:r>
            <a:r>
              <a:rPr lang="en-US" dirty="0"/>
              <a:t> A function of the form (3), where u(</a:t>
            </a:r>
            <a:r>
              <a:rPr lang="en-US" dirty="0" err="1"/>
              <a:t>x,y,z</a:t>
            </a:r>
            <a:r>
              <a:rPr lang="en-US" dirty="0"/>
              <a:t>) and v(</a:t>
            </a:r>
            <a:r>
              <a:rPr lang="en-US" dirty="0" err="1"/>
              <a:t>x,y,z</a:t>
            </a:r>
            <a:r>
              <a:rPr lang="en-US" dirty="0"/>
              <a:t>) are functions of </a:t>
            </a:r>
            <a:r>
              <a:rPr lang="en-US" dirty="0" err="1"/>
              <a:t>x,y,zx,y,z</a:t>
            </a:r>
            <a:r>
              <a:rPr lang="en-US" dirty="0"/>
              <a:t> and Φ is an arbitrary smooth function, Φ is called a (implicit or explicit) general solution of (1), if </a:t>
            </a:r>
            <a:r>
              <a:rPr lang="en-US" dirty="0" err="1"/>
              <a:t>z,zx,zy</a:t>
            </a:r>
            <a:r>
              <a:rPr lang="en-US" dirty="0"/>
              <a:t> as determined by the relation (3) satisfy (1)</a:t>
            </a:r>
          </a:p>
          <a:p>
            <a:pPr fontAlgn="base"/>
            <a:r>
              <a:rPr lang="en-US" dirty="0" smtClean="0"/>
              <a:t>                           Φ(</a:t>
            </a:r>
            <a:r>
              <a:rPr lang="en-US" dirty="0" err="1" smtClean="0"/>
              <a:t>u,v</a:t>
            </a:r>
            <a:r>
              <a:rPr lang="en-US" dirty="0"/>
              <a:t>)=0……………….(3).</a:t>
            </a:r>
          </a:p>
          <a:p>
            <a:pPr fontAlgn="base"/>
            <a:r>
              <a:rPr lang="en-US" dirty="0"/>
              <a:t>*If we have a complete integral (2) of (1), we can derive a general solution (3), we would show this later in the post but first, let's see how to derive the PDE (1) from the complete integral (2).</a:t>
            </a:r>
          </a:p>
          <a:p>
            <a:pPr fontAlgn="base"/>
            <a:r>
              <a:rPr lang="en-US" dirty="0"/>
              <a:t>If we have a complete integral (2), we can obtain </a:t>
            </a:r>
            <a:r>
              <a:rPr lang="en-US" dirty="0" err="1"/>
              <a:t>dϕ</a:t>
            </a:r>
            <a:r>
              <a:rPr lang="en-US" dirty="0"/>
              <a:t>/dx and </a:t>
            </a:r>
            <a:r>
              <a:rPr lang="en-US" dirty="0" err="1"/>
              <a:t>dϕ</a:t>
            </a:r>
            <a:r>
              <a:rPr lang="en-US" dirty="0"/>
              <a:t>/</a:t>
            </a:r>
            <a:r>
              <a:rPr lang="en-US" dirty="0" err="1"/>
              <a:t>dy</a:t>
            </a:r>
            <a:r>
              <a:rPr lang="en-US" dirty="0"/>
              <a:t> :</a:t>
            </a:r>
          </a:p>
          <a:p>
            <a:pPr fontAlgn="base"/>
            <a:r>
              <a:rPr lang="en-US" dirty="0" smtClean="0"/>
              <a:t>                             </a:t>
            </a:r>
            <a:r>
              <a:rPr lang="en-US" dirty="0" err="1" smtClean="0"/>
              <a:t>ϕx+zxϕz</a:t>
            </a:r>
            <a:r>
              <a:rPr lang="en-US" dirty="0" smtClean="0"/>
              <a:t>=0</a:t>
            </a:r>
            <a:r>
              <a:rPr lang="en-US" dirty="0"/>
              <a:t>……………………….(4).</a:t>
            </a:r>
          </a:p>
          <a:p>
            <a:pPr fontAlgn="base"/>
            <a:r>
              <a:rPr lang="en-US" dirty="0" smtClean="0"/>
              <a:t>                             </a:t>
            </a:r>
            <a:r>
              <a:rPr lang="en-US" dirty="0" err="1" smtClean="0"/>
              <a:t>ϕy+zyϕz</a:t>
            </a:r>
            <a:r>
              <a:rPr lang="en-US" dirty="0" smtClean="0"/>
              <a:t>=0</a:t>
            </a:r>
            <a:r>
              <a:rPr lang="en-US" dirty="0"/>
              <a:t>…………………...(5)</a:t>
            </a:r>
          </a:p>
          <a:p>
            <a:pPr fontAlgn="base"/>
            <a:r>
              <a:rPr lang="en-US" dirty="0"/>
              <a:t>With (2),(4),(5) we can obtain an expression of the form (1) that is free from the parameters </a:t>
            </a:r>
            <a:r>
              <a:rPr lang="en-US" dirty="0" err="1"/>
              <a:t>aa</a:t>
            </a:r>
            <a:r>
              <a:rPr lang="en-US" dirty="0"/>
              <a:t> and bb. If (1) is obtained exactly from (2),(4),(5) then ϕ is a solution of the PDE (1).</a:t>
            </a:r>
          </a:p>
          <a:p>
            <a:r>
              <a:rPr lang="en-US" dirty="0"/>
              <a:t> </a:t>
            </a:r>
          </a:p>
        </p:txBody>
      </p:sp>
    </p:spTree>
    <p:extLst>
      <p:ext uri="{BB962C8B-B14F-4D97-AF65-F5344CB8AC3E}">
        <p14:creationId xmlns:p14="http://schemas.microsoft.com/office/powerpoint/2010/main" val="20283460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Introduction to Differential Equations</a:t>
            </a:r>
            <a:br>
              <a:rPr lang="en-US" dirty="0" smtClean="0"/>
            </a:br>
            <a:endParaRPr lang="en-US" dirty="0"/>
          </a:p>
        </p:txBody>
      </p:sp>
      <p:sp>
        <p:nvSpPr>
          <p:cNvPr id="3" name="Content Placeholder 2"/>
          <p:cNvSpPr>
            <a:spLocks noGrp="1"/>
          </p:cNvSpPr>
          <p:nvPr>
            <p:ph idx="1"/>
          </p:nvPr>
        </p:nvSpPr>
        <p:spPr>
          <a:xfrm>
            <a:off x="381000" y="1143000"/>
            <a:ext cx="8305800" cy="4983163"/>
          </a:xfrm>
        </p:spPr>
        <p:txBody>
          <a:bodyPr>
            <a:normAutofit fontScale="85000" lnSpcReduction="20000"/>
          </a:bodyPr>
          <a:lstStyle/>
          <a:p>
            <a:pPr marL="0" indent="0">
              <a:buNone/>
            </a:pPr>
            <a:endParaRPr lang="en-US" dirty="0"/>
          </a:p>
          <a:p>
            <a:pPr marL="0" indent="0">
              <a:buNone/>
            </a:pPr>
            <a:r>
              <a:rPr lang="en-US" b="1" i="1" dirty="0"/>
              <a:t>Differential Equations of First Order and First Degree:</a:t>
            </a:r>
          </a:p>
          <a:p>
            <a:pPr marL="0" indent="0">
              <a:buNone/>
            </a:pPr>
            <a:r>
              <a:rPr lang="en-US" dirty="0"/>
              <a:t>         Definition and method of solving of homogeneous differential equations, Definition and method of solving of Linear differential equations of first order and first degree, Definition and method of solving of Bernoulli’s differential equation and Definition and methods of solving of Exact differential equation.</a:t>
            </a:r>
          </a:p>
          <a:p>
            <a:pPr marL="0" indent="0">
              <a:buNone/>
            </a:pPr>
            <a:r>
              <a:rPr lang="en-US" dirty="0"/>
              <a:t> </a:t>
            </a:r>
            <a:r>
              <a:rPr lang="en-US" b="1" dirty="0"/>
              <a:t>Differential Equations of First order and Higher Degree</a:t>
            </a:r>
            <a:r>
              <a:rPr lang="en-US" dirty="0"/>
              <a:t>:</a:t>
            </a:r>
          </a:p>
          <a:p>
            <a:pPr marL="0" indent="0">
              <a:buNone/>
            </a:pPr>
            <a:r>
              <a:rPr lang="en-US" dirty="0"/>
              <a:t>        Differential equations of first order and first degree solvable for x, solvable for y, solvable for p.</a:t>
            </a:r>
          </a:p>
          <a:p>
            <a:pPr marL="0" indent="0">
              <a:buNone/>
            </a:pPr>
            <a:r>
              <a:rPr lang="en-US" dirty="0"/>
              <a:t> </a:t>
            </a:r>
            <a:r>
              <a:rPr lang="en-US" dirty="0" err="1"/>
              <a:t>Clairaut’s</a:t>
            </a:r>
            <a:r>
              <a:rPr lang="en-US" dirty="0"/>
              <a:t> form of differential equation and Lagrange’s form of differential equations</a:t>
            </a:r>
          </a:p>
          <a:p>
            <a:pPr marL="0" indent="0">
              <a:buNone/>
            </a:pPr>
            <a:endParaRPr lang="en-US" dirty="0"/>
          </a:p>
        </p:txBody>
      </p:sp>
    </p:spTree>
    <p:extLst>
      <p:ext uri="{BB962C8B-B14F-4D97-AF65-F5344CB8AC3E}">
        <p14:creationId xmlns:p14="http://schemas.microsoft.com/office/powerpoint/2010/main" val="116389313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38200" y="533400"/>
            <a:ext cx="7239000" cy="6217087"/>
          </a:xfrm>
          <a:prstGeom prst="rect">
            <a:avLst/>
          </a:prstGeom>
        </p:spPr>
        <p:txBody>
          <a:bodyPr wrap="square">
            <a:spAutoFit/>
          </a:bodyPr>
          <a:lstStyle/>
          <a:p>
            <a:r>
              <a:rPr lang="en-US" sz="2000" b="1" dirty="0"/>
              <a:t>Lagrange Multipliers</a:t>
            </a:r>
          </a:p>
          <a:p>
            <a:r>
              <a:rPr lang="en-US" sz="2000" dirty="0" smtClean="0"/>
              <a:t>         In </a:t>
            </a:r>
            <a:r>
              <a:rPr lang="en-US" sz="2000" dirty="0"/>
              <a:t>the previous section we optimized (</a:t>
            </a:r>
            <a:r>
              <a:rPr lang="en-US" sz="2000" i="1" dirty="0"/>
              <a:t>i.e.</a:t>
            </a:r>
            <a:r>
              <a:rPr lang="en-US" sz="2000" dirty="0"/>
              <a:t> found the absolute </a:t>
            </a:r>
            <a:r>
              <a:rPr lang="en-US" sz="2000" dirty="0" err="1"/>
              <a:t>extrema</a:t>
            </a:r>
            <a:r>
              <a:rPr lang="en-US" sz="2000" dirty="0"/>
              <a:t>) a function on a region that contained its boundary. Finding potential optimal points in the interior of the region isn’t too bad in general, all that we needed to do was find the critical points and plug them into the function. However, as we saw in the examples finding potential optimal points on the boundary was often a fairly long and messy process.</a:t>
            </a:r>
          </a:p>
          <a:p>
            <a:r>
              <a:rPr lang="en-US" sz="2000" dirty="0" smtClean="0"/>
              <a:t>         In </a:t>
            </a:r>
            <a:r>
              <a:rPr lang="en-US" sz="2000" dirty="0"/>
              <a:t>this section we are going to take a look at another way of optimizing a function subject to given constraint(s). The constraint(s) may be the equation(s) that describe the boundary of a region although in this section we won’t concentrate on those types of problems since this method just requires a general constraint and doesn’t really care where the constraint came from.</a:t>
            </a:r>
          </a:p>
          <a:p>
            <a:r>
              <a:rPr lang="en-US" sz="2000" dirty="0" smtClean="0"/>
              <a:t>           So</a:t>
            </a:r>
            <a:r>
              <a:rPr lang="en-US" sz="2000" dirty="0"/>
              <a:t>, let’s get things set up. We want to optimize (</a:t>
            </a:r>
            <a:r>
              <a:rPr lang="en-US" sz="2000" i="1" dirty="0"/>
              <a:t>i.e.</a:t>
            </a:r>
            <a:r>
              <a:rPr lang="en-US" sz="2000" dirty="0"/>
              <a:t> find the minimum and maximum value of) a function, f(</a:t>
            </a:r>
            <a:r>
              <a:rPr lang="en-US" sz="2000" dirty="0" err="1"/>
              <a:t>x,y,z</a:t>
            </a:r>
            <a:r>
              <a:rPr lang="en-US" sz="2000" dirty="0"/>
              <a:t>), subject to the constraint g(</a:t>
            </a:r>
            <a:r>
              <a:rPr lang="en-US" sz="2000" dirty="0" err="1"/>
              <a:t>x,y,z</a:t>
            </a:r>
            <a:r>
              <a:rPr lang="en-US" sz="2000" dirty="0"/>
              <a:t>)=k. Again, the constraint may be the equation that describes the boundary of a region or it may not be. The process is actually fairly simple, although the work can still be a little overwhelming at times</a:t>
            </a:r>
            <a:r>
              <a:rPr lang="en-US" dirty="0"/>
              <a:t>. </a:t>
            </a:r>
          </a:p>
        </p:txBody>
      </p:sp>
    </p:spTree>
    <p:extLst>
      <p:ext uri="{BB962C8B-B14F-4D97-AF65-F5344CB8AC3E}">
        <p14:creationId xmlns:p14="http://schemas.microsoft.com/office/powerpoint/2010/main" val="28652218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52400" y="381001"/>
            <a:ext cx="8610600" cy="6370975"/>
          </a:xfrm>
          <a:prstGeom prst="rect">
            <a:avLst/>
          </a:prstGeom>
        </p:spPr>
        <p:txBody>
          <a:bodyPr wrap="square">
            <a:spAutoFit/>
          </a:bodyPr>
          <a:lstStyle/>
          <a:p>
            <a:r>
              <a:rPr lang="en-US" sz="2400" b="1" dirty="0" smtClean="0"/>
              <a:t>Definition: </a:t>
            </a:r>
            <a:endParaRPr lang="en-US" sz="2400" dirty="0"/>
          </a:p>
          <a:p>
            <a:r>
              <a:rPr lang="en-US" sz="2400" dirty="0"/>
              <a:t>       Differential equation is an equation which involves differentials or differential coefficients. For example,</a:t>
            </a:r>
          </a:p>
          <a:p>
            <a:r>
              <a:rPr lang="en-US" sz="2400" dirty="0"/>
              <a:t> 1. d y/ d x = x </a:t>
            </a:r>
            <a:r>
              <a:rPr lang="en-US" sz="2400" baseline="30000" dirty="0"/>
              <a:t>2</a:t>
            </a:r>
            <a:r>
              <a:rPr lang="en-US" sz="2400" dirty="0"/>
              <a:t> +2y</a:t>
            </a:r>
          </a:p>
          <a:p>
            <a:r>
              <a:rPr lang="en-US" sz="2400" dirty="0"/>
              <a:t> 2. r </a:t>
            </a:r>
            <a:r>
              <a:rPr lang="en-US" sz="2400" baseline="30000" dirty="0"/>
              <a:t>2</a:t>
            </a:r>
            <a:r>
              <a:rPr lang="en-US" sz="2400" dirty="0"/>
              <a:t> d </a:t>
            </a:r>
            <a:r>
              <a:rPr lang="en-US" sz="2400" baseline="30000" dirty="0"/>
              <a:t>2</a:t>
            </a:r>
            <a:r>
              <a:rPr lang="en-US" sz="2400" dirty="0"/>
              <a:t>θ /d r</a:t>
            </a:r>
            <a:r>
              <a:rPr lang="en-US" sz="2400" baseline="30000" dirty="0"/>
              <a:t> 2</a:t>
            </a:r>
            <a:r>
              <a:rPr lang="en-US" sz="2400" dirty="0"/>
              <a:t> = a. Where a is constant</a:t>
            </a:r>
          </a:p>
          <a:p>
            <a:r>
              <a:rPr lang="en-US" sz="2400" dirty="0"/>
              <a:t> 3. L  d </a:t>
            </a:r>
            <a:r>
              <a:rPr lang="en-US" sz="2400" baseline="30000" dirty="0"/>
              <a:t>2</a:t>
            </a:r>
            <a:r>
              <a:rPr lang="en-US" sz="2400" dirty="0"/>
              <a:t>q/ d t </a:t>
            </a:r>
            <a:r>
              <a:rPr lang="en-US" sz="2400" baseline="30000" dirty="0"/>
              <a:t>2 </a:t>
            </a:r>
            <a:r>
              <a:rPr lang="en-US" sz="2400" dirty="0"/>
              <a:t>+R  d q/ d t + 1/ c  q = E </a:t>
            </a:r>
            <a:r>
              <a:rPr lang="en-US" sz="2400" dirty="0" err="1"/>
              <a:t>sinωt</a:t>
            </a:r>
            <a:r>
              <a:rPr lang="en-US" sz="2400" dirty="0"/>
              <a:t>.</a:t>
            </a:r>
          </a:p>
          <a:p>
            <a:r>
              <a:rPr lang="en-US" sz="2400" b="1" dirty="0"/>
              <a:t> Definition </a:t>
            </a:r>
            <a:r>
              <a:rPr lang="en-US" sz="2400" b="1" dirty="0" smtClean="0"/>
              <a:t>: </a:t>
            </a:r>
          </a:p>
          <a:p>
            <a:r>
              <a:rPr lang="en-US" sz="2400" dirty="0"/>
              <a:t> </a:t>
            </a:r>
            <a:r>
              <a:rPr lang="en-US" sz="2400" dirty="0" smtClean="0"/>
              <a:t>   A </a:t>
            </a:r>
            <a:r>
              <a:rPr lang="en-US" sz="2400" dirty="0"/>
              <a:t>differential equation is said to be linear in dependent variable if,</a:t>
            </a:r>
          </a:p>
          <a:p>
            <a:pPr lvl="0"/>
            <a:r>
              <a:rPr lang="en-US" sz="2400" dirty="0"/>
              <a:t>dependent variable and all its derivatives present are in first degree</a:t>
            </a:r>
          </a:p>
          <a:p>
            <a:pPr lvl="0"/>
            <a:r>
              <a:rPr lang="en-US" sz="2400" dirty="0"/>
              <a:t> dependent variable and its derivatives are not multiplies together.</a:t>
            </a:r>
          </a:p>
          <a:p>
            <a:pPr lvl="0"/>
            <a:r>
              <a:rPr lang="en-US" sz="2400" dirty="0"/>
              <a:t>  dependent variable and its derivatives are not multiplied with itself</a:t>
            </a:r>
          </a:p>
          <a:p>
            <a:r>
              <a:rPr lang="en-US" sz="2400" b="1" dirty="0"/>
              <a:t>Remark </a:t>
            </a:r>
            <a:r>
              <a:rPr lang="en-US" sz="2400" b="1" dirty="0" smtClean="0"/>
              <a:t>:</a:t>
            </a:r>
            <a:endParaRPr lang="en-US" sz="2400" b="1" dirty="0"/>
          </a:p>
          <a:p>
            <a:r>
              <a:rPr lang="en-US" sz="2400" dirty="0"/>
              <a:t>        A differential equation which is not linear is said to be Non-linear. It is nice exercise to find out some examples of linear and non linear differential equation. You can check from examples given in the exercises. </a:t>
            </a:r>
          </a:p>
        </p:txBody>
      </p:sp>
    </p:spTree>
    <p:extLst>
      <p:ext uri="{BB962C8B-B14F-4D97-AF65-F5344CB8AC3E}">
        <p14:creationId xmlns:p14="http://schemas.microsoft.com/office/powerpoint/2010/main" val="20009722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52400" y="533400"/>
            <a:ext cx="8382000" cy="6001643"/>
          </a:xfrm>
          <a:prstGeom prst="rect">
            <a:avLst/>
          </a:prstGeom>
        </p:spPr>
        <p:txBody>
          <a:bodyPr wrap="square">
            <a:spAutoFit/>
          </a:bodyPr>
          <a:lstStyle/>
          <a:p>
            <a:r>
              <a:rPr lang="en-US" dirty="0"/>
              <a:t> </a:t>
            </a:r>
            <a:r>
              <a:rPr lang="en-US" sz="2400" b="1" dirty="0"/>
              <a:t>Definition </a:t>
            </a:r>
            <a:r>
              <a:rPr lang="en-US" sz="2400" b="1" dirty="0" smtClean="0"/>
              <a:t>:</a:t>
            </a:r>
          </a:p>
          <a:p>
            <a:r>
              <a:rPr lang="en-US" sz="2400" dirty="0" smtClean="0"/>
              <a:t> </a:t>
            </a:r>
            <a:r>
              <a:rPr lang="en-US" sz="2400" dirty="0"/>
              <a:t>An ordinary differential equation (O. D. E.) is a differential equation which involves only ordinary derivatives.</a:t>
            </a:r>
          </a:p>
          <a:p>
            <a:r>
              <a:rPr lang="en-US" sz="2400" dirty="0"/>
              <a:t> </a:t>
            </a:r>
            <a:r>
              <a:rPr lang="en-US" sz="2400" b="1" dirty="0"/>
              <a:t>Definition :</a:t>
            </a:r>
            <a:endParaRPr lang="en-US" sz="2400" b="1" dirty="0" smtClean="0"/>
          </a:p>
          <a:p>
            <a:r>
              <a:rPr lang="en-US" sz="2400" dirty="0" smtClean="0"/>
              <a:t> </a:t>
            </a:r>
            <a:r>
              <a:rPr lang="en-US" sz="2400" dirty="0"/>
              <a:t>A partial differential equation (P. D. E) is a differential equation which involves only partial derivatives</a:t>
            </a:r>
          </a:p>
          <a:p>
            <a:r>
              <a:rPr lang="en-US" sz="2400" dirty="0"/>
              <a:t> </a:t>
            </a:r>
            <a:r>
              <a:rPr lang="en-US" sz="2400" b="1" dirty="0"/>
              <a:t>For example, </a:t>
            </a:r>
            <a:endParaRPr lang="en-US" sz="2400" b="1" dirty="0" smtClean="0"/>
          </a:p>
          <a:p>
            <a:r>
              <a:rPr lang="en-US" sz="2400" dirty="0"/>
              <a:t> </a:t>
            </a:r>
            <a:r>
              <a:rPr lang="en-US" sz="2400" dirty="0" smtClean="0"/>
              <a:t>              1</a:t>
            </a:r>
            <a:r>
              <a:rPr lang="en-US" sz="2400" dirty="0"/>
              <a:t>. ∂U/ ∂t = c ³ ∂ </a:t>
            </a:r>
            <a:r>
              <a:rPr lang="en-US" sz="2400" baseline="30000" dirty="0"/>
              <a:t>2</a:t>
            </a:r>
            <a:r>
              <a:rPr lang="en-US" sz="2400" dirty="0"/>
              <a:t>U/ ∂x </a:t>
            </a:r>
            <a:r>
              <a:rPr lang="en-US" sz="2400" baseline="30000" dirty="0"/>
              <a:t>2</a:t>
            </a:r>
            <a:r>
              <a:rPr lang="en-US" sz="2400" dirty="0"/>
              <a:t> + </a:t>
            </a:r>
            <a:r>
              <a:rPr lang="en-US" sz="2400" dirty="0" smtClean="0"/>
              <a:t>(∂ </a:t>
            </a:r>
            <a:r>
              <a:rPr lang="en-US" sz="2400" baseline="30000" dirty="0"/>
              <a:t>2</a:t>
            </a:r>
            <a:r>
              <a:rPr lang="en-US" sz="2400" dirty="0"/>
              <a:t>U/ ∂</a:t>
            </a:r>
            <a:r>
              <a:rPr lang="en-US" sz="2400" dirty="0" smtClean="0"/>
              <a:t>y) </a:t>
            </a:r>
            <a:r>
              <a:rPr lang="en-US" sz="2400" dirty="0"/>
              <a:t>2 </a:t>
            </a:r>
            <a:r>
              <a:rPr lang="en-US" sz="2400" dirty="0" smtClean="0"/>
              <a:t> </a:t>
            </a:r>
            <a:r>
              <a:rPr lang="en-US" sz="2400" dirty="0"/>
              <a:t>.</a:t>
            </a:r>
          </a:p>
          <a:p>
            <a:r>
              <a:rPr lang="en-US" sz="2400" dirty="0" smtClean="0"/>
              <a:t>               </a:t>
            </a:r>
            <a:r>
              <a:rPr lang="en-US" sz="2400" dirty="0"/>
              <a:t>2. ∂U/ ∂t = c 2 ∂ </a:t>
            </a:r>
            <a:r>
              <a:rPr lang="en-US" sz="2400" baseline="30000" dirty="0"/>
              <a:t>2</a:t>
            </a:r>
            <a:r>
              <a:rPr lang="en-US" sz="2400" dirty="0"/>
              <a:t>U/ ∂x 2 .</a:t>
            </a:r>
          </a:p>
          <a:p>
            <a:r>
              <a:rPr lang="en-US" sz="2400" dirty="0"/>
              <a:t> </a:t>
            </a:r>
            <a:r>
              <a:rPr lang="en-US" sz="2400" b="1" dirty="0"/>
              <a:t>Definition :</a:t>
            </a:r>
          </a:p>
          <a:p>
            <a:r>
              <a:rPr lang="en-US" sz="2400" dirty="0"/>
              <a:t>   The order of the differential equation is defined to as the order of the highest derivative involved in the differential equation. Also, the degree of the differential equation is defined as the degree of the highest derivative involved in the differential equation, where all derivatives occurring therein are free from radicals and fraction</a:t>
            </a:r>
            <a:r>
              <a:rPr lang="en-US" dirty="0"/>
              <a:t>.</a:t>
            </a:r>
          </a:p>
        </p:txBody>
      </p:sp>
    </p:spTree>
    <p:extLst>
      <p:ext uri="{BB962C8B-B14F-4D97-AF65-F5344CB8AC3E}">
        <p14:creationId xmlns:p14="http://schemas.microsoft.com/office/powerpoint/2010/main" val="14608551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81000" y="685800"/>
            <a:ext cx="8534400" cy="5355312"/>
          </a:xfrm>
          <a:prstGeom prst="rect">
            <a:avLst/>
          </a:prstGeom>
        </p:spPr>
        <p:txBody>
          <a:bodyPr wrap="square">
            <a:spAutoFit/>
          </a:bodyPr>
          <a:lstStyle/>
          <a:p>
            <a:r>
              <a:rPr lang="en-US" dirty="0"/>
              <a:t> </a:t>
            </a:r>
            <a:r>
              <a:rPr lang="en-US" b="1" dirty="0"/>
              <a:t>Definition :</a:t>
            </a:r>
          </a:p>
          <a:p>
            <a:r>
              <a:rPr lang="en-US" dirty="0" smtClean="0"/>
              <a:t>     1. </a:t>
            </a:r>
            <a:r>
              <a:rPr lang="en-US" dirty="0"/>
              <a:t>A solution or integral or primitive of a differential equation is a relation between the </a:t>
            </a:r>
            <a:r>
              <a:rPr lang="en-US" dirty="0" err="1" smtClean="0"/>
              <a:t>ariables</a:t>
            </a:r>
            <a:r>
              <a:rPr lang="en-US" dirty="0" smtClean="0"/>
              <a:t> </a:t>
            </a:r>
            <a:r>
              <a:rPr lang="en-US" dirty="0"/>
              <a:t>which does not involve any derivatives and also satisfies given differential equation. </a:t>
            </a:r>
          </a:p>
          <a:p>
            <a:r>
              <a:rPr lang="en-US" dirty="0"/>
              <a:t>For example</a:t>
            </a:r>
            <a:r>
              <a:rPr lang="en-US" dirty="0" smtClean="0"/>
              <a:t>,</a:t>
            </a:r>
          </a:p>
          <a:p>
            <a:r>
              <a:rPr lang="en-US" dirty="0"/>
              <a:t> </a:t>
            </a:r>
            <a:r>
              <a:rPr lang="en-US" dirty="0" smtClean="0"/>
              <a:t>               </a:t>
            </a:r>
            <a:r>
              <a:rPr lang="en-US" dirty="0"/>
              <a:t>y = c</a:t>
            </a:r>
            <a:r>
              <a:rPr lang="en-US" baseline="-25000" dirty="0"/>
              <a:t>1</a:t>
            </a:r>
            <a:r>
              <a:rPr lang="en-US" dirty="0"/>
              <a:t> </a:t>
            </a:r>
            <a:r>
              <a:rPr lang="en-US" dirty="0" err="1"/>
              <a:t>cosx</a:t>
            </a:r>
            <a:r>
              <a:rPr lang="en-US" dirty="0"/>
              <a:t> + c</a:t>
            </a:r>
            <a:r>
              <a:rPr lang="en-US" baseline="-25000" dirty="0"/>
              <a:t>2</a:t>
            </a:r>
            <a:r>
              <a:rPr lang="en-US" dirty="0"/>
              <a:t> </a:t>
            </a:r>
            <a:r>
              <a:rPr lang="en-US" dirty="0" err="1"/>
              <a:t>sinx</a:t>
            </a:r>
            <a:r>
              <a:rPr lang="en-US" dirty="0"/>
              <a:t>, where c</a:t>
            </a:r>
            <a:r>
              <a:rPr lang="en-US" baseline="-25000" dirty="0"/>
              <a:t>1 </a:t>
            </a:r>
            <a:r>
              <a:rPr lang="en-US" dirty="0"/>
              <a:t>and c</a:t>
            </a:r>
            <a:r>
              <a:rPr lang="en-US" baseline="-25000" dirty="0"/>
              <a:t>2</a:t>
            </a:r>
            <a:r>
              <a:rPr lang="en-US" dirty="0"/>
              <a:t> are arbitrary constants, is a solution of the differential equation given by</a:t>
            </a:r>
          </a:p>
          <a:p>
            <a:r>
              <a:rPr lang="en-US" dirty="0"/>
              <a:t>                            d</a:t>
            </a:r>
            <a:r>
              <a:rPr lang="en-US" baseline="30000" dirty="0"/>
              <a:t> 2</a:t>
            </a:r>
            <a:r>
              <a:rPr lang="en-US" dirty="0"/>
              <a:t> y/ d x</a:t>
            </a:r>
            <a:r>
              <a:rPr lang="en-US" baseline="30000" dirty="0"/>
              <a:t>2</a:t>
            </a:r>
            <a:r>
              <a:rPr lang="en-US" dirty="0"/>
              <a:t> + y = 0.</a:t>
            </a:r>
          </a:p>
          <a:p>
            <a:r>
              <a:rPr lang="en-US" dirty="0"/>
              <a:t> 2. A solution of a differential equation in which the number of arbitrary constants is equal to the order of the differential equation is called the general solution or complete integral or complete primitive.</a:t>
            </a:r>
          </a:p>
          <a:p>
            <a:r>
              <a:rPr lang="en-US" dirty="0"/>
              <a:t> 3. The solution obtained from the general solution by giving particular values to the arbitrary constants is called particular solution</a:t>
            </a:r>
          </a:p>
          <a:p>
            <a:r>
              <a:rPr lang="en-US" dirty="0"/>
              <a:t> For example, y = x </a:t>
            </a:r>
            <a:r>
              <a:rPr lang="en-US" baseline="30000" dirty="0"/>
              <a:t>4</a:t>
            </a:r>
            <a:r>
              <a:rPr lang="en-US" dirty="0"/>
              <a:t> +2 is a particular solution of the differential equation d y d x = 4x </a:t>
            </a:r>
            <a:r>
              <a:rPr lang="en-US" baseline="30000" dirty="0"/>
              <a:t>3</a:t>
            </a:r>
            <a:r>
              <a:rPr lang="en-US" dirty="0"/>
              <a:t> , where c = 2.</a:t>
            </a:r>
          </a:p>
          <a:p>
            <a:r>
              <a:rPr lang="en-US" dirty="0"/>
              <a:t> 4. A solution which can not be obtained from a general solution is called singular solution </a:t>
            </a:r>
          </a:p>
          <a:p>
            <a:r>
              <a:rPr lang="en-US" dirty="0"/>
              <a:t> For example, y = x d y/ d x −2 ³ d y/ d x </a:t>
            </a:r>
          </a:p>
          <a:p>
            <a:r>
              <a:rPr lang="en-US" dirty="0"/>
              <a:t>2 . The general solution is given by y = cx +2c </a:t>
            </a:r>
            <a:r>
              <a:rPr lang="en-US" baseline="30000" dirty="0"/>
              <a:t>2</a:t>
            </a:r>
            <a:r>
              <a:rPr lang="en-US" dirty="0"/>
              <a:t> , where c is an arbitrary constant. Also, </a:t>
            </a:r>
            <a:endParaRPr lang="en-US" dirty="0" smtClean="0"/>
          </a:p>
          <a:p>
            <a:r>
              <a:rPr lang="en-US" dirty="0"/>
              <a:t> </a:t>
            </a:r>
            <a:r>
              <a:rPr lang="en-US" dirty="0" smtClean="0"/>
              <a:t>                          8y </a:t>
            </a:r>
            <a:r>
              <a:rPr lang="en-US" dirty="0"/>
              <a:t>= x</a:t>
            </a:r>
          </a:p>
        </p:txBody>
      </p:sp>
    </p:spTree>
    <p:extLst>
      <p:ext uri="{BB962C8B-B14F-4D97-AF65-F5344CB8AC3E}">
        <p14:creationId xmlns:p14="http://schemas.microsoft.com/office/powerpoint/2010/main" val="170044929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36418" y="685800"/>
            <a:ext cx="8686800" cy="5293757"/>
          </a:xfrm>
          <a:prstGeom prst="rect">
            <a:avLst/>
          </a:prstGeom>
        </p:spPr>
        <p:txBody>
          <a:bodyPr wrap="square">
            <a:spAutoFit/>
          </a:bodyPr>
          <a:lstStyle/>
          <a:p>
            <a:r>
              <a:rPr lang="en-US" dirty="0"/>
              <a:t> </a:t>
            </a:r>
            <a:r>
              <a:rPr lang="en-US" b="1" dirty="0" err="1"/>
              <a:t>Diferential</a:t>
            </a:r>
            <a:r>
              <a:rPr lang="en-US" b="1" dirty="0"/>
              <a:t> Equations of First Order and First Degree.</a:t>
            </a:r>
          </a:p>
          <a:p>
            <a:r>
              <a:rPr lang="en-US" sz="2000" dirty="0"/>
              <a:t>                      In order to solve the differential equation, we need to investigate, whether the solution exists. It is not always possible to find a real analytic solution of a given differential equation.</a:t>
            </a:r>
          </a:p>
          <a:p>
            <a:r>
              <a:rPr lang="en-US" sz="2000" dirty="0"/>
              <a:t> </a:t>
            </a:r>
            <a:r>
              <a:rPr lang="en-US" sz="2000" b="1" dirty="0"/>
              <a:t>For example, </a:t>
            </a:r>
            <a:r>
              <a:rPr lang="en-US" sz="2000" dirty="0"/>
              <a:t>( d y/ d x) </a:t>
            </a:r>
            <a:r>
              <a:rPr lang="en-US" sz="2000" baseline="30000" dirty="0"/>
              <a:t>2</a:t>
            </a:r>
            <a:r>
              <a:rPr lang="en-US" sz="2000" dirty="0"/>
              <a:t> = 5 has no solution for any real value of y. In our case we shall discuss some of the special types of differential equations for which analytic solution exists. Only those differential equations which belong to or can be reduced to any one of the following type can be solved by standard procedure.</a:t>
            </a:r>
          </a:p>
          <a:p>
            <a:pPr algn="just"/>
            <a:r>
              <a:rPr lang="en-US" sz="2000" dirty="0"/>
              <a:t> </a:t>
            </a:r>
            <a:r>
              <a:rPr lang="en-US" sz="2000" b="1" dirty="0"/>
              <a:t>These types are,</a:t>
            </a:r>
          </a:p>
          <a:p>
            <a:r>
              <a:rPr lang="en-US" sz="2000" dirty="0"/>
              <a:t> 1. Differential equation in which variables are separable.</a:t>
            </a:r>
          </a:p>
          <a:p>
            <a:r>
              <a:rPr lang="en-US" sz="2000" dirty="0"/>
              <a:t> 2. Homogeneous differential equations. </a:t>
            </a:r>
          </a:p>
          <a:p>
            <a:r>
              <a:rPr lang="en-US" sz="2000" dirty="0"/>
              <a:t>3. Nonhomogeneous differential equations which can be reduced to homogeneous differential equations.</a:t>
            </a:r>
          </a:p>
          <a:p>
            <a:r>
              <a:rPr lang="en-US" sz="2000" dirty="0"/>
              <a:t> 4. Linear differential equations.</a:t>
            </a:r>
          </a:p>
          <a:p>
            <a:r>
              <a:rPr lang="en-US" sz="2000" dirty="0"/>
              <a:t> 5. Bernoulli’s differential equations. These are nonlinear types of differential equations which can be reduced to linear form.</a:t>
            </a:r>
          </a:p>
          <a:p>
            <a:r>
              <a:rPr lang="en-US" sz="2000" dirty="0"/>
              <a:t> 6. Exact differential equations.</a:t>
            </a:r>
          </a:p>
        </p:txBody>
      </p:sp>
    </p:spTree>
    <p:extLst>
      <p:ext uri="{BB962C8B-B14F-4D97-AF65-F5344CB8AC3E}">
        <p14:creationId xmlns:p14="http://schemas.microsoft.com/office/powerpoint/2010/main" val="34663816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09600" y="990600"/>
            <a:ext cx="8264236" cy="4401205"/>
          </a:xfrm>
          <a:prstGeom prst="rect">
            <a:avLst/>
          </a:prstGeom>
        </p:spPr>
        <p:txBody>
          <a:bodyPr wrap="square">
            <a:spAutoFit/>
          </a:bodyPr>
          <a:lstStyle/>
          <a:p>
            <a:r>
              <a:rPr lang="en-US" dirty="0"/>
              <a:t> </a:t>
            </a:r>
            <a:r>
              <a:rPr lang="en-US" sz="2000" b="1" dirty="0" err="1"/>
              <a:t>Diferential</a:t>
            </a:r>
            <a:r>
              <a:rPr lang="en-US" sz="2000" b="1" dirty="0"/>
              <a:t> equations in which variables are separable</a:t>
            </a:r>
            <a:r>
              <a:rPr lang="en-US" sz="2000" dirty="0"/>
              <a:t>.</a:t>
            </a:r>
          </a:p>
          <a:p>
            <a:r>
              <a:rPr lang="en-US" sz="2000" dirty="0"/>
              <a:t> The general form of this type of equation is</a:t>
            </a:r>
          </a:p>
          <a:p>
            <a:r>
              <a:rPr lang="en-US" sz="2000" dirty="0"/>
              <a:t> M(x)d x + N(y)d y = 0,…………………………………………………………….. </a:t>
            </a:r>
            <a:r>
              <a:rPr lang="en-US" sz="2000" dirty="0" smtClean="0"/>
              <a:t>(1</a:t>
            </a:r>
            <a:r>
              <a:rPr lang="en-US" sz="2000" dirty="0"/>
              <a:t>)</a:t>
            </a:r>
          </a:p>
          <a:p>
            <a:r>
              <a:rPr lang="en-US" sz="2000" dirty="0"/>
              <a:t> which can be solved by direct integration as R M(x)d x+ R N(y)d y = c, where c is an arbitrary constant.</a:t>
            </a:r>
          </a:p>
          <a:p>
            <a:r>
              <a:rPr lang="en-US" sz="2000" dirty="0"/>
              <a:t> If the differential equation is given in the form</a:t>
            </a:r>
          </a:p>
          <a:p>
            <a:r>
              <a:rPr lang="en-US" sz="2000" dirty="0"/>
              <a:t> f</a:t>
            </a:r>
            <a:r>
              <a:rPr lang="en-US" sz="2000" baseline="-25000" dirty="0"/>
              <a:t>1</a:t>
            </a:r>
            <a:r>
              <a:rPr lang="en-US" sz="2000" dirty="0"/>
              <a:t>(x)g</a:t>
            </a:r>
            <a:r>
              <a:rPr lang="en-US" sz="2000" baseline="-25000" dirty="0"/>
              <a:t>1</a:t>
            </a:r>
            <a:r>
              <a:rPr lang="en-US" sz="2000" dirty="0"/>
              <a:t>(y)d x + f</a:t>
            </a:r>
            <a:r>
              <a:rPr lang="en-US" sz="2000" baseline="-25000" dirty="0"/>
              <a:t>2</a:t>
            </a:r>
            <a:r>
              <a:rPr lang="en-US" sz="2000" dirty="0"/>
              <a:t>(x)g</a:t>
            </a:r>
            <a:r>
              <a:rPr lang="en-US" sz="2000" baseline="-25000" dirty="0"/>
              <a:t>2</a:t>
            </a:r>
            <a:r>
              <a:rPr lang="en-US" sz="2000" dirty="0"/>
              <a:t>(y)d y = 0,……………………………………………………. </a:t>
            </a:r>
            <a:r>
              <a:rPr lang="en-US" sz="2000" dirty="0" smtClean="0"/>
              <a:t>(2</a:t>
            </a:r>
            <a:r>
              <a:rPr lang="en-US" sz="2000" dirty="0"/>
              <a:t>)</a:t>
            </a:r>
          </a:p>
          <a:p>
            <a:r>
              <a:rPr lang="en-US" sz="2000" dirty="0"/>
              <a:t> then we can reduce it in the form of equation </a:t>
            </a:r>
            <a:r>
              <a:rPr lang="en-US" sz="2000" dirty="0" smtClean="0"/>
              <a:t>(1</a:t>
            </a:r>
            <a:r>
              <a:rPr lang="en-US" sz="2000" dirty="0"/>
              <a:t>) by rewriting as</a:t>
            </a:r>
          </a:p>
          <a:p>
            <a:r>
              <a:rPr lang="en-US" sz="2000" dirty="0"/>
              <a:t> f</a:t>
            </a:r>
            <a:r>
              <a:rPr lang="en-US" sz="2000" baseline="-25000" dirty="0"/>
              <a:t>1</a:t>
            </a:r>
            <a:r>
              <a:rPr lang="en-US" sz="2000" dirty="0"/>
              <a:t>(x) f</a:t>
            </a:r>
            <a:r>
              <a:rPr lang="en-US" sz="2000" baseline="-25000" dirty="0"/>
              <a:t>2</a:t>
            </a:r>
            <a:r>
              <a:rPr lang="en-US" sz="2000" dirty="0"/>
              <a:t>(x) d x + g</a:t>
            </a:r>
            <a:r>
              <a:rPr lang="en-US" sz="2000" baseline="-25000" dirty="0"/>
              <a:t>2</a:t>
            </a:r>
            <a:r>
              <a:rPr lang="en-US" sz="2000" dirty="0"/>
              <a:t>(y) g</a:t>
            </a:r>
            <a:r>
              <a:rPr lang="en-US" sz="2000" baseline="-25000" dirty="0"/>
              <a:t>1</a:t>
            </a:r>
            <a:r>
              <a:rPr lang="en-US" sz="2000" dirty="0"/>
              <a:t>(y) d y = 0,</a:t>
            </a:r>
          </a:p>
          <a:p>
            <a:r>
              <a:rPr lang="en-US" sz="2000" dirty="0"/>
              <a:t> provided f</a:t>
            </a:r>
            <a:r>
              <a:rPr lang="en-US" sz="2000" baseline="-25000" dirty="0"/>
              <a:t>2</a:t>
            </a:r>
            <a:r>
              <a:rPr lang="en-US" sz="2000" dirty="0"/>
              <a:t>(x) 6= 0, g</a:t>
            </a:r>
            <a:r>
              <a:rPr lang="en-US" sz="2000" baseline="-25000" dirty="0"/>
              <a:t>1</a:t>
            </a:r>
            <a:r>
              <a:rPr lang="en-US" sz="2000" dirty="0"/>
              <a:t>(y) 6= 0.</a:t>
            </a:r>
          </a:p>
          <a:p>
            <a:r>
              <a:rPr lang="en-US" sz="2000" dirty="0"/>
              <a:t>   Also, if the given differential equation is in the form</a:t>
            </a:r>
          </a:p>
          <a:p>
            <a:r>
              <a:rPr lang="en-US" sz="2000" dirty="0"/>
              <a:t> d y/ d x = f (ax +by +c),………………………………………………………………… </a:t>
            </a:r>
            <a:r>
              <a:rPr lang="en-US" sz="2000" dirty="0" smtClean="0"/>
              <a:t>(3</a:t>
            </a:r>
            <a:r>
              <a:rPr lang="en-US" sz="2000" dirty="0"/>
              <a:t>)</a:t>
            </a:r>
          </a:p>
          <a:p>
            <a:r>
              <a:rPr lang="en-US" sz="2000" dirty="0"/>
              <a:t> then put ax + by + c = u, to convert it in general form. Let us see following examples to understand this method well.</a:t>
            </a:r>
          </a:p>
        </p:txBody>
      </p:sp>
    </p:spTree>
    <p:extLst>
      <p:ext uri="{BB962C8B-B14F-4D97-AF65-F5344CB8AC3E}">
        <p14:creationId xmlns:p14="http://schemas.microsoft.com/office/powerpoint/2010/main" val="14283876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66800" y="1219200"/>
            <a:ext cx="7543800" cy="4708981"/>
          </a:xfrm>
          <a:prstGeom prst="rect">
            <a:avLst/>
          </a:prstGeom>
        </p:spPr>
        <p:txBody>
          <a:bodyPr wrap="square">
            <a:spAutoFit/>
          </a:bodyPr>
          <a:lstStyle/>
          <a:p>
            <a:r>
              <a:rPr lang="en-US" sz="2000" b="1" dirty="0" smtClean="0"/>
              <a:t>Examples</a:t>
            </a:r>
            <a:r>
              <a:rPr lang="en-US" sz="2000" dirty="0" smtClean="0"/>
              <a:t> </a:t>
            </a:r>
          </a:p>
          <a:p>
            <a:r>
              <a:rPr lang="en-US" sz="2000" dirty="0" smtClean="0"/>
              <a:t> d y/ d x = e </a:t>
            </a:r>
            <a:r>
              <a:rPr lang="en-US" sz="2000" baseline="30000" dirty="0" smtClean="0"/>
              <a:t>3x−2y</a:t>
            </a:r>
            <a:r>
              <a:rPr lang="en-US" sz="2000" dirty="0" smtClean="0"/>
              <a:t> + x </a:t>
            </a:r>
            <a:r>
              <a:rPr lang="en-US" sz="2000" baseline="30000" dirty="0" smtClean="0"/>
              <a:t>2</a:t>
            </a:r>
            <a:r>
              <a:rPr lang="en-US" sz="2000" dirty="0" smtClean="0"/>
              <a:t> e </a:t>
            </a:r>
            <a:r>
              <a:rPr lang="en-US" sz="2000" baseline="30000" dirty="0" smtClean="0"/>
              <a:t>−2y</a:t>
            </a:r>
            <a:r>
              <a:rPr lang="en-US" sz="2000" dirty="0" smtClean="0"/>
              <a:t> </a:t>
            </a:r>
          </a:p>
          <a:p>
            <a:r>
              <a:rPr lang="en-US" sz="2000" dirty="0" smtClean="0"/>
              <a:t> </a:t>
            </a:r>
            <a:r>
              <a:rPr lang="en-US" sz="2000" b="1" dirty="0"/>
              <a:t>Solution:</a:t>
            </a:r>
          </a:p>
          <a:p>
            <a:r>
              <a:rPr lang="en-US" sz="2000" dirty="0"/>
              <a:t>         The given differential equation is not in its general form. In order to solve the given differential equation first we will convert it into general form.</a:t>
            </a:r>
          </a:p>
          <a:p>
            <a:r>
              <a:rPr lang="en-US" sz="2000" dirty="0"/>
              <a:t> </a:t>
            </a:r>
            <a:r>
              <a:rPr lang="en-US" sz="2000" dirty="0" smtClean="0"/>
              <a:t>                               d </a:t>
            </a:r>
            <a:r>
              <a:rPr lang="en-US" sz="2000" dirty="0"/>
              <a:t>y/ d x = e </a:t>
            </a:r>
            <a:r>
              <a:rPr lang="en-US" sz="2000" baseline="30000" dirty="0"/>
              <a:t>−2y</a:t>
            </a:r>
            <a:r>
              <a:rPr lang="en-US" sz="2000" dirty="0"/>
              <a:t> (e </a:t>
            </a:r>
            <a:r>
              <a:rPr lang="en-US" sz="2000" baseline="30000" dirty="0"/>
              <a:t>3 x</a:t>
            </a:r>
            <a:r>
              <a:rPr lang="en-US" sz="2000" dirty="0"/>
              <a:t> + x</a:t>
            </a:r>
            <a:r>
              <a:rPr lang="en-US" sz="2000" baseline="30000" dirty="0"/>
              <a:t> 2</a:t>
            </a:r>
            <a:r>
              <a:rPr lang="en-US" sz="2000" dirty="0"/>
              <a:t> </a:t>
            </a:r>
            <a:r>
              <a:rPr lang="en-US" sz="2000" dirty="0" smtClean="0"/>
              <a:t>)</a:t>
            </a:r>
          </a:p>
          <a:p>
            <a:r>
              <a:rPr lang="en-US" sz="2000" dirty="0" smtClean="0"/>
              <a:t>                                        =</a:t>
            </a:r>
            <a:r>
              <a:rPr lang="en-US" sz="2000" dirty="0"/>
              <a:t>⇒ e </a:t>
            </a:r>
            <a:r>
              <a:rPr lang="en-US" sz="2000" baseline="30000" dirty="0"/>
              <a:t>2y</a:t>
            </a:r>
            <a:r>
              <a:rPr lang="en-US" sz="2000" dirty="0"/>
              <a:t> d y = (e </a:t>
            </a:r>
            <a:r>
              <a:rPr lang="en-US" sz="2000" baseline="30000" dirty="0"/>
              <a:t>3x</a:t>
            </a:r>
            <a:r>
              <a:rPr lang="en-US" sz="2000" dirty="0"/>
              <a:t> + x </a:t>
            </a:r>
            <a:r>
              <a:rPr lang="en-US" sz="2000" baseline="30000" dirty="0"/>
              <a:t>2</a:t>
            </a:r>
            <a:r>
              <a:rPr lang="en-US" sz="2000" dirty="0"/>
              <a:t> )d </a:t>
            </a:r>
            <a:r>
              <a:rPr lang="en-US" sz="2000" dirty="0" smtClean="0"/>
              <a:t>x</a:t>
            </a:r>
          </a:p>
          <a:p>
            <a:r>
              <a:rPr lang="en-US" sz="2000" dirty="0"/>
              <a:t> </a:t>
            </a:r>
            <a:r>
              <a:rPr lang="en-US" sz="2000" dirty="0" smtClean="0"/>
              <a:t>                                        =</a:t>
            </a:r>
            <a:r>
              <a:rPr lang="en-US" sz="2000" dirty="0"/>
              <a:t>⇒ (e </a:t>
            </a:r>
            <a:r>
              <a:rPr lang="en-US" sz="2000" baseline="30000" dirty="0"/>
              <a:t>3x </a:t>
            </a:r>
            <a:r>
              <a:rPr lang="en-US" sz="2000" dirty="0"/>
              <a:t>+ x </a:t>
            </a:r>
            <a:r>
              <a:rPr lang="en-US" sz="2000" baseline="30000" dirty="0"/>
              <a:t>2</a:t>
            </a:r>
            <a:r>
              <a:rPr lang="en-US" sz="2000" dirty="0"/>
              <a:t> )d x −e </a:t>
            </a:r>
            <a:r>
              <a:rPr lang="en-US" sz="2000" baseline="30000" dirty="0"/>
              <a:t>2y</a:t>
            </a:r>
            <a:r>
              <a:rPr lang="en-US" sz="2000" dirty="0"/>
              <a:t> d y = 0, </a:t>
            </a:r>
          </a:p>
          <a:p>
            <a:r>
              <a:rPr lang="en-US" sz="2000" dirty="0"/>
              <a:t>which is in the general form and hence the solution can be obtained by direct integration.</a:t>
            </a:r>
          </a:p>
          <a:p>
            <a:r>
              <a:rPr lang="en-US" sz="2000" dirty="0"/>
              <a:t> </a:t>
            </a:r>
            <a:r>
              <a:rPr lang="en-US" sz="2000" dirty="0" smtClean="0"/>
              <a:t>                             =</a:t>
            </a:r>
            <a:r>
              <a:rPr lang="en-US" sz="2000" dirty="0"/>
              <a:t>⇒ Z (e</a:t>
            </a:r>
            <a:r>
              <a:rPr lang="en-US" sz="2000" baseline="30000" dirty="0"/>
              <a:t> 3x</a:t>
            </a:r>
            <a:r>
              <a:rPr lang="en-US" sz="2000" dirty="0"/>
              <a:t> + x </a:t>
            </a:r>
            <a:r>
              <a:rPr lang="en-US" sz="2000" baseline="30000" dirty="0"/>
              <a:t>2</a:t>
            </a:r>
            <a:r>
              <a:rPr lang="en-US" sz="2000" dirty="0"/>
              <a:t> )d x − Z e </a:t>
            </a:r>
            <a:r>
              <a:rPr lang="en-US" sz="2000" baseline="30000" dirty="0"/>
              <a:t>2y</a:t>
            </a:r>
            <a:r>
              <a:rPr lang="en-US" sz="2000" dirty="0"/>
              <a:t> d y = c</a:t>
            </a:r>
          </a:p>
          <a:p>
            <a:r>
              <a:rPr lang="en-US" sz="2000" dirty="0"/>
              <a:t> </a:t>
            </a:r>
            <a:r>
              <a:rPr lang="en-US" sz="2000" dirty="0" smtClean="0"/>
              <a:t>                             =</a:t>
            </a:r>
            <a:r>
              <a:rPr lang="en-US" sz="2000" dirty="0"/>
              <a:t>⇒ e </a:t>
            </a:r>
            <a:r>
              <a:rPr lang="en-US" sz="2000" baseline="30000" dirty="0"/>
              <a:t>3x</a:t>
            </a:r>
            <a:r>
              <a:rPr lang="en-US" sz="2000" dirty="0"/>
              <a:t> /3 + x </a:t>
            </a:r>
            <a:r>
              <a:rPr lang="en-US" sz="2000" baseline="30000" dirty="0"/>
              <a:t>3</a:t>
            </a:r>
            <a:r>
              <a:rPr lang="en-US" sz="2000" dirty="0"/>
              <a:t> /3 − e</a:t>
            </a:r>
            <a:r>
              <a:rPr lang="en-US" sz="2000" baseline="30000" dirty="0"/>
              <a:t> 2y</a:t>
            </a:r>
            <a:r>
              <a:rPr lang="en-US" sz="2000" dirty="0"/>
              <a:t> /2 = c or 3e</a:t>
            </a:r>
            <a:r>
              <a:rPr lang="en-US" sz="2000" baseline="30000" dirty="0"/>
              <a:t> 2y</a:t>
            </a:r>
            <a:r>
              <a:rPr lang="en-US" sz="2000" dirty="0"/>
              <a:t> = 2(e 3x + x </a:t>
            </a:r>
            <a:r>
              <a:rPr lang="en-US" sz="2000" baseline="30000" dirty="0"/>
              <a:t>3</a:t>
            </a:r>
            <a:r>
              <a:rPr lang="en-US" sz="2000" dirty="0"/>
              <a:t> )+c’  </a:t>
            </a:r>
          </a:p>
          <a:p>
            <a:r>
              <a:rPr lang="en-US" sz="2000" dirty="0"/>
              <a:t> Which is a general solution of the given differential equation and c’ is an arbitrary constant</a:t>
            </a:r>
          </a:p>
        </p:txBody>
      </p:sp>
    </p:spTree>
    <p:extLst>
      <p:ext uri="{BB962C8B-B14F-4D97-AF65-F5344CB8AC3E}">
        <p14:creationId xmlns:p14="http://schemas.microsoft.com/office/powerpoint/2010/main" val="120718122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05691" y="685800"/>
            <a:ext cx="8229600" cy="5632311"/>
          </a:xfrm>
          <a:prstGeom prst="rect">
            <a:avLst/>
          </a:prstGeom>
        </p:spPr>
        <p:txBody>
          <a:bodyPr wrap="square">
            <a:spAutoFit/>
          </a:bodyPr>
          <a:lstStyle/>
          <a:p>
            <a:r>
              <a:rPr lang="en-US" dirty="0"/>
              <a:t> </a:t>
            </a:r>
            <a:r>
              <a:rPr lang="en-US" b="1" dirty="0"/>
              <a:t>Linear differential equations.</a:t>
            </a:r>
          </a:p>
          <a:p>
            <a:r>
              <a:rPr lang="en-US" dirty="0"/>
              <a:t> </a:t>
            </a:r>
            <a:r>
              <a:rPr lang="en-US" b="1" dirty="0"/>
              <a:t>Definition :</a:t>
            </a:r>
          </a:p>
          <a:p>
            <a:r>
              <a:rPr lang="en-US" dirty="0"/>
              <a:t>                  A differential equation of the form d y d x + P y = Q, where P and Q are either constants or functions of x is said to be linear differential equation of first order</a:t>
            </a:r>
          </a:p>
          <a:p>
            <a:r>
              <a:rPr lang="en-US" dirty="0" smtClean="0"/>
              <a:t> </a:t>
            </a:r>
            <a:r>
              <a:rPr lang="en-US" b="1" dirty="0"/>
              <a:t>For example,</a:t>
            </a:r>
          </a:p>
          <a:p>
            <a:r>
              <a:rPr lang="en-US" dirty="0"/>
              <a:t>                       d y/ d x + (sec</a:t>
            </a:r>
            <a:r>
              <a:rPr lang="en-US" baseline="30000" dirty="0"/>
              <a:t>2</a:t>
            </a:r>
            <a:r>
              <a:rPr lang="en-US" dirty="0"/>
              <a:t> x)y = sec</a:t>
            </a:r>
            <a:r>
              <a:rPr lang="en-US" baseline="30000" dirty="0"/>
              <a:t>2 </a:t>
            </a:r>
            <a:r>
              <a:rPr lang="en-US" dirty="0"/>
              <a:t>x </a:t>
            </a:r>
            <a:r>
              <a:rPr lang="en-US" dirty="0" err="1"/>
              <a:t>tanx</a:t>
            </a:r>
            <a:r>
              <a:rPr lang="en-US" dirty="0"/>
              <a:t> is linear differential equation of first order.</a:t>
            </a:r>
          </a:p>
          <a:p>
            <a:r>
              <a:rPr lang="en-US" dirty="0"/>
              <a:t> In order to solve the linear differential equation we use the method of separable variable. Linear differential equation of first order is given by</a:t>
            </a:r>
          </a:p>
          <a:p>
            <a:r>
              <a:rPr lang="en-US" dirty="0"/>
              <a:t>                                                   d y/ d x +P y = Q</a:t>
            </a:r>
          </a:p>
          <a:p>
            <a:r>
              <a:rPr lang="en-US" dirty="0" smtClean="0"/>
              <a:t> </a:t>
            </a:r>
            <a:r>
              <a:rPr lang="en-US" dirty="0"/>
              <a:t>where P and Q are either constants or functions of x. </a:t>
            </a:r>
          </a:p>
          <a:p>
            <a:r>
              <a:rPr lang="en-US" dirty="0"/>
              <a:t>        First we solve d y/ d x +P y = 0 by using separable variable method.</a:t>
            </a:r>
          </a:p>
          <a:p>
            <a:r>
              <a:rPr lang="en-US" dirty="0"/>
              <a:t> For ʃ d y/ y = −ʃ </a:t>
            </a:r>
            <a:r>
              <a:rPr lang="en-US" dirty="0" err="1"/>
              <a:t>Pd</a:t>
            </a:r>
            <a:r>
              <a:rPr lang="en-US" dirty="0"/>
              <a:t> x +c.</a:t>
            </a:r>
          </a:p>
          <a:p>
            <a:r>
              <a:rPr lang="en-US" dirty="0"/>
              <a:t> where c is an arbitrary constant.</a:t>
            </a:r>
          </a:p>
          <a:p>
            <a:r>
              <a:rPr lang="en-US" dirty="0"/>
              <a:t> </a:t>
            </a:r>
            <a:r>
              <a:rPr lang="en-US" dirty="0" smtClean="0"/>
              <a:t>          log </a:t>
            </a:r>
            <a:r>
              <a:rPr lang="en-US" dirty="0"/>
              <a:t>y = −ʃ </a:t>
            </a:r>
            <a:r>
              <a:rPr lang="en-US" dirty="0" err="1"/>
              <a:t>Pd</a:t>
            </a:r>
            <a:r>
              <a:rPr lang="en-US" dirty="0"/>
              <a:t> x +c ‘ .</a:t>
            </a:r>
          </a:p>
          <a:p>
            <a:r>
              <a:rPr lang="en-US" dirty="0"/>
              <a:t> </a:t>
            </a:r>
            <a:r>
              <a:rPr lang="en-US" dirty="0" smtClean="0"/>
              <a:t>           ∴ </a:t>
            </a:r>
            <a:r>
              <a:rPr lang="en-US" dirty="0"/>
              <a:t>y = e </a:t>
            </a:r>
            <a:r>
              <a:rPr lang="en-US" baseline="30000" dirty="0"/>
              <a:t>− ʃ </a:t>
            </a:r>
            <a:r>
              <a:rPr lang="en-US" baseline="30000" dirty="0" err="1"/>
              <a:t>Pd</a:t>
            </a:r>
            <a:r>
              <a:rPr lang="en-US" baseline="30000" dirty="0"/>
              <a:t> x</a:t>
            </a:r>
            <a:r>
              <a:rPr lang="en-US" dirty="0"/>
              <a:t> e </a:t>
            </a:r>
            <a:r>
              <a:rPr lang="en-US" baseline="30000" dirty="0"/>
              <a:t>−c ‘</a:t>
            </a:r>
            <a:r>
              <a:rPr lang="en-US" dirty="0"/>
              <a:t> </a:t>
            </a:r>
          </a:p>
          <a:p>
            <a:r>
              <a:rPr lang="en-US" dirty="0" smtClean="0"/>
              <a:t>           ∴ </a:t>
            </a:r>
            <a:r>
              <a:rPr lang="en-US" dirty="0"/>
              <a:t>y = e </a:t>
            </a:r>
            <a:r>
              <a:rPr lang="en-US" baseline="30000" dirty="0"/>
              <a:t>− ʃ </a:t>
            </a:r>
            <a:r>
              <a:rPr lang="en-US" baseline="30000" dirty="0" err="1"/>
              <a:t>Pd</a:t>
            </a:r>
            <a:r>
              <a:rPr lang="en-US" baseline="30000" dirty="0"/>
              <a:t> x</a:t>
            </a:r>
            <a:r>
              <a:rPr lang="en-US" dirty="0"/>
              <a:t> c.</a:t>
            </a:r>
          </a:p>
          <a:p>
            <a:r>
              <a:rPr lang="en-US" dirty="0"/>
              <a:t> Now differentiate on both sides with respect to x we get,</a:t>
            </a:r>
          </a:p>
          <a:p>
            <a:r>
              <a:rPr lang="en-US" dirty="0"/>
              <a:t> </a:t>
            </a:r>
            <a:r>
              <a:rPr lang="en-US" dirty="0" smtClean="0"/>
              <a:t>                         e </a:t>
            </a:r>
            <a:r>
              <a:rPr lang="en-US" baseline="30000" dirty="0"/>
              <a:t>ʃ </a:t>
            </a:r>
            <a:r>
              <a:rPr lang="en-US" baseline="30000" dirty="0" err="1"/>
              <a:t>Pd</a:t>
            </a:r>
            <a:r>
              <a:rPr lang="en-US" baseline="30000" dirty="0"/>
              <a:t> x</a:t>
            </a:r>
            <a:r>
              <a:rPr lang="en-US" dirty="0"/>
              <a:t> d y/ d x + ye </a:t>
            </a:r>
            <a:r>
              <a:rPr lang="en-US" baseline="30000" dirty="0"/>
              <a:t>ʃ </a:t>
            </a:r>
            <a:r>
              <a:rPr lang="en-US" baseline="30000" dirty="0" err="1"/>
              <a:t>Pd</a:t>
            </a:r>
            <a:r>
              <a:rPr lang="en-US" baseline="30000" dirty="0"/>
              <a:t> x </a:t>
            </a:r>
            <a:r>
              <a:rPr lang="en-US" dirty="0"/>
              <a:t>P = 0.</a:t>
            </a:r>
          </a:p>
          <a:p>
            <a:r>
              <a:rPr lang="en-US" dirty="0"/>
              <a:t> </a:t>
            </a:r>
            <a:r>
              <a:rPr lang="en-US" dirty="0" smtClean="0"/>
              <a:t>                                 e </a:t>
            </a:r>
            <a:r>
              <a:rPr lang="en-US" baseline="30000" dirty="0"/>
              <a:t>ʃ </a:t>
            </a:r>
            <a:r>
              <a:rPr lang="en-US" baseline="30000" dirty="0" err="1"/>
              <a:t>Pd</a:t>
            </a:r>
            <a:r>
              <a:rPr lang="en-US" baseline="30000" dirty="0"/>
              <a:t> x</a:t>
            </a:r>
            <a:r>
              <a:rPr lang="en-US" dirty="0"/>
              <a:t> [µ d y/ d x +P y] = 0.</a:t>
            </a:r>
          </a:p>
        </p:txBody>
      </p:sp>
    </p:spTree>
    <p:extLst>
      <p:ext uri="{BB962C8B-B14F-4D97-AF65-F5344CB8AC3E}">
        <p14:creationId xmlns:p14="http://schemas.microsoft.com/office/powerpoint/2010/main" val="207789094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113</TotalTime>
  <Words>1970</Words>
  <Application>Microsoft Office PowerPoint</Application>
  <PresentationFormat>On-screen Show (4:3)</PresentationFormat>
  <Paragraphs>239</Paragraphs>
  <Slides>20</Slides>
  <Notes>1</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Office Theme</vt:lpstr>
      <vt:lpstr>Dfferential equations and laplace equations</vt:lpstr>
      <vt:lpstr>Introduction to Differential Equations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Dfferential equations and laplace equations</dc:title>
  <dc:creator>chandrakumar</dc:creator>
  <cp:lastModifiedBy>chandrakumar</cp:lastModifiedBy>
  <cp:revision>11</cp:revision>
  <dcterms:created xsi:type="dcterms:W3CDTF">2020-04-07T04:52:18Z</dcterms:created>
  <dcterms:modified xsi:type="dcterms:W3CDTF">2020-05-18T14:39:37Z</dcterms:modified>
</cp:coreProperties>
</file>