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EE987623-3214-444D-9B91-52DA17FE4039}" type="datetimeFigureOut">
              <a:rPr lang="en-US" smtClean="0"/>
              <a:t>4/8/2020</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24DCD6F-B6F2-460D-976F-3DF28D4BD410}"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6877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987623-3214-444D-9B91-52DA17FE4039}"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DCD6F-B6F2-460D-976F-3DF28D4BD410}" type="slidenum">
              <a:rPr lang="en-US" smtClean="0"/>
              <a:t>‹#›</a:t>
            </a:fld>
            <a:endParaRPr lang="en-US"/>
          </a:p>
        </p:txBody>
      </p:sp>
    </p:spTree>
    <p:extLst>
      <p:ext uri="{BB962C8B-B14F-4D97-AF65-F5344CB8AC3E}">
        <p14:creationId xmlns:p14="http://schemas.microsoft.com/office/powerpoint/2010/main" val="3002121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987623-3214-444D-9B91-52DA17FE4039}"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DCD6F-B6F2-460D-976F-3DF28D4BD410}" type="slidenum">
              <a:rPr lang="en-US" smtClean="0"/>
              <a:t>‹#›</a:t>
            </a:fld>
            <a:endParaRPr lang="en-US"/>
          </a:p>
        </p:txBody>
      </p:sp>
    </p:spTree>
    <p:extLst>
      <p:ext uri="{BB962C8B-B14F-4D97-AF65-F5344CB8AC3E}">
        <p14:creationId xmlns:p14="http://schemas.microsoft.com/office/powerpoint/2010/main" val="4068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987623-3214-444D-9B91-52DA17FE4039}"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DCD6F-B6F2-460D-976F-3DF28D4BD410}" type="slidenum">
              <a:rPr lang="en-US" smtClean="0"/>
              <a:t>‹#›</a:t>
            </a:fld>
            <a:endParaRPr lang="en-US"/>
          </a:p>
        </p:txBody>
      </p:sp>
    </p:spTree>
    <p:extLst>
      <p:ext uri="{BB962C8B-B14F-4D97-AF65-F5344CB8AC3E}">
        <p14:creationId xmlns:p14="http://schemas.microsoft.com/office/powerpoint/2010/main" val="3241879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987623-3214-444D-9B91-52DA17FE4039}"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DCD6F-B6F2-460D-976F-3DF28D4BD410}"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1547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987623-3214-444D-9B91-52DA17FE4039}"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DCD6F-B6F2-460D-976F-3DF28D4BD410}" type="slidenum">
              <a:rPr lang="en-US" smtClean="0"/>
              <a:t>‹#›</a:t>
            </a:fld>
            <a:endParaRPr lang="en-US"/>
          </a:p>
        </p:txBody>
      </p:sp>
    </p:spTree>
    <p:extLst>
      <p:ext uri="{BB962C8B-B14F-4D97-AF65-F5344CB8AC3E}">
        <p14:creationId xmlns:p14="http://schemas.microsoft.com/office/powerpoint/2010/main" val="1598333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987623-3214-444D-9B91-52DA17FE4039}" type="datetimeFigureOut">
              <a:rPr lang="en-US" smtClean="0"/>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4DCD6F-B6F2-460D-976F-3DF28D4BD410}" type="slidenum">
              <a:rPr lang="en-US" smtClean="0"/>
              <a:t>‹#›</a:t>
            </a:fld>
            <a:endParaRPr lang="en-US"/>
          </a:p>
        </p:txBody>
      </p:sp>
    </p:spTree>
    <p:extLst>
      <p:ext uri="{BB962C8B-B14F-4D97-AF65-F5344CB8AC3E}">
        <p14:creationId xmlns:p14="http://schemas.microsoft.com/office/powerpoint/2010/main" val="159681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987623-3214-444D-9B91-52DA17FE4039}" type="datetimeFigureOut">
              <a:rPr lang="en-US" smtClean="0"/>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4DCD6F-B6F2-460D-976F-3DF28D4BD410}" type="slidenum">
              <a:rPr lang="en-US" smtClean="0"/>
              <a:t>‹#›</a:t>
            </a:fld>
            <a:endParaRPr lang="en-US"/>
          </a:p>
        </p:txBody>
      </p:sp>
    </p:spTree>
    <p:extLst>
      <p:ext uri="{BB962C8B-B14F-4D97-AF65-F5344CB8AC3E}">
        <p14:creationId xmlns:p14="http://schemas.microsoft.com/office/powerpoint/2010/main" val="290366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987623-3214-444D-9B91-52DA17FE4039}" type="datetimeFigureOut">
              <a:rPr lang="en-US" smtClean="0"/>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4DCD6F-B6F2-460D-976F-3DF28D4BD410}" type="slidenum">
              <a:rPr lang="en-US" smtClean="0"/>
              <a:t>‹#›</a:t>
            </a:fld>
            <a:endParaRPr lang="en-US"/>
          </a:p>
        </p:txBody>
      </p:sp>
    </p:spTree>
    <p:extLst>
      <p:ext uri="{BB962C8B-B14F-4D97-AF65-F5344CB8AC3E}">
        <p14:creationId xmlns:p14="http://schemas.microsoft.com/office/powerpoint/2010/main" val="3690849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987623-3214-444D-9B91-52DA17FE4039}"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DCD6F-B6F2-460D-976F-3DF28D4BD410}" type="slidenum">
              <a:rPr lang="en-US" smtClean="0"/>
              <a:t>‹#›</a:t>
            </a:fld>
            <a:endParaRPr lang="en-US"/>
          </a:p>
        </p:txBody>
      </p:sp>
    </p:spTree>
    <p:extLst>
      <p:ext uri="{BB962C8B-B14F-4D97-AF65-F5344CB8AC3E}">
        <p14:creationId xmlns:p14="http://schemas.microsoft.com/office/powerpoint/2010/main" val="1051444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987623-3214-444D-9B91-52DA17FE4039}"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DCD6F-B6F2-460D-976F-3DF28D4BD410}" type="slidenum">
              <a:rPr lang="en-US" smtClean="0"/>
              <a:t>‹#›</a:t>
            </a:fld>
            <a:endParaRPr lang="en-US"/>
          </a:p>
        </p:txBody>
      </p:sp>
    </p:spTree>
    <p:extLst>
      <p:ext uri="{BB962C8B-B14F-4D97-AF65-F5344CB8AC3E}">
        <p14:creationId xmlns:p14="http://schemas.microsoft.com/office/powerpoint/2010/main" val="1481331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EE987623-3214-444D-9B91-52DA17FE4039}" type="datetimeFigureOut">
              <a:rPr lang="en-US" smtClean="0"/>
              <a:t>4/8/2020</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A24DCD6F-B6F2-460D-976F-3DF28D4BD410}" type="slidenum">
              <a:rPr lang="en-US" smtClean="0"/>
              <a:t>‹#›</a:t>
            </a:fld>
            <a:endParaRPr lang="en-US"/>
          </a:p>
        </p:txBody>
      </p:sp>
    </p:spTree>
    <p:extLst>
      <p:ext uri="{BB962C8B-B14F-4D97-AF65-F5344CB8AC3E}">
        <p14:creationId xmlns:p14="http://schemas.microsoft.com/office/powerpoint/2010/main" val="2969556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hyperlink" Target="http://ecomputernotes.com/fundamental/number-system/binary-number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computernotes.com/fundamental/introduction-to-computer/supercomputer" TargetMode="External"/><Relationship Id="rId2" Type="http://schemas.openxmlformats.org/officeDocument/2006/relationships/hyperlink" Target="http://ecomputernotes.com/computernetworkingnotes/communication-networks/analog-signa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computernotes.com/fundamental/terms/microprocesso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computernotes.com/fundamental/input-output-and-memory/list-various-input-and-output-devic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www.marketing91.com/swot-analysis-of-banking-industry/" TargetMode="External"/><Relationship Id="rId2" Type="http://schemas.openxmlformats.org/officeDocument/2006/relationships/hyperlink" Target="https://www.marketing91.com/people-marketing-mi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www.marketing91.com/difference-between-goods-and-services/" TargetMode="External"/><Relationship Id="rId2" Type="http://schemas.openxmlformats.org/officeDocument/2006/relationships/hyperlink" Target="https://www.marketing91.com/types-of-products/"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www.marketing91.com/individual-marketing/"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tools.cisco.com/security/center/resources/virus_differences#executable_fil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tools.cisco.com/security/center/resources/virus_differences#social_engineering"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4FC588-E5AA-4E67-8F05-D552EAF930CB}"/>
              </a:ext>
            </a:extLst>
          </p:cNvPr>
          <p:cNvSpPr>
            <a:spLocks noGrp="1"/>
          </p:cNvSpPr>
          <p:nvPr>
            <p:ph type="title"/>
          </p:nvPr>
        </p:nvSpPr>
        <p:spPr>
          <a:xfrm>
            <a:off x="655092" y="1460310"/>
            <a:ext cx="11204811" cy="3429742"/>
          </a:xfrm>
        </p:spPr>
        <p:txBody>
          <a:bodyPr/>
          <a:lstStyle/>
          <a:p>
            <a:r>
              <a:rPr lang="en-US" dirty="0">
                <a:solidFill>
                  <a:srgbClr val="FF0000"/>
                </a:solidFill>
                <a:latin typeface="Times New Roman" panose="02020603050405020304" pitchFamily="18" charset="0"/>
                <a:cs typeface="Times New Roman" panose="02020603050405020304" pitchFamily="18" charset="0"/>
              </a:rPr>
              <a:t>FUNDAMENTALS OF INFORMATION TECHNOLOGY</a:t>
            </a:r>
          </a:p>
        </p:txBody>
      </p:sp>
    </p:spTree>
    <p:extLst>
      <p:ext uri="{BB962C8B-B14F-4D97-AF65-F5344CB8AC3E}">
        <p14:creationId xmlns:p14="http://schemas.microsoft.com/office/powerpoint/2010/main" val="3303299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4598E-7116-4224-8450-100F12892DAF}"/>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CLASSIFICATION DIGITAL COMPUTER</a:t>
            </a:r>
          </a:p>
        </p:txBody>
      </p:sp>
      <p:sp>
        <p:nvSpPr>
          <p:cNvPr id="4" name="Rectangle 1">
            <a:extLst>
              <a:ext uri="{FF2B5EF4-FFF2-40B4-BE49-F238E27FC236}">
                <a16:creationId xmlns:a16="http://schemas.microsoft.com/office/drawing/2014/main" id="{2A97C242-DC81-4CCE-881B-7ED6A740D5AE}"/>
              </a:ext>
            </a:extLst>
          </p:cNvPr>
          <p:cNvSpPr>
            <a:spLocks noGrp="1" noChangeArrowheads="1"/>
          </p:cNvSpPr>
          <p:nvPr>
            <p:ph idx="1"/>
          </p:nvPr>
        </p:nvSpPr>
        <p:spPr bwMode="auto">
          <a:xfrm>
            <a:off x="768626" y="1944731"/>
            <a:ext cx="10071652" cy="426393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9350" rIns="0" bIns="79350" numCol="1" anchor="ctr" anchorCtr="0" compatLnSpc="1">
            <a:prstTxWarp prst="textNoShape">
              <a:avLst/>
            </a:prstTxWarp>
            <a:spAutoFit/>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According to functionality, </a:t>
            </a:r>
            <a:r>
              <a:rPr lang="en-US" b="1" dirty="0">
                <a:solidFill>
                  <a:schemeClr val="tx1"/>
                </a:solidFill>
                <a:latin typeface="Times New Roman" panose="02020603050405020304" pitchFamily="18" charset="0"/>
                <a:cs typeface="Times New Roman" panose="02020603050405020304" pitchFamily="18" charset="0"/>
              </a:rPr>
              <a:t>Type of computers</a:t>
            </a:r>
            <a:r>
              <a:rPr lang="en-US" dirty="0">
                <a:solidFill>
                  <a:schemeClr val="tx1"/>
                </a:solidFill>
                <a:latin typeface="Times New Roman" panose="02020603050405020304" pitchFamily="18" charset="0"/>
                <a:cs typeface="Times New Roman" panose="02020603050405020304" pitchFamily="18" charset="0"/>
              </a:rPr>
              <a:t> are classified as :</a:t>
            </a: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a:p>
            <a:pPr marL="45720" indent="0">
              <a:buNone/>
            </a:pPr>
            <a:r>
              <a:rPr lang="en-US" b="1" dirty="0">
                <a:solidFill>
                  <a:schemeClr val="tx1"/>
                </a:solidFill>
                <a:latin typeface="Times New Roman" panose="02020603050405020304" pitchFamily="18" charset="0"/>
                <a:cs typeface="Times New Roman" panose="02020603050405020304" pitchFamily="18" charset="0"/>
              </a:rPr>
              <a:t>Analog Computer </a:t>
            </a:r>
          </a:p>
          <a:p>
            <a:r>
              <a:rPr lang="en-US" dirty="0">
                <a:solidFill>
                  <a:schemeClr val="tx1"/>
                </a:solidFill>
                <a:latin typeface="Times New Roman" panose="02020603050405020304" pitchFamily="18" charset="0"/>
                <a:cs typeface="Times New Roman" panose="02020603050405020304" pitchFamily="18" charset="0"/>
              </a:rPr>
              <a:t> An analog computer (spelt analogue in British English) is a form of computer that uses </a:t>
            </a:r>
            <a:r>
              <a:rPr lang="en-US" i="1" dirty="0">
                <a:solidFill>
                  <a:schemeClr val="tx1"/>
                </a:solidFill>
                <a:latin typeface="Times New Roman" panose="02020603050405020304" pitchFamily="18" charset="0"/>
                <a:cs typeface="Times New Roman" panose="02020603050405020304" pitchFamily="18" charset="0"/>
              </a:rPr>
              <a:t>continuous </a:t>
            </a:r>
            <a:r>
              <a:rPr lang="en-US" dirty="0">
                <a:solidFill>
                  <a:schemeClr val="tx1"/>
                </a:solidFill>
                <a:latin typeface="Times New Roman" panose="02020603050405020304" pitchFamily="18" charset="0"/>
                <a:cs typeface="Times New Roman" panose="02020603050405020304" pitchFamily="18" charset="0"/>
              </a:rPr>
              <a:t>physical phenomena such as electrical, mechanical, or hydraulic quantities to model the problem being solved.</a:t>
            </a: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a:p>
            <a:pPr marL="45720" indent="0">
              <a:buNone/>
            </a:pPr>
            <a:r>
              <a:rPr lang="en-US" b="1" dirty="0">
                <a:solidFill>
                  <a:schemeClr val="tx1"/>
                </a:solidFill>
                <a:latin typeface="Times New Roman" panose="02020603050405020304" pitchFamily="18" charset="0"/>
                <a:cs typeface="Times New Roman" panose="02020603050405020304" pitchFamily="18" charset="0"/>
              </a:rPr>
              <a:t>Digital Computer</a:t>
            </a:r>
          </a:p>
          <a:p>
            <a:r>
              <a:rPr lang="en-US" dirty="0">
                <a:solidFill>
                  <a:schemeClr val="tx1"/>
                </a:solidFill>
                <a:latin typeface="Times New Roman" panose="02020603050405020304" pitchFamily="18" charset="0"/>
                <a:cs typeface="Times New Roman" panose="02020603050405020304" pitchFamily="18" charset="0"/>
              </a:rPr>
              <a:t> A computer that performs calculations and logical operations with quantities represented as digits, usually in the </a:t>
            </a:r>
            <a:r>
              <a:rPr lang="en-US" dirty="0">
                <a:solidFill>
                  <a:schemeClr val="tx1"/>
                </a:solidFill>
                <a:latin typeface="Times New Roman" panose="02020603050405020304" pitchFamily="18" charset="0"/>
                <a:cs typeface="Times New Roman" panose="02020603050405020304" pitchFamily="18" charset="0"/>
                <a:hlinkClick r:id="rId2" tooltip="binary number system">
                  <a:extLst>
                    <a:ext uri="{A12FA001-AC4F-418D-AE19-62706E023703}">
                      <ahyp:hlinkClr xmlns:ahyp="http://schemas.microsoft.com/office/drawing/2018/hyperlinkcolor" val="tx"/>
                    </a:ext>
                  </a:extLst>
                </a:hlinkClick>
              </a:rPr>
              <a:t>binary number system</a:t>
            </a:r>
            <a:endParaRPr lang="en-US" dirty="0">
              <a:solidFill>
                <a:schemeClr val="tx1"/>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6789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8F6B5-9A76-40A1-8807-CD4DA7D1B676}"/>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7DE9165D-D829-4CFC-A43F-51FC1CC33042}"/>
              </a:ext>
            </a:extLst>
          </p:cNvPr>
          <p:cNvSpPr>
            <a:spLocks noGrp="1"/>
          </p:cNvSpPr>
          <p:nvPr>
            <p:ph idx="1"/>
          </p:nvPr>
        </p:nvSpPr>
        <p:spPr/>
        <p:txBody>
          <a:bodyPr>
            <a:normAutofit lnSpcReduction="10000"/>
          </a:bodyPr>
          <a:lstStyle/>
          <a:p>
            <a:pPr marL="45720" indent="0">
              <a:buNone/>
            </a:pPr>
            <a:r>
              <a:rPr lang="en-US" b="1" dirty="0">
                <a:solidFill>
                  <a:schemeClr val="tx1"/>
                </a:solidFill>
                <a:latin typeface="Times New Roman" panose="02020603050405020304" pitchFamily="18" charset="0"/>
                <a:cs typeface="Times New Roman" panose="02020603050405020304" pitchFamily="18" charset="0"/>
              </a:rPr>
              <a:t>Hybrid Computer (Analog + Digital)</a:t>
            </a:r>
          </a:p>
          <a:p>
            <a:r>
              <a:rPr lang="en-US" dirty="0">
                <a:solidFill>
                  <a:schemeClr val="tx1"/>
                </a:solidFill>
                <a:latin typeface="Times New Roman" panose="02020603050405020304" pitchFamily="18" charset="0"/>
                <a:cs typeface="Times New Roman" panose="02020603050405020304" pitchFamily="18" charset="0"/>
              </a:rPr>
              <a:t> A combination of computers those are capable of inputting and outputting in both digital and </a:t>
            </a:r>
            <a:r>
              <a:rPr lang="en-US" dirty="0">
                <a:solidFill>
                  <a:schemeClr val="tx1"/>
                </a:solidFill>
                <a:latin typeface="Times New Roman" panose="02020603050405020304" pitchFamily="18" charset="0"/>
                <a:cs typeface="Times New Roman" panose="02020603050405020304" pitchFamily="18" charset="0"/>
                <a:hlinkClick r:id="rId2" tooltip="analog signals">
                  <a:extLst>
                    <a:ext uri="{A12FA001-AC4F-418D-AE19-62706E023703}">
                      <ahyp:hlinkClr xmlns:ahyp="http://schemas.microsoft.com/office/drawing/2018/hyperlinkcolor" val="tx"/>
                    </a:ext>
                  </a:extLst>
                </a:hlinkClick>
              </a:rPr>
              <a:t>analog signals</a:t>
            </a:r>
            <a:r>
              <a:rPr lang="en-US" dirty="0">
                <a:solidFill>
                  <a:schemeClr val="tx1"/>
                </a:solidFill>
                <a:latin typeface="Times New Roman" panose="02020603050405020304" pitchFamily="18" charset="0"/>
                <a:cs typeface="Times New Roman" panose="02020603050405020304" pitchFamily="18" charset="0"/>
              </a:rPr>
              <a:t>. A hybrid computer system setup offers a cost effective method of performing complex simulations.</a:t>
            </a:r>
          </a:p>
          <a:p>
            <a:r>
              <a:rPr lang="en-US" b="1" dirty="0">
                <a:solidFill>
                  <a:schemeClr val="tx1"/>
                </a:solidFill>
                <a:latin typeface="Times New Roman" panose="02020603050405020304" pitchFamily="18" charset="0"/>
                <a:cs typeface="Times New Roman" panose="02020603050405020304" pitchFamily="18" charset="0"/>
              </a:rPr>
              <a:t>On the basis of Size: Type of Computer</a:t>
            </a:r>
          </a:p>
          <a:p>
            <a:pPr marL="45720" indent="0">
              <a:buNone/>
            </a:pPr>
            <a:r>
              <a:rPr lang="en-US" b="1" dirty="0">
                <a:solidFill>
                  <a:schemeClr val="tx1"/>
                </a:solidFill>
                <a:latin typeface="Times New Roman" panose="02020603050405020304" pitchFamily="18" charset="0"/>
                <a:cs typeface="Times New Roman" panose="02020603050405020304" pitchFamily="18" charset="0"/>
              </a:rPr>
              <a:t>Super Computer</a:t>
            </a:r>
          </a:p>
          <a:p>
            <a:r>
              <a:rPr lang="en-US" dirty="0">
                <a:solidFill>
                  <a:schemeClr val="tx1"/>
                </a:solidFill>
                <a:latin typeface="Times New Roman" panose="02020603050405020304" pitchFamily="18" charset="0"/>
                <a:cs typeface="Times New Roman" panose="02020603050405020304" pitchFamily="18" charset="0"/>
              </a:rPr>
              <a:t>The fastest and most powerful type of computer Supercomputers are very expensive and are employed for specialized applications that require immense amounts of mathematical calculations. For example, weather forecasting requires a </a:t>
            </a:r>
            <a:r>
              <a:rPr lang="en-US" dirty="0">
                <a:solidFill>
                  <a:schemeClr val="tx1"/>
                </a:solidFill>
                <a:latin typeface="Times New Roman" panose="02020603050405020304" pitchFamily="18" charset="0"/>
                <a:cs typeface="Times New Roman" panose="02020603050405020304" pitchFamily="18" charset="0"/>
                <a:hlinkClick r:id="rId3" tooltip="supercomputer">
                  <a:extLst>
                    <a:ext uri="{A12FA001-AC4F-418D-AE19-62706E023703}">
                      <ahyp:hlinkClr xmlns:ahyp="http://schemas.microsoft.com/office/drawing/2018/hyperlinkcolor" val="tx"/>
                    </a:ext>
                  </a:extLst>
                </a:hlinkClick>
              </a:rPr>
              <a:t>supercomputer</a:t>
            </a:r>
            <a:r>
              <a:rPr lang="en-US" dirty="0">
                <a:solidFill>
                  <a:schemeClr val="tx1"/>
                </a:solidFill>
                <a:latin typeface="Times New Roman" panose="02020603050405020304" pitchFamily="18" charset="0"/>
                <a:cs typeface="Times New Roman" panose="02020603050405020304" pitchFamily="18" charset="0"/>
              </a:rPr>
              <a:t>. Other uses of supercomputers include animated graphics, fluid dynamic calculations, nuclear energy research, and petroleum exploration.</a:t>
            </a:r>
          </a:p>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2547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09056-09F3-4696-BF5A-CC2F8A9625E3}"/>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F9AFAC59-3B4F-4722-B31A-3CA3048B16DE}"/>
              </a:ext>
            </a:extLst>
          </p:cNvPr>
          <p:cNvSpPr>
            <a:spLocks noGrp="1"/>
          </p:cNvSpPr>
          <p:nvPr>
            <p:ph idx="1"/>
          </p:nvPr>
        </p:nvSpPr>
        <p:spPr/>
        <p:txBody>
          <a:bodyPr/>
          <a:lstStyle/>
          <a:p>
            <a:pPr marL="45720" indent="0">
              <a:buNone/>
            </a:pPr>
            <a:r>
              <a:rPr lang="en-US" b="1" dirty="0">
                <a:solidFill>
                  <a:schemeClr val="tx1"/>
                </a:solidFill>
                <a:latin typeface="Times New Roman" panose="02020603050405020304" pitchFamily="18" charset="0"/>
                <a:cs typeface="Times New Roman" panose="02020603050405020304" pitchFamily="18" charset="0"/>
              </a:rPr>
              <a:t>Mainframe Computer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very large and expensive computer capable of supporting hundreds, or even thousands, of users simultaneously.</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In the hierarchy that starts with a simple </a:t>
            </a:r>
            <a:r>
              <a:rPr lang="en-US" dirty="0">
                <a:solidFill>
                  <a:schemeClr val="tx1"/>
                </a:solidFill>
                <a:latin typeface="Times New Roman" panose="02020603050405020304" pitchFamily="18" charset="0"/>
                <a:cs typeface="Times New Roman" panose="02020603050405020304" pitchFamily="18" charset="0"/>
                <a:hlinkClick r:id="rId2" tooltip="microprocessor">
                  <a:extLst>
                    <a:ext uri="{A12FA001-AC4F-418D-AE19-62706E023703}">
                      <ahyp:hlinkClr xmlns:ahyp="http://schemas.microsoft.com/office/drawing/2018/hyperlinkcolor" val="tx"/>
                    </a:ext>
                  </a:extLst>
                </a:hlinkClick>
              </a:rPr>
              <a:t>microprocessor</a:t>
            </a:r>
            <a:r>
              <a:rPr lang="en-US" dirty="0">
                <a:solidFill>
                  <a:schemeClr val="tx1"/>
                </a:solidFill>
                <a:latin typeface="Times New Roman" panose="02020603050405020304" pitchFamily="18" charset="0"/>
                <a:cs typeface="Times New Roman" panose="02020603050405020304" pitchFamily="18" charset="0"/>
              </a:rPr>
              <a:t> (in watches, for example) at the bottom and moves to supercomputers at the top, mainframes are just below supercomputers.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some ways, mainframes are more powerful than supercomputers because they support more simultaneous programs.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But supercomputers can execute a single program faster than a mainframe.</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6859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AD4DB-4FBF-44AC-97D1-C63C806986AC}"/>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326C0D09-277B-47A9-99FB-6E03F6FF5143}"/>
              </a:ext>
            </a:extLst>
          </p:cNvPr>
          <p:cNvSpPr>
            <a:spLocks noGrp="1"/>
          </p:cNvSpPr>
          <p:nvPr>
            <p:ph idx="1"/>
          </p:nvPr>
        </p:nvSpPr>
        <p:spPr/>
        <p:txBody>
          <a:bodyPr/>
          <a:lstStyle/>
          <a:p>
            <a:pPr marL="45720" indent="0">
              <a:buNone/>
            </a:pPr>
            <a:r>
              <a:rPr lang="en-US" b="1" dirty="0">
                <a:solidFill>
                  <a:schemeClr val="tx1"/>
                </a:solidFill>
                <a:latin typeface="Times New Roman" panose="02020603050405020304" pitchFamily="18" charset="0"/>
                <a:cs typeface="Times New Roman" panose="02020603050405020304" pitchFamily="18" charset="0"/>
              </a:rPr>
              <a:t>Mini Computer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midsized computer.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size and power, minicomputers lie between </a:t>
            </a:r>
            <a:r>
              <a:rPr lang="en-US" i="1" dirty="0">
                <a:solidFill>
                  <a:schemeClr val="tx1"/>
                </a:solidFill>
                <a:latin typeface="Times New Roman" panose="02020603050405020304" pitchFamily="18" charset="0"/>
                <a:cs typeface="Times New Roman" panose="02020603050405020304" pitchFamily="18" charset="0"/>
              </a:rPr>
              <a:t>workstations </a:t>
            </a:r>
            <a:r>
              <a:rPr lang="en-US" dirty="0">
                <a:solidFill>
                  <a:schemeClr val="tx1"/>
                </a:solidFill>
                <a:latin typeface="Times New Roman" panose="02020603050405020304" pitchFamily="18" charset="0"/>
                <a:cs typeface="Times New Roman" panose="02020603050405020304" pitchFamily="18" charset="0"/>
              </a:rPr>
              <a:t>and </a:t>
            </a:r>
            <a:r>
              <a:rPr lang="en-US" i="1" dirty="0">
                <a:solidFill>
                  <a:schemeClr val="tx1"/>
                </a:solidFill>
                <a:latin typeface="Times New Roman" panose="02020603050405020304" pitchFamily="18" charset="0"/>
                <a:cs typeface="Times New Roman" panose="02020603050405020304" pitchFamily="18" charset="0"/>
              </a:rPr>
              <a:t>mainframes</a:t>
            </a:r>
            <a:r>
              <a:rPr lang="en-US" dirty="0">
                <a:solidFill>
                  <a:schemeClr val="tx1"/>
                </a:solidFill>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the past decade, the distinction between large minicomputers and small mainframes has blurred, however, as has the distinction between small minicomputers and workstations.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But in general, a minicomputer is a multiprocessing system capable of supporting from 4 to about 200 users simultaneously.</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3938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8F426-F81A-4649-94C7-C3F1B245E6FC}"/>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B81110D9-1311-4491-B99D-B259E6F395F4}"/>
              </a:ext>
            </a:extLst>
          </p:cNvPr>
          <p:cNvSpPr>
            <a:spLocks noGrp="1"/>
          </p:cNvSpPr>
          <p:nvPr>
            <p:ph idx="1"/>
          </p:nvPr>
        </p:nvSpPr>
        <p:spPr/>
        <p:txBody>
          <a:bodyPr/>
          <a:lstStyle/>
          <a:p>
            <a:pPr marL="45720" indent="0">
              <a:buNone/>
            </a:pPr>
            <a:r>
              <a:rPr lang="en-US" b="1" dirty="0">
                <a:solidFill>
                  <a:schemeClr val="tx1"/>
                </a:solidFill>
                <a:latin typeface="Times New Roman" panose="02020603050405020304" pitchFamily="18" charset="0"/>
                <a:cs typeface="Times New Roman" panose="02020603050405020304" pitchFamily="18" charset="0"/>
              </a:rPr>
              <a:t>Micro Computer or Personal Computer</a:t>
            </a:r>
          </a:p>
          <a:p>
            <a:pPr marL="45720" indent="0">
              <a:buNone/>
            </a:pPr>
            <a:r>
              <a:rPr lang="en-US" dirty="0">
                <a:solidFill>
                  <a:schemeClr val="tx1"/>
                </a:solidFill>
                <a:latin typeface="Times New Roman" panose="02020603050405020304" pitchFamily="18" charset="0"/>
                <a:cs typeface="Times New Roman" panose="02020603050405020304" pitchFamily="18" charset="0"/>
              </a:rPr>
              <a:t>• </a:t>
            </a:r>
            <a:r>
              <a:rPr lang="en-US" b="1" dirty="0">
                <a:solidFill>
                  <a:schemeClr val="tx1"/>
                </a:solidFill>
                <a:latin typeface="Times New Roman" panose="02020603050405020304" pitchFamily="18" charset="0"/>
                <a:cs typeface="Times New Roman" panose="02020603050405020304" pitchFamily="18" charset="0"/>
              </a:rPr>
              <a:t>Desktop Computer</a:t>
            </a:r>
            <a:r>
              <a:rPr lang="en-US" dirty="0">
                <a:solidFill>
                  <a:schemeClr val="tx1"/>
                </a:solidFill>
                <a:latin typeface="Times New Roman" panose="02020603050405020304" pitchFamily="18" charset="0"/>
                <a:cs typeface="Times New Roman" panose="02020603050405020304" pitchFamily="18" charset="0"/>
              </a:rPr>
              <a:t>: a personal or micro-mini computer sufficient to fit on a desk.</a:t>
            </a:r>
          </a:p>
          <a:p>
            <a:pPr marL="45720" indent="0">
              <a:buNone/>
            </a:pPr>
            <a:r>
              <a:rPr lang="en-US" dirty="0">
                <a:solidFill>
                  <a:schemeClr val="tx1"/>
                </a:solidFill>
                <a:latin typeface="Times New Roman" panose="02020603050405020304" pitchFamily="18" charset="0"/>
                <a:cs typeface="Times New Roman" panose="02020603050405020304" pitchFamily="18" charset="0"/>
              </a:rPr>
              <a:t>• </a:t>
            </a:r>
            <a:r>
              <a:rPr lang="en-US" b="1" dirty="0">
                <a:solidFill>
                  <a:schemeClr val="tx1"/>
                </a:solidFill>
                <a:latin typeface="Times New Roman" panose="02020603050405020304" pitchFamily="18" charset="0"/>
                <a:cs typeface="Times New Roman" panose="02020603050405020304" pitchFamily="18" charset="0"/>
              </a:rPr>
              <a:t>Laptop Computer</a:t>
            </a:r>
            <a:r>
              <a:rPr lang="en-US" dirty="0">
                <a:solidFill>
                  <a:schemeClr val="tx1"/>
                </a:solidFill>
                <a:latin typeface="Times New Roman" panose="02020603050405020304" pitchFamily="18" charset="0"/>
                <a:cs typeface="Times New Roman" panose="02020603050405020304" pitchFamily="18" charset="0"/>
              </a:rPr>
              <a:t>: a portable computer complete with an integrated screen and keyboard. It is generally smaller in size than a desktop computer and larger than a notebook computer.</a:t>
            </a:r>
          </a:p>
          <a:p>
            <a:pPr marL="45720" indent="0">
              <a:buNone/>
            </a:pPr>
            <a:r>
              <a:rPr lang="en-US" dirty="0">
                <a:solidFill>
                  <a:schemeClr val="tx1"/>
                </a:solidFill>
                <a:latin typeface="Times New Roman" panose="02020603050405020304" pitchFamily="18" charset="0"/>
                <a:cs typeface="Times New Roman" panose="02020603050405020304" pitchFamily="18" charset="0"/>
              </a:rPr>
              <a:t>• </a:t>
            </a:r>
            <a:r>
              <a:rPr lang="en-US" b="1" dirty="0">
                <a:solidFill>
                  <a:schemeClr val="tx1"/>
                </a:solidFill>
                <a:latin typeface="Times New Roman" panose="02020603050405020304" pitchFamily="18" charset="0"/>
                <a:cs typeface="Times New Roman" panose="02020603050405020304" pitchFamily="18" charset="0"/>
              </a:rPr>
              <a:t>Palmtop Computer/Digital Diary /Notebook /PDAs</a:t>
            </a:r>
            <a:r>
              <a:rPr lang="en-US" dirty="0">
                <a:solidFill>
                  <a:schemeClr val="tx1"/>
                </a:solidFill>
                <a:latin typeface="Times New Roman" panose="02020603050405020304" pitchFamily="18" charset="0"/>
                <a:cs typeface="Times New Roman" panose="02020603050405020304" pitchFamily="18" charset="0"/>
              </a:rPr>
              <a:t>: a hand-sized computer. Palmtops have no keyboard but the screen serves both as an input and </a:t>
            </a:r>
            <a:r>
              <a:rPr lang="en-US" dirty="0">
                <a:solidFill>
                  <a:schemeClr val="tx1"/>
                </a:solidFill>
                <a:latin typeface="Times New Roman" panose="02020603050405020304" pitchFamily="18" charset="0"/>
                <a:cs typeface="Times New Roman" panose="02020603050405020304" pitchFamily="18" charset="0"/>
                <a:hlinkClick r:id="rId2" tooltip="Output Device can produce the final product of machine processing into a form usable by humans.">
                  <a:extLst>
                    <a:ext uri="{A12FA001-AC4F-418D-AE19-62706E023703}">
                      <ahyp:hlinkClr xmlns:ahyp="http://schemas.microsoft.com/office/drawing/2018/hyperlinkcolor" val="tx"/>
                    </a:ext>
                  </a:extLst>
                </a:hlinkClick>
              </a:rPr>
              <a:t>output device</a:t>
            </a:r>
            <a:r>
              <a:rPr lang="en-US" dirty="0">
                <a:solidFill>
                  <a:schemeClr val="tx1"/>
                </a:solidFill>
                <a:latin typeface="Times New Roman" panose="02020603050405020304" pitchFamily="18" charset="0"/>
                <a:cs typeface="Times New Roman" panose="02020603050405020304" pitchFamily="18" charset="0"/>
              </a:rPr>
              <a:t>.</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8174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A3A3-AFC0-42B6-9C98-5D9519079C8B}"/>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ANATOMY OF DIGITAL COMPUTER</a:t>
            </a:r>
          </a:p>
        </p:txBody>
      </p:sp>
      <p:sp>
        <p:nvSpPr>
          <p:cNvPr id="3" name="Content Placeholder 2">
            <a:extLst>
              <a:ext uri="{FF2B5EF4-FFF2-40B4-BE49-F238E27FC236}">
                <a16:creationId xmlns:a16="http://schemas.microsoft.com/office/drawing/2014/main" id="{0A03333C-38EE-4DEB-B8A8-F38A6FE74F4D}"/>
              </a:ext>
            </a:extLst>
          </p:cNvPr>
          <p:cNvSpPr>
            <a:spLocks noGrp="1"/>
          </p:cNvSpPr>
          <p:nvPr>
            <p:ph idx="1"/>
          </p:nvPr>
        </p:nvSpPr>
        <p:spPr/>
        <p:txBody>
          <a:bodyPr/>
          <a:lstStyle/>
          <a:p>
            <a:pPr marL="45720" indent="0">
              <a:buNone/>
            </a:pPr>
            <a:r>
              <a:rPr lang="en-US" b="1" dirty="0">
                <a:solidFill>
                  <a:schemeClr val="tx1"/>
                </a:solidFill>
                <a:latin typeface="Times New Roman" panose="02020603050405020304" pitchFamily="18" charset="0"/>
                <a:cs typeface="Times New Roman" panose="02020603050405020304" pitchFamily="18" charset="0"/>
              </a:rPr>
              <a:t>Central Processing Unit:</a:t>
            </a:r>
            <a:r>
              <a:rPr lang="en-US" dirty="0">
                <a:solidFill>
                  <a:schemeClr val="tx1"/>
                </a:solidFill>
                <a:latin typeface="Times New Roman" panose="02020603050405020304" pitchFamily="18" charset="0"/>
                <a:cs typeface="Times New Roman" panose="02020603050405020304" pitchFamily="18" charset="0"/>
              </a:rPr>
              <a:t> It consist of three main parts</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Memory</a:t>
            </a: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Arithmetic and logical unit</a:t>
            </a: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Control Unit</a:t>
            </a:r>
            <a:endParaRPr lang="en-US" dirty="0">
              <a:solidFill>
                <a:schemeClr val="tx1"/>
              </a:solidFill>
              <a:latin typeface="Times New Roman" panose="02020603050405020304" pitchFamily="18" charset="0"/>
              <a:cs typeface="Times New Roman" panose="02020603050405020304" pitchFamily="18" charset="0"/>
            </a:endParaRPr>
          </a:p>
          <a:p>
            <a:pPr marL="45720" indent="0">
              <a:buNone/>
            </a:pP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0486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B6B56-1153-4108-94C1-364A21B1B916}"/>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ARCHITECTURE</a:t>
            </a:r>
          </a:p>
        </p:txBody>
      </p:sp>
      <p:pic>
        <p:nvPicPr>
          <p:cNvPr id="4" name="Content Placeholder 3">
            <a:extLst>
              <a:ext uri="{FF2B5EF4-FFF2-40B4-BE49-F238E27FC236}">
                <a16:creationId xmlns:a16="http://schemas.microsoft.com/office/drawing/2014/main" id="{5E147B8F-FEF1-465F-938A-A88F01472317}"/>
              </a:ext>
            </a:extLst>
          </p:cNvPr>
          <p:cNvPicPr>
            <a:picLocks noGrp="1" noChangeAspect="1"/>
          </p:cNvPicPr>
          <p:nvPr>
            <p:ph idx="1"/>
          </p:nvPr>
        </p:nvPicPr>
        <p:blipFill>
          <a:blip r:embed="rId2"/>
          <a:stretch>
            <a:fillRect/>
          </a:stretch>
        </p:blipFill>
        <p:spPr>
          <a:xfrm>
            <a:off x="1143000" y="2133600"/>
            <a:ext cx="9875520" cy="4293703"/>
          </a:xfrm>
          <a:prstGeom prst="rect">
            <a:avLst/>
          </a:prstGeom>
        </p:spPr>
      </p:pic>
    </p:spTree>
    <p:extLst>
      <p:ext uri="{BB962C8B-B14F-4D97-AF65-F5344CB8AC3E}">
        <p14:creationId xmlns:p14="http://schemas.microsoft.com/office/powerpoint/2010/main" val="1261336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DDE97-8ADE-4C82-BB4C-069574720667}"/>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FUNCTIONS</a:t>
            </a:r>
          </a:p>
        </p:txBody>
      </p:sp>
      <p:sp>
        <p:nvSpPr>
          <p:cNvPr id="3" name="Content Placeholder 2">
            <a:extLst>
              <a:ext uri="{FF2B5EF4-FFF2-40B4-BE49-F238E27FC236}">
                <a16:creationId xmlns:a16="http://schemas.microsoft.com/office/drawing/2014/main" id="{E13C7E7C-184C-4987-AB50-C924F2B2985F}"/>
              </a:ext>
            </a:extLst>
          </p:cNvPr>
          <p:cNvSpPr>
            <a:spLocks noGrp="1"/>
          </p:cNvSpPr>
          <p:nvPr>
            <p:ph idx="1"/>
          </p:nvPr>
        </p:nvSpPr>
        <p:spPr/>
        <p:txBody>
          <a:bodyPr/>
          <a:lstStyle/>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Memory: </a:t>
            </a:r>
            <a:r>
              <a:rPr lang="en-US" dirty="0">
                <a:solidFill>
                  <a:schemeClr val="tx1"/>
                </a:solidFill>
                <a:latin typeface="Times New Roman" panose="02020603050405020304" pitchFamily="18" charset="0"/>
                <a:cs typeface="Times New Roman" panose="02020603050405020304" pitchFamily="18" charset="0"/>
              </a:rPr>
              <a:t>It is term, which is used in data storage, and also stored important information of data for future use and also transfer to another device when needed. We can say that it is primary type of storage or internal memory. Internal memory is executed through two types of memory technology</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RAM (Random-access-memory):</a:t>
            </a:r>
            <a:r>
              <a:rPr lang="en-US" dirty="0">
                <a:solidFill>
                  <a:schemeClr val="tx1"/>
                </a:solidFill>
                <a:latin typeface="Times New Roman" panose="02020603050405020304" pitchFamily="18" charset="0"/>
                <a:cs typeface="Times New Roman" panose="02020603050405020304" pitchFamily="18" charset="0"/>
              </a:rPr>
              <a:t> It gives direct information on requirement.</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ROM (Read-only-memory):</a:t>
            </a:r>
            <a:r>
              <a:rPr lang="en-US" dirty="0">
                <a:solidFill>
                  <a:schemeClr val="tx1"/>
                </a:solidFill>
                <a:latin typeface="Times New Roman" panose="02020603050405020304" pitchFamily="18" charset="0"/>
                <a:cs typeface="Times New Roman" panose="02020603050405020304" pitchFamily="18" charset="0"/>
              </a:rPr>
              <a:t> By the name, it can read only not write, which means CPU can read from storage but cannot write.</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Control Unit:</a:t>
            </a:r>
            <a:r>
              <a:rPr lang="en-US" dirty="0">
                <a:solidFill>
                  <a:schemeClr val="tx1"/>
                </a:solidFill>
                <a:latin typeface="Times New Roman" panose="02020603050405020304" pitchFamily="18" charset="0"/>
                <a:cs typeface="Times New Roman" panose="02020603050405020304" pitchFamily="18" charset="0"/>
              </a:rPr>
              <a:t> It defines by controlling all operation of all parts of computer. It takes information from memory and determines where is to be taken. It gives result in the output form in memory section.</a:t>
            </a:r>
          </a:p>
        </p:txBody>
      </p:sp>
    </p:spTree>
    <p:extLst>
      <p:ext uri="{BB962C8B-B14F-4D97-AF65-F5344CB8AC3E}">
        <p14:creationId xmlns:p14="http://schemas.microsoft.com/office/powerpoint/2010/main" val="3612658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AE30-6961-4234-A3DE-BF8B960E3ED1}"/>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A3864B81-7150-4F70-907F-BA555359D4CF}"/>
              </a:ext>
            </a:extLst>
          </p:cNvPr>
          <p:cNvSpPr>
            <a:spLocks noGrp="1"/>
          </p:cNvSpPr>
          <p:nvPr>
            <p:ph idx="1"/>
          </p:nvPr>
        </p:nvSpPr>
        <p:spPr/>
        <p:txBody>
          <a:bodyPr/>
          <a:lstStyle/>
          <a:p>
            <a:pPr marL="45720" indent="0">
              <a:buNone/>
            </a:pPr>
            <a:r>
              <a:rPr lang="en-US" b="1" dirty="0">
                <a:solidFill>
                  <a:schemeClr val="tx1"/>
                </a:solidFill>
                <a:latin typeface="Times New Roman" panose="02020603050405020304" pitchFamily="18" charset="0"/>
                <a:cs typeface="Times New Roman" panose="02020603050405020304" pitchFamily="18" charset="0"/>
              </a:rPr>
              <a:t>Arithmetic and logical unit:</a:t>
            </a:r>
            <a:r>
              <a:rPr lang="en-US" dirty="0">
                <a:solidFill>
                  <a:schemeClr val="tx1"/>
                </a:solidFill>
                <a:latin typeface="Times New Roman" panose="02020603050405020304" pitchFamily="18" charset="0"/>
                <a:cs typeface="Times New Roman" panose="02020603050405020304" pitchFamily="18" charset="0"/>
              </a:rPr>
              <a:t> Arithmetic means process like addition, subtraction, multiplication &amp; division and all these operation is done by Arithmetic unit.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It solves any type of complex arithmetic operation. And in Logical part, all type of logical operations like comparing, selecting, etc.</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It have few storage for an example registers, and which are basically made-up of electronic circuits.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Which having capacity to perform operations like addition, subtraction, multiplication etc.</a:t>
            </a:r>
          </a:p>
        </p:txBody>
      </p:sp>
    </p:spTree>
    <p:extLst>
      <p:ext uri="{BB962C8B-B14F-4D97-AF65-F5344CB8AC3E}">
        <p14:creationId xmlns:p14="http://schemas.microsoft.com/office/powerpoint/2010/main" val="1204360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9349F-B863-4818-A0AB-8D8B9DF1A6AE}"/>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CPU &amp; MEMORY </a:t>
            </a:r>
          </a:p>
        </p:txBody>
      </p:sp>
      <p:sp>
        <p:nvSpPr>
          <p:cNvPr id="3" name="Content Placeholder 2">
            <a:extLst>
              <a:ext uri="{FF2B5EF4-FFF2-40B4-BE49-F238E27FC236}">
                <a16:creationId xmlns:a16="http://schemas.microsoft.com/office/drawing/2014/main" id="{D8E712E9-AAD0-43EA-A4FC-13C19D339FF8}"/>
              </a:ext>
            </a:extLst>
          </p:cNvPr>
          <p:cNvSpPr>
            <a:spLocks noGrp="1"/>
          </p:cNvSpPr>
          <p:nvPr>
            <p:ph idx="1"/>
          </p:nvPr>
        </p:nvSpPr>
        <p:spPr/>
        <p:txBody>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Central Processing Unit (CPU) consists of the following features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CPU is considered as the brain of the computer.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CPU performs all types of data processing operations.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stores data, intermediate results, and instructions (program).</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controls the operation of all parts of the computer.</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3218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FEE3C2-A187-4AC5-8532-6B9EFBA86748}"/>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    INTRODUCTION TO COMPUTER</a:t>
            </a:r>
          </a:p>
        </p:txBody>
      </p:sp>
      <p:sp>
        <p:nvSpPr>
          <p:cNvPr id="4" name="Content Placeholder 3">
            <a:extLst>
              <a:ext uri="{FF2B5EF4-FFF2-40B4-BE49-F238E27FC236}">
                <a16:creationId xmlns:a16="http://schemas.microsoft.com/office/drawing/2014/main" id="{C0428F41-DDE2-4F09-9D78-6F229E1E3726}"/>
              </a:ext>
            </a:extLst>
          </p:cNvPr>
          <p:cNvSpPr>
            <a:spLocks noGrp="1"/>
          </p:cNvSpPr>
          <p:nvPr>
            <p:ph sz="half"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computer is an electronic device, operating under the control of instructions stored in its own memory that can accept data (input), process the data according to specified rules, produce information (output), and store the information for future use.</a:t>
            </a: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5886DD4E-21A7-44C1-8E2B-872C7C217124}"/>
              </a:ext>
            </a:extLst>
          </p:cNvPr>
          <p:cNvSpPr>
            <a:spLocks noGrp="1"/>
          </p:cNvSpPr>
          <p:nvPr>
            <p:ph sz="half" idx="2"/>
          </p:nvPr>
        </p:nvSpPr>
        <p:spPr/>
        <p:txBody>
          <a:bodyPr/>
          <a:lstStyle/>
          <a:p>
            <a:endParaRPr lang="en-US" dirty="0"/>
          </a:p>
        </p:txBody>
      </p:sp>
      <p:pic>
        <p:nvPicPr>
          <p:cNvPr id="1026" name="Picture 2" descr="Block Diagram">
            <a:extLst>
              <a:ext uri="{FF2B5EF4-FFF2-40B4-BE49-F238E27FC236}">
                <a16:creationId xmlns:a16="http://schemas.microsoft.com/office/drawing/2014/main" id="{1E20BBAD-6957-424A-A6CE-0638AC56BF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1825624"/>
            <a:ext cx="5181600" cy="4351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9029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FB1050-9C34-4F8C-8D91-0ECDF8E4D68A}"/>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CPU LOGICAL FIGURE</a:t>
            </a:r>
          </a:p>
        </p:txBody>
      </p:sp>
      <p:sp>
        <p:nvSpPr>
          <p:cNvPr id="5" name="Content Placeholder 4">
            <a:extLst>
              <a:ext uri="{FF2B5EF4-FFF2-40B4-BE49-F238E27FC236}">
                <a16:creationId xmlns:a16="http://schemas.microsoft.com/office/drawing/2014/main" id="{C38A50ED-74EC-46C5-999E-425458737479}"/>
              </a:ext>
            </a:extLst>
          </p:cNvPr>
          <p:cNvSpPr>
            <a:spLocks noGrp="1"/>
          </p:cNvSpPr>
          <p:nvPr>
            <p:ph sz="half" idx="1"/>
          </p:nvPr>
        </p:nvSpPr>
        <p:spPr/>
        <p:txBody>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CPU itself has following three components.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Memory or Storage Unit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Control Unit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ALU(Arithmetic Logic Unit)</a:t>
            </a:r>
          </a:p>
          <a:p>
            <a:pPr marL="45720" indent="0">
              <a:buNone/>
            </a:pP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p:txBody>
      </p:sp>
      <p:pic>
        <p:nvPicPr>
          <p:cNvPr id="1026" name="Picture 2" descr="Computer Architectures">
            <a:extLst>
              <a:ext uri="{FF2B5EF4-FFF2-40B4-BE49-F238E27FC236}">
                <a16:creationId xmlns:a16="http://schemas.microsoft.com/office/drawing/2014/main" id="{88C5FBBB-0D49-44B6-957A-ABAECFC886A7}"/>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791734" y="2057399"/>
            <a:ext cx="4757997" cy="3354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8552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1B6A9FA-9A66-4802-8AFD-5A779EFD396F}"/>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6" name="Content Placeholder 5">
            <a:extLst>
              <a:ext uri="{FF2B5EF4-FFF2-40B4-BE49-F238E27FC236}">
                <a16:creationId xmlns:a16="http://schemas.microsoft.com/office/drawing/2014/main" id="{96FABF58-E1FE-42A7-B364-98EAC352C186}"/>
              </a:ext>
            </a:extLst>
          </p:cNvPr>
          <p:cNvSpPr>
            <a:spLocks noGrp="1"/>
          </p:cNvSpPr>
          <p:nvPr>
            <p:ph idx="1"/>
          </p:nvPr>
        </p:nvSpPr>
        <p:spPr>
          <a:xfrm>
            <a:off x="1143000" y="1736035"/>
            <a:ext cx="9872871" cy="4770782"/>
          </a:xfrm>
        </p:spPr>
        <p:txBody>
          <a:bodyPr>
            <a:normAutofit lnSpcReduction="10000"/>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Memory or Storage Unit: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This unit can store instructions, data, and intermediate results. This unit supplies information to other units of the computer when needed. It is also known as internal storage unit or the main memory or the primary storage or Random Access Memory (RAM).</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Its size affects speed, power, and capability. Primary memory and secondary memory are two types of memories in the computer. Functions of the memory unit are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stores all the data and the instructions required for processing.</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stores intermediate results of processing.</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stores the final results of processing before these results are released to an output device.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All inputs and outputs are transmitted through the main memory.</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6577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E93C7-BD13-41D8-AAAC-7C58B99801A1}"/>
              </a:ext>
            </a:extLst>
          </p:cNvPr>
          <p:cNvSpPr>
            <a:spLocks noGrp="1"/>
          </p:cNvSpPr>
          <p:nvPr>
            <p:ph type="title"/>
          </p:nvPr>
        </p:nvSpPr>
        <p:spPr>
          <a:xfrm>
            <a:off x="1143000" y="609600"/>
            <a:ext cx="9875520" cy="1033670"/>
          </a:xfrm>
        </p:spPr>
        <p:txBody>
          <a:bodyPr/>
          <a:lstStyle/>
          <a:p>
            <a:r>
              <a:rPr lang="en-US" dirty="0">
                <a:solidFill>
                  <a:srgbClr val="FF0000"/>
                </a:solidFill>
              </a:rPr>
              <a:t>Cont..</a:t>
            </a:r>
          </a:p>
        </p:txBody>
      </p:sp>
      <p:sp>
        <p:nvSpPr>
          <p:cNvPr id="3" name="Content Placeholder 2">
            <a:extLst>
              <a:ext uri="{FF2B5EF4-FFF2-40B4-BE49-F238E27FC236}">
                <a16:creationId xmlns:a16="http://schemas.microsoft.com/office/drawing/2014/main" id="{C7EECBBE-42A6-47BA-9A17-EA4EF2857C1E}"/>
              </a:ext>
            </a:extLst>
          </p:cNvPr>
          <p:cNvSpPr>
            <a:spLocks noGrp="1"/>
          </p:cNvSpPr>
          <p:nvPr>
            <p:ph idx="1"/>
          </p:nvPr>
        </p:nvSpPr>
        <p:spPr>
          <a:xfrm>
            <a:off x="1143000" y="1895061"/>
            <a:ext cx="9872871" cy="4532243"/>
          </a:xfrm>
        </p:spPr>
        <p:txBody>
          <a:bodyPr>
            <a:normAutofit/>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Control Unit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This unit controls the operations of all parts of the computer but does not carry out any actual data processing operations.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Functions of this unit are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is responsible for controlling the transfer of data and instructions among other units of a computer.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obtains the instructions from the memory, interprets them, and directs the operation of the computer.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communicates with </a:t>
            </a:r>
            <a:r>
              <a:rPr lang="en-US" dirty="0" err="1">
                <a:solidFill>
                  <a:schemeClr val="tx1"/>
                </a:solidFill>
                <a:latin typeface="Times New Roman" panose="02020603050405020304" pitchFamily="18" charset="0"/>
                <a:cs typeface="Times New Roman" panose="02020603050405020304" pitchFamily="18" charset="0"/>
              </a:rPr>
              <a:t>Input/Output</a:t>
            </a:r>
            <a:r>
              <a:rPr lang="en-US" dirty="0">
                <a:solidFill>
                  <a:schemeClr val="tx1"/>
                </a:solidFill>
                <a:latin typeface="Times New Roman" panose="02020603050405020304" pitchFamily="18" charset="0"/>
                <a:cs typeface="Times New Roman" panose="02020603050405020304" pitchFamily="18" charset="0"/>
              </a:rPr>
              <a:t> devices for transfer of data or results from storage.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does not process or store data.</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3703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DED85-D066-49DA-81A3-B9BF41CA9942}"/>
              </a:ext>
            </a:extLst>
          </p:cNvPr>
          <p:cNvSpPr>
            <a:spLocks noGrp="1"/>
          </p:cNvSpPr>
          <p:nvPr>
            <p:ph type="title"/>
          </p:nvPr>
        </p:nvSpPr>
        <p:spPr>
          <a:xfrm>
            <a:off x="1143000" y="609600"/>
            <a:ext cx="9875520" cy="1152939"/>
          </a:xfrm>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F56218B7-CBF1-4E63-93BD-FADE221DFB98}"/>
              </a:ext>
            </a:extLst>
          </p:cNvPr>
          <p:cNvSpPr>
            <a:spLocks noGrp="1"/>
          </p:cNvSpPr>
          <p:nvPr>
            <p:ph idx="1"/>
          </p:nvPr>
        </p:nvSpPr>
        <p:spPr>
          <a:xfrm>
            <a:off x="1143000" y="1895061"/>
            <a:ext cx="9872871" cy="4452730"/>
          </a:xfrm>
        </p:spPr>
        <p:txBody>
          <a:bodyPr>
            <a:normAutofit lnSpcReduction="10000"/>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ALU (Arithmetic Logic Unit):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This unit consists of two subsections namely,</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Arithmetic Section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Logic Section</a:t>
            </a:r>
          </a:p>
          <a:p>
            <a:pPr marL="45720" indent="0">
              <a:buNone/>
            </a:pPr>
            <a:r>
              <a:rPr lang="en-US" dirty="0">
                <a:solidFill>
                  <a:schemeClr val="tx1"/>
                </a:solidFill>
                <a:latin typeface="Times New Roman" panose="02020603050405020304" pitchFamily="18" charset="0"/>
                <a:cs typeface="Times New Roman" panose="02020603050405020304" pitchFamily="18" charset="0"/>
              </a:rPr>
              <a:t>Arithmetic Section: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Function of arithmetic section is to perform arithmetic operations like addition, subtraction, multiplication, and division. All complex operations are done by making repetitive use of the above operations.</a:t>
            </a:r>
          </a:p>
          <a:p>
            <a:pPr marL="45720" indent="0">
              <a:buNone/>
            </a:pPr>
            <a:r>
              <a:rPr lang="en-US" dirty="0">
                <a:solidFill>
                  <a:schemeClr val="tx1"/>
                </a:solidFill>
                <a:latin typeface="Times New Roman" panose="02020603050405020304" pitchFamily="18" charset="0"/>
                <a:cs typeface="Times New Roman" panose="02020603050405020304" pitchFamily="18" charset="0"/>
              </a:rPr>
              <a:t>Logic Section: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Function of logic section is to perform logic operations such as comparing, selecting, matching, and merging of data.</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9747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B25E7-1E47-4BDE-8071-3959F19746FB}"/>
              </a:ext>
            </a:extLst>
          </p:cNvPr>
          <p:cNvSpPr>
            <a:spLocks noGrp="1"/>
          </p:cNvSpPr>
          <p:nvPr>
            <p:ph type="title"/>
          </p:nvPr>
        </p:nvSpPr>
        <p:spPr>
          <a:xfrm>
            <a:off x="1143000" y="417443"/>
            <a:ext cx="9875520" cy="921027"/>
          </a:xfrm>
        </p:spPr>
        <p:txBody>
          <a:bodyPr/>
          <a:lstStyle/>
          <a:p>
            <a:r>
              <a:rPr lang="en-US" dirty="0">
                <a:solidFill>
                  <a:srgbClr val="FF0000"/>
                </a:solidFill>
                <a:latin typeface="Times New Roman" panose="02020603050405020304" pitchFamily="18" charset="0"/>
                <a:cs typeface="Times New Roman" panose="02020603050405020304" pitchFamily="18" charset="0"/>
              </a:rPr>
              <a:t>INPUT DEVICES</a:t>
            </a:r>
          </a:p>
        </p:txBody>
      </p:sp>
      <p:sp>
        <p:nvSpPr>
          <p:cNvPr id="3" name="Content Placeholder 2">
            <a:extLst>
              <a:ext uri="{FF2B5EF4-FFF2-40B4-BE49-F238E27FC236}">
                <a16:creationId xmlns:a16="http://schemas.microsoft.com/office/drawing/2014/main" id="{E7CFA96A-1262-49D1-B44C-B8F46736BB6C}"/>
              </a:ext>
            </a:extLst>
          </p:cNvPr>
          <p:cNvSpPr>
            <a:spLocks noGrp="1"/>
          </p:cNvSpPr>
          <p:nvPr>
            <p:ph idx="1"/>
          </p:nvPr>
        </p:nvSpPr>
        <p:spPr>
          <a:xfrm>
            <a:off x="1143000" y="1470991"/>
            <a:ext cx="9872871" cy="4969566"/>
          </a:xfrm>
        </p:spPr>
        <p:txBody>
          <a:bodyPr>
            <a:normAutofit fontScale="85000" lnSpcReduction="20000"/>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Following are some of the important input devices which are used in a computer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Keyboard</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Mouse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Joy Stick</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Light pen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Track Ball</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Scanner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Graphic Tablet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Microphone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Magnetic Ink Card Reader(MICR)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Optical Character Reader(OCR)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Bar Code Reader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Optical Mark Reader(OMR)</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29881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77585-82F4-40A0-B985-01190743E78F}"/>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Keyboard  &amp; Mouse</a:t>
            </a:r>
          </a:p>
        </p:txBody>
      </p:sp>
      <p:sp>
        <p:nvSpPr>
          <p:cNvPr id="3" name="Content Placeholder 2">
            <a:extLst>
              <a:ext uri="{FF2B5EF4-FFF2-40B4-BE49-F238E27FC236}">
                <a16:creationId xmlns:a16="http://schemas.microsoft.com/office/drawing/2014/main" id="{71B80D00-5FFB-4C65-9191-B805D1495CDA}"/>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Keyboard is the most common and very popular input device which helps to input data to the computer.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layout of the keyboard is like that of traditional typewriter, although there are some additional keys provided for performing additional functions.</a:t>
            </a:r>
          </a:p>
          <a:p>
            <a:pPr marL="45720" indent="0">
              <a:buNone/>
            </a:pPr>
            <a:r>
              <a:rPr lang="en-US" dirty="0">
                <a:solidFill>
                  <a:schemeClr val="tx1"/>
                </a:solidFill>
                <a:latin typeface="Times New Roman" panose="02020603050405020304" pitchFamily="18" charset="0"/>
                <a:cs typeface="Times New Roman" panose="02020603050405020304" pitchFamily="18" charset="0"/>
              </a:rPr>
              <a:t>Mouse: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Mouse is the most popular pointing device.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is a very famous cursor-control device having a small palm size box with a round ball at its base, which senses the movement of the mouse and sends corresponding signals to the CPU when the mouse buttons are pressed.</a:t>
            </a:r>
          </a:p>
        </p:txBody>
      </p:sp>
    </p:spTree>
    <p:extLst>
      <p:ext uri="{BB962C8B-B14F-4D97-AF65-F5344CB8AC3E}">
        <p14:creationId xmlns:p14="http://schemas.microsoft.com/office/powerpoint/2010/main" val="3573485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88FB9-8E95-4677-9941-E059BE1937CC}"/>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Joystick &amp; Light Pen</a:t>
            </a:r>
          </a:p>
        </p:txBody>
      </p:sp>
      <p:sp>
        <p:nvSpPr>
          <p:cNvPr id="3" name="Content Placeholder 2">
            <a:extLst>
              <a:ext uri="{FF2B5EF4-FFF2-40B4-BE49-F238E27FC236}">
                <a16:creationId xmlns:a16="http://schemas.microsoft.com/office/drawing/2014/main" id="{0A2F97BF-CF48-4DD0-922B-9A78E907B184}"/>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Joystick is also a pointing device, which is used to move the cursor position on a monitor screen.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is a stick having a spherical ball at its both lower and upper ends. The lower spherical ball moves in a socket. The joystick can be moved in all four directions.</a:t>
            </a:r>
          </a:p>
          <a:p>
            <a:pPr marL="45720" indent="0">
              <a:buNone/>
            </a:pPr>
            <a:r>
              <a:rPr lang="en-US" dirty="0">
                <a:solidFill>
                  <a:schemeClr val="tx1"/>
                </a:solidFill>
                <a:latin typeface="Times New Roman" panose="02020603050405020304" pitchFamily="18" charset="0"/>
                <a:cs typeface="Times New Roman" panose="02020603050405020304" pitchFamily="18" charset="0"/>
              </a:rPr>
              <a:t>Light Pen: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Light pen is a pointing device similar to a pen.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It is used to select a displayed menu item or draw pictures on the monitor screen.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It consists of a photocell and an optical system placed in a small tube.</a:t>
            </a:r>
          </a:p>
        </p:txBody>
      </p:sp>
    </p:spTree>
    <p:extLst>
      <p:ext uri="{BB962C8B-B14F-4D97-AF65-F5344CB8AC3E}">
        <p14:creationId xmlns:p14="http://schemas.microsoft.com/office/powerpoint/2010/main" val="2523063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1726E-0BDB-4935-AB29-17818F241091}"/>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Track Ball &amp; Scanner</a:t>
            </a:r>
          </a:p>
        </p:txBody>
      </p:sp>
      <p:sp>
        <p:nvSpPr>
          <p:cNvPr id="3" name="Content Placeholder 2">
            <a:extLst>
              <a:ext uri="{FF2B5EF4-FFF2-40B4-BE49-F238E27FC236}">
                <a16:creationId xmlns:a16="http://schemas.microsoft.com/office/drawing/2014/main" id="{27CD057C-46CF-45CD-8D88-534FFDD69345}"/>
              </a:ext>
            </a:extLst>
          </p:cNvPr>
          <p:cNvSpPr>
            <a:spLocks noGrp="1"/>
          </p:cNvSpPr>
          <p:nvPr>
            <p:ph idx="1"/>
          </p:nvPr>
        </p:nvSpPr>
        <p:spPr/>
        <p:txBody>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Track Ball:</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Track ball is an input device that is mostly used in notebook or laptop computer, instead of a mouse.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This is a ball which is half inserted and by moving fingers on the ball, the pointer can be moved.</a:t>
            </a:r>
          </a:p>
          <a:p>
            <a:pPr marL="45720" indent="0">
              <a:buNone/>
            </a:pPr>
            <a:r>
              <a:rPr lang="en-US" dirty="0">
                <a:solidFill>
                  <a:schemeClr val="tx1"/>
                </a:solidFill>
                <a:latin typeface="Times New Roman" panose="02020603050405020304" pitchFamily="18" charset="0"/>
                <a:cs typeface="Times New Roman" panose="02020603050405020304" pitchFamily="18" charset="0"/>
              </a:rPr>
              <a:t>Scanner: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Scanner is an input device, which works more like a photocopy machine.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is used when some information is available on paper and it is to be transferred to the hard disk of the computer for further manipulation.</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7761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F8CCA-B3C6-4126-AF1A-2484F4BA05D8}"/>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Bar Code Readers &amp; OMR</a:t>
            </a:r>
          </a:p>
        </p:txBody>
      </p:sp>
      <p:sp>
        <p:nvSpPr>
          <p:cNvPr id="3" name="Content Placeholder 2">
            <a:extLst>
              <a:ext uri="{FF2B5EF4-FFF2-40B4-BE49-F238E27FC236}">
                <a16:creationId xmlns:a16="http://schemas.microsoft.com/office/drawing/2014/main" id="{555DA517-5D1C-4479-907D-3678764EAB09}"/>
              </a:ext>
            </a:extLst>
          </p:cNvPr>
          <p:cNvSpPr>
            <a:spLocks noGrp="1"/>
          </p:cNvSpPr>
          <p:nvPr>
            <p:ph idx="1"/>
          </p:nvPr>
        </p:nvSpPr>
        <p:spPr/>
        <p:txBody>
          <a:bodyPr>
            <a:normAutofit lnSpcReduction="10000"/>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Bar Code Readers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Bar Code Reader is a device used for reading bar coded data (data in the form of light and dark lines).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Bar coded data is generally used in labelling goods, numbering the books, etc. It may be a handheld scanner or may be embedded in a stationary scanner.</a:t>
            </a:r>
          </a:p>
          <a:p>
            <a:pPr marL="45720" indent="0">
              <a:buNone/>
            </a:pPr>
            <a:r>
              <a:rPr lang="en-US" dirty="0">
                <a:solidFill>
                  <a:schemeClr val="tx1"/>
                </a:solidFill>
                <a:latin typeface="Times New Roman" panose="02020603050405020304" pitchFamily="18" charset="0"/>
                <a:cs typeface="Times New Roman" panose="02020603050405020304" pitchFamily="18" charset="0"/>
              </a:rPr>
              <a:t>Optical Mark Reader (OMR)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OMR is a special type of optical scanner used to recognize the type of mark made by pen or pencil. It is used where one out of a few alternatives is to be selected and marked.</a:t>
            </a:r>
          </a:p>
          <a:p>
            <a:pPr marL="45720" indent="0">
              <a:buNone/>
            </a:pP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99513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5451A-F58F-4C86-B33E-384626E49AD6}"/>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OUTPUT DEVICES</a:t>
            </a:r>
          </a:p>
        </p:txBody>
      </p:sp>
      <p:sp>
        <p:nvSpPr>
          <p:cNvPr id="3" name="Content Placeholder 2">
            <a:extLst>
              <a:ext uri="{FF2B5EF4-FFF2-40B4-BE49-F238E27FC236}">
                <a16:creationId xmlns:a16="http://schemas.microsoft.com/office/drawing/2014/main" id="{3DE7FEB7-17B3-4061-9FD6-21F10A822BC2}"/>
              </a:ext>
            </a:extLst>
          </p:cNvPr>
          <p:cNvSpPr>
            <a:spLocks noGrp="1"/>
          </p:cNvSpPr>
          <p:nvPr>
            <p:ph idx="1"/>
          </p:nvPr>
        </p:nvSpPr>
        <p:spPr/>
        <p:txBody>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Following are some of the important output devices used in a computer.</a:t>
            </a:r>
          </a:p>
          <a:p>
            <a:r>
              <a:rPr lang="en-US" dirty="0">
                <a:solidFill>
                  <a:schemeClr val="tx1"/>
                </a:solidFill>
                <a:latin typeface="Times New Roman" panose="02020603050405020304" pitchFamily="18" charset="0"/>
                <a:cs typeface="Times New Roman" panose="02020603050405020304" pitchFamily="18" charset="0"/>
              </a:rPr>
              <a:t>Monitors</a:t>
            </a:r>
          </a:p>
          <a:p>
            <a:r>
              <a:rPr lang="en-US" dirty="0">
                <a:solidFill>
                  <a:schemeClr val="tx1"/>
                </a:solidFill>
                <a:latin typeface="Times New Roman" panose="02020603050405020304" pitchFamily="18" charset="0"/>
                <a:cs typeface="Times New Roman" panose="02020603050405020304" pitchFamily="18" charset="0"/>
              </a:rPr>
              <a:t>Graphic Plotter</a:t>
            </a:r>
          </a:p>
          <a:p>
            <a:r>
              <a:rPr lang="en-US" dirty="0">
                <a:solidFill>
                  <a:schemeClr val="tx1"/>
                </a:solidFill>
                <a:latin typeface="Times New Roman" panose="02020603050405020304" pitchFamily="18" charset="0"/>
                <a:cs typeface="Times New Roman" panose="02020603050405020304" pitchFamily="18" charset="0"/>
              </a:rPr>
              <a:t>Printer</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3971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1EF1DF-B549-44A6-88AA-F9716BFE714F}"/>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BASIC PARTS OF THE COMPUTER:</a:t>
            </a:r>
          </a:p>
        </p:txBody>
      </p:sp>
      <p:sp>
        <p:nvSpPr>
          <p:cNvPr id="6" name="Content Placeholder 5">
            <a:extLst>
              <a:ext uri="{FF2B5EF4-FFF2-40B4-BE49-F238E27FC236}">
                <a16:creationId xmlns:a16="http://schemas.microsoft.com/office/drawing/2014/main" id="{0BE5539D-C1E5-4112-8DBD-816E05121EE0}"/>
              </a:ext>
            </a:extLst>
          </p:cNvPr>
          <p:cNvSpPr>
            <a:spLocks noGrp="1"/>
          </p:cNvSpPr>
          <p:nvPr>
            <p:ph idx="1"/>
          </p:nvPr>
        </p:nvSpPr>
        <p:spPr/>
        <p:txBody>
          <a:bodyPr>
            <a:normAutofit fontScale="92500" lnSpcReduction="10000"/>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basic parts of a computer are as follows −</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Input Unit</a:t>
            </a:r>
            <a:r>
              <a:rPr lang="en-US" dirty="0">
                <a:solidFill>
                  <a:schemeClr val="tx1"/>
                </a:solidFill>
                <a:latin typeface="Times New Roman" panose="02020603050405020304" pitchFamily="18" charset="0"/>
                <a:cs typeface="Times New Roman" panose="02020603050405020304" pitchFamily="18" charset="0"/>
              </a:rPr>
              <a:t> − Devices like keyboard and mouse that are used to input data and instructions to the computer are called input unit.</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Output Unit</a:t>
            </a:r>
            <a:r>
              <a:rPr lang="en-US" dirty="0">
                <a:solidFill>
                  <a:schemeClr val="tx1"/>
                </a:solidFill>
                <a:latin typeface="Times New Roman" panose="02020603050405020304" pitchFamily="18" charset="0"/>
                <a:cs typeface="Times New Roman" panose="02020603050405020304" pitchFamily="18" charset="0"/>
              </a:rPr>
              <a:t> − Devices like printer and visual display unit that are used to provide information to the user in desired format are called output unit.</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Control Unit</a:t>
            </a:r>
            <a:r>
              <a:rPr lang="en-US" dirty="0">
                <a:solidFill>
                  <a:schemeClr val="tx1"/>
                </a:solidFill>
                <a:latin typeface="Times New Roman" panose="02020603050405020304" pitchFamily="18" charset="0"/>
                <a:cs typeface="Times New Roman" panose="02020603050405020304" pitchFamily="18" charset="0"/>
              </a:rPr>
              <a:t> − As the name suggests, this unit controls all the functions of the computer. All devices or parts of computer interact through the control unit.</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Arithmetic Logic Unit</a:t>
            </a:r>
            <a:r>
              <a:rPr lang="en-US" dirty="0">
                <a:solidFill>
                  <a:schemeClr val="tx1"/>
                </a:solidFill>
                <a:latin typeface="Times New Roman" panose="02020603050405020304" pitchFamily="18" charset="0"/>
                <a:cs typeface="Times New Roman" panose="02020603050405020304" pitchFamily="18" charset="0"/>
              </a:rPr>
              <a:t> − This is the brain of the computer where all arithmetic operations and logical operations take place.</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Memory</a:t>
            </a:r>
            <a:r>
              <a:rPr lang="en-US" dirty="0">
                <a:solidFill>
                  <a:schemeClr val="tx1"/>
                </a:solidFill>
                <a:latin typeface="Times New Roman" panose="02020603050405020304" pitchFamily="18" charset="0"/>
                <a:cs typeface="Times New Roman" panose="02020603050405020304" pitchFamily="18" charset="0"/>
              </a:rPr>
              <a:t> − All input data, instructions and data interim to the processes are stored in the memory. Memory is of two types – </a:t>
            </a:r>
            <a:r>
              <a:rPr lang="en-US" b="1" dirty="0">
                <a:solidFill>
                  <a:schemeClr val="tx1"/>
                </a:solidFill>
                <a:latin typeface="Times New Roman" panose="02020603050405020304" pitchFamily="18" charset="0"/>
                <a:cs typeface="Times New Roman" panose="02020603050405020304" pitchFamily="18" charset="0"/>
              </a:rPr>
              <a:t>primary memory</a:t>
            </a:r>
            <a:r>
              <a:rPr lang="en-US" dirty="0">
                <a:solidFill>
                  <a:schemeClr val="tx1"/>
                </a:solidFill>
                <a:latin typeface="Times New Roman" panose="02020603050405020304" pitchFamily="18" charset="0"/>
                <a:cs typeface="Times New Roman" panose="02020603050405020304" pitchFamily="18" charset="0"/>
              </a:rPr>
              <a:t> and </a:t>
            </a:r>
            <a:r>
              <a:rPr lang="en-US" b="1" dirty="0">
                <a:solidFill>
                  <a:schemeClr val="tx1"/>
                </a:solidFill>
                <a:latin typeface="Times New Roman" panose="02020603050405020304" pitchFamily="18" charset="0"/>
                <a:cs typeface="Times New Roman" panose="02020603050405020304" pitchFamily="18" charset="0"/>
              </a:rPr>
              <a:t>secondary memory</a:t>
            </a:r>
            <a:r>
              <a:rPr lang="en-US" dirty="0">
                <a:solidFill>
                  <a:schemeClr val="tx1"/>
                </a:solidFill>
                <a:latin typeface="Times New Roman" panose="02020603050405020304" pitchFamily="18" charset="0"/>
                <a:cs typeface="Times New Roman" panose="02020603050405020304" pitchFamily="18" charset="0"/>
              </a:rPr>
              <a:t>. Primary memory resides within the CPU whereas secondary memory is external to it.</a:t>
            </a:r>
          </a:p>
        </p:txBody>
      </p:sp>
    </p:spTree>
    <p:extLst>
      <p:ext uri="{BB962C8B-B14F-4D97-AF65-F5344CB8AC3E}">
        <p14:creationId xmlns:p14="http://schemas.microsoft.com/office/powerpoint/2010/main" val="1478475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2CC7A-39B1-4B94-9729-92BA8DDF4206}"/>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MONITERS</a:t>
            </a:r>
          </a:p>
        </p:txBody>
      </p:sp>
      <p:sp>
        <p:nvSpPr>
          <p:cNvPr id="3" name="Content Placeholder 2">
            <a:extLst>
              <a:ext uri="{FF2B5EF4-FFF2-40B4-BE49-F238E27FC236}">
                <a16:creationId xmlns:a16="http://schemas.microsoft.com/office/drawing/2014/main" id="{F4670379-984E-45C5-A898-27374A285D9F}"/>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Monitors, commonly called as </a:t>
            </a:r>
            <a:r>
              <a:rPr lang="en-US" b="1" dirty="0">
                <a:solidFill>
                  <a:schemeClr val="tx1"/>
                </a:solidFill>
                <a:latin typeface="Times New Roman" panose="02020603050405020304" pitchFamily="18" charset="0"/>
                <a:cs typeface="Times New Roman" panose="02020603050405020304" pitchFamily="18" charset="0"/>
              </a:rPr>
              <a:t>Visual Display Unit</a:t>
            </a:r>
            <a:r>
              <a:rPr lang="en-US" dirty="0">
                <a:solidFill>
                  <a:schemeClr val="tx1"/>
                </a:solidFill>
                <a:latin typeface="Times New Roman" panose="02020603050405020304" pitchFamily="18" charset="0"/>
                <a:cs typeface="Times New Roman" panose="02020603050405020304" pitchFamily="18" charset="0"/>
              </a:rPr>
              <a:t> (VDU), are the main output device of a computer.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forms images from tiny dots, called pixels that are arranged in a rectangular form.</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sharpness of the image depends upon the number of pixels.</a:t>
            </a:r>
          </a:p>
          <a:p>
            <a:pPr marL="45720" indent="0">
              <a:buNone/>
            </a:pPr>
            <a:r>
              <a:rPr lang="en-US" dirty="0">
                <a:solidFill>
                  <a:schemeClr val="tx1"/>
                </a:solidFill>
                <a:latin typeface="Times New Roman" panose="02020603050405020304" pitchFamily="18" charset="0"/>
                <a:cs typeface="Times New Roman" panose="02020603050405020304" pitchFamily="18" charset="0"/>
              </a:rPr>
              <a:t>There are two kinds of viewing screen used for monitors.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Cathode-Ray Tube (CRT)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Flat-Panel Display</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1395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F0614-8D0A-478B-9AB0-F89BA0A3B2F9}"/>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Cathode-Ray Tube (CRT) Monitor</a:t>
            </a:r>
          </a:p>
        </p:txBody>
      </p:sp>
      <p:sp>
        <p:nvSpPr>
          <p:cNvPr id="3" name="Content Placeholder 2">
            <a:extLst>
              <a:ext uri="{FF2B5EF4-FFF2-40B4-BE49-F238E27FC236}">
                <a16:creationId xmlns:a16="http://schemas.microsoft.com/office/drawing/2014/main" id="{542F8CD0-6118-4D81-82BA-5CF659391355}"/>
              </a:ext>
            </a:extLst>
          </p:cNvPr>
          <p:cNvSpPr>
            <a:spLocks noGrp="1"/>
          </p:cNvSpPr>
          <p:nvPr>
            <p:ph idx="1"/>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The CRT display is made up of small picture elements called pixels. </a:t>
            </a:r>
          </a:p>
          <a:p>
            <a:r>
              <a:rPr lang="en-US" dirty="0">
                <a:solidFill>
                  <a:schemeClr val="tx1"/>
                </a:solidFill>
                <a:latin typeface="Times New Roman" panose="02020603050405020304" pitchFamily="18" charset="0"/>
                <a:cs typeface="Times New Roman" panose="02020603050405020304" pitchFamily="18" charset="0"/>
              </a:rPr>
              <a:t>The smaller the pixels, the better the image clarity or resolution. It takes more than one illuminated pixel to form a whole character, such as the letter ‘e’ in the word help.</a:t>
            </a:r>
          </a:p>
          <a:p>
            <a:pPr marL="45720" indent="0">
              <a:buNone/>
            </a:pPr>
            <a:r>
              <a:rPr lang="en-US" dirty="0">
                <a:solidFill>
                  <a:schemeClr val="tx1"/>
                </a:solidFill>
                <a:latin typeface="Times New Roman" panose="02020603050405020304" pitchFamily="18" charset="0"/>
                <a:cs typeface="Times New Roman" panose="02020603050405020304" pitchFamily="18" charset="0"/>
              </a:rPr>
              <a:t>There are some disadvantages of CRT −</a:t>
            </a:r>
          </a:p>
          <a:p>
            <a:r>
              <a:rPr lang="en-US" dirty="0">
                <a:solidFill>
                  <a:schemeClr val="tx1"/>
                </a:solidFill>
                <a:latin typeface="Times New Roman" panose="02020603050405020304" pitchFamily="18" charset="0"/>
                <a:cs typeface="Times New Roman" panose="02020603050405020304" pitchFamily="18" charset="0"/>
              </a:rPr>
              <a:t>Large in Size</a:t>
            </a:r>
          </a:p>
          <a:p>
            <a:r>
              <a:rPr lang="en-US" dirty="0">
                <a:solidFill>
                  <a:schemeClr val="tx1"/>
                </a:solidFill>
                <a:latin typeface="Times New Roman" panose="02020603050405020304" pitchFamily="18" charset="0"/>
                <a:cs typeface="Times New Roman" panose="02020603050405020304" pitchFamily="18" charset="0"/>
              </a:rPr>
              <a:t>High power consumption</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34078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89E01-9827-43EE-8ED2-82D04C313FB2}"/>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Flat-Panel Display Monitor</a:t>
            </a:r>
          </a:p>
        </p:txBody>
      </p:sp>
      <p:sp>
        <p:nvSpPr>
          <p:cNvPr id="3" name="Content Placeholder 2">
            <a:extLst>
              <a:ext uri="{FF2B5EF4-FFF2-40B4-BE49-F238E27FC236}">
                <a16:creationId xmlns:a16="http://schemas.microsoft.com/office/drawing/2014/main" id="{9C6D6ABF-B742-4343-B868-60EF12F75682}"/>
              </a:ext>
            </a:extLst>
          </p:cNvPr>
          <p:cNvSpPr>
            <a:spLocks noGrp="1"/>
          </p:cNvSpPr>
          <p:nvPr>
            <p:ph idx="1"/>
          </p:nvPr>
        </p:nvSpPr>
        <p:spPr/>
        <p:txBody>
          <a:bodyPr>
            <a:normAutofit lnSpcReduction="10000"/>
          </a:bodyPr>
          <a:lstStyle/>
          <a:p>
            <a:r>
              <a:rPr lang="en-US" dirty="0">
                <a:solidFill>
                  <a:schemeClr val="tx1"/>
                </a:solidFill>
                <a:latin typeface="Times New Roman" panose="02020603050405020304" pitchFamily="18" charset="0"/>
                <a:cs typeface="Times New Roman" panose="02020603050405020304" pitchFamily="18" charset="0"/>
              </a:rPr>
              <a:t>The flat-panel display refers to a class of video devices that have reduced volume, weight and power requirement in comparison to the CRT. </a:t>
            </a:r>
          </a:p>
          <a:p>
            <a:r>
              <a:rPr lang="en-US" dirty="0">
                <a:solidFill>
                  <a:schemeClr val="tx1"/>
                </a:solidFill>
                <a:latin typeface="Times New Roman" panose="02020603050405020304" pitchFamily="18" charset="0"/>
                <a:cs typeface="Times New Roman" panose="02020603050405020304" pitchFamily="18" charset="0"/>
              </a:rPr>
              <a:t>You can hang them on walls or wear them on your wrists. Current uses of flat-panel displays include calculators, video games, monitors, laptop computer, and graphics display.</a:t>
            </a:r>
          </a:p>
          <a:p>
            <a:pPr marL="45720" indent="0">
              <a:buNone/>
            </a:pPr>
            <a:r>
              <a:rPr lang="en-US" dirty="0">
                <a:solidFill>
                  <a:schemeClr val="tx1"/>
                </a:solidFill>
                <a:latin typeface="Times New Roman" panose="02020603050405020304" pitchFamily="18" charset="0"/>
                <a:cs typeface="Times New Roman" panose="02020603050405020304" pitchFamily="18" charset="0"/>
              </a:rPr>
              <a:t>The flat-panel display is divided into two categories −</a:t>
            </a:r>
          </a:p>
          <a:p>
            <a:r>
              <a:rPr lang="en-US" b="1" dirty="0">
                <a:solidFill>
                  <a:schemeClr val="tx1"/>
                </a:solidFill>
                <a:latin typeface="Times New Roman" panose="02020603050405020304" pitchFamily="18" charset="0"/>
                <a:cs typeface="Times New Roman" panose="02020603050405020304" pitchFamily="18" charset="0"/>
              </a:rPr>
              <a:t>Emissive Displays</a:t>
            </a:r>
            <a:r>
              <a:rPr lang="en-US" dirty="0">
                <a:solidFill>
                  <a:schemeClr val="tx1"/>
                </a:solidFill>
                <a:latin typeface="Times New Roman" panose="02020603050405020304" pitchFamily="18" charset="0"/>
                <a:cs typeface="Times New Roman" panose="02020603050405020304" pitchFamily="18" charset="0"/>
              </a:rPr>
              <a:t> − Emissive displays are devices that convert electrical energy into light. For example, plasma panel and LED (Light-Emitting Diodes).</a:t>
            </a:r>
          </a:p>
          <a:p>
            <a:r>
              <a:rPr lang="en-US" b="1" dirty="0">
                <a:solidFill>
                  <a:schemeClr val="tx1"/>
                </a:solidFill>
                <a:latin typeface="Times New Roman" panose="02020603050405020304" pitchFamily="18" charset="0"/>
                <a:cs typeface="Times New Roman" panose="02020603050405020304" pitchFamily="18" charset="0"/>
              </a:rPr>
              <a:t>Non-Emissive Displays</a:t>
            </a:r>
            <a:r>
              <a:rPr lang="en-US" dirty="0">
                <a:solidFill>
                  <a:schemeClr val="tx1"/>
                </a:solidFill>
                <a:latin typeface="Times New Roman" panose="02020603050405020304" pitchFamily="18" charset="0"/>
                <a:cs typeface="Times New Roman" panose="02020603050405020304" pitchFamily="18" charset="0"/>
              </a:rPr>
              <a:t> − Non-emissive displays use optical effects to convert sunlight or light from some other source into graphics patterns. For example, LCD (Liquid-Crystal Device).</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44993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E44D6-266B-412F-A2DF-8A2C7D4045AC}"/>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Printers</a:t>
            </a:r>
          </a:p>
        </p:txBody>
      </p:sp>
      <p:sp>
        <p:nvSpPr>
          <p:cNvPr id="3" name="Content Placeholder 2">
            <a:extLst>
              <a:ext uri="{FF2B5EF4-FFF2-40B4-BE49-F238E27FC236}">
                <a16:creationId xmlns:a16="http://schemas.microsoft.com/office/drawing/2014/main" id="{B2DBAB80-14C2-44AE-9B85-96371CE9A920}"/>
              </a:ext>
            </a:extLst>
          </p:cNvPr>
          <p:cNvSpPr>
            <a:spLocks noGrp="1"/>
          </p:cNvSpPr>
          <p:nvPr>
            <p:ph idx="1"/>
          </p:nvPr>
        </p:nvSpPr>
        <p:spPr>
          <a:xfrm>
            <a:off x="1143000" y="1842052"/>
            <a:ext cx="9872871" cy="4253948"/>
          </a:xfrm>
        </p:spPr>
        <p:txBody>
          <a:bodyPr>
            <a:normAutofit lnSpcReduction="10000"/>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Printer is an output device, which is used to print information on paper.</a:t>
            </a:r>
          </a:p>
          <a:p>
            <a:pPr marL="45720" indent="0">
              <a:buNone/>
            </a:pPr>
            <a:r>
              <a:rPr lang="en-US" dirty="0">
                <a:solidFill>
                  <a:schemeClr val="tx1"/>
                </a:solidFill>
                <a:latin typeface="Times New Roman" panose="02020603050405020304" pitchFamily="18" charset="0"/>
                <a:cs typeface="Times New Roman" panose="02020603050405020304" pitchFamily="18" charset="0"/>
              </a:rPr>
              <a:t>There are two types of printers −</a:t>
            </a:r>
          </a:p>
          <a:p>
            <a:r>
              <a:rPr lang="en-US" dirty="0">
                <a:solidFill>
                  <a:schemeClr val="tx1"/>
                </a:solidFill>
                <a:latin typeface="Times New Roman" panose="02020603050405020304" pitchFamily="18" charset="0"/>
                <a:cs typeface="Times New Roman" panose="02020603050405020304" pitchFamily="18" charset="0"/>
              </a:rPr>
              <a:t>Impact Printers</a:t>
            </a:r>
          </a:p>
          <a:p>
            <a:r>
              <a:rPr lang="en-US" dirty="0">
                <a:solidFill>
                  <a:schemeClr val="tx1"/>
                </a:solidFill>
                <a:latin typeface="Times New Roman" panose="02020603050405020304" pitchFamily="18" charset="0"/>
                <a:cs typeface="Times New Roman" panose="02020603050405020304" pitchFamily="18" charset="0"/>
              </a:rPr>
              <a:t>Non-Impact Printers</a:t>
            </a:r>
          </a:p>
          <a:p>
            <a:pPr marL="45720" indent="0">
              <a:buNone/>
            </a:pPr>
            <a:r>
              <a:rPr lang="en-US" dirty="0">
                <a:solidFill>
                  <a:schemeClr val="tx1"/>
                </a:solidFill>
                <a:latin typeface="Times New Roman" panose="02020603050405020304" pitchFamily="18" charset="0"/>
                <a:cs typeface="Times New Roman" panose="02020603050405020304" pitchFamily="18" charset="0"/>
              </a:rPr>
              <a:t>Impact Printers</a:t>
            </a:r>
          </a:p>
          <a:p>
            <a:r>
              <a:rPr lang="en-US" dirty="0">
                <a:solidFill>
                  <a:schemeClr val="tx1"/>
                </a:solidFill>
                <a:latin typeface="Times New Roman" panose="02020603050405020304" pitchFamily="18" charset="0"/>
                <a:cs typeface="Times New Roman" panose="02020603050405020304" pitchFamily="18" charset="0"/>
              </a:rPr>
              <a:t>Impact printers print the characters by striking them on the ribbon, which is then pressed on the paper.</a:t>
            </a:r>
          </a:p>
          <a:p>
            <a:pPr marL="45720" indent="0">
              <a:buNone/>
            </a:pPr>
            <a:r>
              <a:rPr lang="en-US" dirty="0">
                <a:solidFill>
                  <a:schemeClr val="tx1"/>
                </a:solidFill>
                <a:latin typeface="Times New Roman" panose="02020603050405020304" pitchFamily="18" charset="0"/>
                <a:cs typeface="Times New Roman" panose="02020603050405020304" pitchFamily="18" charset="0"/>
              </a:rPr>
              <a:t>Non-impact Printers</a:t>
            </a:r>
          </a:p>
          <a:p>
            <a:r>
              <a:rPr lang="en-US" dirty="0">
                <a:solidFill>
                  <a:schemeClr val="tx1"/>
                </a:solidFill>
                <a:latin typeface="Times New Roman" panose="02020603050405020304" pitchFamily="18" charset="0"/>
                <a:cs typeface="Times New Roman" panose="02020603050405020304" pitchFamily="18" charset="0"/>
              </a:rPr>
              <a:t>Non-impact printers print the characters without using the ribbon. These printers print a complete page at a time, thus they are also called as Page Printers.</a:t>
            </a:r>
          </a:p>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76959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74224-3D4A-47FE-84D5-AE622857FCF6}"/>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MEMORY</a:t>
            </a:r>
          </a:p>
        </p:txBody>
      </p:sp>
      <p:sp>
        <p:nvSpPr>
          <p:cNvPr id="3" name="Content Placeholder 2">
            <a:extLst>
              <a:ext uri="{FF2B5EF4-FFF2-40B4-BE49-F238E27FC236}">
                <a16:creationId xmlns:a16="http://schemas.microsoft.com/office/drawing/2014/main" id="{C3C1AB67-0095-43C2-A3E6-88BC10504301}"/>
              </a:ext>
            </a:extLst>
          </p:cNvPr>
          <p:cNvSpPr>
            <a:spLocks noGrp="1"/>
          </p:cNvSpPr>
          <p:nvPr>
            <p:ph idx="1"/>
          </p:nvPr>
        </p:nvSpPr>
        <p:spPr/>
        <p:txBody>
          <a:bodyPr>
            <a:normAutofit lnSpcReduction="10000"/>
          </a:bodyPr>
          <a:lstStyle/>
          <a:p>
            <a:r>
              <a:rPr lang="en-US" dirty="0">
                <a:solidFill>
                  <a:schemeClr val="tx1"/>
                </a:solidFill>
                <a:latin typeface="Times New Roman" panose="02020603050405020304" pitchFamily="18" charset="0"/>
                <a:cs typeface="Times New Roman" panose="02020603050405020304" pitchFamily="18" charset="0"/>
              </a:rPr>
              <a:t>A memory is just like a human brain. </a:t>
            </a:r>
          </a:p>
          <a:p>
            <a:r>
              <a:rPr lang="en-US" dirty="0">
                <a:solidFill>
                  <a:schemeClr val="tx1"/>
                </a:solidFill>
                <a:latin typeface="Times New Roman" panose="02020603050405020304" pitchFamily="18" charset="0"/>
                <a:cs typeface="Times New Roman" panose="02020603050405020304" pitchFamily="18" charset="0"/>
              </a:rPr>
              <a:t>It is used to store data and instructions. Computer memory is the storage space in the computer, where data is to be processed and instructions required for processing are stored. </a:t>
            </a:r>
          </a:p>
          <a:p>
            <a:r>
              <a:rPr lang="en-US" dirty="0">
                <a:solidFill>
                  <a:schemeClr val="tx1"/>
                </a:solidFill>
                <a:latin typeface="Times New Roman" panose="02020603050405020304" pitchFamily="18" charset="0"/>
                <a:cs typeface="Times New Roman" panose="02020603050405020304" pitchFamily="18" charset="0"/>
              </a:rPr>
              <a:t>The memory is divided into large number of small parts called cells. Each location or cell has a unique address, which varies from zero to memory size minus one.</a:t>
            </a:r>
          </a:p>
          <a:p>
            <a:pPr marL="45720" indent="0">
              <a:buNone/>
            </a:pPr>
            <a:r>
              <a:rPr lang="en-US" dirty="0">
                <a:solidFill>
                  <a:schemeClr val="tx1"/>
                </a:solidFill>
                <a:latin typeface="Times New Roman" panose="02020603050405020304" pitchFamily="18" charset="0"/>
                <a:cs typeface="Times New Roman" panose="02020603050405020304" pitchFamily="18" charset="0"/>
              </a:rPr>
              <a:t>Memory is primarily of three types −</a:t>
            </a:r>
          </a:p>
          <a:p>
            <a:r>
              <a:rPr lang="en-US" dirty="0">
                <a:solidFill>
                  <a:schemeClr val="tx1"/>
                </a:solidFill>
                <a:latin typeface="Times New Roman" panose="02020603050405020304" pitchFamily="18" charset="0"/>
                <a:cs typeface="Times New Roman" panose="02020603050405020304" pitchFamily="18" charset="0"/>
              </a:rPr>
              <a:t>Cache Memory</a:t>
            </a:r>
          </a:p>
          <a:p>
            <a:r>
              <a:rPr lang="en-US" dirty="0">
                <a:solidFill>
                  <a:schemeClr val="tx1"/>
                </a:solidFill>
                <a:latin typeface="Times New Roman" panose="02020603050405020304" pitchFamily="18" charset="0"/>
                <a:cs typeface="Times New Roman" panose="02020603050405020304" pitchFamily="18" charset="0"/>
              </a:rPr>
              <a:t>Primary Memory/Main Memory</a:t>
            </a:r>
          </a:p>
          <a:p>
            <a:r>
              <a:rPr lang="en-US" dirty="0">
                <a:solidFill>
                  <a:schemeClr val="tx1"/>
                </a:solidFill>
                <a:latin typeface="Times New Roman" panose="02020603050405020304" pitchFamily="18" charset="0"/>
                <a:cs typeface="Times New Roman" panose="02020603050405020304" pitchFamily="18" charset="0"/>
              </a:rPr>
              <a:t>Secondary Memory</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94023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72361-2BA4-4D17-BD67-B0C75B0B5702}"/>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COMPUTER SOFTWARES</a:t>
            </a:r>
          </a:p>
        </p:txBody>
      </p:sp>
      <p:sp>
        <p:nvSpPr>
          <p:cNvPr id="3" name="Content Placeholder 2">
            <a:extLst>
              <a:ext uri="{FF2B5EF4-FFF2-40B4-BE49-F238E27FC236}">
                <a16:creationId xmlns:a16="http://schemas.microsoft.com/office/drawing/2014/main" id="{3B283CEB-37B5-49B8-AFAD-D5394D754613}"/>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Software is a set of programs, which is designed to perform a well-defined function.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program is a sequence of instructions written to solve a particular problem.</a:t>
            </a:r>
          </a:p>
          <a:p>
            <a:pPr marL="45720" indent="0">
              <a:buNone/>
            </a:pPr>
            <a:r>
              <a:rPr lang="en-US" dirty="0">
                <a:solidFill>
                  <a:schemeClr val="tx1"/>
                </a:solidFill>
                <a:latin typeface="Times New Roman" panose="02020603050405020304" pitchFamily="18" charset="0"/>
                <a:cs typeface="Times New Roman" panose="02020603050405020304" pitchFamily="18" charset="0"/>
              </a:rPr>
              <a:t>There are two types of software −</a:t>
            </a:r>
          </a:p>
          <a:p>
            <a:r>
              <a:rPr lang="en-US" dirty="0">
                <a:solidFill>
                  <a:schemeClr val="tx1"/>
                </a:solidFill>
                <a:latin typeface="Times New Roman" panose="02020603050405020304" pitchFamily="18" charset="0"/>
                <a:cs typeface="Times New Roman" panose="02020603050405020304" pitchFamily="18" charset="0"/>
              </a:rPr>
              <a:t>System Software</a:t>
            </a:r>
          </a:p>
          <a:p>
            <a:r>
              <a:rPr lang="en-US" dirty="0">
                <a:solidFill>
                  <a:schemeClr val="tx1"/>
                </a:solidFill>
                <a:latin typeface="Times New Roman" panose="02020603050405020304" pitchFamily="18" charset="0"/>
                <a:cs typeface="Times New Roman" panose="02020603050405020304" pitchFamily="18" charset="0"/>
              </a:rPr>
              <a:t>Application Software</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80569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26C32-A4BC-4CAD-BAE8-F824F31F2C45}"/>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System Software</a:t>
            </a:r>
          </a:p>
        </p:txBody>
      </p:sp>
      <p:sp>
        <p:nvSpPr>
          <p:cNvPr id="3" name="Content Placeholder 2">
            <a:extLst>
              <a:ext uri="{FF2B5EF4-FFF2-40B4-BE49-F238E27FC236}">
                <a16:creationId xmlns:a16="http://schemas.microsoft.com/office/drawing/2014/main" id="{2D6D77DA-282C-4AD4-82A5-FB8692D86F2D}"/>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system software is a collection of programs designed to operate, control, and extend the processing capabilities of the computer itself.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System software is generally prepared by the computer manufacturers.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These software products comprise of programs written in low-level languages, which interact with the hardware at a very basic level.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System software serves as the interface between the hardware and the end users.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Some examples of system software are Operating System, Compilers, Interpreter, Assemblers, etc.</a:t>
            </a:r>
          </a:p>
        </p:txBody>
      </p:sp>
    </p:spTree>
    <p:extLst>
      <p:ext uri="{BB962C8B-B14F-4D97-AF65-F5344CB8AC3E}">
        <p14:creationId xmlns:p14="http://schemas.microsoft.com/office/powerpoint/2010/main" val="35113808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D2A6C-BF8A-4956-8FEF-7CD673AC97AA}"/>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Application Software</a:t>
            </a:r>
          </a:p>
        </p:txBody>
      </p:sp>
      <p:sp>
        <p:nvSpPr>
          <p:cNvPr id="3" name="Content Placeholder 2">
            <a:extLst>
              <a:ext uri="{FF2B5EF4-FFF2-40B4-BE49-F238E27FC236}">
                <a16:creationId xmlns:a16="http://schemas.microsoft.com/office/drawing/2014/main" id="{8596AFD7-913A-4D22-8E8B-72FF8D729BB3}"/>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Application software products are designed to satisfy a particular need of a particular environment.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All software applications prepared in the computer lab can come under the category of Application software.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Application software may consist of a single program, such as Microsoft's notepad for writing and editing a simple text.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may also consist of a collection of programs, often called a software package, which work together to accomplish a task, such as a spreadsheet package.</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93500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757E5-19E4-4147-A35E-5629981FEE68}"/>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PROGRAMMING LANGUAGE</a:t>
            </a:r>
          </a:p>
        </p:txBody>
      </p:sp>
      <p:sp>
        <p:nvSpPr>
          <p:cNvPr id="3" name="Content Placeholder 2">
            <a:extLst>
              <a:ext uri="{FF2B5EF4-FFF2-40B4-BE49-F238E27FC236}">
                <a16:creationId xmlns:a16="http://schemas.microsoft.com/office/drawing/2014/main" id="{F5E58881-08F8-4EC2-AD6E-E6DA81FBCA0E}"/>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computer system is simply a machine and hence it cannot perform any work; therefore, in order to make it functional different languages are developed, which are known as programming languages or simply computer languages.</a:t>
            </a:r>
          </a:p>
          <a:p>
            <a:pPr marL="45720" indent="0">
              <a:buNone/>
            </a:pPr>
            <a:r>
              <a:rPr lang="en-US" dirty="0">
                <a:solidFill>
                  <a:schemeClr val="tx1"/>
                </a:solidFill>
                <a:latin typeface="Times New Roman" panose="02020603050405020304" pitchFamily="18" charset="0"/>
                <a:cs typeface="Times New Roman" panose="02020603050405020304" pitchFamily="18" charset="0"/>
              </a:rPr>
              <a:t>Following are the major categories of Programming Languages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Machine Language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Assembly Language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High Level Language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System Language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Scripting Language</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82076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06167-6951-404E-9B81-FF39425B8A7F}"/>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LANGUAGES &amp; ITS FUNCTIONS</a:t>
            </a:r>
            <a:r>
              <a:rPr lang="en-US" dirty="0"/>
              <a:t> </a:t>
            </a:r>
          </a:p>
        </p:txBody>
      </p:sp>
      <p:sp>
        <p:nvSpPr>
          <p:cNvPr id="3" name="Content Placeholder 2">
            <a:extLst>
              <a:ext uri="{FF2B5EF4-FFF2-40B4-BE49-F238E27FC236}">
                <a16:creationId xmlns:a16="http://schemas.microsoft.com/office/drawing/2014/main" id="{E48126E8-FE00-4E0F-BF30-BE004EE353C2}"/>
              </a:ext>
            </a:extLst>
          </p:cNvPr>
          <p:cNvSpPr>
            <a:spLocks noGrp="1"/>
          </p:cNvSpPr>
          <p:nvPr>
            <p:ph idx="1"/>
          </p:nvPr>
        </p:nvSpPr>
        <p:spPr/>
        <p:txBody>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Machine Language or Code</a:t>
            </a:r>
          </a:p>
          <a:p>
            <a:r>
              <a:rPr lang="en-US" dirty="0">
                <a:solidFill>
                  <a:schemeClr val="tx1"/>
                </a:solidFill>
                <a:latin typeface="Times New Roman" panose="02020603050405020304" pitchFamily="18" charset="0"/>
                <a:cs typeface="Times New Roman" panose="02020603050405020304" pitchFamily="18" charset="0"/>
              </a:rPr>
              <a:t>This is the language that is written for the computer hardware. Such language is effected directly by the central processing unit (CPU) of a computer system.</a:t>
            </a:r>
          </a:p>
          <a:p>
            <a:pPr marL="45720" indent="0">
              <a:buNone/>
            </a:pPr>
            <a:r>
              <a:rPr lang="en-US" dirty="0">
                <a:solidFill>
                  <a:schemeClr val="tx1"/>
                </a:solidFill>
                <a:latin typeface="Times New Roman" panose="02020603050405020304" pitchFamily="18" charset="0"/>
                <a:cs typeface="Times New Roman" panose="02020603050405020304" pitchFamily="18" charset="0"/>
              </a:rPr>
              <a:t>Assembly Language</a:t>
            </a:r>
          </a:p>
          <a:p>
            <a:r>
              <a:rPr lang="en-US" dirty="0">
                <a:solidFill>
                  <a:schemeClr val="tx1"/>
                </a:solidFill>
                <a:latin typeface="Times New Roman" panose="02020603050405020304" pitchFamily="18" charset="0"/>
                <a:cs typeface="Times New Roman" panose="02020603050405020304" pitchFamily="18" charset="0"/>
              </a:rPr>
              <a:t>It is a language of an encoding of machine code that makes simpler and readable.</a:t>
            </a:r>
          </a:p>
          <a:p>
            <a:pPr marL="45720" indent="0">
              <a:buNone/>
            </a:pPr>
            <a:r>
              <a:rPr lang="en-US" dirty="0">
                <a:solidFill>
                  <a:schemeClr val="tx1"/>
                </a:solidFill>
                <a:latin typeface="Times New Roman" panose="02020603050405020304" pitchFamily="18" charset="0"/>
                <a:cs typeface="Times New Roman" panose="02020603050405020304" pitchFamily="18" charset="0"/>
              </a:rPr>
              <a:t>High Level Language</a:t>
            </a:r>
          </a:p>
          <a:p>
            <a:r>
              <a:rPr lang="en-US" dirty="0">
                <a:solidFill>
                  <a:schemeClr val="tx1"/>
                </a:solidFill>
                <a:latin typeface="Times New Roman" panose="02020603050405020304" pitchFamily="18" charset="0"/>
                <a:cs typeface="Times New Roman" panose="02020603050405020304" pitchFamily="18" charset="0"/>
              </a:rPr>
              <a:t>The high level language is simple and easy to understand and it is similar to English language. For example, COBOL, FORTRAN, BASIC, C, C+, Python, etc.</a:t>
            </a:r>
          </a:p>
        </p:txBody>
      </p:sp>
    </p:spTree>
    <p:extLst>
      <p:ext uri="{BB962C8B-B14F-4D97-AF65-F5344CB8AC3E}">
        <p14:creationId xmlns:p14="http://schemas.microsoft.com/office/powerpoint/2010/main" val="99860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6908D-B775-4A63-A23E-EEE747753AF0}"/>
              </a:ext>
            </a:extLst>
          </p:cNvPr>
          <p:cNvSpPr>
            <a:spLocks noGrp="1"/>
          </p:cNvSpPr>
          <p:nvPr>
            <p:ph type="title"/>
          </p:nvPr>
        </p:nvSpPr>
        <p:spPr>
          <a:xfrm>
            <a:off x="1143000" y="397565"/>
            <a:ext cx="9875520" cy="1113183"/>
          </a:xfrm>
        </p:spPr>
        <p:txBody>
          <a:bodyPr>
            <a:normAutofit/>
          </a:bodyPr>
          <a:lstStyle/>
          <a:p>
            <a:r>
              <a:rPr lang="en-US" dirty="0">
                <a:solidFill>
                  <a:srgbClr val="FF0000"/>
                </a:solidFill>
                <a:latin typeface="Times New Roman" panose="02020603050405020304" pitchFamily="18" charset="0"/>
                <a:cs typeface="Times New Roman" panose="02020603050405020304" pitchFamily="18" charset="0"/>
              </a:rPr>
              <a:t>Characteristics of Computer</a:t>
            </a:r>
          </a:p>
        </p:txBody>
      </p:sp>
      <p:sp>
        <p:nvSpPr>
          <p:cNvPr id="3" name="Content Placeholder 2">
            <a:extLst>
              <a:ext uri="{FF2B5EF4-FFF2-40B4-BE49-F238E27FC236}">
                <a16:creationId xmlns:a16="http://schemas.microsoft.com/office/drawing/2014/main" id="{A4BD0CD9-0457-4C03-AF30-9141DD075903}"/>
              </a:ext>
            </a:extLst>
          </p:cNvPr>
          <p:cNvSpPr>
            <a:spLocks noGrp="1"/>
          </p:cNvSpPr>
          <p:nvPr>
            <p:ph idx="1"/>
          </p:nvPr>
        </p:nvSpPr>
        <p:spPr>
          <a:xfrm>
            <a:off x="1143000" y="1630017"/>
            <a:ext cx="9872871" cy="4830418"/>
          </a:xfrm>
        </p:spPr>
        <p:txBody>
          <a:bodyPr>
            <a:normAutofit lnSpcReduction="10000"/>
          </a:bodyPr>
          <a:lstStyle/>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Speed</a:t>
            </a:r>
            <a:r>
              <a:rPr lang="en-US" dirty="0">
                <a:solidFill>
                  <a:schemeClr val="tx1"/>
                </a:solidFill>
                <a:latin typeface="Times New Roman" panose="02020603050405020304" pitchFamily="18" charset="0"/>
                <a:cs typeface="Times New Roman" panose="02020603050405020304" pitchFamily="18" charset="0"/>
              </a:rPr>
              <a:t> − Typically, a computer can carry out 3-4 million instructions per second.</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Accuracy</a:t>
            </a:r>
            <a:r>
              <a:rPr lang="en-US" dirty="0">
                <a:solidFill>
                  <a:schemeClr val="tx1"/>
                </a:solidFill>
                <a:latin typeface="Times New Roman" panose="02020603050405020304" pitchFamily="18" charset="0"/>
                <a:cs typeface="Times New Roman" panose="02020603050405020304" pitchFamily="18" charset="0"/>
              </a:rPr>
              <a:t> − Computers exhibit a very high degree of accuracy. Errors that may occur are usually due to inaccurate data, wrong instructions or bug in chips – all human errors.</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Reliability</a:t>
            </a:r>
            <a:r>
              <a:rPr lang="en-US" dirty="0">
                <a:solidFill>
                  <a:schemeClr val="tx1"/>
                </a:solidFill>
                <a:latin typeface="Times New Roman" panose="02020603050405020304" pitchFamily="18" charset="0"/>
                <a:cs typeface="Times New Roman" panose="02020603050405020304" pitchFamily="18" charset="0"/>
              </a:rPr>
              <a:t> − Computers can carry out same type of work repeatedly without throwing up errors due to tiredness or boredom, which are very common among humans.</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Versatility</a:t>
            </a:r>
            <a:r>
              <a:rPr lang="en-US" dirty="0">
                <a:solidFill>
                  <a:schemeClr val="tx1"/>
                </a:solidFill>
                <a:latin typeface="Times New Roman" panose="02020603050405020304" pitchFamily="18" charset="0"/>
                <a:cs typeface="Times New Roman" panose="02020603050405020304" pitchFamily="18" charset="0"/>
              </a:rPr>
              <a:t> − Computers can carry out a wide range of work from data entry and ticket booking to complex mathematical calculations and continuous astronomical observations. If you can input the necessary data with correct instructions, computer will do the processing.</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Storage Capacity</a:t>
            </a:r>
            <a:r>
              <a:rPr lang="en-US" dirty="0">
                <a:solidFill>
                  <a:schemeClr val="tx1"/>
                </a:solidFill>
                <a:latin typeface="Times New Roman" panose="02020603050405020304" pitchFamily="18" charset="0"/>
                <a:cs typeface="Times New Roman" panose="02020603050405020304" pitchFamily="18" charset="0"/>
              </a:rPr>
              <a:t> − Computers can store a very large amount of data at a fraction of cost of traditional storage of files. Also, data is safe from normal wear and tear associated with paper.</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24072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45714-A5E3-479C-A0C1-36073A949D30}"/>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OPERATING SYSTEM</a:t>
            </a:r>
          </a:p>
        </p:txBody>
      </p:sp>
      <p:sp>
        <p:nvSpPr>
          <p:cNvPr id="3" name="Content Placeholder 2">
            <a:extLst>
              <a:ext uri="{FF2B5EF4-FFF2-40B4-BE49-F238E27FC236}">
                <a16:creationId xmlns:a16="http://schemas.microsoft.com/office/drawing/2014/main" id="{03576A9A-EEAE-49EA-BFC0-6F54E3A5BC7E}"/>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An operating system is the fundamental basis of all other application programs. Operating system is an intermediary between the users and the hardware.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Operating system controls and coordinates the use of hardware among application programs.</a:t>
            </a:r>
          </a:p>
          <a:p>
            <a:pPr marL="45720" indent="0">
              <a:buNone/>
            </a:pPr>
            <a:r>
              <a:rPr lang="en-US" dirty="0">
                <a:solidFill>
                  <a:schemeClr val="tx1"/>
                </a:solidFill>
                <a:latin typeface="Times New Roman" panose="02020603050405020304" pitchFamily="18" charset="0"/>
                <a:cs typeface="Times New Roman" panose="02020603050405020304" pitchFamily="18" charset="0"/>
              </a:rPr>
              <a:t>The major services of an operating system are −</a:t>
            </a:r>
          </a:p>
          <a:p>
            <a:pPr>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Memory management</a:t>
            </a:r>
          </a:p>
          <a:p>
            <a:pPr>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Disk access</a:t>
            </a:r>
          </a:p>
          <a:p>
            <a:pPr>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Creating user interface</a:t>
            </a:r>
          </a:p>
          <a:p>
            <a:pPr>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Managing the different programs operating parallel</a:t>
            </a:r>
          </a:p>
          <a:p>
            <a:pPr>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Likewise, it controls and manage the hardware’s working</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10711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EA93D-33C0-4B74-9520-3398D16C4F03}"/>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Applications of Operating System</a:t>
            </a:r>
          </a:p>
        </p:txBody>
      </p:sp>
      <p:sp>
        <p:nvSpPr>
          <p:cNvPr id="3" name="Content Placeholder 2">
            <a:extLst>
              <a:ext uri="{FF2B5EF4-FFF2-40B4-BE49-F238E27FC236}">
                <a16:creationId xmlns:a16="http://schemas.microsoft.com/office/drawing/2014/main" id="{D547B7ED-9D9C-47B5-9775-441183F4A6FE}"/>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An operating system is accountable for the formation and deletion of files and directories.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An operating system manages the process of deletion, suspension, resumption, and synchronization.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An operating system manages memory space by allocation and de-allocation.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An operating system stores, organizes, and names and protects the existing files.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Further, an operating system manages all the components and devices of the computers system including modems, printers, plotters, etc.</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An operating system facilitates the interface to user and hardware.</a:t>
            </a:r>
          </a:p>
        </p:txBody>
      </p:sp>
    </p:spTree>
    <p:extLst>
      <p:ext uri="{BB962C8B-B14F-4D97-AF65-F5344CB8AC3E}">
        <p14:creationId xmlns:p14="http://schemas.microsoft.com/office/powerpoint/2010/main" val="16216308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A5D45-6290-4FF2-A929-DE348F6FB0AD}"/>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Types of Operating System</a:t>
            </a:r>
          </a:p>
        </p:txBody>
      </p:sp>
      <p:sp>
        <p:nvSpPr>
          <p:cNvPr id="3" name="Content Placeholder 2">
            <a:extLst>
              <a:ext uri="{FF2B5EF4-FFF2-40B4-BE49-F238E27FC236}">
                <a16:creationId xmlns:a16="http://schemas.microsoft.com/office/drawing/2014/main" id="{37092613-7D96-4468-A947-6B2B39407929}"/>
              </a:ext>
            </a:extLst>
          </p:cNvPr>
          <p:cNvSpPr>
            <a:spLocks noGrp="1"/>
          </p:cNvSpPr>
          <p:nvPr>
            <p:ph idx="1"/>
          </p:nvPr>
        </p:nvSpPr>
        <p:spPr/>
        <p:txBody>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Following are the major types of operating system −</a:t>
            </a:r>
          </a:p>
          <a:p>
            <a:r>
              <a:rPr lang="en-US" dirty="0">
                <a:solidFill>
                  <a:schemeClr val="tx1"/>
                </a:solidFill>
                <a:latin typeface="Times New Roman" panose="02020603050405020304" pitchFamily="18" charset="0"/>
                <a:cs typeface="Times New Roman" panose="02020603050405020304" pitchFamily="18" charset="0"/>
              </a:rPr>
              <a:t>Disk Operating System (DOS)</a:t>
            </a:r>
          </a:p>
          <a:p>
            <a:r>
              <a:rPr lang="en-US" dirty="0">
                <a:solidFill>
                  <a:schemeClr val="tx1"/>
                </a:solidFill>
                <a:latin typeface="Times New Roman" panose="02020603050405020304" pitchFamily="18" charset="0"/>
                <a:cs typeface="Times New Roman" panose="02020603050405020304" pitchFamily="18" charset="0"/>
              </a:rPr>
              <a:t>Windows Operating System</a:t>
            </a:r>
          </a:p>
          <a:p>
            <a:r>
              <a:rPr lang="en-US" dirty="0">
                <a:solidFill>
                  <a:schemeClr val="tx1"/>
                </a:solidFill>
                <a:latin typeface="Times New Roman" panose="02020603050405020304" pitchFamily="18" charset="0"/>
                <a:cs typeface="Times New Roman" panose="02020603050405020304" pitchFamily="18" charset="0"/>
              </a:rPr>
              <a:t>Unix Operating System</a:t>
            </a:r>
          </a:p>
          <a:p>
            <a:pPr marL="45720" indent="0">
              <a:buNone/>
            </a:pPr>
            <a:r>
              <a:rPr lang="en-US" dirty="0">
                <a:solidFill>
                  <a:schemeClr val="tx1"/>
                </a:solidFill>
                <a:latin typeface="Times New Roman" panose="02020603050405020304" pitchFamily="18" charset="0"/>
                <a:cs typeface="Times New Roman" panose="02020603050405020304" pitchFamily="18" charset="0"/>
              </a:rPr>
              <a:t>Disk Operating System:</a:t>
            </a:r>
          </a:p>
          <a:p>
            <a:r>
              <a:rPr lang="en-US" dirty="0">
                <a:solidFill>
                  <a:schemeClr val="tx1"/>
                </a:solidFill>
                <a:latin typeface="Times New Roman" panose="02020603050405020304" pitchFamily="18" charset="0"/>
                <a:cs typeface="Times New Roman" panose="02020603050405020304" pitchFamily="18" charset="0"/>
              </a:rPr>
              <a:t>MS-DOS is one of the oldest and widely used operating system. DOS is a set of computer programs, the major functions of which are file management, allocation of system resources, providing essential features to control hardware devices.</a:t>
            </a:r>
          </a:p>
          <a:p>
            <a:r>
              <a:rPr lang="en-US" dirty="0">
                <a:solidFill>
                  <a:schemeClr val="tx1"/>
                </a:solidFill>
                <a:latin typeface="Times New Roman" panose="02020603050405020304" pitchFamily="18" charset="0"/>
                <a:cs typeface="Times New Roman" panose="02020603050405020304" pitchFamily="18" charset="0"/>
              </a:rPr>
              <a:t>DOS commands can be typed in either upper case or lower case.</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36292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623B7-E1B4-4C0C-BD6D-69D74BBD59F8}"/>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Windows Operating System</a:t>
            </a:r>
          </a:p>
        </p:txBody>
      </p:sp>
      <p:sp>
        <p:nvSpPr>
          <p:cNvPr id="3" name="Content Placeholder 2">
            <a:extLst>
              <a:ext uri="{FF2B5EF4-FFF2-40B4-BE49-F238E27FC236}">
                <a16:creationId xmlns:a16="http://schemas.microsoft.com/office/drawing/2014/main" id="{B9E5210E-413A-4021-9CB8-DF0D854DBD27}"/>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operating system window is the extension of the disk operating system.</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is the most popular and simplest operating system; it can be used by any person who can read and understand basic English, as it does not require any special training.</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However, the Windows Operating System requires DOS to run the various application programs initially.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Because of this reason, DOS should be installed into the memory and then window can be executed.</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39171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66B90-F4E9-4F01-8E96-2F3C699E6AE2}"/>
              </a:ext>
            </a:extLst>
          </p:cNvPr>
          <p:cNvSpPr>
            <a:spLocks noGrp="1"/>
          </p:cNvSpPr>
          <p:nvPr>
            <p:ph type="title"/>
          </p:nvPr>
        </p:nvSpPr>
        <p:spPr/>
        <p:txBody>
          <a:bodyPr>
            <a:normAutofit fontScale="90000"/>
          </a:bodyPr>
          <a:lstStyle/>
          <a:p>
            <a:br>
              <a:rPr lang="en-US" dirty="0">
                <a:solidFill>
                  <a:srgbClr val="FF0000"/>
                </a:solidFill>
                <a:latin typeface="Times New Roman" panose="02020603050405020304" pitchFamily="18" charset="0"/>
                <a:cs typeface="Times New Roman" panose="02020603050405020304" pitchFamily="18" charset="0"/>
              </a:rPr>
            </a:br>
            <a:r>
              <a:rPr lang="en-US" dirty="0">
                <a:solidFill>
                  <a:srgbClr val="FF0000"/>
                </a:solidFill>
                <a:latin typeface="Times New Roman" panose="02020603050405020304" pitchFamily="18" charset="0"/>
                <a:cs typeface="Times New Roman" panose="02020603050405020304" pitchFamily="18" charset="0"/>
              </a:rPr>
              <a:t>Unix Operating System</a:t>
            </a:r>
            <a:br>
              <a:rPr lang="en-US"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EE9BAA2-9F27-43F5-8566-16488FEAC2CB}"/>
              </a:ext>
            </a:extLst>
          </p:cNvPr>
          <p:cNvSpPr>
            <a:spLocks noGrp="1"/>
          </p:cNvSpPr>
          <p:nvPr>
            <p:ph idx="1"/>
          </p:nvPr>
        </p:nvSpPr>
        <p:spPr/>
        <p:txBody>
          <a:bodyPr/>
          <a:lstStyle/>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Unix Operating System is the earliest operating system developed in 1970s. Let us consider the following points relating to the Unix Operating System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is an operating system that has multitasking features.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has multiuser computer operating systems.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runs practically on every sort of hardware and provides stimulus to the open source movement.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has comparative complex functionality and hence an untrained user cannot use it; only the one who has taken training can use this system.</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94012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CEF04-1E58-4D35-BCDF-9C4FBA971E69}"/>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INTRODUCTION TO DBMS</a:t>
            </a:r>
          </a:p>
        </p:txBody>
      </p:sp>
      <p:sp>
        <p:nvSpPr>
          <p:cNvPr id="3" name="Content Placeholder 2">
            <a:extLst>
              <a:ext uri="{FF2B5EF4-FFF2-40B4-BE49-F238E27FC236}">
                <a16:creationId xmlns:a16="http://schemas.microsoft.com/office/drawing/2014/main" id="{C2C877E8-CAA4-423C-9F1E-BD64CC2DE69B}"/>
              </a:ext>
            </a:extLst>
          </p:cNvPr>
          <p:cNvSpPr>
            <a:spLocks noGrp="1"/>
          </p:cNvSpPr>
          <p:nvPr>
            <p:ph idx="1"/>
          </p:nvPr>
        </p:nvSpPr>
        <p:spPr/>
        <p:txBody>
          <a:bodyPr/>
          <a:lstStyle/>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Database</a:t>
            </a:r>
            <a:r>
              <a:rPr lang="en-US" dirty="0">
                <a:solidFill>
                  <a:schemeClr val="tx1"/>
                </a:solidFill>
                <a:latin typeface="Times New Roman" panose="02020603050405020304" pitchFamily="18" charset="0"/>
                <a:cs typeface="Times New Roman" panose="02020603050405020304" pitchFamily="18" charset="0"/>
              </a:rPr>
              <a:t> is a collection of related data and data is a collection of facts and figures that can be processed to produce information.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Mostly data represents recordable facts.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Data aids in producing information, which is based on facts.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For example, if we have data about marks obtained by all students, we can then conclude about toppers and average marks.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a:t>
            </a:r>
            <a:r>
              <a:rPr lang="en-US" b="1" dirty="0">
                <a:solidFill>
                  <a:schemeClr val="tx1"/>
                </a:solidFill>
                <a:latin typeface="Times New Roman" panose="02020603050405020304" pitchFamily="18" charset="0"/>
                <a:cs typeface="Times New Roman" panose="02020603050405020304" pitchFamily="18" charset="0"/>
              </a:rPr>
              <a:t>database management system</a:t>
            </a:r>
            <a:r>
              <a:rPr lang="en-US" dirty="0">
                <a:solidFill>
                  <a:schemeClr val="tx1"/>
                </a:solidFill>
                <a:latin typeface="Times New Roman" panose="02020603050405020304" pitchFamily="18" charset="0"/>
                <a:cs typeface="Times New Roman" panose="02020603050405020304" pitchFamily="18" charset="0"/>
              </a:rPr>
              <a:t> stores data in such a way that it becomes easier to retrieve, manipulate, and produce information.</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36310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46D93-F5B0-4674-94DE-90CF3603F877}"/>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Applications of DBMS</a:t>
            </a:r>
          </a:p>
        </p:txBody>
      </p:sp>
      <p:sp>
        <p:nvSpPr>
          <p:cNvPr id="3" name="Content Placeholder 2">
            <a:extLst>
              <a:ext uri="{FF2B5EF4-FFF2-40B4-BE49-F238E27FC236}">
                <a16:creationId xmlns:a16="http://schemas.microsoft.com/office/drawing/2014/main" id="{DD2C68C6-980E-4EA8-AC49-D995AA7AA098}"/>
              </a:ext>
            </a:extLst>
          </p:cNvPr>
          <p:cNvSpPr>
            <a:spLocks noGrp="1"/>
          </p:cNvSpPr>
          <p:nvPr>
            <p:ph idx="1"/>
          </p:nvPr>
        </p:nvSpPr>
        <p:spPr/>
        <p:txBody>
          <a:bodyPr>
            <a:normAutofit/>
          </a:bodyPr>
          <a:lstStyle/>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Database</a:t>
            </a:r>
            <a:r>
              <a:rPr lang="en-US" dirty="0">
                <a:solidFill>
                  <a:schemeClr val="tx1"/>
                </a:solidFill>
                <a:latin typeface="Times New Roman" panose="02020603050405020304" pitchFamily="18" charset="0"/>
                <a:cs typeface="Times New Roman" panose="02020603050405020304" pitchFamily="18" charset="0"/>
              </a:rPr>
              <a:t> is a collection of related data and data is a collection of facts and figures that can be processed to produce information.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Mostly data represents recordable facts. Data aids in producing information, which is based on facts. For example, if we have data about marks obtained by all students, we can then conclude about toppers and average marks.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a:t>
            </a:r>
            <a:r>
              <a:rPr lang="en-US" b="1" dirty="0">
                <a:solidFill>
                  <a:schemeClr val="tx1"/>
                </a:solidFill>
                <a:latin typeface="Times New Roman" panose="02020603050405020304" pitchFamily="18" charset="0"/>
                <a:cs typeface="Times New Roman" panose="02020603050405020304" pitchFamily="18" charset="0"/>
              </a:rPr>
              <a:t>database management system</a:t>
            </a:r>
            <a:r>
              <a:rPr lang="en-US" dirty="0">
                <a:solidFill>
                  <a:schemeClr val="tx1"/>
                </a:solidFill>
                <a:latin typeface="Times New Roman" panose="02020603050405020304" pitchFamily="18" charset="0"/>
                <a:cs typeface="Times New Roman" panose="02020603050405020304" pitchFamily="18" charset="0"/>
              </a:rPr>
              <a:t> stores data in such a way that it becomes easier to retrieve, manipulate, and produce information. Following are the important characteristics and applications of DBMS.</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ACID Properties</a:t>
            </a:r>
            <a:r>
              <a:rPr lang="en-US" dirty="0">
                <a:solidFill>
                  <a:schemeClr val="tx1"/>
                </a:solidFill>
                <a:latin typeface="Times New Roman" panose="02020603050405020304" pitchFamily="18" charset="0"/>
                <a:cs typeface="Times New Roman" panose="02020603050405020304" pitchFamily="18" charset="0"/>
              </a:rPr>
              <a:t> − DBMS follows the concepts of </a:t>
            </a:r>
            <a:r>
              <a:rPr lang="en-US" b="1" dirty="0">
                <a:solidFill>
                  <a:schemeClr val="tx1"/>
                </a:solidFill>
                <a:latin typeface="Times New Roman" panose="02020603050405020304" pitchFamily="18" charset="0"/>
                <a:cs typeface="Times New Roman" panose="02020603050405020304" pitchFamily="18" charset="0"/>
              </a:rPr>
              <a:t>A</a:t>
            </a:r>
            <a:r>
              <a:rPr lang="en-US" dirty="0">
                <a:solidFill>
                  <a:schemeClr val="tx1"/>
                </a:solidFill>
                <a:latin typeface="Times New Roman" panose="02020603050405020304" pitchFamily="18" charset="0"/>
                <a:cs typeface="Times New Roman" panose="02020603050405020304" pitchFamily="18" charset="0"/>
              </a:rPr>
              <a:t>tomicity, </a:t>
            </a:r>
            <a:r>
              <a:rPr lang="en-US" b="1" dirty="0">
                <a:solidFill>
                  <a:schemeClr val="tx1"/>
                </a:solidFill>
                <a:latin typeface="Times New Roman" panose="02020603050405020304" pitchFamily="18" charset="0"/>
                <a:cs typeface="Times New Roman" panose="02020603050405020304" pitchFamily="18" charset="0"/>
              </a:rPr>
              <a:t>C</a:t>
            </a:r>
            <a:r>
              <a:rPr lang="en-US" dirty="0">
                <a:solidFill>
                  <a:schemeClr val="tx1"/>
                </a:solidFill>
                <a:latin typeface="Times New Roman" panose="02020603050405020304" pitchFamily="18" charset="0"/>
                <a:cs typeface="Times New Roman" panose="02020603050405020304" pitchFamily="18" charset="0"/>
              </a:rPr>
              <a:t>onsistency, </a:t>
            </a:r>
            <a:r>
              <a:rPr lang="en-US" b="1" dirty="0">
                <a:solidFill>
                  <a:schemeClr val="tx1"/>
                </a:solidFill>
                <a:latin typeface="Times New Roman" panose="02020603050405020304" pitchFamily="18" charset="0"/>
                <a:cs typeface="Times New Roman" panose="02020603050405020304" pitchFamily="18" charset="0"/>
              </a:rPr>
              <a:t>I</a:t>
            </a:r>
            <a:r>
              <a:rPr lang="en-US" dirty="0">
                <a:solidFill>
                  <a:schemeClr val="tx1"/>
                </a:solidFill>
                <a:latin typeface="Times New Roman" panose="02020603050405020304" pitchFamily="18" charset="0"/>
                <a:cs typeface="Times New Roman" panose="02020603050405020304" pitchFamily="18" charset="0"/>
              </a:rPr>
              <a:t>solation, and </a:t>
            </a:r>
            <a:r>
              <a:rPr lang="en-US" b="1" dirty="0">
                <a:solidFill>
                  <a:schemeClr val="tx1"/>
                </a:solidFill>
                <a:latin typeface="Times New Roman" panose="02020603050405020304" pitchFamily="18" charset="0"/>
                <a:cs typeface="Times New Roman" panose="02020603050405020304" pitchFamily="18" charset="0"/>
              </a:rPr>
              <a:t>D</a:t>
            </a:r>
            <a:r>
              <a:rPr lang="en-US" dirty="0">
                <a:solidFill>
                  <a:schemeClr val="tx1"/>
                </a:solidFill>
                <a:latin typeface="Times New Roman" panose="02020603050405020304" pitchFamily="18" charset="0"/>
                <a:cs typeface="Times New Roman" panose="02020603050405020304" pitchFamily="18" charset="0"/>
              </a:rPr>
              <a:t>urability (normally shortened as ACID). These concepts are applied on transactions, which manipulate data in a database. </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4456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3A42C-AE21-4382-98F3-668BB1101E50}"/>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rPr>
              <a:t>..</a:t>
            </a:r>
          </a:p>
        </p:txBody>
      </p:sp>
      <p:sp>
        <p:nvSpPr>
          <p:cNvPr id="3" name="Content Placeholder 2">
            <a:extLst>
              <a:ext uri="{FF2B5EF4-FFF2-40B4-BE49-F238E27FC236}">
                <a16:creationId xmlns:a16="http://schemas.microsoft.com/office/drawing/2014/main" id="{1005D4B9-B303-4C57-A888-5FC8D313BAFF}"/>
              </a:ext>
            </a:extLst>
          </p:cNvPr>
          <p:cNvSpPr>
            <a:spLocks noGrp="1"/>
          </p:cNvSpPr>
          <p:nvPr>
            <p:ph idx="1"/>
          </p:nvPr>
        </p:nvSpPr>
        <p:spPr/>
        <p:txBody>
          <a:bodyPr/>
          <a:lstStyle/>
          <a:p>
            <a:pPr marL="45720" indent="0">
              <a:buNone/>
            </a:pPr>
            <a:r>
              <a:rPr lang="en-US" b="1" dirty="0">
                <a:solidFill>
                  <a:schemeClr val="tx1"/>
                </a:solidFill>
                <a:latin typeface="Times New Roman" panose="02020603050405020304" pitchFamily="18" charset="0"/>
                <a:cs typeface="Times New Roman" panose="02020603050405020304" pitchFamily="18" charset="0"/>
              </a:rPr>
              <a:t>Multiuser and Concurrent Access</a:t>
            </a:r>
            <a:r>
              <a:rPr lang="en-US" dirty="0">
                <a:solidFill>
                  <a:schemeClr val="tx1"/>
                </a:solidFill>
                <a:latin typeface="Times New Roman" panose="02020603050405020304" pitchFamily="18" charset="0"/>
                <a:cs typeface="Times New Roman" panose="02020603050405020304" pitchFamily="18" charset="0"/>
              </a:rPr>
              <a:t> − DBMS supports multi-user environment and allows them to access and manipulate data in parallel. </a:t>
            </a:r>
          </a:p>
          <a:p>
            <a:r>
              <a:rPr lang="en-US" dirty="0">
                <a:solidFill>
                  <a:schemeClr val="tx1"/>
                </a:solidFill>
                <a:latin typeface="Times New Roman" panose="02020603050405020304" pitchFamily="18" charset="0"/>
                <a:cs typeface="Times New Roman" panose="02020603050405020304" pitchFamily="18" charset="0"/>
              </a:rPr>
              <a:t>Though there are restrictions on transactions when users attempt to handle the same data item, but users are always unaware of them.</a:t>
            </a:r>
          </a:p>
          <a:p>
            <a:pPr marL="45720" indent="0">
              <a:buNone/>
            </a:pPr>
            <a:r>
              <a:rPr lang="en-US" b="1" dirty="0">
                <a:solidFill>
                  <a:schemeClr val="tx1"/>
                </a:solidFill>
                <a:latin typeface="Times New Roman" panose="02020603050405020304" pitchFamily="18" charset="0"/>
                <a:cs typeface="Times New Roman" panose="02020603050405020304" pitchFamily="18" charset="0"/>
              </a:rPr>
              <a:t>Multiple views</a:t>
            </a:r>
            <a:r>
              <a:rPr lang="en-US" dirty="0">
                <a:solidFill>
                  <a:schemeClr val="tx1"/>
                </a:solidFill>
                <a:latin typeface="Times New Roman" panose="02020603050405020304" pitchFamily="18" charset="0"/>
                <a:cs typeface="Times New Roman" panose="02020603050405020304" pitchFamily="18" charset="0"/>
              </a:rPr>
              <a:t> − DBMS offers multiple views for different users.</a:t>
            </a:r>
          </a:p>
          <a:p>
            <a:r>
              <a:rPr lang="en-US" dirty="0">
                <a:solidFill>
                  <a:schemeClr val="tx1"/>
                </a:solidFill>
                <a:latin typeface="Times New Roman" panose="02020603050405020304" pitchFamily="18" charset="0"/>
                <a:cs typeface="Times New Roman" panose="02020603050405020304" pitchFamily="18" charset="0"/>
              </a:rPr>
              <a:t> A user who is in the Sales department will have a different view of database than a person working in the Production department.</a:t>
            </a:r>
          </a:p>
          <a:p>
            <a:r>
              <a:rPr lang="en-US" dirty="0">
                <a:solidFill>
                  <a:schemeClr val="tx1"/>
                </a:solidFill>
                <a:latin typeface="Times New Roman" panose="02020603050405020304" pitchFamily="18" charset="0"/>
                <a:cs typeface="Times New Roman" panose="02020603050405020304" pitchFamily="18" charset="0"/>
              </a:rPr>
              <a:t> This feature enables the users to have a concentrate view of the database according to their requirements.</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44078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E9FDC94-7AB9-47AB-B388-E779409A21CB}"/>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USERS</a:t>
            </a:r>
          </a:p>
        </p:txBody>
      </p:sp>
      <p:sp>
        <p:nvSpPr>
          <p:cNvPr id="3" name="Content Placeholder 2">
            <a:extLst>
              <a:ext uri="{FF2B5EF4-FFF2-40B4-BE49-F238E27FC236}">
                <a16:creationId xmlns:a16="http://schemas.microsoft.com/office/drawing/2014/main" id="{1C1FE694-F97C-43BE-B67C-56F1711F34B9}"/>
              </a:ext>
            </a:extLst>
          </p:cNvPr>
          <p:cNvSpPr>
            <a:spLocks noGrp="1"/>
          </p:cNvSpPr>
          <p:nvPr>
            <p:ph sz="half" idx="1"/>
          </p:nvPr>
        </p:nvSpPr>
        <p:spPr/>
        <p:txBody>
          <a:bodyPr/>
          <a:lstStyle/>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A typical DBMS has users with different rights and permissions who use it for different purposes. </a:t>
            </a:r>
          </a:p>
          <a:p>
            <a:r>
              <a:rPr lang="en-US" dirty="0">
                <a:solidFill>
                  <a:schemeClr val="tx1"/>
                </a:solidFill>
                <a:latin typeface="Times New Roman" panose="02020603050405020304" pitchFamily="18" charset="0"/>
                <a:cs typeface="Times New Roman" panose="02020603050405020304" pitchFamily="18" charset="0"/>
              </a:rPr>
              <a:t>Some users retrieve data and some back it up. </a:t>
            </a:r>
          </a:p>
          <a:p>
            <a:r>
              <a:rPr lang="en-US" dirty="0">
                <a:solidFill>
                  <a:schemeClr val="tx1"/>
                </a:solidFill>
                <a:latin typeface="Times New Roman" panose="02020603050405020304" pitchFamily="18" charset="0"/>
                <a:cs typeface="Times New Roman" panose="02020603050405020304" pitchFamily="18" charset="0"/>
              </a:rPr>
              <a:t>The users of a DBMS can be broadly categorized as follows −</a:t>
            </a:r>
          </a:p>
          <a:p>
            <a:pPr marL="45720" indent="0">
              <a:buNone/>
            </a:pP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p:txBody>
      </p:sp>
      <p:pic>
        <p:nvPicPr>
          <p:cNvPr id="2050" name="Picture 2">
            <a:extLst>
              <a:ext uri="{FF2B5EF4-FFF2-40B4-BE49-F238E27FC236}">
                <a16:creationId xmlns:a16="http://schemas.microsoft.com/office/drawing/2014/main" id="{F21D4406-D7FF-4A53-87DB-35AC8099613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739730" y="2252870"/>
            <a:ext cx="4278789" cy="3366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51478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A22473-171D-4543-9E7F-91EB18F3C1C2}"/>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6" name="Content Placeholder 5">
            <a:extLst>
              <a:ext uri="{FF2B5EF4-FFF2-40B4-BE49-F238E27FC236}">
                <a16:creationId xmlns:a16="http://schemas.microsoft.com/office/drawing/2014/main" id="{2F582744-2B02-421D-B8C9-835369C24642}"/>
              </a:ext>
            </a:extLst>
          </p:cNvPr>
          <p:cNvSpPr>
            <a:spLocks noGrp="1"/>
          </p:cNvSpPr>
          <p:nvPr>
            <p:ph idx="1"/>
          </p:nvPr>
        </p:nvSpPr>
        <p:spPr/>
        <p:txBody>
          <a:bodyPr>
            <a:normAutofit lnSpcReduction="10000"/>
          </a:bodyPr>
          <a:lstStyle/>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Administrators</a:t>
            </a:r>
            <a:r>
              <a:rPr lang="en-US" dirty="0">
                <a:solidFill>
                  <a:schemeClr val="tx1"/>
                </a:solidFill>
                <a:latin typeface="Times New Roman" panose="02020603050405020304" pitchFamily="18" charset="0"/>
                <a:cs typeface="Times New Roman" panose="02020603050405020304" pitchFamily="18" charset="0"/>
              </a:rPr>
              <a:t> − Administrators maintain the DBMS and are responsible for administrating the database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They are responsible to look after its usage and by whom it should be used.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They create access profiles for users and apply limitations to maintain isolation and force security.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Administrators also look after DBMS resources like system license, required tools, and other software and hardware related maintenance.</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Designers</a:t>
            </a:r>
            <a:r>
              <a:rPr lang="en-US" dirty="0">
                <a:solidFill>
                  <a:schemeClr val="tx1"/>
                </a:solidFill>
                <a:latin typeface="Times New Roman" panose="02020603050405020304" pitchFamily="18" charset="0"/>
                <a:cs typeface="Times New Roman" panose="02020603050405020304" pitchFamily="18" charset="0"/>
              </a:rPr>
              <a:t> − Designers are the group of people who actually work on the designing part of the database. They keep a close watch on what data should be kept and in what format. They identify and design the whole set of entities, relations, constraints, and views.</a:t>
            </a:r>
          </a:p>
        </p:txBody>
      </p:sp>
    </p:spTree>
    <p:extLst>
      <p:ext uri="{BB962C8B-B14F-4D97-AF65-F5344CB8AC3E}">
        <p14:creationId xmlns:p14="http://schemas.microsoft.com/office/powerpoint/2010/main" val="3995608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CB4BF-039E-4C8B-A949-750A3D547896}"/>
              </a:ext>
            </a:extLst>
          </p:cNvPr>
          <p:cNvSpPr>
            <a:spLocks noGrp="1"/>
          </p:cNvSpPr>
          <p:nvPr>
            <p:ph type="title"/>
          </p:nvPr>
        </p:nvSpPr>
        <p:spPr/>
        <p:txBody>
          <a:bodyPr>
            <a:normAutofit fontScale="90000"/>
          </a:bodyPr>
          <a:lstStyle/>
          <a:p>
            <a:br>
              <a:rPr lang="en-US" dirty="0">
                <a:solidFill>
                  <a:srgbClr val="FF0000"/>
                </a:solidFill>
                <a:latin typeface="Times New Roman" panose="02020603050405020304" pitchFamily="18" charset="0"/>
                <a:cs typeface="Times New Roman" panose="02020603050405020304" pitchFamily="18" charset="0"/>
              </a:rPr>
            </a:br>
            <a:r>
              <a:rPr lang="en-US" dirty="0">
                <a:solidFill>
                  <a:srgbClr val="FF0000"/>
                </a:solidFill>
                <a:latin typeface="Times New Roman" panose="02020603050405020304" pitchFamily="18" charset="0"/>
                <a:cs typeface="Times New Roman" panose="02020603050405020304" pitchFamily="18" charset="0"/>
              </a:rPr>
              <a:t>Advantages of Using Computer</a:t>
            </a:r>
            <a:br>
              <a:rPr lang="en-US"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67A31A4-5C4C-42DE-9066-D3DC0C86F89D}"/>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Computers can do the same task repetitively with same accuracy.</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Computers do not get tired or bored.</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Computers can take up routine tasks while releasing human resource for more intelligent functions.</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02774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DC06E-AC51-4EEF-9785-66ED40C1D4DD}"/>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WORLD WIDE WEB</a:t>
            </a:r>
          </a:p>
        </p:txBody>
      </p:sp>
      <p:sp>
        <p:nvSpPr>
          <p:cNvPr id="3" name="Content Placeholder 2">
            <a:extLst>
              <a:ext uri="{FF2B5EF4-FFF2-40B4-BE49-F238E27FC236}">
                <a16:creationId xmlns:a16="http://schemas.microsoft.com/office/drawing/2014/main" id="{1C1A2D75-BE4E-4E59-A999-AEDB5F231A7C}"/>
              </a:ext>
            </a:extLst>
          </p:cNvPr>
          <p:cNvSpPr>
            <a:spLocks noGrp="1"/>
          </p:cNvSpPr>
          <p:nvPr>
            <p:ph idx="1"/>
          </p:nvPr>
        </p:nvSpPr>
        <p:spPr/>
        <p:txBody>
          <a:bodyPr/>
          <a:lstStyle/>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WWW</a:t>
            </a:r>
            <a:r>
              <a:rPr lang="en-US" dirty="0">
                <a:solidFill>
                  <a:schemeClr val="tx1"/>
                </a:solidFill>
                <a:latin typeface="Times New Roman" panose="02020603050405020304" pitchFamily="18" charset="0"/>
                <a:cs typeface="Times New Roman" panose="02020603050405020304" pitchFamily="18" charset="0"/>
              </a:rPr>
              <a:t> stands for </a:t>
            </a:r>
            <a:r>
              <a:rPr lang="en-US" b="1" dirty="0">
                <a:solidFill>
                  <a:schemeClr val="tx1"/>
                </a:solidFill>
                <a:latin typeface="Times New Roman" panose="02020603050405020304" pitchFamily="18" charset="0"/>
                <a:cs typeface="Times New Roman" panose="02020603050405020304" pitchFamily="18" charset="0"/>
              </a:rPr>
              <a:t>World Wide Web.</a:t>
            </a:r>
            <a:r>
              <a:rPr lang="en-US" dirty="0">
                <a:solidFill>
                  <a:schemeClr val="tx1"/>
                </a:solidFill>
                <a:latin typeface="Times New Roman" panose="02020603050405020304" pitchFamily="18" charset="0"/>
                <a:cs typeface="Times New Roman" panose="02020603050405020304" pitchFamily="18" charset="0"/>
              </a:rPr>
              <a:t> A technical definition of the World Wide Web is : all the resources and users on the Internet that are using the Hypertext Transfer Protocol (HTTP).</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broader definition comes from the organization that Web inventor </a:t>
            </a:r>
            <a:r>
              <a:rPr lang="en-US" b="1" dirty="0">
                <a:solidFill>
                  <a:schemeClr val="tx1"/>
                </a:solidFill>
                <a:latin typeface="Times New Roman" panose="02020603050405020304" pitchFamily="18" charset="0"/>
                <a:cs typeface="Times New Roman" panose="02020603050405020304" pitchFamily="18" charset="0"/>
              </a:rPr>
              <a:t>Tim Berners-Lee</a:t>
            </a:r>
            <a:r>
              <a:rPr lang="en-US" dirty="0">
                <a:solidFill>
                  <a:schemeClr val="tx1"/>
                </a:solidFill>
                <a:latin typeface="Times New Roman" panose="02020603050405020304" pitchFamily="18" charset="0"/>
                <a:cs typeface="Times New Roman" panose="02020603050405020304" pitchFamily="18" charset="0"/>
              </a:rPr>
              <a:t> helped found, the </a:t>
            </a:r>
            <a:r>
              <a:rPr lang="en-US" b="1" dirty="0">
                <a:solidFill>
                  <a:schemeClr val="tx1"/>
                </a:solidFill>
                <a:latin typeface="Times New Roman" panose="02020603050405020304" pitchFamily="18" charset="0"/>
                <a:cs typeface="Times New Roman" panose="02020603050405020304" pitchFamily="18" charset="0"/>
              </a:rPr>
              <a:t>World Wide Web Consortium (W3C).</a:t>
            </a: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World Wide Web is the universe of network-accessible information, an embodiment of human knowledge.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simple terms, The World Wide Web is a way of exchanging information between computers on the Internet, tying them together into a vast collection of interactive multimedia resources.</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8233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AA098-047A-47F0-BE63-EF3B989A84E7}"/>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D5B18DAC-A144-4E40-AFEB-3835BEA4F0D1}"/>
              </a:ext>
            </a:extLst>
          </p:cNvPr>
          <p:cNvSpPr>
            <a:spLocks noGrp="1"/>
          </p:cNvSpPr>
          <p:nvPr>
            <p:ph sz="half" idx="1"/>
          </p:nvPr>
        </p:nvSpPr>
        <p:spPr/>
        <p:txBody>
          <a:bodyPr/>
          <a:lstStyle/>
          <a:p>
            <a:r>
              <a:rPr lang="en-US" b="1" dirty="0">
                <a:solidFill>
                  <a:schemeClr val="tx1"/>
                </a:solidFill>
                <a:latin typeface="Times New Roman" panose="02020603050405020304" pitchFamily="18" charset="0"/>
                <a:cs typeface="Times New Roman" panose="02020603050405020304" pitchFamily="18" charset="0"/>
              </a:rPr>
              <a:t>Internet</a:t>
            </a:r>
            <a:r>
              <a:rPr lang="en-US" dirty="0">
                <a:solidFill>
                  <a:schemeClr val="tx1"/>
                </a:solidFill>
                <a:latin typeface="Times New Roman" panose="02020603050405020304" pitchFamily="18" charset="0"/>
                <a:cs typeface="Times New Roman" panose="02020603050405020304" pitchFamily="18" charset="0"/>
              </a:rPr>
              <a:t> and </a:t>
            </a:r>
            <a:r>
              <a:rPr lang="en-US" b="1" dirty="0">
                <a:solidFill>
                  <a:schemeClr val="tx1"/>
                </a:solidFill>
                <a:latin typeface="Times New Roman" panose="02020603050405020304" pitchFamily="18" charset="0"/>
                <a:cs typeface="Times New Roman" panose="02020603050405020304" pitchFamily="18" charset="0"/>
              </a:rPr>
              <a:t>Web</a:t>
            </a:r>
            <a:r>
              <a:rPr lang="en-US" dirty="0">
                <a:solidFill>
                  <a:schemeClr val="tx1"/>
                </a:solidFill>
                <a:latin typeface="Times New Roman" panose="02020603050405020304" pitchFamily="18" charset="0"/>
                <a:cs typeface="Times New Roman" panose="02020603050405020304" pitchFamily="18" charset="0"/>
              </a:rPr>
              <a:t> is not the same thing: Web uses internet to pass over the information</a:t>
            </a:r>
          </a:p>
        </p:txBody>
      </p:sp>
      <p:pic>
        <p:nvPicPr>
          <p:cNvPr id="1028" name="Picture 4" descr="internet_technologies_tutorial">
            <a:extLst>
              <a:ext uri="{FF2B5EF4-FFF2-40B4-BE49-F238E27FC236}">
                <a16:creationId xmlns:a16="http://schemas.microsoft.com/office/drawing/2014/main" id="{04E1FD75-A917-4663-91B1-04DC45248940}"/>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267450" y="1965961"/>
            <a:ext cx="4754563" cy="3325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26446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C87C9-6424-4689-A114-4AE534096E2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6338129-0261-481E-A255-D6879A12B80B}"/>
              </a:ext>
            </a:extLst>
          </p:cNvPr>
          <p:cNvSpPr>
            <a:spLocks noGrp="1"/>
          </p:cNvSpPr>
          <p:nvPr>
            <p:ph sz="half" idx="1"/>
          </p:nvPr>
        </p:nvSpPr>
        <p:spPr/>
        <p:txBody>
          <a:bodyPr/>
          <a:lstStyle/>
          <a:p>
            <a:r>
              <a:rPr lang="en-US" b="1" dirty="0">
                <a:solidFill>
                  <a:schemeClr val="tx1"/>
                </a:solidFill>
                <a:latin typeface="Times New Roman" panose="02020603050405020304" pitchFamily="18" charset="0"/>
                <a:cs typeface="Times New Roman" panose="02020603050405020304" pitchFamily="18" charset="0"/>
              </a:rPr>
              <a:t>World Wide Web</a:t>
            </a:r>
            <a:r>
              <a:rPr lang="en-US" dirty="0">
                <a:solidFill>
                  <a:schemeClr val="tx1"/>
                </a:solidFill>
                <a:latin typeface="Times New Roman" panose="02020603050405020304" pitchFamily="18" charset="0"/>
                <a:cs typeface="Times New Roman" panose="02020603050405020304" pitchFamily="18" charset="0"/>
              </a:rPr>
              <a:t> was created by </a:t>
            </a:r>
            <a:r>
              <a:rPr lang="en-US" b="1" dirty="0">
                <a:solidFill>
                  <a:schemeClr val="tx1"/>
                </a:solidFill>
                <a:latin typeface="Times New Roman" panose="02020603050405020304" pitchFamily="18" charset="0"/>
                <a:cs typeface="Times New Roman" panose="02020603050405020304" pitchFamily="18" charset="0"/>
              </a:rPr>
              <a:t>Timothy Berners Lee</a:t>
            </a:r>
            <a:r>
              <a:rPr lang="en-US" dirty="0">
                <a:solidFill>
                  <a:schemeClr val="tx1"/>
                </a:solidFill>
                <a:latin typeface="Times New Roman" panose="02020603050405020304" pitchFamily="18" charset="0"/>
                <a:cs typeface="Times New Roman" panose="02020603050405020304" pitchFamily="18" charset="0"/>
              </a:rPr>
              <a:t> in 1989 at </a:t>
            </a:r>
            <a:r>
              <a:rPr lang="en-US" b="1" dirty="0">
                <a:solidFill>
                  <a:schemeClr val="tx1"/>
                </a:solidFill>
                <a:latin typeface="Times New Roman" panose="02020603050405020304" pitchFamily="18" charset="0"/>
                <a:cs typeface="Times New Roman" panose="02020603050405020304" pitchFamily="18" charset="0"/>
              </a:rPr>
              <a:t>CERN</a:t>
            </a:r>
            <a:r>
              <a:rPr lang="en-US" dirty="0">
                <a:solidFill>
                  <a:schemeClr val="tx1"/>
                </a:solidFill>
                <a:latin typeface="Times New Roman" panose="02020603050405020304" pitchFamily="18" charset="0"/>
                <a:cs typeface="Times New Roman" panose="02020603050405020304" pitchFamily="18" charset="0"/>
              </a:rPr>
              <a:t> in </a:t>
            </a:r>
            <a:r>
              <a:rPr lang="en-US" b="1" dirty="0">
                <a:solidFill>
                  <a:schemeClr val="tx1"/>
                </a:solidFill>
                <a:latin typeface="Times New Roman" panose="02020603050405020304" pitchFamily="18" charset="0"/>
                <a:cs typeface="Times New Roman" panose="02020603050405020304" pitchFamily="18" charset="0"/>
              </a:rPr>
              <a:t>Geneva.</a:t>
            </a:r>
            <a:r>
              <a:rPr lang="en-US" dirty="0">
                <a:solidFill>
                  <a:schemeClr val="tx1"/>
                </a:solidFill>
                <a:latin typeface="Times New Roman" panose="02020603050405020304" pitchFamily="18" charset="0"/>
                <a:cs typeface="Times New Roman" panose="02020603050405020304" pitchFamily="18" charset="0"/>
              </a:rPr>
              <a:t> World Wide Web came into existence as a proposal by him, to allow researchers to work together effectively and efficiently at </a:t>
            </a:r>
            <a:r>
              <a:rPr lang="en-US" b="1" dirty="0">
                <a:solidFill>
                  <a:schemeClr val="tx1"/>
                </a:solidFill>
                <a:latin typeface="Times New Roman" panose="02020603050405020304" pitchFamily="18" charset="0"/>
                <a:cs typeface="Times New Roman" panose="02020603050405020304" pitchFamily="18" charset="0"/>
              </a:rPr>
              <a:t>CERN.</a:t>
            </a:r>
            <a:r>
              <a:rPr lang="en-US" dirty="0">
                <a:solidFill>
                  <a:schemeClr val="tx1"/>
                </a:solidFill>
                <a:latin typeface="Times New Roman" panose="02020603050405020304" pitchFamily="18" charset="0"/>
                <a:cs typeface="Times New Roman" panose="02020603050405020304" pitchFamily="18" charset="0"/>
              </a:rPr>
              <a:t> Eventually it became </a:t>
            </a:r>
            <a:r>
              <a:rPr lang="en-US" b="1" dirty="0">
                <a:solidFill>
                  <a:schemeClr val="tx1"/>
                </a:solidFill>
                <a:latin typeface="Times New Roman" panose="02020603050405020304" pitchFamily="18" charset="0"/>
                <a:cs typeface="Times New Roman" panose="02020603050405020304" pitchFamily="18" charset="0"/>
              </a:rPr>
              <a:t>World Wide Web.</a:t>
            </a:r>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The following diagram briefly defines evolution of World Wide Web:</a:t>
            </a:r>
          </a:p>
          <a:p>
            <a:endParaRPr lang="en-US" dirty="0">
              <a:solidFill>
                <a:schemeClr val="tx1"/>
              </a:solidFill>
              <a:latin typeface="Times New Roman" panose="02020603050405020304" pitchFamily="18" charset="0"/>
              <a:cs typeface="Times New Roman" panose="02020603050405020304" pitchFamily="18" charset="0"/>
            </a:endParaRPr>
          </a:p>
        </p:txBody>
      </p:sp>
      <p:pic>
        <p:nvPicPr>
          <p:cNvPr id="2050" name="Picture 2" descr="internet_technologies_tutorial">
            <a:extLst>
              <a:ext uri="{FF2B5EF4-FFF2-40B4-BE49-F238E27FC236}">
                <a16:creationId xmlns:a16="http://schemas.microsoft.com/office/drawing/2014/main" id="{66A4B10E-AC5F-4B32-A1F1-B2E92FD8EA3E}"/>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267450" y="2196653"/>
            <a:ext cx="4754563" cy="3744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50955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F3EA7-AA50-48AC-8B84-D62EDFB58D91}"/>
              </a:ext>
            </a:extLst>
          </p:cNvPr>
          <p:cNvSpPr>
            <a:spLocks noGrp="1"/>
          </p:cNvSpPr>
          <p:nvPr>
            <p:ph type="title"/>
          </p:nvPr>
        </p:nvSpPr>
        <p:spPr/>
        <p:txBody>
          <a:bodyPr/>
          <a:lstStyle/>
          <a:p>
            <a:r>
              <a:rPr lang="en-US" dirty="0"/>
              <a:t>WWW </a:t>
            </a:r>
            <a:r>
              <a:rPr lang="en-US" dirty="0">
                <a:solidFill>
                  <a:srgbClr val="FF0000"/>
                </a:solidFill>
                <a:latin typeface="Times New Roman" panose="02020603050405020304" pitchFamily="18" charset="0"/>
                <a:cs typeface="Times New Roman" panose="02020603050405020304" pitchFamily="18" charset="0"/>
              </a:rPr>
              <a:t>Architecture</a:t>
            </a:r>
          </a:p>
        </p:txBody>
      </p:sp>
      <p:pic>
        <p:nvPicPr>
          <p:cNvPr id="3074" name="Picture 2" descr="internet_technologies_tutorial">
            <a:extLst>
              <a:ext uri="{FF2B5EF4-FFF2-40B4-BE49-F238E27FC236}">
                <a16:creationId xmlns:a16="http://schemas.microsoft.com/office/drawing/2014/main" id="{C2E43545-9996-4CB1-AA53-A56BB1D3FFA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40904" y="1965960"/>
            <a:ext cx="10614992" cy="4130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91245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42EA6-F0CE-4000-9031-1B05FA7FFB24}"/>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WWW Operation</a:t>
            </a:r>
          </a:p>
        </p:txBody>
      </p:sp>
      <p:sp>
        <p:nvSpPr>
          <p:cNvPr id="3" name="Content Placeholder 2">
            <a:extLst>
              <a:ext uri="{FF2B5EF4-FFF2-40B4-BE49-F238E27FC236}">
                <a16:creationId xmlns:a16="http://schemas.microsoft.com/office/drawing/2014/main" id="{70848B5E-C795-40BB-9FCA-86D5AA7120FB}"/>
              </a:ext>
            </a:extLst>
          </p:cNvPr>
          <p:cNvSpPr>
            <a:spLocks noGrp="1"/>
          </p:cNvSpPr>
          <p:nvPr>
            <p:ph idx="1"/>
          </p:nvPr>
        </p:nvSpPr>
        <p:spPr/>
        <p:txBody>
          <a:bodyPr>
            <a:normAutofit lnSpcReduction="10000"/>
          </a:bodyPr>
          <a:lstStyle/>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WWW</a:t>
            </a:r>
            <a:r>
              <a:rPr lang="en-US" dirty="0">
                <a:solidFill>
                  <a:schemeClr val="tx1"/>
                </a:solidFill>
                <a:latin typeface="Times New Roman" panose="02020603050405020304" pitchFamily="18" charset="0"/>
                <a:cs typeface="Times New Roman" panose="02020603050405020304" pitchFamily="18" charset="0"/>
              </a:rPr>
              <a:t> works on client- server approach. Following steps explains how the web works: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User enters the URL (say, </a:t>
            </a:r>
            <a:r>
              <a:rPr lang="en-US" b="1" dirty="0">
                <a:solidFill>
                  <a:schemeClr val="tx1"/>
                </a:solidFill>
                <a:latin typeface="Times New Roman" panose="02020603050405020304" pitchFamily="18" charset="0"/>
                <a:cs typeface="Times New Roman" panose="02020603050405020304" pitchFamily="18" charset="0"/>
              </a:rPr>
              <a:t>http://www.tutorialspoint.com</a:t>
            </a:r>
            <a:r>
              <a:rPr lang="en-US" dirty="0">
                <a:solidFill>
                  <a:schemeClr val="tx1"/>
                </a:solidFill>
                <a:latin typeface="Times New Roman" panose="02020603050405020304" pitchFamily="18" charset="0"/>
                <a:cs typeface="Times New Roman" panose="02020603050405020304" pitchFamily="18" charset="0"/>
              </a:rPr>
              <a:t>) of the web page in the address bar of web browser.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Then browser requests the Domain Name Server for the IP address corresponding to www.tutorialspoint.com.</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After receiving IP address, browser sends the request for web page to the web server using HTTP protocol which specifies the way the browser and web server communicates.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Then web server receives request using HTTP protocol and checks its search for the requested web page. If found it returns it back to the web browser and close the HTTP connection.</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48171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BFD5A-AF7A-4F34-8A51-6CB691678282}"/>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FUNCTION</a:t>
            </a:r>
          </a:p>
        </p:txBody>
      </p:sp>
      <p:pic>
        <p:nvPicPr>
          <p:cNvPr id="4098" name="Picture 2" descr="internet_technologies_tutorial">
            <a:extLst>
              <a:ext uri="{FF2B5EF4-FFF2-40B4-BE49-F238E27FC236}">
                <a16:creationId xmlns:a16="http://schemas.microsoft.com/office/drawing/2014/main" id="{A963EDD7-5B5E-45A8-9EC3-61D8AA9F1E7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1828800"/>
            <a:ext cx="9875520" cy="45454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4954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045C4-B02A-4147-9F49-D811005DE0C0}"/>
              </a:ext>
            </a:extLst>
          </p:cNvPr>
          <p:cNvSpPr>
            <a:spLocks noGrp="1"/>
          </p:cNvSpPr>
          <p:nvPr>
            <p:ph type="title"/>
          </p:nvPr>
        </p:nvSpPr>
        <p:spPr/>
        <p:txBody>
          <a:bodyPr/>
          <a:lstStyle/>
          <a:p>
            <a:r>
              <a:rPr lang="en-US" dirty="0" err="1">
                <a:solidFill>
                  <a:srgbClr val="FF0000"/>
                </a:solidFill>
              </a:rPr>
              <a:t>Cont</a:t>
            </a:r>
            <a:r>
              <a:rPr lang="en-US" dirty="0">
                <a:solidFill>
                  <a:srgbClr val="FF0000"/>
                </a:solidFill>
              </a:rPr>
              <a:t>…</a:t>
            </a:r>
          </a:p>
        </p:txBody>
      </p:sp>
      <p:sp>
        <p:nvSpPr>
          <p:cNvPr id="3" name="Content Placeholder 2">
            <a:extLst>
              <a:ext uri="{FF2B5EF4-FFF2-40B4-BE49-F238E27FC236}">
                <a16:creationId xmlns:a16="http://schemas.microsoft.com/office/drawing/2014/main" id="{CE12405D-6A23-42F2-BB1F-F5B66FDFCF68}"/>
              </a:ext>
            </a:extLst>
          </p:cNvPr>
          <p:cNvSpPr>
            <a:spLocks noGrp="1"/>
          </p:cNvSpPr>
          <p:nvPr>
            <p:ph idx="1"/>
          </p:nvPr>
        </p:nvSpPr>
        <p:spPr/>
        <p:txBody>
          <a:bodyPr>
            <a:normAutofit lnSpcReduction="10000"/>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Future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There had been a rapid development in field of web. It has its impact in almost every area such as education, research, technology, commerce, marketing etc. So the future of web is almost unpredictable.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Apart from huge development in field of WWW, there are also some technical issues that W3 consortium has to cope up with.</a:t>
            </a:r>
          </a:p>
          <a:p>
            <a:pPr marL="45720" indent="0">
              <a:buNone/>
            </a:pPr>
            <a:r>
              <a:rPr lang="en-US" dirty="0">
                <a:solidFill>
                  <a:schemeClr val="tx1"/>
                </a:solidFill>
                <a:latin typeface="Times New Roman" panose="02020603050405020304" pitchFamily="18" charset="0"/>
                <a:cs typeface="Times New Roman" panose="02020603050405020304" pitchFamily="18" charset="0"/>
              </a:rPr>
              <a:t>User Interface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Work on higher quality presentation of 3-D information is under development. The W3 Consortium is also looking forward to enhance the web to full fill requirements of global communities which would include all regional languages and writing system.</a:t>
            </a:r>
          </a:p>
        </p:txBody>
      </p:sp>
    </p:spTree>
    <p:extLst>
      <p:ext uri="{BB962C8B-B14F-4D97-AF65-F5344CB8AC3E}">
        <p14:creationId xmlns:p14="http://schemas.microsoft.com/office/powerpoint/2010/main" val="3639119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29EFB-3765-4C9C-AF5F-1C645A24539E}"/>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ELECTRONIC MAILING</a:t>
            </a:r>
          </a:p>
        </p:txBody>
      </p:sp>
      <p:sp>
        <p:nvSpPr>
          <p:cNvPr id="3" name="Content Placeholder 2">
            <a:extLst>
              <a:ext uri="{FF2B5EF4-FFF2-40B4-BE49-F238E27FC236}">
                <a16:creationId xmlns:a16="http://schemas.microsoft.com/office/drawing/2014/main" id="{D0B69C22-0746-4503-B66E-DC4419C529A8}"/>
              </a:ext>
            </a:extLst>
          </p:cNvPr>
          <p:cNvSpPr>
            <a:spLocks noGrp="1"/>
          </p:cNvSpPr>
          <p:nvPr>
            <p:ph idx="1"/>
          </p:nvPr>
        </p:nvSpPr>
        <p:spPr/>
        <p:txBody>
          <a:bodyPr>
            <a:normAutofit/>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Email is a service which allows us to send the message in electronic mode over the internet. It offers an efficient, inexpensive and real time mean of distributing information among people.</a:t>
            </a:r>
          </a:p>
          <a:p>
            <a:pPr marL="45720" indent="0">
              <a:buNone/>
            </a:pPr>
            <a:r>
              <a:rPr lang="en-US" dirty="0">
                <a:solidFill>
                  <a:schemeClr val="tx1"/>
                </a:solidFill>
                <a:latin typeface="Times New Roman" panose="02020603050405020304" pitchFamily="18" charset="0"/>
                <a:cs typeface="Times New Roman" panose="02020603050405020304" pitchFamily="18" charset="0"/>
              </a:rPr>
              <a:t>E-Mail Address</a:t>
            </a:r>
          </a:p>
          <a:p>
            <a:r>
              <a:rPr lang="en-US" dirty="0">
                <a:solidFill>
                  <a:schemeClr val="tx1"/>
                </a:solidFill>
                <a:latin typeface="Times New Roman" panose="02020603050405020304" pitchFamily="18" charset="0"/>
                <a:cs typeface="Times New Roman" panose="02020603050405020304" pitchFamily="18" charset="0"/>
              </a:rPr>
              <a:t>Each user of email is assigned a unique name for his email account. This name is known as E-mail address. Different users can send and receive messages according to the e-mail address.</a:t>
            </a:r>
          </a:p>
          <a:p>
            <a:r>
              <a:rPr lang="en-US" dirty="0">
                <a:solidFill>
                  <a:schemeClr val="tx1"/>
                </a:solidFill>
                <a:latin typeface="Times New Roman" panose="02020603050405020304" pitchFamily="18" charset="0"/>
                <a:cs typeface="Times New Roman" panose="02020603050405020304" pitchFamily="18" charset="0"/>
              </a:rPr>
              <a:t>E-mail is generally of the form </a:t>
            </a:r>
            <a:r>
              <a:rPr lang="en-US" dirty="0" err="1">
                <a:solidFill>
                  <a:schemeClr val="tx1"/>
                </a:solidFill>
                <a:latin typeface="Times New Roman" panose="02020603050405020304" pitchFamily="18" charset="0"/>
                <a:cs typeface="Times New Roman" panose="02020603050405020304" pitchFamily="18" charset="0"/>
              </a:rPr>
              <a:t>username@domainname</a:t>
            </a:r>
            <a:r>
              <a:rPr lang="en-US" dirty="0">
                <a:solidFill>
                  <a:schemeClr val="tx1"/>
                </a:solidFill>
                <a:latin typeface="Times New Roman" panose="02020603050405020304" pitchFamily="18" charset="0"/>
                <a:cs typeface="Times New Roman" panose="02020603050405020304" pitchFamily="18" charset="0"/>
              </a:rPr>
              <a:t>. For example, webmaster@tutorialspoint.com is an e-mail address where webmaster is username and tutorialspoint.com is domain name.</a:t>
            </a:r>
          </a:p>
        </p:txBody>
      </p:sp>
    </p:spTree>
    <p:extLst>
      <p:ext uri="{BB962C8B-B14F-4D97-AF65-F5344CB8AC3E}">
        <p14:creationId xmlns:p14="http://schemas.microsoft.com/office/powerpoint/2010/main" val="15055485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E25E1-C497-46FD-BEDB-36A78EE14E0C}"/>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E-mail Message Components</a:t>
            </a:r>
          </a:p>
        </p:txBody>
      </p:sp>
      <p:pic>
        <p:nvPicPr>
          <p:cNvPr id="5122" name="Picture 2" descr="internet_technologies_tutorial">
            <a:extLst>
              <a:ext uri="{FF2B5EF4-FFF2-40B4-BE49-F238E27FC236}">
                <a16:creationId xmlns:a16="http://schemas.microsoft.com/office/drawing/2014/main" id="{4BB7DC4A-CB39-48E2-8901-26236E4A367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2057400"/>
            <a:ext cx="10253869"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82642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A78BF-1F3D-4511-B3FD-F88E7452A278}"/>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COMPONENTS FUNCTIONS</a:t>
            </a:r>
          </a:p>
        </p:txBody>
      </p:sp>
      <p:sp>
        <p:nvSpPr>
          <p:cNvPr id="3" name="Content Placeholder 2">
            <a:extLst>
              <a:ext uri="{FF2B5EF4-FFF2-40B4-BE49-F238E27FC236}">
                <a16:creationId xmlns:a16="http://schemas.microsoft.com/office/drawing/2014/main" id="{D54FA192-7293-46E0-AB6A-96FFF6F15355}"/>
              </a:ext>
            </a:extLst>
          </p:cNvPr>
          <p:cNvSpPr>
            <a:spLocks noGrp="1"/>
          </p:cNvSpPr>
          <p:nvPr>
            <p:ph idx="1"/>
          </p:nvPr>
        </p:nvSpPr>
        <p:spPr/>
        <p:txBody>
          <a:bodyPr>
            <a:normAutofit lnSpcReduction="10000"/>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E-mail Header</a:t>
            </a:r>
          </a:p>
          <a:p>
            <a:pPr marL="45720" indent="0">
              <a:buNone/>
            </a:pPr>
            <a:r>
              <a:rPr lang="en-US" dirty="0">
                <a:solidFill>
                  <a:schemeClr val="tx1"/>
                </a:solidFill>
                <a:latin typeface="Times New Roman" panose="02020603050405020304" pitchFamily="18" charset="0"/>
                <a:cs typeface="Times New Roman" panose="02020603050405020304" pitchFamily="18" charset="0"/>
              </a:rPr>
              <a:t>The first five lines of an E-mail message is called E-mail header. The header part comprises of following fields:</a:t>
            </a:r>
          </a:p>
          <a:p>
            <a:r>
              <a:rPr lang="en-US" dirty="0">
                <a:solidFill>
                  <a:schemeClr val="tx1"/>
                </a:solidFill>
                <a:latin typeface="Times New Roman" panose="02020603050405020304" pitchFamily="18" charset="0"/>
                <a:cs typeface="Times New Roman" panose="02020603050405020304" pitchFamily="18" charset="0"/>
              </a:rPr>
              <a:t>From</a:t>
            </a:r>
          </a:p>
          <a:p>
            <a:r>
              <a:rPr lang="en-US" dirty="0">
                <a:solidFill>
                  <a:schemeClr val="tx1"/>
                </a:solidFill>
                <a:latin typeface="Times New Roman" panose="02020603050405020304" pitchFamily="18" charset="0"/>
                <a:cs typeface="Times New Roman" panose="02020603050405020304" pitchFamily="18" charset="0"/>
              </a:rPr>
              <a:t>Date</a:t>
            </a:r>
          </a:p>
          <a:p>
            <a:r>
              <a:rPr lang="en-US" dirty="0">
                <a:solidFill>
                  <a:schemeClr val="tx1"/>
                </a:solidFill>
                <a:latin typeface="Times New Roman" panose="02020603050405020304" pitchFamily="18" charset="0"/>
                <a:cs typeface="Times New Roman" panose="02020603050405020304" pitchFamily="18" charset="0"/>
              </a:rPr>
              <a:t>To</a:t>
            </a:r>
          </a:p>
          <a:p>
            <a:r>
              <a:rPr lang="en-US" dirty="0">
                <a:solidFill>
                  <a:schemeClr val="tx1"/>
                </a:solidFill>
                <a:latin typeface="Times New Roman" panose="02020603050405020304" pitchFamily="18" charset="0"/>
                <a:cs typeface="Times New Roman" panose="02020603050405020304" pitchFamily="18" charset="0"/>
              </a:rPr>
              <a:t>Subject</a:t>
            </a:r>
          </a:p>
          <a:p>
            <a:r>
              <a:rPr lang="en-US" dirty="0">
                <a:solidFill>
                  <a:schemeClr val="tx1"/>
                </a:solidFill>
                <a:latin typeface="Times New Roman" panose="02020603050405020304" pitchFamily="18" charset="0"/>
                <a:cs typeface="Times New Roman" panose="02020603050405020304" pitchFamily="18" charset="0"/>
              </a:rPr>
              <a:t>CC</a:t>
            </a:r>
          </a:p>
          <a:p>
            <a:r>
              <a:rPr lang="en-US" dirty="0">
                <a:solidFill>
                  <a:schemeClr val="tx1"/>
                </a:solidFill>
                <a:latin typeface="Times New Roman" panose="02020603050405020304" pitchFamily="18" charset="0"/>
                <a:cs typeface="Times New Roman" panose="02020603050405020304" pitchFamily="18" charset="0"/>
              </a:rPr>
              <a:t>BCC</a:t>
            </a:r>
          </a:p>
        </p:txBody>
      </p:sp>
    </p:spTree>
    <p:extLst>
      <p:ext uri="{BB962C8B-B14F-4D97-AF65-F5344CB8AC3E}">
        <p14:creationId xmlns:p14="http://schemas.microsoft.com/office/powerpoint/2010/main" val="895010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E86C5-1672-4E53-A3BD-B474D9A52981}"/>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Disadvantages of Using Computer</a:t>
            </a:r>
          </a:p>
        </p:txBody>
      </p:sp>
      <p:sp>
        <p:nvSpPr>
          <p:cNvPr id="3" name="Content Placeholder 2">
            <a:extLst>
              <a:ext uri="{FF2B5EF4-FFF2-40B4-BE49-F238E27FC236}">
                <a16:creationId xmlns:a16="http://schemas.microsoft.com/office/drawing/2014/main" id="{8644CD99-6BAD-4173-8891-5CE255001EBE}"/>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Computers have no intelligence; they follow the instructions blindly without considering the outcome.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Regular electric supply is necessary to make computers work, which could prove difficult everywhere especially in developing nations.</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62636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38215-04AF-4876-B3A1-CD26701CA069}"/>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OPERATIONS</a:t>
            </a:r>
          </a:p>
        </p:txBody>
      </p:sp>
      <p:sp>
        <p:nvSpPr>
          <p:cNvPr id="3" name="Content Placeholder 2">
            <a:extLst>
              <a:ext uri="{FF2B5EF4-FFF2-40B4-BE49-F238E27FC236}">
                <a16:creationId xmlns:a16="http://schemas.microsoft.com/office/drawing/2014/main" id="{14BF3DB0-08E2-4C91-8D32-6E4456D7EAB4}"/>
              </a:ext>
            </a:extLst>
          </p:cNvPr>
          <p:cNvSpPr>
            <a:spLocks noGrp="1"/>
          </p:cNvSpPr>
          <p:nvPr>
            <p:ph idx="1"/>
          </p:nvPr>
        </p:nvSpPr>
        <p:spPr/>
        <p:txBody>
          <a:bodyPr>
            <a:normAutofit lnSpcReduction="10000"/>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From</a:t>
            </a:r>
          </a:p>
          <a:p>
            <a:r>
              <a:rPr lang="en-US" dirty="0">
                <a:solidFill>
                  <a:schemeClr val="tx1"/>
                </a:solidFill>
                <a:latin typeface="Times New Roman" panose="02020603050405020304" pitchFamily="18" charset="0"/>
                <a:cs typeface="Times New Roman" panose="02020603050405020304" pitchFamily="18" charset="0"/>
              </a:rPr>
              <a:t>The </a:t>
            </a:r>
            <a:r>
              <a:rPr lang="en-US" b="1" dirty="0">
                <a:solidFill>
                  <a:schemeClr val="tx1"/>
                </a:solidFill>
                <a:latin typeface="Times New Roman" panose="02020603050405020304" pitchFamily="18" charset="0"/>
                <a:cs typeface="Times New Roman" panose="02020603050405020304" pitchFamily="18" charset="0"/>
              </a:rPr>
              <a:t>From</a:t>
            </a:r>
            <a:r>
              <a:rPr lang="en-US" dirty="0">
                <a:solidFill>
                  <a:schemeClr val="tx1"/>
                </a:solidFill>
                <a:latin typeface="Times New Roman" panose="02020603050405020304" pitchFamily="18" charset="0"/>
                <a:cs typeface="Times New Roman" panose="02020603050405020304" pitchFamily="18" charset="0"/>
              </a:rPr>
              <a:t> field indicates the sender’s address i.e. who sent the e-mail.</a:t>
            </a:r>
          </a:p>
          <a:p>
            <a:pPr marL="45720" indent="0">
              <a:buNone/>
            </a:pPr>
            <a:r>
              <a:rPr lang="en-US" dirty="0">
                <a:solidFill>
                  <a:schemeClr val="tx1"/>
                </a:solidFill>
                <a:latin typeface="Times New Roman" panose="02020603050405020304" pitchFamily="18" charset="0"/>
                <a:cs typeface="Times New Roman" panose="02020603050405020304" pitchFamily="18" charset="0"/>
              </a:rPr>
              <a:t>Date</a:t>
            </a:r>
          </a:p>
          <a:p>
            <a:r>
              <a:rPr lang="en-US" dirty="0">
                <a:solidFill>
                  <a:schemeClr val="tx1"/>
                </a:solidFill>
                <a:latin typeface="Times New Roman" panose="02020603050405020304" pitchFamily="18" charset="0"/>
                <a:cs typeface="Times New Roman" panose="02020603050405020304" pitchFamily="18" charset="0"/>
              </a:rPr>
              <a:t>The </a:t>
            </a:r>
            <a:r>
              <a:rPr lang="en-US" b="1" dirty="0">
                <a:solidFill>
                  <a:schemeClr val="tx1"/>
                </a:solidFill>
                <a:latin typeface="Times New Roman" panose="02020603050405020304" pitchFamily="18" charset="0"/>
                <a:cs typeface="Times New Roman" panose="02020603050405020304" pitchFamily="18" charset="0"/>
              </a:rPr>
              <a:t>Date</a:t>
            </a:r>
            <a:r>
              <a:rPr lang="en-US" dirty="0">
                <a:solidFill>
                  <a:schemeClr val="tx1"/>
                </a:solidFill>
                <a:latin typeface="Times New Roman" panose="02020603050405020304" pitchFamily="18" charset="0"/>
                <a:cs typeface="Times New Roman" panose="02020603050405020304" pitchFamily="18" charset="0"/>
              </a:rPr>
              <a:t> field indicates the date when the e-mail was sent.</a:t>
            </a:r>
          </a:p>
          <a:p>
            <a:pPr marL="45720" indent="0">
              <a:buNone/>
            </a:pPr>
            <a:r>
              <a:rPr lang="en-US" dirty="0">
                <a:solidFill>
                  <a:schemeClr val="tx1"/>
                </a:solidFill>
                <a:latin typeface="Times New Roman" panose="02020603050405020304" pitchFamily="18" charset="0"/>
                <a:cs typeface="Times New Roman" panose="02020603050405020304" pitchFamily="18" charset="0"/>
              </a:rPr>
              <a:t>To</a:t>
            </a:r>
          </a:p>
          <a:p>
            <a:r>
              <a:rPr lang="en-US" dirty="0">
                <a:solidFill>
                  <a:schemeClr val="tx1"/>
                </a:solidFill>
                <a:latin typeface="Times New Roman" panose="02020603050405020304" pitchFamily="18" charset="0"/>
                <a:cs typeface="Times New Roman" panose="02020603050405020304" pitchFamily="18" charset="0"/>
              </a:rPr>
              <a:t>The </a:t>
            </a:r>
            <a:r>
              <a:rPr lang="en-US" b="1" dirty="0">
                <a:solidFill>
                  <a:schemeClr val="tx1"/>
                </a:solidFill>
                <a:latin typeface="Times New Roman" panose="02020603050405020304" pitchFamily="18" charset="0"/>
                <a:cs typeface="Times New Roman" panose="02020603050405020304" pitchFamily="18" charset="0"/>
              </a:rPr>
              <a:t>To</a:t>
            </a:r>
            <a:r>
              <a:rPr lang="en-US" dirty="0">
                <a:solidFill>
                  <a:schemeClr val="tx1"/>
                </a:solidFill>
                <a:latin typeface="Times New Roman" panose="02020603050405020304" pitchFamily="18" charset="0"/>
                <a:cs typeface="Times New Roman" panose="02020603050405020304" pitchFamily="18" charset="0"/>
              </a:rPr>
              <a:t> field indicates the recipient’s address i.e. to whom the e-mail is sent.</a:t>
            </a:r>
          </a:p>
          <a:p>
            <a:pPr marL="45720" indent="0">
              <a:buNone/>
            </a:pPr>
            <a:r>
              <a:rPr lang="en-US" dirty="0">
                <a:solidFill>
                  <a:schemeClr val="tx1"/>
                </a:solidFill>
                <a:latin typeface="Times New Roman" panose="02020603050405020304" pitchFamily="18" charset="0"/>
                <a:cs typeface="Times New Roman" panose="02020603050405020304" pitchFamily="18" charset="0"/>
              </a:rPr>
              <a:t>Subject</a:t>
            </a:r>
          </a:p>
          <a:p>
            <a:r>
              <a:rPr lang="en-US" dirty="0">
                <a:solidFill>
                  <a:schemeClr val="tx1"/>
                </a:solidFill>
                <a:latin typeface="Times New Roman" panose="02020603050405020304" pitchFamily="18" charset="0"/>
                <a:cs typeface="Times New Roman" panose="02020603050405020304" pitchFamily="18" charset="0"/>
              </a:rPr>
              <a:t>The </a:t>
            </a:r>
            <a:r>
              <a:rPr lang="en-US" b="1" dirty="0">
                <a:solidFill>
                  <a:schemeClr val="tx1"/>
                </a:solidFill>
                <a:latin typeface="Times New Roman" panose="02020603050405020304" pitchFamily="18" charset="0"/>
                <a:cs typeface="Times New Roman" panose="02020603050405020304" pitchFamily="18" charset="0"/>
              </a:rPr>
              <a:t>Subject</a:t>
            </a:r>
            <a:r>
              <a:rPr lang="en-US" dirty="0">
                <a:solidFill>
                  <a:schemeClr val="tx1"/>
                </a:solidFill>
                <a:latin typeface="Times New Roman" panose="02020603050405020304" pitchFamily="18" charset="0"/>
                <a:cs typeface="Times New Roman" panose="02020603050405020304" pitchFamily="18" charset="0"/>
              </a:rPr>
              <a:t> field indicates the purpose of e-mail. It should be precise and to the point.</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24877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7F64F-8094-4300-BC97-5B891EA2657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0204FFB-5020-4DCD-8142-4423A132FBE1}"/>
              </a:ext>
            </a:extLst>
          </p:cNvPr>
          <p:cNvSpPr>
            <a:spLocks noGrp="1"/>
          </p:cNvSpPr>
          <p:nvPr>
            <p:ph idx="1"/>
          </p:nvPr>
        </p:nvSpPr>
        <p:spPr/>
        <p:txBody>
          <a:bodyPr>
            <a:normAutofit fontScale="92500" lnSpcReduction="10000"/>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CC</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CC</a:t>
            </a:r>
            <a:r>
              <a:rPr lang="en-US" dirty="0">
                <a:solidFill>
                  <a:schemeClr val="tx1"/>
                </a:solidFill>
                <a:latin typeface="Times New Roman" panose="02020603050405020304" pitchFamily="18" charset="0"/>
                <a:cs typeface="Times New Roman" panose="02020603050405020304" pitchFamily="18" charset="0"/>
              </a:rPr>
              <a:t> stands for Carbon copy. It includes those recipient addresses whom we want to keep informed but not exactly the intended recipient.</a:t>
            </a:r>
          </a:p>
          <a:p>
            <a:pPr marL="45720" indent="0">
              <a:buNone/>
            </a:pPr>
            <a:r>
              <a:rPr lang="en-US" dirty="0">
                <a:solidFill>
                  <a:schemeClr val="tx1"/>
                </a:solidFill>
                <a:latin typeface="Times New Roman" panose="02020603050405020304" pitchFamily="18" charset="0"/>
                <a:cs typeface="Times New Roman" panose="02020603050405020304" pitchFamily="18" charset="0"/>
              </a:rPr>
              <a:t>BCC</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BCC</a:t>
            </a:r>
            <a:r>
              <a:rPr lang="en-US" dirty="0">
                <a:solidFill>
                  <a:schemeClr val="tx1"/>
                </a:solidFill>
                <a:latin typeface="Times New Roman" panose="02020603050405020304" pitchFamily="18" charset="0"/>
                <a:cs typeface="Times New Roman" panose="02020603050405020304" pitchFamily="18" charset="0"/>
              </a:rPr>
              <a:t> stands for Black Carbon Copy. It is used when we do not want one or more of the recipients to know that someone else was copied on the message.</a:t>
            </a:r>
          </a:p>
          <a:p>
            <a:pPr marL="45720" indent="0">
              <a:buNone/>
            </a:pPr>
            <a:r>
              <a:rPr lang="en-US" dirty="0">
                <a:solidFill>
                  <a:schemeClr val="tx1"/>
                </a:solidFill>
                <a:latin typeface="Times New Roman" panose="02020603050405020304" pitchFamily="18" charset="0"/>
                <a:cs typeface="Times New Roman" panose="02020603050405020304" pitchFamily="18" charset="0"/>
              </a:rPr>
              <a:t>Greeting</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Greeting is the opening of the actual message. </a:t>
            </a:r>
            <a:r>
              <a:rPr lang="en-US" dirty="0" err="1">
                <a:solidFill>
                  <a:schemeClr val="tx1"/>
                </a:solidFill>
                <a:latin typeface="Times New Roman" panose="02020603050405020304" pitchFamily="18" charset="0"/>
                <a:cs typeface="Times New Roman" panose="02020603050405020304" pitchFamily="18" charset="0"/>
              </a:rPr>
              <a:t>Eg.</a:t>
            </a:r>
            <a:r>
              <a:rPr lang="en-US" dirty="0">
                <a:solidFill>
                  <a:schemeClr val="tx1"/>
                </a:solidFill>
                <a:latin typeface="Times New Roman" panose="02020603050405020304" pitchFamily="18" charset="0"/>
                <a:cs typeface="Times New Roman" panose="02020603050405020304" pitchFamily="18" charset="0"/>
              </a:rPr>
              <a:t> Hi Sir or Hi Guys etc.</a:t>
            </a:r>
          </a:p>
          <a:p>
            <a:pPr marL="45720" indent="0">
              <a:buNone/>
            </a:pPr>
            <a:r>
              <a:rPr lang="en-US" dirty="0">
                <a:solidFill>
                  <a:schemeClr val="tx1"/>
                </a:solidFill>
                <a:latin typeface="Times New Roman" panose="02020603050405020304" pitchFamily="18" charset="0"/>
                <a:cs typeface="Times New Roman" panose="02020603050405020304" pitchFamily="18" charset="0"/>
              </a:rPr>
              <a:t>Text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represents the actual content of the message.</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428606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3CF21-6078-4FD1-8B08-517D20027B56}"/>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WORKING OF EMAIL</a:t>
            </a:r>
          </a:p>
        </p:txBody>
      </p:sp>
      <p:sp>
        <p:nvSpPr>
          <p:cNvPr id="3" name="Content Placeholder 2">
            <a:extLst>
              <a:ext uri="{FF2B5EF4-FFF2-40B4-BE49-F238E27FC236}">
                <a16:creationId xmlns:a16="http://schemas.microsoft.com/office/drawing/2014/main" id="{7510AFA3-7652-43CB-BCE4-9263DC99EF3E}"/>
              </a:ext>
            </a:extLst>
          </p:cNvPr>
          <p:cNvSpPr>
            <a:spLocks noGrp="1"/>
          </p:cNvSpPr>
          <p:nvPr>
            <p:ph idx="1"/>
          </p:nvPr>
        </p:nvSpPr>
        <p:spPr/>
        <p:txBody>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Email working follows the client server approach. In this client is the mailer i.e. the mail application or mail program and server is a device that manages emails.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Suppose person A wants to send an email message to person B.</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Person A composes the messages using a mailer program i.e. mail client and then select Send option.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message is routed to </a:t>
            </a:r>
            <a:r>
              <a:rPr lang="en-US" b="1" dirty="0">
                <a:solidFill>
                  <a:schemeClr val="tx1"/>
                </a:solidFill>
                <a:latin typeface="Times New Roman" panose="02020603050405020304" pitchFamily="18" charset="0"/>
                <a:cs typeface="Times New Roman" panose="02020603050405020304" pitchFamily="18" charset="0"/>
              </a:rPr>
              <a:t>Simple Mail Transfer Protocol</a:t>
            </a:r>
            <a:r>
              <a:rPr lang="en-US" dirty="0">
                <a:solidFill>
                  <a:schemeClr val="tx1"/>
                </a:solidFill>
                <a:latin typeface="Times New Roman" panose="02020603050405020304" pitchFamily="18" charset="0"/>
                <a:cs typeface="Times New Roman" panose="02020603050405020304" pitchFamily="18" charset="0"/>
              </a:rPr>
              <a:t> to person B’s mail server.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mail server stores the email message on disk in an area designated for person B.</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07470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436C3-62F7-40B8-93C8-49A6F2CCB78F}"/>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INTERNET</a:t>
            </a:r>
          </a:p>
        </p:txBody>
      </p:sp>
      <p:sp>
        <p:nvSpPr>
          <p:cNvPr id="3" name="Content Placeholder 2">
            <a:extLst>
              <a:ext uri="{FF2B5EF4-FFF2-40B4-BE49-F238E27FC236}">
                <a16:creationId xmlns:a16="http://schemas.microsoft.com/office/drawing/2014/main" id="{3F3EDAE4-0016-4F1C-96B5-9B83942572F2}"/>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Internet is defined as an Information super Highway, to access information over the web. However, It can be defined in many ways as follows: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Internet is a world-wide global system of interconnected computer networks.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Internet uses the standard Internet Protocol (TCP/IP).</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Every computer in internet is identified by a unique IP address.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IP Address is a unique set of numbers (such as 110.22.33.114) which identifies a computer location.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Internet is accessible to every user all over the world.</a:t>
            </a:r>
          </a:p>
        </p:txBody>
      </p:sp>
    </p:spTree>
    <p:extLst>
      <p:ext uri="{BB962C8B-B14F-4D97-AF65-F5344CB8AC3E}">
        <p14:creationId xmlns:p14="http://schemas.microsoft.com/office/powerpoint/2010/main" val="17312266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3754A-AE6E-4464-9972-0954A630C2D4}"/>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ARCHITECTURE</a:t>
            </a:r>
          </a:p>
        </p:txBody>
      </p:sp>
      <p:pic>
        <p:nvPicPr>
          <p:cNvPr id="6146" name="Picture 2" descr="internet_technologies_tutorial">
            <a:extLst>
              <a:ext uri="{FF2B5EF4-FFF2-40B4-BE49-F238E27FC236}">
                <a16:creationId xmlns:a16="http://schemas.microsoft.com/office/drawing/2014/main" id="{F757F4EE-443F-45A8-80D6-C970667845F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2999" y="2238375"/>
            <a:ext cx="9875520" cy="3676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884712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B46D5-6A62-4382-89EF-3EB81EEAC38E}"/>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Evolution</a:t>
            </a:r>
          </a:p>
        </p:txBody>
      </p:sp>
      <p:sp>
        <p:nvSpPr>
          <p:cNvPr id="3" name="Content Placeholder 2">
            <a:extLst>
              <a:ext uri="{FF2B5EF4-FFF2-40B4-BE49-F238E27FC236}">
                <a16:creationId xmlns:a16="http://schemas.microsoft.com/office/drawing/2014/main" id="{7D8B92DD-9BFD-4C05-ADF3-152B1699BA70}"/>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origin of Internet devised from the concept of </a:t>
            </a:r>
            <a:r>
              <a:rPr lang="en-US" b="1" dirty="0">
                <a:solidFill>
                  <a:schemeClr val="tx1"/>
                </a:solidFill>
                <a:latin typeface="Times New Roman" panose="02020603050405020304" pitchFamily="18" charset="0"/>
                <a:cs typeface="Times New Roman" panose="02020603050405020304" pitchFamily="18" charset="0"/>
              </a:rPr>
              <a:t>Advanced Research Project Agency Network (ARPANET).</a:t>
            </a: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ARPANET</a:t>
            </a:r>
            <a:r>
              <a:rPr lang="en-US" dirty="0">
                <a:solidFill>
                  <a:schemeClr val="tx1"/>
                </a:solidFill>
                <a:latin typeface="Times New Roman" panose="02020603050405020304" pitchFamily="18" charset="0"/>
                <a:cs typeface="Times New Roman" panose="02020603050405020304" pitchFamily="18" charset="0"/>
              </a:rPr>
              <a:t> was developed by United States Department of Defense.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Basic purpose of ARPANET was to provide communication among the various bodies of government.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Initially, there were only four nodes, formally called </a:t>
            </a:r>
            <a:r>
              <a:rPr lang="en-US" b="1" dirty="0">
                <a:solidFill>
                  <a:schemeClr val="tx1"/>
                </a:solidFill>
                <a:latin typeface="Times New Roman" panose="02020603050405020304" pitchFamily="18" charset="0"/>
                <a:cs typeface="Times New Roman" panose="02020603050405020304" pitchFamily="18" charset="0"/>
              </a:rPr>
              <a:t>Hosts.</a:t>
            </a: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1972, the </a:t>
            </a:r>
            <a:r>
              <a:rPr lang="en-US" b="1" dirty="0">
                <a:solidFill>
                  <a:schemeClr val="tx1"/>
                </a:solidFill>
                <a:latin typeface="Times New Roman" panose="02020603050405020304" pitchFamily="18" charset="0"/>
                <a:cs typeface="Times New Roman" panose="02020603050405020304" pitchFamily="18" charset="0"/>
              </a:rPr>
              <a:t>ARPANET</a:t>
            </a:r>
            <a:r>
              <a:rPr lang="en-US" dirty="0">
                <a:solidFill>
                  <a:schemeClr val="tx1"/>
                </a:solidFill>
                <a:latin typeface="Times New Roman" panose="02020603050405020304" pitchFamily="18" charset="0"/>
                <a:cs typeface="Times New Roman" panose="02020603050405020304" pitchFamily="18" charset="0"/>
              </a:rPr>
              <a:t> spread over the globe with 23 nodes located at different countries and thus became known as </a:t>
            </a:r>
            <a:r>
              <a:rPr lang="en-US" b="1" dirty="0">
                <a:solidFill>
                  <a:schemeClr val="tx1"/>
                </a:solidFill>
                <a:latin typeface="Times New Roman" panose="02020603050405020304" pitchFamily="18" charset="0"/>
                <a:cs typeface="Times New Roman" panose="02020603050405020304" pitchFamily="18" charset="0"/>
              </a:rPr>
              <a:t>Internet.</a:t>
            </a: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090168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02D30-9B44-4944-8C3C-6A66E4F5E4A8}"/>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Advantages</a:t>
            </a:r>
          </a:p>
        </p:txBody>
      </p:sp>
      <p:pic>
        <p:nvPicPr>
          <p:cNvPr id="7170" name="Picture 2" descr="internet_technologies_tutorial">
            <a:extLst>
              <a:ext uri="{FF2B5EF4-FFF2-40B4-BE49-F238E27FC236}">
                <a16:creationId xmlns:a16="http://schemas.microsoft.com/office/drawing/2014/main" id="{119D84DE-0B4D-4FA5-ADE4-1B95513D827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2999" y="2108471"/>
            <a:ext cx="10081591" cy="3936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7090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A620F-E8C1-4147-B607-5710B9029013}"/>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E451448B-5A48-4750-A74E-71AA54FA2313}"/>
              </a:ext>
            </a:extLst>
          </p:cNvPr>
          <p:cNvSpPr>
            <a:spLocks noGrp="1"/>
          </p:cNvSpPr>
          <p:nvPr>
            <p:ph idx="1"/>
          </p:nvPr>
        </p:nvSpPr>
        <p:spPr/>
        <p:txBody>
          <a:bodyPr>
            <a:normAutofit lnSpcReduction="10000"/>
          </a:bodyPr>
          <a:lstStyle/>
          <a:p>
            <a:r>
              <a:rPr lang="en-US" dirty="0">
                <a:solidFill>
                  <a:schemeClr val="tx1"/>
                </a:solidFill>
                <a:latin typeface="Times New Roman" panose="02020603050405020304" pitchFamily="18" charset="0"/>
                <a:cs typeface="Times New Roman" panose="02020603050405020304" pitchFamily="18" charset="0"/>
              </a:rPr>
              <a:t>Internet allows us to communicate with the people sitting at remote locations. There are various apps available on the wed that uses Internet as a medium for communication. </a:t>
            </a:r>
          </a:p>
          <a:p>
            <a:pPr lvl="1"/>
            <a:r>
              <a:rPr lang="en-US" dirty="0">
                <a:solidFill>
                  <a:schemeClr val="tx1"/>
                </a:solidFill>
                <a:latin typeface="Times New Roman" panose="02020603050405020304" pitchFamily="18" charset="0"/>
                <a:cs typeface="Times New Roman" panose="02020603050405020304" pitchFamily="18" charset="0"/>
              </a:rPr>
              <a:t>Facebook</a:t>
            </a:r>
          </a:p>
          <a:p>
            <a:pPr lvl="1"/>
            <a:r>
              <a:rPr lang="en-US" dirty="0">
                <a:solidFill>
                  <a:schemeClr val="tx1"/>
                </a:solidFill>
                <a:latin typeface="Times New Roman" panose="02020603050405020304" pitchFamily="18" charset="0"/>
                <a:cs typeface="Times New Roman" panose="02020603050405020304" pitchFamily="18" charset="0"/>
              </a:rPr>
              <a:t>Twitter</a:t>
            </a:r>
          </a:p>
          <a:p>
            <a:pPr lvl="1"/>
            <a:r>
              <a:rPr lang="en-US" dirty="0">
                <a:solidFill>
                  <a:schemeClr val="tx1"/>
                </a:solidFill>
                <a:latin typeface="Times New Roman" panose="02020603050405020304" pitchFamily="18" charset="0"/>
                <a:cs typeface="Times New Roman" panose="02020603050405020304" pitchFamily="18" charset="0"/>
              </a:rPr>
              <a:t>Yahoo</a:t>
            </a:r>
          </a:p>
          <a:p>
            <a:pPr lvl="1"/>
            <a:r>
              <a:rPr lang="en-US" dirty="0">
                <a:solidFill>
                  <a:schemeClr val="tx1"/>
                </a:solidFill>
                <a:latin typeface="Times New Roman" panose="02020603050405020304" pitchFamily="18" charset="0"/>
                <a:cs typeface="Times New Roman" panose="02020603050405020304" pitchFamily="18" charset="0"/>
              </a:rPr>
              <a:t>Google+</a:t>
            </a:r>
          </a:p>
          <a:p>
            <a:pPr lvl="1"/>
            <a:r>
              <a:rPr lang="en-US" dirty="0">
                <a:solidFill>
                  <a:schemeClr val="tx1"/>
                </a:solidFill>
                <a:latin typeface="Times New Roman" panose="02020603050405020304" pitchFamily="18" charset="0"/>
                <a:cs typeface="Times New Roman" panose="02020603050405020304" pitchFamily="18" charset="0"/>
              </a:rPr>
              <a:t>Flickr</a:t>
            </a:r>
          </a:p>
          <a:p>
            <a:pPr lvl="1"/>
            <a:r>
              <a:rPr lang="en-US" dirty="0">
                <a:solidFill>
                  <a:schemeClr val="tx1"/>
                </a:solidFill>
                <a:latin typeface="Times New Roman" panose="02020603050405020304" pitchFamily="18" charset="0"/>
                <a:cs typeface="Times New Roman" panose="02020603050405020304" pitchFamily="18" charset="0"/>
              </a:rPr>
              <a:t>Orkut</a:t>
            </a:r>
          </a:p>
          <a:p>
            <a:r>
              <a:rPr lang="en-US" dirty="0">
                <a:solidFill>
                  <a:schemeClr val="tx1"/>
                </a:solidFill>
                <a:latin typeface="Times New Roman" panose="02020603050405020304" pitchFamily="18" charset="0"/>
                <a:cs typeface="Times New Roman" panose="02020603050405020304" pitchFamily="18" charset="0"/>
              </a:rPr>
              <a:t> Information regarding various topics such as Technology, Health &amp; Science, Social Studies, Geographical Information, Information Technology, Products </a:t>
            </a:r>
            <a:r>
              <a:rPr lang="en-US" dirty="0" err="1">
                <a:solidFill>
                  <a:schemeClr val="tx1"/>
                </a:solidFill>
                <a:latin typeface="Times New Roman" panose="02020603050405020304" pitchFamily="18" charset="0"/>
                <a:cs typeface="Times New Roman" panose="02020603050405020304" pitchFamily="18" charset="0"/>
              </a:rPr>
              <a:t>etc</a:t>
            </a:r>
            <a:r>
              <a:rPr lang="en-US" dirty="0">
                <a:solidFill>
                  <a:schemeClr val="tx1"/>
                </a:solidFill>
                <a:latin typeface="Times New Roman" panose="02020603050405020304" pitchFamily="18" charset="0"/>
                <a:cs typeface="Times New Roman" panose="02020603050405020304" pitchFamily="18" charset="0"/>
              </a:rPr>
              <a:t> can be surfed with help of a search engine.</a:t>
            </a:r>
          </a:p>
        </p:txBody>
      </p:sp>
    </p:spTree>
    <p:extLst>
      <p:ext uri="{BB962C8B-B14F-4D97-AF65-F5344CB8AC3E}">
        <p14:creationId xmlns:p14="http://schemas.microsoft.com/office/powerpoint/2010/main" val="269603957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CD63C-B02A-41A0-A435-0C6CA9F02242}"/>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Disadvantages</a:t>
            </a:r>
          </a:p>
        </p:txBody>
      </p:sp>
      <p:pic>
        <p:nvPicPr>
          <p:cNvPr id="8194" name="Picture 2" descr="internet_technologies_tutorial">
            <a:extLst>
              <a:ext uri="{FF2B5EF4-FFF2-40B4-BE49-F238E27FC236}">
                <a16:creationId xmlns:a16="http://schemas.microsoft.com/office/drawing/2014/main" id="{5C95882E-AC0B-499A-81C3-D3F689C0E3C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8957" y="2057400"/>
            <a:ext cx="9634330"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90731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DA82D-7C8B-42E0-9D7F-805037141A0F}"/>
              </a:ext>
            </a:extLst>
          </p:cNvPr>
          <p:cNvSpPr>
            <a:spLocks noGrp="1"/>
          </p:cNvSpPr>
          <p:nvPr>
            <p:ph type="title"/>
          </p:nvPr>
        </p:nvSpPr>
        <p:spPr/>
        <p:txBody>
          <a:bodyPr/>
          <a:lstStyle/>
          <a:p>
            <a:r>
              <a:rPr lang="en-US" dirty="0" err="1">
                <a:solidFill>
                  <a:srgbClr val="FF0000"/>
                </a:solidFill>
              </a:rPr>
              <a:t>Cont</a:t>
            </a:r>
            <a:r>
              <a:rPr lang="en-US" dirty="0">
                <a:solidFill>
                  <a:srgbClr val="FF0000"/>
                </a:solidFill>
              </a:rPr>
              <a:t>…</a:t>
            </a:r>
          </a:p>
        </p:txBody>
      </p:sp>
      <p:sp>
        <p:nvSpPr>
          <p:cNvPr id="3" name="Content Placeholder 2">
            <a:extLst>
              <a:ext uri="{FF2B5EF4-FFF2-40B4-BE49-F238E27FC236}">
                <a16:creationId xmlns:a16="http://schemas.microsoft.com/office/drawing/2014/main" id="{3DDF7A42-5EF4-4264-82E3-21D7A35FD568}"/>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There are always chances to loose personal information such as name, address, credit card number. Therefore, one should be very careful while sharing such information. One should use credit cards only through authenticated sites.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Another disadvantage is the </a:t>
            </a:r>
            <a:r>
              <a:rPr lang="en-US" b="1" dirty="0" err="1">
                <a:solidFill>
                  <a:schemeClr val="tx1"/>
                </a:solidFill>
                <a:latin typeface="Times New Roman" panose="02020603050405020304" pitchFamily="18" charset="0"/>
                <a:cs typeface="Times New Roman" panose="02020603050405020304" pitchFamily="18" charset="0"/>
              </a:rPr>
              <a:t>Spamming</a:t>
            </a:r>
            <a:r>
              <a:rPr lang="en-US" dirty="0" err="1">
                <a:solidFill>
                  <a:schemeClr val="tx1"/>
                </a:solidFill>
                <a:latin typeface="Times New Roman" panose="02020603050405020304" pitchFamily="18" charset="0"/>
                <a:cs typeface="Times New Roman" panose="02020603050405020304" pitchFamily="18" charset="0"/>
              </a:rPr>
              <a:t>.Spamming</a:t>
            </a:r>
            <a:r>
              <a:rPr lang="en-US" dirty="0">
                <a:solidFill>
                  <a:schemeClr val="tx1"/>
                </a:solidFill>
                <a:latin typeface="Times New Roman" panose="02020603050405020304" pitchFamily="18" charset="0"/>
                <a:cs typeface="Times New Roman" panose="02020603050405020304" pitchFamily="18" charset="0"/>
              </a:rPr>
              <a:t> corresponds to the unwanted e-mails in bulk. These e-mails serve no purpose and lead to obstruction of entire system.</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Virus</a:t>
            </a:r>
            <a:r>
              <a:rPr lang="en-US" dirty="0">
                <a:solidFill>
                  <a:schemeClr val="tx1"/>
                </a:solidFill>
                <a:latin typeface="Times New Roman" panose="02020603050405020304" pitchFamily="18" charset="0"/>
                <a:cs typeface="Times New Roman" panose="02020603050405020304" pitchFamily="18" charset="0"/>
              </a:rPr>
              <a:t> can easily be spread to the computers connected to internet. Such virus attacks may cause your system to crash or your important data may get deleted.</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Also a biggest threat on internet is pornography. There are many pornographic sites that can be found, letting your children to use internet which indirectly affects the children healthy mental life.</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12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56584-FBF9-478D-B7E6-24913AB7D4FC}"/>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GENERATIONS OF COMPUTER</a:t>
            </a:r>
          </a:p>
        </p:txBody>
      </p:sp>
      <p:sp>
        <p:nvSpPr>
          <p:cNvPr id="3" name="Content Placeholder 2">
            <a:extLst>
              <a:ext uri="{FF2B5EF4-FFF2-40B4-BE49-F238E27FC236}">
                <a16:creationId xmlns:a16="http://schemas.microsoft.com/office/drawing/2014/main" id="{5948DF56-F9BB-4508-AA98-213EFE41916F}"/>
              </a:ext>
            </a:extLst>
          </p:cNvPr>
          <p:cNvSpPr>
            <a:spLocks noGrp="1"/>
          </p:cNvSpPr>
          <p:nvPr>
            <p:ph idx="1"/>
          </p:nvPr>
        </p:nvSpPr>
        <p:spPr>
          <a:xfrm>
            <a:off x="1143000" y="2057400"/>
            <a:ext cx="9872871" cy="4191000"/>
          </a:xfrm>
        </p:spPr>
        <p:txBody>
          <a:bodyPr>
            <a:normAutofit lnSpcReduction="10000"/>
          </a:bodyPr>
          <a:lstStyle/>
          <a:p>
            <a:pPr marL="45720" indent="0">
              <a:buNone/>
            </a:pPr>
            <a:r>
              <a:rPr lang="en-US" b="1" dirty="0">
                <a:solidFill>
                  <a:schemeClr val="tx1"/>
                </a:solidFill>
                <a:latin typeface="Times New Roman" panose="02020603050405020304" pitchFamily="18" charset="0"/>
                <a:cs typeface="Times New Roman" panose="02020603050405020304" pitchFamily="18" charset="0"/>
              </a:rPr>
              <a:t>1940 – 1956:  First Generation – Vacuum Tubes</a:t>
            </a:r>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These early computers used vacuum tubes as circuitry and magnetic drums for memory. </a:t>
            </a:r>
          </a:p>
          <a:p>
            <a:r>
              <a:rPr lang="en-US" dirty="0">
                <a:solidFill>
                  <a:schemeClr val="tx1"/>
                </a:solidFill>
                <a:latin typeface="Times New Roman" panose="02020603050405020304" pitchFamily="18" charset="0"/>
                <a:cs typeface="Times New Roman" panose="02020603050405020304" pitchFamily="18" charset="0"/>
              </a:rPr>
              <a:t>As a result they were enormous, literally taking up entire rooms and costing a fortune to run. These were inefficient materials which generated a lot of heat, sucked huge electricity and subsequently generated a lot of heat which caused ongoing breakdowns.</a:t>
            </a:r>
          </a:p>
          <a:p>
            <a:pPr marL="45720" indent="0">
              <a:buNone/>
            </a:pPr>
            <a:r>
              <a:rPr lang="en-US" b="1" dirty="0">
                <a:solidFill>
                  <a:schemeClr val="tx1"/>
                </a:solidFill>
                <a:latin typeface="Times New Roman" panose="02020603050405020304" pitchFamily="18" charset="0"/>
                <a:cs typeface="Times New Roman" panose="02020603050405020304" pitchFamily="18" charset="0"/>
              </a:rPr>
              <a:t>1956 – 1963: Second Generation – Transistors</a:t>
            </a:r>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The replacement of vacuum tubes by transistors saw the advent of the second generation of computing. Although first invented in 1947, transistors weren’t used significantly in computers until the end of the 1950s. They were a big improvement over the vacuum tube, despite still subjecting computers to damaging levels of heat. </a:t>
            </a:r>
          </a:p>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93878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47FB5-7CF4-4599-AED1-2422A06A0084}"/>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WEB DESIGNING</a:t>
            </a:r>
          </a:p>
        </p:txBody>
      </p:sp>
      <p:sp>
        <p:nvSpPr>
          <p:cNvPr id="3" name="Content Placeholder 2">
            <a:extLst>
              <a:ext uri="{FF2B5EF4-FFF2-40B4-BE49-F238E27FC236}">
                <a16:creationId xmlns:a16="http://schemas.microsoft.com/office/drawing/2014/main" id="{BE142414-AA08-429E-8F4B-69202EBB74F8}"/>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Web designing has direct link to visual aspect of a web site. Effective web design is necessary to communicate ideas effectively.</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Web </a:t>
            </a:r>
            <a:r>
              <a:rPr lang="en-US" dirty="0" err="1">
                <a:solidFill>
                  <a:schemeClr val="tx1"/>
                </a:solidFill>
                <a:latin typeface="Times New Roman" panose="02020603050405020304" pitchFamily="18" charset="0"/>
                <a:cs typeface="Times New Roman" panose="02020603050405020304" pitchFamily="18" charset="0"/>
              </a:rPr>
              <a:t>desinging</a:t>
            </a:r>
            <a:r>
              <a:rPr lang="en-US" dirty="0">
                <a:solidFill>
                  <a:schemeClr val="tx1"/>
                </a:solidFill>
                <a:latin typeface="Times New Roman" panose="02020603050405020304" pitchFamily="18" charset="0"/>
                <a:cs typeface="Times New Roman" panose="02020603050405020304" pitchFamily="18" charset="0"/>
              </a:rPr>
              <a:t> is subset of web development. However these terms are used interchangeably.</a:t>
            </a:r>
          </a:p>
          <a:p>
            <a:pPr marL="45720" indent="0">
              <a:buNone/>
            </a:pPr>
            <a:r>
              <a:rPr lang="en-US" dirty="0">
                <a:solidFill>
                  <a:schemeClr val="tx1"/>
                </a:solidFill>
                <a:latin typeface="Times New Roman" panose="02020603050405020304" pitchFamily="18" charset="0"/>
                <a:cs typeface="Times New Roman" panose="02020603050405020304" pitchFamily="18" charset="0"/>
              </a:rPr>
              <a:t>Key Points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Design Plan should include the following:</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Details about information architecture.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Planned structure of site.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site map of pages</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218625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D7F89-7E54-41B4-9439-E33B5BF93DCD}"/>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COMPTERS @ HOME,EDUCATION,HEALTH</a:t>
            </a:r>
          </a:p>
        </p:txBody>
      </p:sp>
      <p:sp>
        <p:nvSpPr>
          <p:cNvPr id="3" name="Content Placeholder 2">
            <a:extLst>
              <a:ext uri="{FF2B5EF4-FFF2-40B4-BE49-F238E27FC236}">
                <a16:creationId xmlns:a16="http://schemas.microsoft.com/office/drawing/2014/main" id="{50CC0AB5-BB4F-4AB7-BA4E-1D144D120EDC}"/>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With the introduction of microcomputers, personal computers became popular and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people</a:t>
            </a:r>
            <a:r>
              <a:rPr lang="en-US" dirty="0">
                <a:solidFill>
                  <a:schemeClr val="tx1"/>
                </a:solidFill>
                <a:latin typeface="Times New Roman" panose="02020603050405020304" pitchFamily="18" charset="0"/>
                <a:cs typeface="Times New Roman" panose="02020603050405020304" pitchFamily="18" charset="0"/>
              </a:rPr>
              <a:t> started using computers in every field whether it is </a:t>
            </a:r>
            <a:r>
              <a:rPr lang="en-US"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banking</a:t>
            </a:r>
            <a:r>
              <a:rPr lang="en-US" dirty="0">
                <a:solidFill>
                  <a:schemeClr val="tx1"/>
                </a:solidFill>
                <a:latin typeface="Times New Roman" panose="02020603050405020304" pitchFamily="18" charset="0"/>
                <a:cs typeface="Times New Roman" panose="02020603050405020304" pitchFamily="18" charset="0"/>
              </a:rPr>
              <a:t>, health, education, entertainment or business and at present time when everything is going online, it is impossible to think about anything where computers are not involved.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Computers have become an important part of human life.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Therefore, the importance of computers has increased in every part of human life.</a:t>
            </a:r>
          </a:p>
        </p:txBody>
      </p:sp>
    </p:spTree>
    <p:extLst>
      <p:ext uri="{BB962C8B-B14F-4D97-AF65-F5344CB8AC3E}">
        <p14:creationId xmlns:p14="http://schemas.microsoft.com/office/powerpoint/2010/main" val="176675207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E26CC-C9E0-4109-A833-E53813864161}"/>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@EDUCATION</a:t>
            </a:r>
          </a:p>
        </p:txBody>
      </p:sp>
      <p:sp>
        <p:nvSpPr>
          <p:cNvPr id="3" name="Content Placeholder 2">
            <a:extLst>
              <a:ext uri="{FF2B5EF4-FFF2-40B4-BE49-F238E27FC236}">
                <a16:creationId xmlns:a16="http://schemas.microsoft.com/office/drawing/2014/main" id="{3A98E207-7BB9-4FC3-A248-488539EE3F73}"/>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Education is an important part of human life and it plays the most important role in shaping the life of human beings and thus shaping the future of a nation and at present computers play an important role in the way education sector works.</a:t>
            </a:r>
          </a:p>
          <a:p>
            <a:pPr marL="45720" indent="0">
              <a:buNone/>
            </a:pPr>
            <a:r>
              <a:rPr lang="en-US" dirty="0">
                <a:solidFill>
                  <a:schemeClr val="tx1"/>
                </a:solidFill>
                <a:latin typeface="Times New Roman" panose="02020603050405020304" pitchFamily="18" charset="0"/>
                <a:cs typeface="Times New Roman" panose="02020603050405020304" pitchFamily="18" charset="0"/>
              </a:rPr>
              <a:t>Computers empower students with information: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main purpose of education is to learn and to learn in detail about things. Computers provide access to the internet and the internet has the potential to provide information about anything and everything.</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If a person has a computer, access to the internet, a will to learn, he can learn anything without going to school and without having a tutor.</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59035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4AA2-120F-49EA-B1FA-502F0251303D}"/>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@BUSINESS</a:t>
            </a:r>
          </a:p>
        </p:txBody>
      </p:sp>
      <p:sp>
        <p:nvSpPr>
          <p:cNvPr id="3" name="Content Placeholder 2">
            <a:extLst>
              <a:ext uri="{FF2B5EF4-FFF2-40B4-BE49-F238E27FC236}">
                <a16:creationId xmlns:a16="http://schemas.microsoft.com/office/drawing/2014/main" id="{40738843-ACAF-49BC-B07E-5DD5BAE6E580}"/>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way business works have changed a lot with the introduction of computers.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No matter whether a business is small or large their computers are used to enhance the efficiency of a business to learn about the importance of computers in business.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first importance of computers in business is managing finances. In business, several transactions take place in a day.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Businessman buys from various suppliers and sells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products</a:t>
            </a:r>
            <a:r>
              <a:rPr lang="en-US" dirty="0">
                <a:solidFill>
                  <a:schemeClr val="tx1"/>
                </a:solidFill>
                <a:latin typeface="Times New Roman" panose="02020603050405020304" pitchFamily="18" charset="0"/>
                <a:cs typeface="Times New Roman" panose="02020603050405020304" pitchFamily="18" charset="0"/>
              </a:rPr>
              <a:t> in order to make products.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To do this, they make the entry of products that they buy on the computer and with the help of computers assign selling prices to the </a:t>
            </a:r>
            <a:r>
              <a:rPr lang="en-US"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goods</a:t>
            </a:r>
            <a:r>
              <a:rPr lang="en-US" dirty="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971925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D796C-58D7-4144-A7EC-562BCB132451}"/>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@HEALTH</a:t>
            </a:r>
          </a:p>
        </p:txBody>
      </p:sp>
      <p:sp>
        <p:nvSpPr>
          <p:cNvPr id="3" name="Content Placeholder 2">
            <a:extLst>
              <a:ext uri="{FF2B5EF4-FFF2-40B4-BE49-F238E27FC236}">
                <a16:creationId xmlns:a16="http://schemas.microsoft.com/office/drawing/2014/main" id="{57553642-1000-4946-B543-E00D2F71D822}"/>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Computers are frequently used in hospitals because of their speed of processing information and because of the inbuilt intelligence of computers.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In a large hospital, the record of patients are needed to be recorded and day to day medical works and financial works are performed using computers.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One of the biggest importance of computers is in the fast sharing of medical information of patients so that quick treatment can be provided.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reports of medical tests can be sent to any part of the world no matter how far it is using email. doctors can read reports and can share the opinion of the doctor and the treatment of the patient can be started without delay.</a:t>
            </a:r>
          </a:p>
        </p:txBody>
      </p:sp>
    </p:spTree>
    <p:extLst>
      <p:ext uri="{BB962C8B-B14F-4D97-AF65-F5344CB8AC3E}">
        <p14:creationId xmlns:p14="http://schemas.microsoft.com/office/powerpoint/2010/main" val="55998380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0C2BF-E8D6-49BA-A32D-AA097337E46A}"/>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@ENTERTAINMENT</a:t>
            </a:r>
          </a:p>
        </p:txBody>
      </p:sp>
      <p:sp>
        <p:nvSpPr>
          <p:cNvPr id="3" name="Content Placeholder 2">
            <a:extLst>
              <a:ext uri="{FF2B5EF4-FFF2-40B4-BE49-F238E27FC236}">
                <a16:creationId xmlns:a16="http://schemas.microsoft.com/office/drawing/2014/main" id="{C81097A2-0BBA-4D2A-96D4-E134C195875E}"/>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Entertainment is an integral and important part of human life.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We  have always been looking for the means to entertain themselves and the methods of entertainment have changed and increased since the inception of computers and technology.</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Music has always been one of the main sources of entertainment of humans and the music industry revolutionized with the introduction of computers.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There are so many types of software that musicians use to create music.</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Using these software and tool the quality of music enhanced and now musicians can develop complex music which was not possible without computers.</a:t>
            </a:r>
          </a:p>
        </p:txBody>
      </p:sp>
    </p:spTree>
    <p:extLst>
      <p:ext uri="{BB962C8B-B14F-4D97-AF65-F5344CB8AC3E}">
        <p14:creationId xmlns:p14="http://schemas.microsoft.com/office/powerpoint/2010/main" val="100561401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76FE0-2E61-4507-B8F3-00B06A5D455C}"/>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@BANKING</a:t>
            </a:r>
          </a:p>
        </p:txBody>
      </p:sp>
      <p:sp>
        <p:nvSpPr>
          <p:cNvPr id="3" name="Content Placeholder 2">
            <a:extLst>
              <a:ext uri="{FF2B5EF4-FFF2-40B4-BE49-F238E27FC236}">
                <a16:creationId xmlns:a16="http://schemas.microsoft.com/office/drawing/2014/main" id="{7FED17FE-6576-48D3-B9E8-12A701D03408}"/>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banking sector was one of the first sectors which were influenced by computers.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In the past, all the account-related information and data were kept by people on notebooks manually, which was very time consuming and error-prone.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With the introduction of computers, all the details related to the bank account of an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individual</a:t>
            </a:r>
            <a:r>
              <a:rPr lang="en-US" dirty="0">
                <a:solidFill>
                  <a:schemeClr val="tx1"/>
                </a:solidFill>
                <a:latin typeface="Times New Roman" panose="02020603050405020304" pitchFamily="18" charset="0"/>
                <a:cs typeface="Times New Roman" panose="02020603050405020304" pitchFamily="18" charset="0"/>
              </a:rPr>
              <a:t> is saved and stored in computers, which is stored in far placed servers.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Therefore, the information is not only saved from theft but also safe from natural calamities.</a:t>
            </a:r>
          </a:p>
        </p:txBody>
      </p:sp>
    </p:spTree>
    <p:extLst>
      <p:ext uri="{BB962C8B-B14F-4D97-AF65-F5344CB8AC3E}">
        <p14:creationId xmlns:p14="http://schemas.microsoft.com/office/powerpoint/2010/main" val="142043509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10F4D-FD2D-4E74-A7B6-55E169B16FE9}"/>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INTERNET SECURITY</a:t>
            </a:r>
          </a:p>
        </p:txBody>
      </p:sp>
      <p:sp>
        <p:nvSpPr>
          <p:cNvPr id="3" name="Content Placeholder 2">
            <a:extLst>
              <a:ext uri="{FF2B5EF4-FFF2-40B4-BE49-F238E27FC236}">
                <a16:creationId xmlns:a16="http://schemas.microsoft.com/office/drawing/2014/main" id="{0F65AE9F-66E9-4AE9-8373-BBA9441D6186}"/>
              </a:ext>
            </a:extLst>
          </p:cNvPr>
          <p:cNvSpPr>
            <a:spLocks noGrp="1"/>
          </p:cNvSpPr>
          <p:nvPr>
            <p:ph idx="1"/>
          </p:nvPr>
        </p:nvSpPr>
        <p:spPr/>
        <p:txBody>
          <a:bodyPr>
            <a:normAutofit lnSpcReduction="10000"/>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Internet security refers to securing communication over the internet. It includes specific security protocols such as: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Internet Security Protocol (</a:t>
            </a:r>
            <a:r>
              <a:rPr lang="en-US" dirty="0" err="1">
                <a:solidFill>
                  <a:schemeClr val="tx1"/>
                </a:solidFill>
                <a:latin typeface="Times New Roman" panose="02020603050405020304" pitchFamily="18" charset="0"/>
                <a:cs typeface="Times New Roman" panose="02020603050405020304" pitchFamily="18" charset="0"/>
              </a:rPr>
              <a:t>IPSec</a:t>
            </a:r>
            <a:r>
              <a:rPr lang="en-US" dirty="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Secure Socket Layer (SSL)</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Internet Security Protocol (</a:t>
            </a:r>
            <a:r>
              <a:rPr lang="en-US" dirty="0" err="1">
                <a:solidFill>
                  <a:schemeClr val="tx1"/>
                </a:solidFill>
                <a:latin typeface="Times New Roman" panose="02020603050405020304" pitchFamily="18" charset="0"/>
                <a:cs typeface="Times New Roman" panose="02020603050405020304" pitchFamily="18" charset="0"/>
              </a:rPr>
              <a:t>IPSec</a:t>
            </a:r>
            <a:r>
              <a:rPr lang="en-US" dirty="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consists of a set of protocols designed by Internet Engineering Task Force (IETF). It provides security at network level and helps to create authenticated and confidential packets for IP layer.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Secure Socket Layer (SSL)</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is a security protocol developed by Netscape Communications Corporation. ). </a:t>
            </a:r>
          </a:p>
        </p:txBody>
      </p:sp>
    </p:spTree>
    <p:extLst>
      <p:ext uri="{BB962C8B-B14F-4D97-AF65-F5344CB8AC3E}">
        <p14:creationId xmlns:p14="http://schemas.microsoft.com/office/powerpoint/2010/main" val="222659940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09149-6536-436E-BDF4-5C6BCB84520D}"/>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Threats</a:t>
            </a:r>
          </a:p>
        </p:txBody>
      </p:sp>
      <p:sp>
        <p:nvSpPr>
          <p:cNvPr id="3" name="Content Placeholder 2">
            <a:extLst>
              <a:ext uri="{FF2B5EF4-FFF2-40B4-BE49-F238E27FC236}">
                <a16:creationId xmlns:a16="http://schemas.microsoft.com/office/drawing/2014/main" id="{15897C86-2E61-49A7-8E55-33E95F7AD8C2}"/>
              </a:ext>
            </a:extLst>
          </p:cNvPr>
          <p:cNvSpPr>
            <a:spLocks noGrp="1"/>
          </p:cNvSpPr>
          <p:nvPr>
            <p:ph idx="1"/>
          </p:nvPr>
        </p:nvSpPr>
        <p:spPr/>
        <p:txBody>
          <a:bodyPr>
            <a:normAutofit/>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Internet security threats impact the network, data security and other internet connected systems. Cyber criminals have evolved several techniques to threat privacy and integrity of bank accounts, businesses, and organizations.</a:t>
            </a:r>
          </a:p>
          <a:p>
            <a:pPr>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Mobile worms Malware</a:t>
            </a:r>
          </a:p>
          <a:p>
            <a:pPr>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PC and Mobile ransomware</a:t>
            </a:r>
          </a:p>
          <a:p>
            <a:pPr>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Large scale attacks like Stuxnet that attempts to destroy infrastructure.</a:t>
            </a:r>
          </a:p>
          <a:p>
            <a:pPr>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Hacking as a Service</a:t>
            </a:r>
          </a:p>
          <a:p>
            <a:pPr>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Spam</a:t>
            </a:r>
          </a:p>
          <a:p>
            <a:pPr>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Phishing</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35499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2A275-4CB0-433C-94AF-D2202E3A47EE}"/>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VIRUS</a:t>
            </a:r>
          </a:p>
        </p:txBody>
      </p:sp>
      <p:sp>
        <p:nvSpPr>
          <p:cNvPr id="3" name="Content Placeholder 2">
            <a:extLst>
              <a:ext uri="{FF2B5EF4-FFF2-40B4-BE49-F238E27FC236}">
                <a16:creationId xmlns:a16="http://schemas.microsoft.com/office/drawing/2014/main" id="{6ED8DE8E-EE5C-401D-879F-9BF239AE15E0}"/>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computer virus is a type of malware that propagates by inserting a copy of itself into and becoming part of another program.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spreads from one computer to another, leaving infections as it travels.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Viruses can range in severity from causing mildly annoying effects to damaging data or software and causing denial-of-service (DoS) conditions.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Almost all viruses are attached to an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executable file</a:t>
            </a:r>
            <a:r>
              <a:rPr lang="en-US" dirty="0">
                <a:solidFill>
                  <a:schemeClr val="tx1"/>
                </a:solidFill>
                <a:latin typeface="Times New Roman" panose="02020603050405020304" pitchFamily="18" charset="0"/>
                <a:cs typeface="Times New Roman" panose="02020603050405020304" pitchFamily="18" charset="0"/>
              </a:rPr>
              <a:t>, which means the virus may exist on a system but will not be active or able to spread until a user runs or opens the malicious host file or program.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Viruses spread when the software or document they are attached to is transferred from one computer to another using the network, a disk, file sharing, or infected email attachments.</a:t>
            </a:r>
          </a:p>
        </p:txBody>
      </p:sp>
    </p:spTree>
    <p:extLst>
      <p:ext uri="{BB962C8B-B14F-4D97-AF65-F5344CB8AC3E}">
        <p14:creationId xmlns:p14="http://schemas.microsoft.com/office/powerpoint/2010/main" val="2667623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9CEDC-32B3-4E62-B9A0-F7B6F28803C1}"/>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909BD44B-E482-40AE-8DD9-BF9E63C2815C}"/>
              </a:ext>
            </a:extLst>
          </p:cNvPr>
          <p:cNvSpPr>
            <a:spLocks noGrp="1"/>
          </p:cNvSpPr>
          <p:nvPr>
            <p:ph idx="1"/>
          </p:nvPr>
        </p:nvSpPr>
        <p:spPr/>
        <p:txBody>
          <a:bodyPr/>
          <a:lstStyle/>
          <a:p>
            <a:pPr marL="45720" indent="0">
              <a:buNone/>
            </a:pPr>
            <a:r>
              <a:rPr lang="en-US" b="1" dirty="0">
                <a:solidFill>
                  <a:schemeClr val="tx1"/>
                </a:solidFill>
                <a:latin typeface="Times New Roman" panose="02020603050405020304" pitchFamily="18" charset="0"/>
                <a:cs typeface="Times New Roman" panose="02020603050405020304" pitchFamily="18" charset="0"/>
              </a:rPr>
              <a:t>1964 – 1971: Third Generation – Integrated Circuits</a:t>
            </a:r>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By this phase, transistors were now being </a:t>
            </a:r>
            <a:r>
              <a:rPr lang="en-US" dirty="0" err="1">
                <a:solidFill>
                  <a:schemeClr val="tx1"/>
                </a:solidFill>
                <a:latin typeface="Times New Roman" panose="02020603050405020304" pitchFamily="18" charset="0"/>
                <a:cs typeface="Times New Roman" panose="02020603050405020304" pitchFamily="18" charset="0"/>
              </a:rPr>
              <a:t>miniaturised</a:t>
            </a:r>
            <a:r>
              <a:rPr lang="en-US" dirty="0">
                <a:solidFill>
                  <a:schemeClr val="tx1"/>
                </a:solidFill>
                <a:latin typeface="Times New Roman" panose="02020603050405020304" pitchFamily="18" charset="0"/>
                <a:cs typeface="Times New Roman" panose="02020603050405020304" pitchFamily="18" charset="0"/>
              </a:rPr>
              <a:t> and put on silicon chips (called semiconductors). This led to a massive increase in speed and efficiency of these machines.  These were the first computers where users interacted using keyboards and monitors which interfaced with an operating system, a significant leap up from the punch cards and printouts. </a:t>
            </a:r>
          </a:p>
          <a:p>
            <a:pPr marL="45720" indent="0">
              <a:buNone/>
            </a:pPr>
            <a:r>
              <a:rPr lang="en-US" b="1" dirty="0">
                <a:solidFill>
                  <a:schemeClr val="tx1"/>
                </a:solidFill>
                <a:latin typeface="Times New Roman" panose="02020603050405020304" pitchFamily="18" charset="0"/>
                <a:cs typeface="Times New Roman" panose="02020603050405020304" pitchFamily="18" charset="0"/>
              </a:rPr>
              <a:t>1972 – 2010: Fourth Generation – Microprocessors</a:t>
            </a:r>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This revolution can be summed in one word: Intel. The chip-maker developed the Intel 4004 chip in 1971, which positioned all computer components (CPU, memory, input/output controls) onto a single chip. What filled a room in the 1940s now fit in the palm of the hand. The Intel chip housed thousands of integrated circuits.</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209848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A3496-96A2-4FA0-A008-D2310BB3F8CE}"/>
              </a:ext>
            </a:extLst>
          </p:cNvPr>
          <p:cNvSpPr>
            <a:spLocks noGrp="1"/>
          </p:cNvSpPr>
          <p:nvPr>
            <p:ph type="title"/>
          </p:nvPr>
        </p:nvSpPr>
        <p:spPr/>
        <p:txBody>
          <a:bodyPr>
            <a:normAutofit/>
          </a:bodyPr>
          <a:lstStyle/>
          <a:p>
            <a:r>
              <a:rPr lang="en-US" dirty="0">
                <a:solidFill>
                  <a:srgbClr val="FF0000"/>
                </a:solidFill>
                <a:latin typeface="Times New Roman" panose="02020603050405020304" pitchFamily="18" charset="0"/>
                <a:cs typeface="Times New Roman" panose="02020603050405020304" pitchFamily="18" charset="0"/>
              </a:rPr>
              <a:t>Worms</a:t>
            </a:r>
          </a:p>
        </p:txBody>
      </p:sp>
      <p:sp>
        <p:nvSpPr>
          <p:cNvPr id="3" name="Content Placeholder 2">
            <a:extLst>
              <a:ext uri="{FF2B5EF4-FFF2-40B4-BE49-F238E27FC236}">
                <a16:creationId xmlns:a16="http://schemas.microsoft.com/office/drawing/2014/main" id="{4DF47352-B82C-41B7-93F3-FEECCE40D798}"/>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Computer worms are similar to viruses in that they replicate functional copies of themselves and can cause the same type of damage.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contrast to viruses, which require the spreading of an infected host file, worms are standalone software and do not require a host program or human help to propagate.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To spread, worms either exploit a vulnerability on the target system or use some kind of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social engineering</a:t>
            </a:r>
            <a:r>
              <a:rPr lang="en-US" dirty="0">
                <a:solidFill>
                  <a:schemeClr val="tx1"/>
                </a:solidFill>
                <a:latin typeface="Times New Roman" panose="02020603050405020304" pitchFamily="18" charset="0"/>
                <a:cs typeface="Times New Roman" panose="02020603050405020304" pitchFamily="18" charset="0"/>
              </a:rPr>
              <a:t> to trick users into executing them.</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A worm enters a computer through a vulnerability in the system and takes advantage of file-transport or information-transport features on the system, allowing it to travel unaided. More advanced worms leverage encryption, wipers, and ransomware technologies to harm their targets.</a:t>
            </a:r>
          </a:p>
        </p:txBody>
      </p:sp>
    </p:spTree>
    <p:extLst>
      <p:ext uri="{BB962C8B-B14F-4D97-AF65-F5344CB8AC3E}">
        <p14:creationId xmlns:p14="http://schemas.microsoft.com/office/powerpoint/2010/main" val="37981055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7F0BC-E37E-4FFB-AF85-3CA583E0AE1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C8264AA-9AB8-4048-94D8-1FA42D18FE5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569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79B9A-CEF5-46F2-AB70-FFC2337228A7}"/>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630A4085-2BB5-43BF-B158-F6A8F4A96B08}"/>
              </a:ext>
            </a:extLst>
          </p:cNvPr>
          <p:cNvSpPr>
            <a:spLocks noGrp="1"/>
          </p:cNvSpPr>
          <p:nvPr>
            <p:ph idx="1"/>
          </p:nvPr>
        </p:nvSpPr>
        <p:spPr/>
        <p:txBody>
          <a:bodyPr/>
          <a:lstStyle/>
          <a:p>
            <a:pPr marL="45720" indent="0">
              <a:buNone/>
            </a:pPr>
            <a:r>
              <a:rPr lang="en-US" b="1" dirty="0">
                <a:solidFill>
                  <a:schemeClr val="tx1"/>
                </a:solidFill>
                <a:latin typeface="Times New Roman" panose="02020603050405020304" pitchFamily="18" charset="0"/>
                <a:cs typeface="Times New Roman" panose="02020603050405020304" pitchFamily="18" charset="0"/>
              </a:rPr>
              <a:t>2010-  : Fifth Generation – Artificial Intelligence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Computer devices with artificial intelligence are still in development, but some of these technologies are beginning to emerge and be used such as voice recognition.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AI is a reality made possible by using parallel processing and superconductors. Leaning to the future, computers will be radically transformed again by quantum computation, molecular and nano technology.</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essence of fifth generation will be using these technologies to ultimately create machines which can process and respond to natural language, and have capability to learn and </a:t>
            </a:r>
            <a:r>
              <a:rPr lang="en-US" dirty="0" err="1">
                <a:solidFill>
                  <a:schemeClr val="tx1"/>
                </a:solidFill>
                <a:latin typeface="Times New Roman" panose="02020603050405020304" pitchFamily="18" charset="0"/>
                <a:cs typeface="Times New Roman" panose="02020603050405020304" pitchFamily="18" charset="0"/>
              </a:rPr>
              <a:t>organise</a:t>
            </a:r>
            <a:r>
              <a:rPr lang="en-US" dirty="0">
                <a:solidFill>
                  <a:schemeClr val="tx1"/>
                </a:solidFill>
                <a:latin typeface="Times New Roman" panose="02020603050405020304" pitchFamily="18" charset="0"/>
                <a:cs typeface="Times New Roman" panose="02020603050405020304" pitchFamily="18" charset="0"/>
              </a:rPr>
              <a:t> themselves.</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2831983"/>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202</TotalTime>
  <Words>6425</Words>
  <Application>Microsoft Office PowerPoint</Application>
  <PresentationFormat>Widescreen</PresentationFormat>
  <Paragraphs>459</Paragraphs>
  <Slides>81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81</vt:i4>
      </vt:variant>
    </vt:vector>
  </HeadingPairs>
  <TitlesOfParts>
    <vt:vector size="86" baseType="lpstr">
      <vt:lpstr>Arial</vt:lpstr>
      <vt:lpstr>Corbel</vt:lpstr>
      <vt:lpstr>Times New Roman</vt:lpstr>
      <vt:lpstr>Wingdings</vt:lpstr>
      <vt:lpstr>Basis</vt:lpstr>
      <vt:lpstr>FUNDAMENTALS OF INFORMATION TECHNOLOGY</vt:lpstr>
      <vt:lpstr>    INTRODUCTION TO COMPUTER</vt:lpstr>
      <vt:lpstr>BASIC PARTS OF THE COMPUTER:</vt:lpstr>
      <vt:lpstr>Characteristics of Computer</vt:lpstr>
      <vt:lpstr> Advantages of Using Computer </vt:lpstr>
      <vt:lpstr>Disadvantages of Using Computer</vt:lpstr>
      <vt:lpstr>GENERATIONS OF COMPUTER</vt:lpstr>
      <vt:lpstr>Cont…</vt:lpstr>
      <vt:lpstr>Cont…</vt:lpstr>
      <vt:lpstr>CLASSIFICATION DIGITAL COMPUTER</vt:lpstr>
      <vt:lpstr>Cont..</vt:lpstr>
      <vt:lpstr>Cont…</vt:lpstr>
      <vt:lpstr>Cont..</vt:lpstr>
      <vt:lpstr>Cont..</vt:lpstr>
      <vt:lpstr>ANATOMY OF DIGITAL COMPUTER</vt:lpstr>
      <vt:lpstr>ARCHITECTURE</vt:lpstr>
      <vt:lpstr>FUNCTIONS</vt:lpstr>
      <vt:lpstr>Cont…</vt:lpstr>
      <vt:lpstr>CPU &amp; MEMORY </vt:lpstr>
      <vt:lpstr>CPU LOGICAL FIGURE</vt:lpstr>
      <vt:lpstr>Cont…</vt:lpstr>
      <vt:lpstr>Cont..</vt:lpstr>
      <vt:lpstr>Cont...</vt:lpstr>
      <vt:lpstr>INPUT DEVICES</vt:lpstr>
      <vt:lpstr>Keyboard  &amp; Mouse</vt:lpstr>
      <vt:lpstr>Joystick &amp; Light Pen</vt:lpstr>
      <vt:lpstr>Track Ball &amp; Scanner</vt:lpstr>
      <vt:lpstr>Bar Code Readers &amp; OMR</vt:lpstr>
      <vt:lpstr>OUTPUT DEVICES</vt:lpstr>
      <vt:lpstr>MONITERS</vt:lpstr>
      <vt:lpstr>Cathode-Ray Tube (CRT) Monitor</vt:lpstr>
      <vt:lpstr>Flat-Panel Display Monitor</vt:lpstr>
      <vt:lpstr>Printers</vt:lpstr>
      <vt:lpstr>MEMORY</vt:lpstr>
      <vt:lpstr>COMPUTER SOFTWARES</vt:lpstr>
      <vt:lpstr>System Software</vt:lpstr>
      <vt:lpstr>Application Software</vt:lpstr>
      <vt:lpstr>PROGRAMMING LANGUAGE</vt:lpstr>
      <vt:lpstr>LANGUAGES &amp; ITS FUNCTIONS </vt:lpstr>
      <vt:lpstr>OPERATING SYSTEM</vt:lpstr>
      <vt:lpstr>Applications of Operating System</vt:lpstr>
      <vt:lpstr>Types of Operating System</vt:lpstr>
      <vt:lpstr>Windows Operating System</vt:lpstr>
      <vt:lpstr> Unix Operating System </vt:lpstr>
      <vt:lpstr>INTRODUCTION TO DBMS</vt:lpstr>
      <vt:lpstr>Applications of DBMS</vt:lpstr>
      <vt:lpstr>Cont..</vt:lpstr>
      <vt:lpstr>USERS</vt:lpstr>
      <vt:lpstr>Cont..</vt:lpstr>
      <vt:lpstr>WORLD WIDE WEB</vt:lpstr>
      <vt:lpstr>Cont…</vt:lpstr>
      <vt:lpstr>PowerPoint Presentation</vt:lpstr>
      <vt:lpstr>WWW Architecture</vt:lpstr>
      <vt:lpstr>WWW Operation</vt:lpstr>
      <vt:lpstr>FUNCTION</vt:lpstr>
      <vt:lpstr>Cont…</vt:lpstr>
      <vt:lpstr>ELECTRONIC MAILING</vt:lpstr>
      <vt:lpstr>E-mail Message Components</vt:lpstr>
      <vt:lpstr>COMPONENTS FUNCTIONS</vt:lpstr>
      <vt:lpstr>OPERATIONS</vt:lpstr>
      <vt:lpstr>PowerPoint Presentation</vt:lpstr>
      <vt:lpstr>WORKING OF EMAIL</vt:lpstr>
      <vt:lpstr>INTERNET</vt:lpstr>
      <vt:lpstr>ARCHITECTURE</vt:lpstr>
      <vt:lpstr>Evolution</vt:lpstr>
      <vt:lpstr>Advantages</vt:lpstr>
      <vt:lpstr>Cont…</vt:lpstr>
      <vt:lpstr>Disadvantages</vt:lpstr>
      <vt:lpstr>Cont…</vt:lpstr>
      <vt:lpstr>WEB DESIGNING</vt:lpstr>
      <vt:lpstr>COMPTERS @ HOME,EDUCATION,HEALTH</vt:lpstr>
      <vt:lpstr>@EDUCATION</vt:lpstr>
      <vt:lpstr>@BUSINESS</vt:lpstr>
      <vt:lpstr>@HEALTH</vt:lpstr>
      <vt:lpstr>@ENTERTAINMENT</vt:lpstr>
      <vt:lpstr>@BANKING</vt:lpstr>
      <vt:lpstr>INTERNET SECURITY</vt:lpstr>
      <vt:lpstr>Threats</vt:lpstr>
      <vt:lpstr>VIRUS</vt:lpstr>
      <vt:lpstr>Worms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Jeeva jks</dc:creator>
  <cp:lastModifiedBy>Jeeva jks</cp:lastModifiedBy>
  <cp:revision>27</cp:revision>
  <dcterms:created xsi:type="dcterms:W3CDTF">2020-04-07T11:11:20Z</dcterms:created>
  <dcterms:modified xsi:type="dcterms:W3CDTF">2020-04-08T02:33:10Z</dcterms:modified>
</cp:coreProperties>
</file>