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2" r:id="rId2"/>
    <p:sldId id="256" r:id="rId3"/>
    <p:sldId id="273" r:id="rId4"/>
    <p:sldId id="286" r:id="rId5"/>
    <p:sldId id="284" r:id="rId6"/>
    <p:sldId id="285" r:id="rId7"/>
    <p:sldId id="257" r:id="rId8"/>
    <p:sldId id="258" r:id="rId9"/>
    <p:sldId id="274" r:id="rId10"/>
    <p:sldId id="275" r:id="rId11"/>
    <p:sldId id="276" r:id="rId12"/>
    <p:sldId id="259" r:id="rId13"/>
    <p:sldId id="260" r:id="rId14"/>
    <p:sldId id="277" r:id="rId15"/>
    <p:sldId id="279" r:id="rId16"/>
    <p:sldId id="278" r:id="rId17"/>
    <p:sldId id="280" r:id="rId18"/>
    <p:sldId id="281" r:id="rId19"/>
    <p:sldId id="282" r:id="rId20"/>
    <p:sldId id="283" r:id="rId21"/>
    <p:sldId id="265" r:id="rId22"/>
    <p:sldId id="267" r:id="rId23"/>
    <p:sldId id="26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728" autoAdjust="0"/>
  </p:normalViewPr>
  <p:slideViewPr>
    <p:cSldViewPr>
      <p:cViewPr>
        <p:scale>
          <a:sx n="100" d="100"/>
          <a:sy n="100" d="100"/>
        </p:scale>
        <p:origin x="-426" y="6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F73F5BB-0C70-49E9-9CA0-F5BFF8B06AC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4583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E8C24-291A-47C1-B74D-971EB28C351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2C8E4-D6F7-4D50-82A3-2CEA6806161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C0913EE-EDA0-47E8-B281-79B04F5BD1D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080659-909C-4802-B2AF-44B24C4AD1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E1C56-47E6-4BAD-82EA-78D9E92F761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5B436-2C7C-468B-9E8A-99153B13EF4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B514D-1432-443F-A588-B5E149DA80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B4EF05-563C-48A5-B7B0-402E5492F0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2FAB26-0E39-43D3-893C-0CB9311A5B5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D01BB-0679-4394-A633-8FE24E4B45E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BE1CEB-4FC4-4E1B-BF8B-6FA17270D74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CDDDBE3B-984E-4C16-BBC7-1443ECCA94C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355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362200"/>
            <a:ext cx="7620000" cy="2362200"/>
          </a:xfrm>
        </p:spPr>
        <p:txBody>
          <a:bodyPr/>
          <a:lstStyle/>
          <a:p>
            <a:pPr algn="ctr"/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Prof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. 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P.GNANASEKARAN</a:t>
            </a:r>
            <a:b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</a:b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KRISHNA COLLEGE OF ARTS AND SCIENCE, KADAVUR(</a:t>
            </a:r>
            <a:r>
              <a:rPr lang="en-US" sz="32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Tk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), KARUR.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u="sng">
                <a:latin typeface="Arial" charset="0"/>
              </a:rPr>
              <a:t>Structure of Operating System (Contd…):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90000"/>
              </a:lnSpc>
            </a:pPr>
            <a:r>
              <a:rPr lang="en-US" sz="2400"/>
              <a:t>The structure of OS consists of 4 layers:</a:t>
            </a:r>
          </a:p>
          <a:p>
            <a:pPr marL="1722438" lvl="4" indent="-3810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b="1"/>
              <a:t>Hardware</a:t>
            </a:r>
          </a:p>
          <a:p>
            <a:pPr marL="1722438" lvl="4" indent="-381000"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     Hardware consists of CPU, Main memory, I/O Devices, etc,</a:t>
            </a:r>
          </a:p>
          <a:p>
            <a:pPr marL="1722438" lvl="4" indent="-381000"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 marL="1722438" lvl="4" indent="-381000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en-US" sz="2400" b="1"/>
              <a:t>Software (Operating System)</a:t>
            </a:r>
          </a:p>
          <a:p>
            <a:pPr marL="1722438" lvl="4" indent="-381000"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    Software includes process management routines, memory management routines, I/O control routines, file management routines.</a:t>
            </a:r>
          </a:p>
          <a:p>
            <a:pPr marL="1722438" lvl="4" indent="-381000"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 marL="1722438" lvl="4" indent="-381000"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						(Contd…)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u="sng">
                <a:latin typeface="Arial" charset="0"/>
              </a:rPr>
              <a:t>Structure of Operating System (Contd…):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marL="1722438" lvl="4" indent="-381000">
              <a:buFont typeface="Wingdings" pitchFamily="2" charset="2"/>
              <a:buAutoNum type="arabicPeriod" startAt="3"/>
            </a:pPr>
            <a:endParaRPr lang="en-US" sz="2400"/>
          </a:p>
          <a:p>
            <a:pPr marL="1722438" lvl="4" indent="-381000">
              <a:buFont typeface="Wingdings" pitchFamily="2" charset="2"/>
              <a:buAutoNum type="arabicPeriod" startAt="3"/>
            </a:pPr>
            <a:r>
              <a:rPr lang="en-US" sz="2400" b="1"/>
              <a:t>System programs</a:t>
            </a:r>
          </a:p>
          <a:p>
            <a:pPr marL="1722438" lvl="4" indent="-381000">
              <a:buFont typeface="Wingdings" pitchFamily="2" charset="2"/>
              <a:buNone/>
            </a:pPr>
            <a:r>
              <a:rPr lang="en-US" sz="2400"/>
              <a:t>    This layer consists of compilers, Assemblers, linker etc.</a:t>
            </a:r>
          </a:p>
          <a:p>
            <a:pPr marL="1722438" lvl="4" indent="-381000">
              <a:buFont typeface="Wingdings" pitchFamily="2" charset="2"/>
              <a:buNone/>
            </a:pPr>
            <a:endParaRPr lang="en-US" sz="2400"/>
          </a:p>
          <a:p>
            <a:pPr marL="1722438" lvl="4" indent="-381000">
              <a:buFont typeface="Wingdings" pitchFamily="2" charset="2"/>
              <a:buAutoNum type="arabicPeriod" startAt="4"/>
            </a:pPr>
            <a:r>
              <a:rPr lang="en-US" sz="2400" b="1"/>
              <a:t>Application programs</a:t>
            </a:r>
          </a:p>
          <a:p>
            <a:pPr marL="1722438" lvl="4" indent="-381000">
              <a:buFont typeface="Wingdings" pitchFamily="2" charset="2"/>
              <a:buNone/>
            </a:pPr>
            <a:r>
              <a:rPr lang="en-US" sz="2400"/>
              <a:t>    This is dependent on users need. Ex. Railway reservation system, Bank database management etc.,</a:t>
            </a:r>
          </a:p>
          <a:p>
            <a:pPr marL="571500" indent="-57150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>
                <a:latin typeface="Arial" charset="0"/>
              </a:rPr>
              <a:t>Evolution of OS: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The evolution of operating systems went through seven </a:t>
            </a:r>
            <a:r>
              <a:rPr lang="en-US" sz="2400" i="1"/>
              <a:t>major phases. </a:t>
            </a:r>
          </a:p>
          <a:p>
            <a:pPr>
              <a:lnSpc>
                <a:spcPct val="90000"/>
              </a:lnSpc>
            </a:pPr>
            <a:endParaRPr lang="en-US" sz="2400" i="1"/>
          </a:p>
          <a:p>
            <a:pPr>
              <a:lnSpc>
                <a:spcPct val="90000"/>
              </a:lnSpc>
            </a:pPr>
            <a:r>
              <a:rPr lang="en-US" sz="2400"/>
              <a:t>Six of them significantly changed the ways in which users accessed computers through the open shop, batch processing, multiprogramming, timesharing, personal computing, and distributed systems.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In the seventh phase the foundations of concurrent programming were developed and demonstrated in model operating systems.</a:t>
            </a:r>
          </a:p>
          <a:p>
            <a:pPr lvl="3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					(Contd…)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 b="1" u="sng">
                <a:latin typeface="Arial" charset="0"/>
              </a:rPr>
              <a:t>Evolution of OS (contd..):</a:t>
            </a:r>
          </a:p>
        </p:txBody>
      </p:sp>
      <p:graphicFrame>
        <p:nvGraphicFramePr>
          <p:cNvPr id="6288" name="Group 144"/>
          <p:cNvGraphicFramePr>
            <a:graphicFrameLocks noGrp="1"/>
          </p:cNvGraphicFramePr>
          <p:nvPr/>
        </p:nvGraphicFramePr>
        <p:xfrm>
          <a:off x="762000" y="990600"/>
          <a:ext cx="8001000" cy="4800601"/>
        </p:xfrm>
        <a:graphic>
          <a:graphicData uri="http://schemas.openxmlformats.org/drawingml/2006/table">
            <a:tbl>
              <a:tblPr/>
              <a:tblGrid>
                <a:gridCol w="2519363"/>
                <a:gridCol w="2814637"/>
                <a:gridCol w="2667000"/>
              </a:tblGrid>
              <a:tr h="1209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Major Phases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Technical Innovations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1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 Shop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idea of 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IBM 701 open shop (1954)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8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Batch Processing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Tape batching,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First-in, first-out scheduling.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BKS system (1961)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Multi-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programming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Processor multiplexing, Indivisible operations, Demand paging, Input/output spooling, Priority scheduling, Remote job entry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Atlas supervisor (1961),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Exec II system (1966)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89" name="Text Box 145"/>
          <p:cNvSpPr txBox="1">
            <a:spLocks noChangeArrowheads="1"/>
          </p:cNvSpPr>
          <p:nvPr/>
        </p:nvSpPr>
        <p:spPr bwMode="auto">
          <a:xfrm>
            <a:off x="6781800" y="57912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(Contd…)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>
                <a:latin typeface="Arial" charset="0"/>
              </a:rPr>
              <a:t>Evolution of OS (contd..):</a:t>
            </a:r>
          </a:p>
        </p:txBody>
      </p:sp>
      <p:graphicFrame>
        <p:nvGraphicFramePr>
          <p:cNvPr id="31787" name="Group 4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4751832"/>
        </p:xfrm>
        <a:graphic>
          <a:graphicData uri="http://schemas.openxmlformats.org/drawingml/2006/table">
            <a:tbl>
              <a:tblPr/>
              <a:tblGrid>
                <a:gridCol w="2438400"/>
                <a:gridCol w="3048000"/>
                <a:gridCol w="2743200"/>
              </a:tblGrid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Timesharing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Simultaneous user interaction,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On-line file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Multics file system (1965),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Unix (1974)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7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Concurrent Programming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Hierarchical systems, Extensible kernels, Parallel programming concepts, Secure parallel languages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RC 4000 system (1969),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Venus system (1972),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 Boss 2 system (1975).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Personal Computing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Graphic user interfaces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 6 (1972)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Pilot system (1980)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7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Distributed Systems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Remote servers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WFS file server (1979) Unix United RPC (1982)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 Amoeba system (1990)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>
                <a:latin typeface="Arial" charset="0"/>
              </a:rPr>
              <a:t>Batch Processing: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US" sz="2400"/>
              <a:t>In Batch processing same type of jobs batch </a:t>
            </a:r>
            <a:r>
              <a:rPr lang="en-US" sz="2400" i="1"/>
              <a:t>(BATCH- a set of jobs with similar needs)</a:t>
            </a:r>
            <a:r>
              <a:rPr lang="en-US" sz="2400"/>
              <a:t> together and execute at a time.</a:t>
            </a:r>
          </a:p>
          <a:p>
            <a:r>
              <a:rPr lang="en-US" sz="2400"/>
              <a:t>The OS was simple, its major task was to transfer control from one job to the next.</a:t>
            </a:r>
          </a:p>
          <a:p>
            <a:r>
              <a:rPr lang="en-US" sz="2400"/>
              <a:t>The job was submitted to the computer operator in form of punch cards. At some later time the output appeared.</a:t>
            </a:r>
          </a:p>
          <a:p>
            <a:r>
              <a:rPr lang="en-US" sz="2400"/>
              <a:t>The OS was always resident in memory. (Ref. Fig. next slide)</a:t>
            </a:r>
          </a:p>
          <a:p>
            <a:r>
              <a:rPr lang="en-US" sz="2400"/>
              <a:t>Common Input devices were card readers and tape drives.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>
                <a:latin typeface="Arial" charset="0"/>
              </a:rPr>
              <a:t>Batch Processing (Contd…):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30725"/>
          </a:xfrm>
        </p:spPr>
        <p:txBody>
          <a:bodyPr/>
          <a:lstStyle/>
          <a:p>
            <a:r>
              <a:rPr lang="en-US" sz="2400"/>
              <a:t>Common output devices were line printers, tape drives, and card punches.</a:t>
            </a:r>
            <a:endParaRPr lang="en-US" sz="3400"/>
          </a:p>
          <a:p>
            <a:r>
              <a:rPr lang="en-US" sz="2400"/>
              <a:t>Users did not interact directly with the computer systems, but he prepared a job (comprising of the program, the data, &amp; some control information).</a:t>
            </a:r>
          </a:p>
          <a:p>
            <a:endParaRPr 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124200" y="3352800"/>
            <a:ext cx="1752600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3124200" y="4038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3657600" y="35052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OS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3429000" y="4419600"/>
            <a:ext cx="1143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User program area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>
                <a:latin typeface="Arial" charset="0"/>
              </a:rPr>
              <a:t>Multiprogramming: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25925"/>
          </a:xfrm>
        </p:spPr>
        <p:txBody>
          <a:bodyPr/>
          <a:lstStyle/>
          <a:p>
            <a:r>
              <a:rPr lang="en-US" sz="2400"/>
              <a:t>Multiprogramming is a technique to execute number of programs simultaneously by a single processor.</a:t>
            </a:r>
          </a:p>
          <a:p>
            <a:r>
              <a:rPr lang="en-US" sz="2400"/>
              <a:t>In Multiprogramming, number of processes reside in main memory at a time.</a:t>
            </a:r>
          </a:p>
          <a:p>
            <a:r>
              <a:rPr lang="en-US" sz="2400"/>
              <a:t>The OS picks and begins to executes one of the jobs in the main memory.</a:t>
            </a:r>
          </a:p>
          <a:p>
            <a:r>
              <a:rPr lang="en-US" sz="2400"/>
              <a:t>If any I/O wait happened in a process, then CPU switches from that job to another job.</a:t>
            </a:r>
          </a:p>
          <a:p>
            <a:r>
              <a:rPr lang="en-US" sz="2400"/>
              <a:t>Hence CPU in not idle at any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>
                <a:latin typeface="Arial" charset="0"/>
              </a:rPr>
              <a:t>Multiprogramming (Contd…):</a:t>
            </a:r>
          </a:p>
        </p:txBody>
      </p:sp>
      <p:graphicFrame>
        <p:nvGraphicFramePr>
          <p:cNvPr id="36900" name="Group 36"/>
          <p:cNvGraphicFramePr>
            <a:graphicFrameLocks noGrp="1"/>
          </p:cNvGraphicFramePr>
          <p:nvPr>
            <p:ph idx="1"/>
          </p:nvPr>
        </p:nvGraphicFramePr>
        <p:xfrm>
          <a:off x="609600" y="1295400"/>
          <a:ext cx="2590800" cy="4227514"/>
        </p:xfrm>
        <a:graphic>
          <a:graphicData uri="http://schemas.openxmlformats.org/drawingml/2006/table">
            <a:tbl>
              <a:tblPr/>
              <a:tblGrid>
                <a:gridCol w="2590800"/>
              </a:tblGrid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Job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Job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Job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Job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Job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901" name="Text Box 37"/>
          <p:cNvSpPr txBox="1">
            <a:spLocks noChangeArrowheads="1"/>
          </p:cNvSpPr>
          <p:nvPr/>
        </p:nvSpPr>
        <p:spPr bwMode="auto">
          <a:xfrm>
            <a:off x="3657600" y="1447800"/>
            <a:ext cx="4648200" cy="465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</a:t>
            </a:r>
            <a:r>
              <a:rPr lang="en-US" sz="2400"/>
              <a:t>Figure dipicts the layout of multiprogramming system.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/>
              <a:t> The main memory consists of 5 jobs at a time, the CPU executes one by one.</a:t>
            </a:r>
          </a:p>
          <a:p>
            <a:pPr>
              <a:spcBef>
                <a:spcPct val="50000"/>
              </a:spcBef>
            </a:pPr>
            <a:r>
              <a:rPr lang="en-US" sz="2400" b="1" u="sng"/>
              <a:t>Advantages: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/>
              <a:t>Efficient memory utilization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/>
              <a:t>Throughput increases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/>
              <a:t>CPU is never idle, so performance increases.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>
                <a:latin typeface="Arial" charset="0"/>
              </a:rPr>
              <a:t>Time Sharing Systems: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r>
              <a:rPr lang="en-US" sz="2400"/>
              <a:t>Time sharing, or multitasking, is a logical extension of multiprogramming.</a:t>
            </a:r>
          </a:p>
          <a:p>
            <a:r>
              <a:rPr lang="en-US" sz="2400"/>
              <a:t>Multiple jobs are executed by switching the CPU between them.</a:t>
            </a:r>
          </a:p>
          <a:p>
            <a:r>
              <a:rPr lang="en-US" sz="2400"/>
              <a:t>In this, the CPU time is shared by different processes, so it is called as “Time sharing Systems”.</a:t>
            </a:r>
          </a:p>
          <a:p>
            <a:r>
              <a:rPr lang="en-US" sz="2400"/>
              <a:t>Time slice is defined by the OS, for sharing CPU time between processes.</a:t>
            </a:r>
          </a:p>
          <a:p>
            <a:r>
              <a:rPr lang="en-US" sz="2400"/>
              <a:t>Examples: Multics, Unix, etc.,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709738"/>
            <a:ext cx="7623175" cy="1362075"/>
          </a:xfrm>
        </p:spPr>
        <p:txBody>
          <a:bodyPr/>
          <a:lstStyle/>
          <a:p>
            <a:pPr algn="ctr"/>
            <a:r>
              <a:rPr lang="en-US" sz="6000" b="1" i="1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Operating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>
                <a:latin typeface="Arial" charset="0"/>
              </a:rPr>
              <a:t>Operating Systems functions: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/>
            <a:r>
              <a:rPr lang="en-US" sz="2400"/>
              <a:t>The main functions of operating systems are:</a:t>
            </a:r>
          </a:p>
          <a:p>
            <a:pPr marL="571500" indent="-571500">
              <a:buFont typeface="Wingdings" pitchFamily="2" charset="2"/>
              <a:buNone/>
            </a:pPr>
            <a:endParaRPr lang="en-US" sz="2400"/>
          </a:p>
          <a:p>
            <a:pPr marL="1090613" lvl="2" indent="-419100">
              <a:buSzPct val="90000"/>
              <a:buFont typeface="Wingdings" pitchFamily="2" charset="2"/>
              <a:buAutoNum type="arabicPeriod"/>
            </a:pPr>
            <a:r>
              <a:rPr lang="en-US" sz="2400"/>
              <a:t>Program creation</a:t>
            </a:r>
          </a:p>
          <a:p>
            <a:pPr marL="1090613" lvl="2" indent="-419100">
              <a:buSzPct val="90000"/>
              <a:buFont typeface="Wingdings" pitchFamily="2" charset="2"/>
              <a:buAutoNum type="arabicPeriod"/>
            </a:pPr>
            <a:r>
              <a:rPr lang="en-US" sz="2400"/>
              <a:t>Program execution</a:t>
            </a:r>
          </a:p>
          <a:p>
            <a:pPr marL="1090613" lvl="2" indent="-419100">
              <a:buSzPct val="90000"/>
              <a:buFont typeface="Wingdings" pitchFamily="2" charset="2"/>
              <a:buAutoNum type="arabicPeriod"/>
            </a:pPr>
            <a:r>
              <a:rPr lang="en-US" sz="2400"/>
              <a:t>Input/Output operations</a:t>
            </a:r>
          </a:p>
          <a:p>
            <a:pPr marL="1090613" lvl="2" indent="-419100">
              <a:buSzPct val="90000"/>
              <a:buFont typeface="Wingdings" pitchFamily="2" charset="2"/>
              <a:buAutoNum type="arabicPeriod"/>
            </a:pPr>
            <a:r>
              <a:rPr lang="en-US" sz="2400"/>
              <a:t>Error detection</a:t>
            </a:r>
          </a:p>
          <a:p>
            <a:pPr marL="1090613" lvl="2" indent="-419100">
              <a:buSzPct val="90000"/>
              <a:buFont typeface="Wingdings" pitchFamily="2" charset="2"/>
              <a:buAutoNum type="arabicPeriod"/>
            </a:pPr>
            <a:r>
              <a:rPr lang="en-US" sz="2400"/>
              <a:t>Resource allocation</a:t>
            </a:r>
          </a:p>
          <a:p>
            <a:pPr marL="1090613" lvl="2" indent="-419100">
              <a:buSzPct val="90000"/>
              <a:buFont typeface="Wingdings" pitchFamily="2" charset="2"/>
              <a:buAutoNum type="arabicPeriod"/>
            </a:pPr>
            <a:r>
              <a:rPr lang="en-US" sz="2400"/>
              <a:t>Accounting</a:t>
            </a:r>
          </a:p>
          <a:p>
            <a:pPr marL="1090613" lvl="2" indent="-419100">
              <a:buSzPct val="90000"/>
              <a:buFont typeface="Wingdings" pitchFamily="2" charset="2"/>
              <a:buAutoNum type="arabicPeriod"/>
            </a:pPr>
            <a:r>
              <a:rPr lang="en-US" sz="2400"/>
              <a:t>protection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>
                <a:latin typeface="Arial" charset="0"/>
              </a:rPr>
              <a:t>Types of OS: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/>
              <a:t>Operating System can also be classified as,-</a:t>
            </a:r>
          </a:p>
          <a:p>
            <a:pPr>
              <a:buFont typeface="Wingdings" pitchFamily="2" charset="2"/>
              <a:buNone/>
            </a:pPr>
            <a:endParaRPr lang="en-US" sz="2400"/>
          </a:p>
          <a:p>
            <a:r>
              <a:rPr lang="en-GB" sz="2800" b="1"/>
              <a:t>Single User Systems</a:t>
            </a:r>
            <a:r>
              <a:rPr lang="en-US" sz="2800"/>
              <a:t> 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r>
              <a:rPr lang="en-GB" sz="2800" b="1"/>
              <a:t>Multi User Systems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u="sng">
                <a:latin typeface="Arial" charset="0"/>
              </a:rPr>
              <a:t>Single User Systems:</a:t>
            </a:r>
            <a:r>
              <a:rPr lang="en-US" sz="4000" b="1" u="sng">
                <a:latin typeface="Arial" charset="0"/>
              </a:rPr>
              <a:t> </a:t>
            </a:r>
            <a:br>
              <a:rPr lang="en-US" sz="4000" b="1" u="sng">
                <a:latin typeface="Arial" charset="0"/>
              </a:rPr>
            </a:br>
            <a:endParaRPr lang="en-US" sz="4000" b="1" u="sng">
              <a:latin typeface="Arial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Provides a platform for only one user at a time. </a:t>
            </a:r>
          </a:p>
          <a:p>
            <a:pPr>
              <a:buFont typeface="Wingdings" pitchFamily="2" charset="2"/>
              <a:buNone/>
            </a:pPr>
            <a:endParaRPr lang="en-GB"/>
          </a:p>
          <a:p>
            <a:r>
              <a:rPr lang="en-GB"/>
              <a:t>They are popularly associated with Desk Top operating system which run on standalone systems where no user accounts are required.</a:t>
            </a:r>
            <a:r>
              <a:rPr lang="en-US"/>
              <a:t> </a:t>
            </a:r>
          </a:p>
          <a:p>
            <a:r>
              <a:rPr lang="en-US"/>
              <a:t>Example: 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u="sng">
                <a:latin typeface="Arial" charset="0"/>
              </a:rPr>
              <a:t>Multi-User Systems:</a:t>
            </a:r>
            <a:r>
              <a:rPr lang="en-US" sz="4000" b="1" u="sng">
                <a:latin typeface="Times New Roman" pitchFamily="18" charset="0"/>
              </a:rPr>
              <a:t> </a:t>
            </a:r>
            <a:br>
              <a:rPr lang="en-US" sz="4000" b="1" u="sng">
                <a:latin typeface="Times New Roman" pitchFamily="18" charset="0"/>
              </a:rPr>
            </a:br>
            <a:endParaRPr lang="en-US" sz="4000" b="1" u="sng">
              <a:latin typeface="Times New Roman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Provides regulated access for a number of users by maintaining a database of known users.</a:t>
            </a:r>
          </a:p>
          <a:p>
            <a:pPr>
              <a:lnSpc>
                <a:spcPct val="90000"/>
              </a:lnSpc>
            </a:pPr>
            <a:endParaRPr lang="en-GB" sz="2400"/>
          </a:p>
          <a:p>
            <a:pPr>
              <a:lnSpc>
                <a:spcPct val="90000"/>
              </a:lnSpc>
            </a:pPr>
            <a:r>
              <a:rPr lang="en-US" sz="2400"/>
              <a:t>Refers to computer systems that support two or more simultaneous users. 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Another term for </a:t>
            </a:r>
            <a:r>
              <a:rPr lang="en-US" sz="2400" i="1"/>
              <a:t>multi-user</a:t>
            </a:r>
            <a:r>
              <a:rPr lang="en-US" sz="2400"/>
              <a:t> is </a:t>
            </a:r>
            <a:r>
              <a:rPr lang="en-US" sz="2400" i="1"/>
              <a:t>time sharing</a:t>
            </a:r>
            <a:r>
              <a:rPr lang="en-US" sz="240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Ex: All mainframes and  are multi-user systems.</a:t>
            </a:r>
          </a:p>
          <a:p>
            <a:pPr>
              <a:lnSpc>
                <a:spcPct val="90000"/>
              </a:lnSpc>
            </a:pPr>
            <a:r>
              <a:rPr lang="en-US" sz="2400"/>
              <a:t>Example: Unix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>
                <a:latin typeface="Arial" charset="0"/>
              </a:rPr>
              <a:t>Contents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 marL="571500" indent="-571500">
              <a:lnSpc>
                <a:spcPct val="90000"/>
              </a:lnSpc>
            </a:pPr>
            <a:r>
              <a:rPr lang="en-US" sz="2400" b="1" u="sng" dirty="0" smtClean="0"/>
              <a:t>Topics:</a:t>
            </a:r>
          </a:p>
          <a:p>
            <a:pPr marL="571500" indent="-571500">
              <a:lnSpc>
                <a:spcPct val="90000"/>
              </a:lnSpc>
            </a:pPr>
            <a:endParaRPr lang="en-US" sz="2400" b="1" u="sng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404938" lvl="3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What </a:t>
            </a:r>
            <a:r>
              <a:rPr lang="en-US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is Operating System?</a:t>
            </a:r>
          </a:p>
          <a:p>
            <a:pPr marL="1404938" lvl="3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What OS does?</a:t>
            </a:r>
          </a:p>
          <a:p>
            <a:pPr marL="1404938" lvl="3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Structure of OS</a:t>
            </a:r>
          </a:p>
          <a:p>
            <a:pPr marL="1404938" lvl="3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Evolution of OS</a:t>
            </a:r>
          </a:p>
          <a:p>
            <a:pPr marL="1722438" lvl="4" indent="-381000">
              <a:lnSpc>
                <a:spcPct val="90000"/>
              </a:lnSpc>
              <a:buSzPct val="60000"/>
              <a:buFont typeface="Wingdings" pitchFamily="2" charset="2"/>
              <a:buChar char="n"/>
            </a:pPr>
            <a:r>
              <a:rPr lang="en-US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Batch Processing, Multiprogramming, Time sharing systems</a:t>
            </a:r>
          </a:p>
          <a:p>
            <a:pPr marL="1404938" lvl="3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Operating System Functions</a:t>
            </a:r>
          </a:p>
          <a:p>
            <a:pPr marL="1404938" lvl="3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Main </a:t>
            </a:r>
            <a:r>
              <a:rPr lang="en-US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Functions </a:t>
            </a:r>
            <a:r>
              <a:rPr lang="en-US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of OS</a:t>
            </a:r>
          </a:p>
          <a:p>
            <a:pPr marL="1404938" lvl="3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Types of OS</a:t>
            </a:r>
          </a:p>
          <a:p>
            <a:pPr marL="1722438" lvl="4" indent="-381000">
              <a:lnSpc>
                <a:spcPct val="90000"/>
              </a:lnSpc>
              <a:buSzPct val="60000"/>
              <a:buFont typeface="Wingdings" pitchFamily="2" charset="2"/>
              <a:buChar char="n"/>
            </a:pPr>
            <a:r>
              <a:rPr lang="en-US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Single User, Multi User systems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05800" cy="1398587"/>
          </a:xfrm>
        </p:spPr>
        <p:txBody>
          <a:bodyPr/>
          <a:lstStyle/>
          <a:p>
            <a:r>
              <a:rPr lang="en-US" sz="4000" b="1" u="sng">
                <a:latin typeface="Arial" charset="0"/>
              </a:rPr>
              <a:t>Application Software</a:t>
            </a:r>
            <a:br>
              <a:rPr lang="en-US" sz="4000" b="1" u="sng">
                <a:latin typeface="Arial" charset="0"/>
              </a:rPr>
            </a:br>
            <a:r>
              <a:rPr lang="en-US" sz="4000" b="1" u="sng">
                <a:latin typeface="Arial" charset="0"/>
              </a:rPr>
              <a:t>(contd…):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/>
              <a:t>   </a:t>
            </a:r>
            <a:r>
              <a:rPr lang="en-US" sz="2800" b="1" u="sng"/>
              <a:t>Database Management System (DBMS):</a:t>
            </a:r>
          </a:p>
          <a:p>
            <a:pPr>
              <a:lnSpc>
                <a:spcPct val="80000"/>
              </a:lnSpc>
            </a:pPr>
            <a:r>
              <a:rPr lang="en-US" sz="2400"/>
              <a:t>A DBMS is a software tool that allows multiple users to store, access, and process data into useful information. </a:t>
            </a:r>
          </a:p>
          <a:p>
            <a:pPr>
              <a:lnSpc>
                <a:spcPct val="80000"/>
              </a:lnSpc>
            </a:pPr>
            <a:r>
              <a:rPr lang="en-US" sz="2400">
                <a:cs typeface="Times New Roman" pitchFamily="18" charset="0"/>
              </a:rPr>
              <a:t>Database programs are designed for these types of applications: </a:t>
            </a:r>
          </a:p>
          <a:p>
            <a:pPr lvl="4">
              <a:lnSpc>
                <a:spcPct val="80000"/>
              </a:lnSpc>
            </a:pPr>
            <a:r>
              <a:rPr lang="en-US" sz="2400"/>
              <a:t>Membership lists </a:t>
            </a:r>
          </a:p>
          <a:p>
            <a:pPr lvl="4">
              <a:lnSpc>
                <a:spcPct val="80000"/>
              </a:lnSpc>
            </a:pPr>
            <a:r>
              <a:rPr lang="en-US" sz="2400"/>
              <a:t>Student lists </a:t>
            </a:r>
          </a:p>
          <a:p>
            <a:pPr lvl="4">
              <a:lnSpc>
                <a:spcPct val="80000"/>
              </a:lnSpc>
            </a:pPr>
            <a:r>
              <a:rPr lang="en-US" sz="2400"/>
              <a:t>Grade reports </a:t>
            </a:r>
          </a:p>
          <a:p>
            <a:pPr lvl="4">
              <a:lnSpc>
                <a:spcPct val="80000"/>
              </a:lnSpc>
            </a:pPr>
            <a:r>
              <a:rPr lang="en-US" sz="2400"/>
              <a:t>Instructor schedules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cs typeface="Times New Roman" pitchFamily="18" charset="0"/>
              </a:rPr>
              <a:t>    All of these have to be maintained so you can find what you need quickly and accurately. 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cs typeface="Times New Roman" pitchFamily="18" charset="0"/>
              </a:rPr>
              <a:t>     </a:t>
            </a:r>
          </a:p>
          <a:p>
            <a:pPr>
              <a:lnSpc>
                <a:spcPct val="80000"/>
              </a:lnSpc>
            </a:pPr>
            <a:r>
              <a:rPr lang="en-US" sz="2400">
                <a:cs typeface="Times New Roman" pitchFamily="18" charset="0"/>
              </a:rPr>
              <a:t>Example:Microsoft Access, dBASE, Oracle.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322387"/>
          </a:xfrm>
        </p:spPr>
        <p:txBody>
          <a:bodyPr/>
          <a:lstStyle/>
          <a:p>
            <a:r>
              <a:rPr lang="en-US" sz="4000" b="1" u="sng" dirty="0">
                <a:latin typeface="Arial" charset="0"/>
              </a:rPr>
              <a:t>Application Software</a:t>
            </a:r>
            <a:br>
              <a:rPr lang="en-US" sz="4000" b="1" u="sng" dirty="0">
                <a:latin typeface="Arial" charset="0"/>
              </a:rPr>
            </a:br>
            <a:r>
              <a:rPr lang="en-US" sz="4000" b="1" u="sng" dirty="0">
                <a:latin typeface="Arial" charset="0"/>
              </a:rPr>
              <a:t> (</a:t>
            </a:r>
            <a:r>
              <a:rPr lang="en-US" sz="4000" b="1" u="sng" dirty="0" err="1">
                <a:latin typeface="Arial" charset="0"/>
              </a:rPr>
              <a:t>contd</a:t>
            </a:r>
            <a:r>
              <a:rPr lang="en-US" sz="4000" b="1" u="sng" dirty="0">
                <a:latin typeface="Arial" charset="0"/>
              </a:rPr>
              <a:t>…):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600" dirty="0"/>
              <a:t>   </a:t>
            </a:r>
            <a:r>
              <a:rPr lang="en-US" sz="3200" b="1" u="sng" dirty="0"/>
              <a:t>Spreadsheets:</a:t>
            </a:r>
            <a:r>
              <a:rPr lang="en-US" b="1" u="sng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The spreadsheet packages are designed to use numbers and formulas to do calculations with ease. Examples of spreadsheets include: </a:t>
            </a:r>
          </a:p>
          <a:p>
            <a:pPr lvl="4"/>
            <a:r>
              <a:rPr lang="en-US" sz="2400" dirty="0"/>
              <a:t>Budgets </a:t>
            </a:r>
          </a:p>
          <a:p>
            <a:pPr lvl="4"/>
            <a:r>
              <a:rPr lang="en-US" sz="2400" dirty="0"/>
              <a:t>Payrolls </a:t>
            </a:r>
          </a:p>
          <a:p>
            <a:pPr lvl="4"/>
            <a:r>
              <a:rPr lang="en-US" sz="2400" dirty="0"/>
              <a:t>Grade Calculations </a:t>
            </a:r>
          </a:p>
          <a:p>
            <a:pPr lvl="4"/>
            <a:r>
              <a:rPr lang="en-US" sz="2400" dirty="0"/>
              <a:t>Address Lists 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cs typeface="Times New Roman" pitchFamily="18" charset="0"/>
              </a:rPr>
              <a:t>    The most commonly used spreadsheet programs are Microsoft Excel and Lotus 123.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>
                <a:latin typeface="Arial" charset="0"/>
              </a:rPr>
              <a:t>Application Software</a:t>
            </a:r>
            <a:br>
              <a:rPr lang="en-US" sz="4000" b="1" u="sng">
                <a:latin typeface="Arial" charset="0"/>
              </a:rPr>
            </a:br>
            <a:r>
              <a:rPr lang="en-US" sz="4000" b="1" u="sng">
                <a:latin typeface="Arial" charset="0"/>
              </a:rPr>
              <a:t>(contd…):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500"/>
              <a:t>   </a:t>
            </a:r>
            <a:r>
              <a:rPr lang="en-US" sz="3200" b="1" u="sng">
                <a:cs typeface="Times New Roman" pitchFamily="18" charset="0"/>
              </a:rPr>
              <a:t>Graphic</a:t>
            </a:r>
            <a:r>
              <a:rPr lang="en-US" sz="3200" b="1" i="1" u="sng">
                <a:cs typeface="Times New Roman" pitchFamily="18" charset="0"/>
              </a:rPr>
              <a:t> </a:t>
            </a:r>
            <a:r>
              <a:rPr lang="en-US" sz="3200" b="1" u="sng">
                <a:cs typeface="Times New Roman" pitchFamily="18" charset="0"/>
              </a:rPr>
              <a:t>Presentations</a:t>
            </a:r>
            <a:r>
              <a:rPr lang="en-US" sz="3200" b="1" u="sng"/>
              <a:t>:</a:t>
            </a:r>
            <a:r>
              <a:rPr lang="en-US" sz="2400"/>
              <a:t>  </a:t>
            </a:r>
            <a:r>
              <a:rPr lang="en-US" sz="2400">
                <a:cs typeface="Times New Roman" pitchFamily="18" charset="0"/>
              </a:rPr>
              <a:t>The presentation programs can be easier using overhead projectors. Other uses include:  </a:t>
            </a:r>
          </a:p>
          <a:p>
            <a:pPr lvl="4"/>
            <a:r>
              <a:rPr lang="en-US" sz="2400"/>
              <a:t>Slide Shows </a:t>
            </a:r>
          </a:p>
          <a:p>
            <a:pPr lvl="4"/>
            <a:r>
              <a:rPr lang="en-US" sz="2400"/>
              <a:t>Repeating Computer Presentations on a computer monitor </a:t>
            </a:r>
          </a:p>
          <a:p>
            <a:pPr lvl="4"/>
            <a:r>
              <a:rPr lang="en-US" sz="2400"/>
              <a:t>Using Sound and animation in slide shows  </a:t>
            </a:r>
          </a:p>
          <a:p>
            <a:pPr lvl="4"/>
            <a:endParaRPr lang="en-US" sz="2400"/>
          </a:p>
          <a:p>
            <a:pPr>
              <a:buFont typeface="Wingdings" pitchFamily="2" charset="2"/>
              <a:buNone/>
            </a:pPr>
            <a:r>
              <a:rPr lang="en-US" sz="2400">
                <a:cs typeface="Times New Roman" pitchFamily="18" charset="0"/>
              </a:rPr>
              <a:t>   The most recognized graphic presentation programs are Microsoft PowerPoint and Harvard Graphics. </a:t>
            </a:r>
            <a:r>
              <a:rPr lang="en-US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>
                <a:latin typeface="Arial" charset="0"/>
              </a:rPr>
              <a:t>What is OS?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831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Operating System is a software, which makes a computer to actually work.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It is the software the enables all the programs we use.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The OS organizes and controls the hardware.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OS acts as an interface between the application programs and the machine hardware.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 u="sng"/>
              <a:t>Examples:</a:t>
            </a:r>
            <a:r>
              <a:rPr lang="en-US" sz="2400"/>
              <a:t> Windows, Linux, Unix and Mac OS, etc.,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/>
              <a:t>	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>
                <a:latin typeface="Arial" charset="0"/>
              </a:rPr>
              <a:t>What OS does?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  </a:t>
            </a:r>
            <a:r>
              <a:rPr lang="en-US" sz="2400"/>
              <a:t>An operating system performs basic tasks such as, </a:t>
            </a:r>
          </a:p>
          <a:p>
            <a:pPr>
              <a:buFont typeface="Wingdings" pitchFamily="2" charset="2"/>
              <a:buNone/>
            </a:pPr>
            <a:endParaRPr lang="en-US" sz="2400"/>
          </a:p>
          <a:p>
            <a:pPr lvl="2"/>
            <a:r>
              <a:rPr lang="en-US" sz="2400"/>
              <a:t>controlling and allocating memory, </a:t>
            </a:r>
          </a:p>
          <a:p>
            <a:pPr lvl="2"/>
            <a:r>
              <a:rPr lang="en-US" sz="2400"/>
              <a:t>prioritizing system requests, </a:t>
            </a:r>
          </a:p>
          <a:p>
            <a:pPr lvl="2"/>
            <a:r>
              <a:rPr lang="en-US" sz="2400"/>
              <a:t>controlling input and output devices, </a:t>
            </a:r>
          </a:p>
          <a:p>
            <a:pPr lvl="2"/>
            <a:r>
              <a:rPr lang="en-US" sz="2400"/>
              <a:t>facilitating networking and </a:t>
            </a:r>
          </a:p>
          <a:p>
            <a:pPr lvl="2"/>
            <a:r>
              <a:rPr lang="en-US" sz="2400"/>
              <a:t>managing file systems. </a:t>
            </a:r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>
                <a:latin typeface="Arial" charset="0"/>
              </a:rPr>
              <a:t>Structure of Operating System: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1219200" y="1066800"/>
            <a:ext cx="6858000" cy="464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1752600" y="1752600"/>
            <a:ext cx="5791200" cy="3352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362200" y="2286000"/>
            <a:ext cx="4572000" cy="2133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3276600" y="2895600"/>
            <a:ext cx="28956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3276600" y="12954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Application Programs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3581400" y="1905000"/>
            <a:ext cx="304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System Programs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3048000" y="25146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Software (Operating System)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3810000" y="3200400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HARDWARE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6934200" y="55626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(Contd…)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5">
      <a:dk1>
        <a:srgbClr val="9B8D65"/>
      </a:dk1>
      <a:lt1>
        <a:srgbClr val="F8F8F8"/>
      </a:lt1>
      <a:dk2>
        <a:srgbClr val="002600"/>
      </a:dk2>
      <a:lt2>
        <a:srgbClr val="FAFACC"/>
      </a:lt2>
      <a:accent1>
        <a:srgbClr val="CC9933"/>
      </a:accent1>
      <a:accent2>
        <a:srgbClr val="8F9967"/>
      </a:accent2>
      <a:accent3>
        <a:srgbClr val="AAACAA"/>
      </a:accent3>
      <a:accent4>
        <a:srgbClr val="D4D4D4"/>
      </a:accent4>
      <a:accent5>
        <a:srgbClr val="E2CAAD"/>
      </a:accent5>
      <a:accent6>
        <a:srgbClr val="818A5D"/>
      </a:accent6>
      <a:hlink>
        <a:srgbClr val="336600"/>
      </a:hlink>
      <a:folHlink>
        <a:srgbClr val="808000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308</TotalTime>
  <Words>1080</Words>
  <Application>Microsoft PowerPoint</Application>
  <PresentationFormat>On-screen Show (4:3)</PresentationFormat>
  <Paragraphs>190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Edge</vt:lpstr>
      <vt:lpstr>Prof. P.GNANASEKARAN KRISHNA COLLEGE OF ARTS AND SCIENCE, KADAVUR(Tk), KARUR.</vt:lpstr>
      <vt:lpstr>Operating Systems</vt:lpstr>
      <vt:lpstr>Contents</vt:lpstr>
      <vt:lpstr>Application Software (contd…):</vt:lpstr>
      <vt:lpstr>Application Software  (contd…):</vt:lpstr>
      <vt:lpstr>Application Software (contd…):</vt:lpstr>
      <vt:lpstr>What is OS?</vt:lpstr>
      <vt:lpstr>What OS does?</vt:lpstr>
      <vt:lpstr>Structure of Operating System:</vt:lpstr>
      <vt:lpstr>Structure of Operating System (Contd…):</vt:lpstr>
      <vt:lpstr>Structure of Operating System (Contd…):</vt:lpstr>
      <vt:lpstr>Evolution of OS:</vt:lpstr>
      <vt:lpstr>Evolution of OS (contd..):</vt:lpstr>
      <vt:lpstr>Evolution of OS (contd..):</vt:lpstr>
      <vt:lpstr>Batch Processing:</vt:lpstr>
      <vt:lpstr>Batch Processing (Contd…):</vt:lpstr>
      <vt:lpstr>Multiprogramming:</vt:lpstr>
      <vt:lpstr>Multiprogramming (Contd…):</vt:lpstr>
      <vt:lpstr>Time Sharing Systems:</vt:lpstr>
      <vt:lpstr>Operating Systems functions:</vt:lpstr>
      <vt:lpstr>Types of OS:</vt:lpstr>
      <vt:lpstr>Single User Systems:  </vt:lpstr>
      <vt:lpstr>Multi-User Systems: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</dc:title>
  <dc:creator>admin</dc:creator>
  <cp:lastModifiedBy>Administrator</cp:lastModifiedBy>
  <cp:revision>26</cp:revision>
  <dcterms:created xsi:type="dcterms:W3CDTF">2007-08-28T08:58:46Z</dcterms:created>
  <dcterms:modified xsi:type="dcterms:W3CDTF">2020-05-20T02:15:31Z</dcterms:modified>
</cp:coreProperties>
</file>