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94" r:id="rId3"/>
    <p:sldId id="292" r:id="rId4"/>
    <p:sldId id="282" r:id="rId5"/>
    <p:sldId id="262" r:id="rId6"/>
    <p:sldId id="291" r:id="rId7"/>
    <p:sldId id="281" r:id="rId8"/>
    <p:sldId id="283" r:id="rId9"/>
    <p:sldId id="284" r:id="rId10"/>
    <p:sldId id="285" r:id="rId11"/>
    <p:sldId id="297" r:id="rId12"/>
    <p:sldId id="298" r:id="rId13"/>
    <p:sldId id="29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6E47"/>
    <a:srgbClr val="349C66"/>
    <a:srgbClr val="8A0000"/>
    <a:srgbClr val="D60093"/>
    <a:srgbClr val="FF3399"/>
    <a:srgbClr val="6C1A62"/>
    <a:srgbClr val="7C1E71"/>
    <a:srgbClr val="FFCC00"/>
    <a:srgbClr val="920000"/>
    <a:srgbClr val="70437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ntrepreneur logo.jpg"/>
          <p:cNvPicPr>
            <a:picLocks noGrp="1" noChangeAspect="1"/>
          </p:cNvPicPr>
          <p:nvPr>
            <p:ph idx="1"/>
          </p:nvPr>
        </p:nvPicPr>
        <p:blipFill>
          <a:blip r:embed="rId2"/>
          <a:stretch>
            <a:fillRect/>
          </a:stretch>
        </p:blipFill>
        <p:spPr>
          <a:xfrm>
            <a:off x="3429000" y="1295400"/>
            <a:ext cx="2133600" cy="1524000"/>
          </a:xfrm>
        </p:spPr>
      </p:pic>
      <p:sp>
        <p:nvSpPr>
          <p:cNvPr id="5" name="Rectangle 4"/>
          <p:cNvSpPr/>
          <p:nvPr/>
        </p:nvSpPr>
        <p:spPr>
          <a:xfrm>
            <a:off x="762000" y="3276600"/>
            <a:ext cx="7086600" cy="646331"/>
          </a:xfrm>
          <a:prstGeom prst="rect">
            <a:avLst/>
          </a:prstGeom>
        </p:spPr>
        <p:txBody>
          <a:bodyPr wrap="square">
            <a:spAutoFit/>
          </a:bodyPr>
          <a:lstStyle/>
          <a:p>
            <a:r>
              <a:rPr lang="en-IN" sz="3600" b="1" dirty="0" smtClean="0">
                <a:solidFill>
                  <a:srgbClr val="0070C0"/>
                </a:solidFill>
                <a:latin typeface="AlternateGothic2 BT" pitchFamily="34" charset="0"/>
              </a:rPr>
              <a:t>    </a:t>
            </a:r>
            <a:r>
              <a:rPr lang="en-IN" sz="3600" b="1" dirty="0" smtClean="0">
                <a:solidFill>
                  <a:srgbClr val="0070C0"/>
                </a:solidFill>
                <a:latin typeface="AlternateGothic2 BT" pitchFamily="34" charset="0"/>
              </a:rPr>
              <a:t>   </a:t>
            </a:r>
            <a:r>
              <a:rPr lang="en-IN" sz="3600" b="1" dirty="0" smtClean="0">
                <a:solidFill>
                  <a:srgbClr val="D60093"/>
                </a:solidFill>
                <a:latin typeface="AlternateGothic2 BT" pitchFamily="34" charset="0"/>
              </a:rPr>
              <a:t>ENTERPRENEURIAL DEVELOPMENT-16CCBB15</a:t>
            </a:r>
            <a:endParaRPr lang="en-IN" sz="3600" b="1" dirty="0">
              <a:solidFill>
                <a:srgbClr val="D60093"/>
              </a:solidFill>
              <a:latin typeface="AlternateGothic2 BT" pitchFamily="34" charset="0"/>
            </a:endParaRPr>
          </a:p>
        </p:txBody>
      </p:sp>
      <p:sp>
        <p:nvSpPr>
          <p:cNvPr id="8" name="Rectangle 7"/>
          <p:cNvSpPr/>
          <p:nvPr/>
        </p:nvSpPr>
        <p:spPr>
          <a:xfrm>
            <a:off x="1066800" y="4038600"/>
            <a:ext cx="6858000" cy="2031325"/>
          </a:xfrm>
          <a:prstGeom prst="rect">
            <a:avLst/>
          </a:prstGeom>
        </p:spPr>
        <p:txBody>
          <a:bodyPr wrap="square">
            <a:spAutoFit/>
          </a:bodyPr>
          <a:lstStyle/>
          <a:p>
            <a:pPr algn="ctr">
              <a:buNone/>
            </a:pPr>
            <a:r>
              <a:rPr lang="en-IN" b="1" dirty="0" smtClean="0">
                <a:solidFill>
                  <a:srgbClr val="246E47"/>
                </a:solidFill>
                <a:latin typeface="Arial Black" pitchFamily="34" charset="0"/>
              </a:rPr>
              <a:t>Submitted</a:t>
            </a:r>
          </a:p>
          <a:p>
            <a:pPr algn="ctr">
              <a:buNone/>
            </a:pPr>
            <a:r>
              <a:rPr lang="en-IN" b="1" dirty="0" smtClean="0">
                <a:solidFill>
                  <a:srgbClr val="246E47"/>
                </a:solidFill>
                <a:latin typeface="Arial Black" pitchFamily="34" charset="0"/>
              </a:rPr>
              <a:t> by</a:t>
            </a:r>
          </a:p>
          <a:p>
            <a:pPr algn="ctr">
              <a:buNone/>
            </a:pPr>
            <a:r>
              <a:rPr lang="en-IN" b="1" dirty="0" smtClean="0">
                <a:solidFill>
                  <a:srgbClr val="246E47"/>
                </a:solidFill>
                <a:latin typeface="Arial Black" pitchFamily="34" charset="0"/>
              </a:rPr>
              <a:t>  </a:t>
            </a:r>
            <a:r>
              <a:rPr lang="en-IN" b="1" dirty="0" err="1" smtClean="0">
                <a:solidFill>
                  <a:srgbClr val="246E47"/>
                </a:solidFill>
                <a:latin typeface="Arial Black" pitchFamily="34" charset="0"/>
              </a:rPr>
              <a:t>Ms.R.KAVERI,MBA.,M.Phil</a:t>
            </a:r>
            <a:r>
              <a:rPr lang="en-IN" b="1" dirty="0" smtClean="0">
                <a:solidFill>
                  <a:srgbClr val="246E47"/>
                </a:solidFill>
                <a:latin typeface="Arial Black" pitchFamily="34" charset="0"/>
              </a:rPr>
              <a:t>.,</a:t>
            </a:r>
          </a:p>
          <a:p>
            <a:pPr algn="ctr">
              <a:buNone/>
            </a:pPr>
            <a:r>
              <a:rPr lang="en-IN" b="1" dirty="0" smtClean="0">
                <a:solidFill>
                  <a:srgbClr val="246E47"/>
                </a:solidFill>
                <a:latin typeface="Arial Black" pitchFamily="34" charset="0"/>
              </a:rPr>
              <a:t>Assistant Professor,</a:t>
            </a:r>
          </a:p>
          <a:p>
            <a:pPr algn="ctr">
              <a:buNone/>
            </a:pPr>
            <a:r>
              <a:rPr lang="en-IN" b="1" dirty="0" smtClean="0">
                <a:solidFill>
                  <a:srgbClr val="246E47"/>
                </a:solidFill>
                <a:latin typeface="Arial Black" pitchFamily="34" charset="0"/>
              </a:rPr>
              <a:t>Department of Business Administration,</a:t>
            </a:r>
          </a:p>
          <a:p>
            <a:pPr algn="ctr">
              <a:buNone/>
            </a:pPr>
            <a:r>
              <a:rPr lang="en-IN" b="1" dirty="0" smtClean="0">
                <a:solidFill>
                  <a:srgbClr val="246E47"/>
                </a:solidFill>
                <a:latin typeface="Arial Black" pitchFamily="34" charset="0"/>
              </a:rPr>
              <a:t>S.T.E.T Women's College,</a:t>
            </a:r>
          </a:p>
          <a:p>
            <a:pPr algn="ctr">
              <a:buNone/>
            </a:pPr>
            <a:r>
              <a:rPr lang="en-IN" b="1" dirty="0" smtClean="0">
                <a:solidFill>
                  <a:srgbClr val="246E47"/>
                </a:solidFill>
                <a:latin typeface="Arial Black" pitchFamily="34" charset="0"/>
              </a:rPr>
              <a:t>Mannargudi. </a:t>
            </a:r>
            <a:endParaRPr lang="en-IN" b="1" dirty="0">
              <a:solidFill>
                <a:srgbClr val="246E47"/>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endParaRPr lang="en-IN" sz="2400" dirty="0" smtClean="0"/>
          </a:p>
          <a:p>
            <a:pPr algn="just">
              <a:buNone/>
            </a:pPr>
            <a:r>
              <a:rPr lang="en-IN" sz="2400" b="1" dirty="0" smtClean="0">
                <a:solidFill>
                  <a:srgbClr val="920000"/>
                </a:solidFill>
                <a:latin typeface="Times New Roman" pitchFamily="18" charset="0"/>
                <a:cs typeface="Times New Roman" pitchFamily="18" charset="0"/>
              </a:rPr>
              <a:t>Difference Between Entrepreneur and </a:t>
            </a:r>
            <a:r>
              <a:rPr lang="en-IN" sz="2400" b="1" dirty="0" err="1" smtClean="0">
                <a:solidFill>
                  <a:srgbClr val="920000"/>
                </a:solidFill>
                <a:latin typeface="Times New Roman" pitchFamily="18" charset="0"/>
                <a:cs typeface="Times New Roman" pitchFamily="18" charset="0"/>
              </a:rPr>
              <a:t>Intrapreneur</a:t>
            </a:r>
            <a:endParaRPr lang="en-IN" sz="2400" b="1" dirty="0" smtClean="0">
              <a:solidFill>
                <a:srgbClr val="920000"/>
              </a:solidFill>
              <a:latin typeface="Times New Roman" pitchFamily="18" charset="0"/>
              <a:cs typeface="Times New Roman" pitchFamily="18" charset="0"/>
            </a:endParaRPr>
          </a:p>
          <a:p>
            <a:pPr algn="just">
              <a:buNone/>
            </a:pPr>
            <a:r>
              <a:rPr lang="en-IN" sz="2400" b="1" dirty="0" smtClean="0">
                <a:solidFill>
                  <a:srgbClr val="002060"/>
                </a:solidFill>
                <a:latin typeface="Times New Roman" pitchFamily="18" charset="0"/>
                <a:cs typeface="Times New Roman" pitchFamily="18" charset="0"/>
              </a:rPr>
              <a:t>     As both entrepreneur and </a:t>
            </a:r>
            <a:r>
              <a:rPr lang="en-IN" sz="2400" b="1" dirty="0" err="1" smtClean="0">
                <a:solidFill>
                  <a:srgbClr val="002060"/>
                </a:solidFill>
                <a:latin typeface="Times New Roman" pitchFamily="18" charset="0"/>
                <a:cs typeface="Times New Roman" pitchFamily="18" charset="0"/>
              </a:rPr>
              <a:t>intrapreneur</a:t>
            </a:r>
            <a:r>
              <a:rPr lang="en-IN" sz="2400" b="1" dirty="0" smtClean="0">
                <a:solidFill>
                  <a:srgbClr val="002060"/>
                </a:solidFill>
                <a:latin typeface="Times New Roman" pitchFamily="18" charset="0"/>
                <a:cs typeface="Times New Roman" pitchFamily="18" charset="0"/>
              </a:rPr>
              <a:t> share similar qualities like conviction, creativity, zeal and insight, the two are used interchangeably. However, the two are different, as an entrepreneur is a person who takes a considerable amount of risk to own and operate the business, with an aim of earning returns and rewards, from that business. He is the most important person who envisions new opportunities, products, techniques and business lines and coordinates all the activities to make them real.</a:t>
            </a:r>
          </a:p>
          <a:p>
            <a:endParaRPr lang="en-IN" sz="2400" dirty="0" smtClean="0"/>
          </a:p>
          <a:p>
            <a:endParaRPr lang="en-IN" sz="2400" dirty="0" smtClean="0"/>
          </a:p>
          <a:p>
            <a:pPr>
              <a:buNone/>
            </a:pPr>
            <a:endParaRPr lang="en-IN" sz="2400" dirty="0" smtClean="0"/>
          </a:p>
          <a:p>
            <a:pPr>
              <a:buNone/>
            </a:pPr>
            <a:endParaRPr lang="en-IN" sz="2400" dirty="0" smtClean="0"/>
          </a:p>
          <a:p>
            <a:pPr>
              <a:buNone/>
            </a:pPr>
            <a:endParaRPr lang="en-IN" sz="2400"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3627120"/>
        </p:xfrm>
        <a:graphic>
          <a:graphicData uri="http://schemas.openxmlformats.org/drawingml/2006/table">
            <a:tbl>
              <a:tblPr firstRow="1" bandRow="1">
                <a:tableStyleId>{5C22544A-7EE6-4342-B048-85BDC9FD1C3A}</a:tableStyleId>
              </a:tblPr>
              <a:tblGrid>
                <a:gridCol w="1713123"/>
                <a:gridCol w="3773277"/>
                <a:gridCol w="2743200"/>
              </a:tblGrid>
              <a:tr h="575759">
                <a:tc>
                  <a:txBody>
                    <a:bodyPr/>
                    <a:lstStyle/>
                    <a:p>
                      <a:pPr algn="ctr" fontAlgn="ctr"/>
                      <a:r>
                        <a:rPr lang="en-IN" b="1" cap="all" dirty="0">
                          <a:ln>
                            <a:solidFill>
                              <a:srgbClr val="FFC000"/>
                            </a:solidFill>
                          </a:ln>
                          <a:solidFill>
                            <a:srgbClr val="FFCC00"/>
                          </a:solidFill>
                        </a:rPr>
                        <a:t>BASIS FOR COMPARISON</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9C66"/>
                    </a:solidFill>
                  </a:tcPr>
                </a:tc>
                <a:tc>
                  <a:txBody>
                    <a:bodyPr/>
                    <a:lstStyle/>
                    <a:p>
                      <a:pPr algn="ctr" fontAlgn="ctr"/>
                      <a:r>
                        <a:rPr lang="en-IN" b="1" cap="all" dirty="0">
                          <a:ln>
                            <a:solidFill>
                              <a:srgbClr val="FFC000"/>
                            </a:solidFill>
                          </a:ln>
                          <a:solidFill>
                            <a:srgbClr val="FFCC00"/>
                          </a:solidFill>
                        </a:rPr>
                        <a:t>ENTREPRENEUR</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9C66"/>
                    </a:solidFill>
                  </a:tcPr>
                </a:tc>
                <a:tc>
                  <a:txBody>
                    <a:bodyPr/>
                    <a:lstStyle/>
                    <a:p>
                      <a:pPr algn="ctr" fontAlgn="ctr"/>
                      <a:r>
                        <a:rPr lang="en-IN" b="1" cap="all" dirty="0">
                          <a:ln>
                            <a:solidFill>
                              <a:srgbClr val="FFC000"/>
                            </a:solidFill>
                          </a:ln>
                          <a:solidFill>
                            <a:srgbClr val="FFCC00"/>
                          </a:solidFill>
                        </a:rPr>
                        <a:t>INTRAPRENEUR</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9C66"/>
                    </a:solidFill>
                  </a:tcPr>
                </a:tc>
              </a:tr>
              <a:tr h="1476947">
                <a:tc>
                  <a:txBody>
                    <a:bodyPr/>
                    <a:lstStyle/>
                    <a:p>
                      <a:pPr algn="l" fontAlgn="t"/>
                      <a:r>
                        <a:rPr lang="en-IN" dirty="0">
                          <a:ln>
                            <a:solidFill>
                              <a:srgbClr val="7C1E71"/>
                            </a:solidFill>
                          </a:ln>
                          <a:solidFill>
                            <a:srgbClr val="FFCC00"/>
                          </a:solidFill>
                        </a:rPr>
                        <a:t>Meaning</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a:solidFill>
                              <a:srgbClr val="7C1E71"/>
                            </a:solidFill>
                          </a:ln>
                          <a:solidFill>
                            <a:srgbClr val="FFCC00"/>
                          </a:solidFill>
                        </a:rPr>
                        <a:t>Entrepreneur refers to a person who set up his own business with a new idea or concept.</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err="1">
                          <a:ln>
                            <a:solidFill>
                              <a:srgbClr val="7C1E71"/>
                            </a:solidFill>
                          </a:ln>
                          <a:solidFill>
                            <a:srgbClr val="FFCC00"/>
                          </a:solidFill>
                        </a:rPr>
                        <a:t>Intrapreneur</a:t>
                      </a:r>
                      <a:r>
                        <a:rPr lang="en-IN" dirty="0">
                          <a:ln>
                            <a:solidFill>
                              <a:srgbClr val="7C1E71"/>
                            </a:solidFill>
                          </a:ln>
                          <a:solidFill>
                            <a:srgbClr val="FFCC00"/>
                          </a:solidFill>
                        </a:rPr>
                        <a:t> refers to an employee of the organization who is in charge of undertaking innovations in product, service, process etc.</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350462">
                <a:tc>
                  <a:txBody>
                    <a:bodyPr/>
                    <a:lstStyle/>
                    <a:p>
                      <a:pPr algn="l" fontAlgn="t"/>
                      <a:r>
                        <a:rPr lang="en-IN">
                          <a:ln>
                            <a:solidFill>
                              <a:srgbClr val="7C1E71"/>
                            </a:solidFill>
                          </a:ln>
                          <a:solidFill>
                            <a:srgbClr val="FFCC00"/>
                          </a:solidFill>
                        </a:rPr>
                        <a:t>Approach</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a:solidFill>
                              <a:srgbClr val="7C1E71"/>
                            </a:solidFill>
                          </a:ln>
                          <a:solidFill>
                            <a:srgbClr val="FFCC00"/>
                          </a:solidFill>
                        </a:rPr>
                        <a:t>Intuitive</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a:solidFill>
                              <a:srgbClr val="7C1E71"/>
                            </a:solidFill>
                          </a:ln>
                          <a:solidFill>
                            <a:srgbClr val="FFCC00"/>
                          </a:solidFill>
                        </a:rPr>
                        <a:t>Restorative</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575759">
                <a:tc>
                  <a:txBody>
                    <a:bodyPr/>
                    <a:lstStyle/>
                    <a:p>
                      <a:pPr algn="l" fontAlgn="t"/>
                      <a:r>
                        <a:rPr lang="en-IN">
                          <a:ln>
                            <a:solidFill>
                              <a:srgbClr val="7C1E71"/>
                            </a:solidFill>
                          </a:ln>
                          <a:solidFill>
                            <a:srgbClr val="FFCC00"/>
                          </a:solidFill>
                        </a:rPr>
                        <a:t>Resources</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a:solidFill>
                              <a:srgbClr val="7C1E71"/>
                            </a:solidFill>
                          </a:ln>
                          <a:solidFill>
                            <a:srgbClr val="FFCC00"/>
                          </a:solidFill>
                        </a:rPr>
                        <a:t>Uses own resources.</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a:solidFill>
                              <a:srgbClr val="7C1E71"/>
                            </a:solidFill>
                          </a:ln>
                          <a:solidFill>
                            <a:srgbClr val="FFCC00"/>
                          </a:solidFill>
                        </a:rPr>
                        <a:t>Use resources provided by the company.</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smtClean="0"/>
              <a:t>..</a:t>
            </a:r>
            <a:endParaRPr lang="en-IN"/>
          </a:p>
        </p:txBody>
      </p:sp>
      <p:graphicFrame>
        <p:nvGraphicFramePr>
          <p:cNvPr id="4" name="Table 3"/>
          <p:cNvGraphicFramePr>
            <a:graphicFrameLocks noGrp="1"/>
          </p:cNvGraphicFramePr>
          <p:nvPr/>
        </p:nvGraphicFramePr>
        <p:xfrm>
          <a:off x="685800" y="1600200"/>
          <a:ext cx="7696200" cy="3322320"/>
        </p:xfrm>
        <a:graphic>
          <a:graphicData uri="http://schemas.openxmlformats.org/drawingml/2006/table">
            <a:tbl>
              <a:tblPr firstRow="1" bandRow="1">
                <a:tableStyleId>{5C22544A-7EE6-4342-B048-85BDC9FD1C3A}</a:tableStyleId>
              </a:tblPr>
              <a:tblGrid>
                <a:gridCol w="1602087"/>
                <a:gridCol w="3528713"/>
                <a:gridCol w="2565400"/>
              </a:tblGrid>
              <a:tr h="350462">
                <a:tc>
                  <a:txBody>
                    <a:bodyPr/>
                    <a:lstStyle/>
                    <a:p>
                      <a:pPr algn="l" fontAlgn="t"/>
                      <a:r>
                        <a:rPr lang="en-IN" dirty="0">
                          <a:ln w="6350">
                            <a:solidFill>
                              <a:srgbClr val="7C1E71"/>
                            </a:solidFill>
                          </a:ln>
                          <a:solidFill>
                            <a:srgbClr val="C00000"/>
                          </a:solidFill>
                        </a:rPr>
                        <a:t>Capital</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w="6350">
                            <a:solidFill>
                              <a:srgbClr val="7C1E71"/>
                            </a:solidFill>
                          </a:ln>
                          <a:solidFill>
                            <a:srgbClr val="C00000"/>
                          </a:solidFill>
                        </a:rPr>
                        <a:t>Raised by him.</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w="6350">
                            <a:solidFill>
                              <a:srgbClr val="7C1E71"/>
                            </a:solidFill>
                          </a:ln>
                          <a:solidFill>
                            <a:srgbClr val="C00000"/>
                          </a:solidFill>
                        </a:rPr>
                        <a:t>Financed by the company.</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350462">
                <a:tc>
                  <a:txBody>
                    <a:bodyPr/>
                    <a:lstStyle/>
                    <a:p>
                      <a:pPr algn="l" fontAlgn="t"/>
                      <a:r>
                        <a:rPr lang="en-IN" dirty="0">
                          <a:ln>
                            <a:solidFill>
                              <a:srgbClr val="7C1E71"/>
                            </a:solidFill>
                          </a:ln>
                          <a:solidFill>
                            <a:srgbClr val="C00000"/>
                          </a:solidFill>
                        </a:rPr>
                        <a:t>Enterprise</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a:solidFill>
                              <a:srgbClr val="7C1E71"/>
                            </a:solidFill>
                          </a:ln>
                          <a:solidFill>
                            <a:srgbClr val="C00000"/>
                          </a:solidFill>
                        </a:rPr>
                        <a:t>Newly established</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a:ln>
                            <a:solidFill>
                              <a:srgbClr val="7C1E71"/>
                            </a:solidFill>
                          </a:ln>
                          <a:solidFill>
                            <a:srgbClr val="C00000"/>
                          </a:solidFill>
                        </a:rPr>
                        <a:t>An existing one</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396240">
                <a:tc>
                  <a:txBody>
                    <a:bodyPr/>
                    <a:lstStyle/>
                    <a:p>
                      <a:pPr algn="l" fontAlgn="t"/>
                      <a:r>
                        <a:rPr lang="en-IN" dirty="0">
                          <a:ln>
                            <a:solidFill>
                              <a:srgbClr val="7C1E71"/>
                            </a:solidFill>
                          </a:ln>
                          <a:solidFill>
                            <a:srgbClr val="C00000"/>
                          </a:solidFill>
                        </a:rPr>
                        <a:t>Dependency</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a:solidFill>
                              <a:srgbClr val="7C1E71"/>
                            </a:solidFill>
                          </a:ln>
                          <a:solidFill>
                            <a:srgbClr val="C00000"/>
                          </a:solidFill>
                        </a:rPr>
                        <a:t>Independent</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a:ln>
                            <a:solidFill>
                              <a:srgbClr val="7C1E71"/>
                            </a:solidFill>
                          </a:ln>
                          <a:solidFill>
                            <a:srgbClr val="C00000"/>
                          </a:solidFill>
                        </a:rPr>
                        <a:t>Dependent</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350462">
                <a:tc>
                  <a:txBody>
                    <a:bodyPr/>
                    <a:lstStyle/>
                    <a:p>
                      <a:pPr algn="l" fontAlgn="t"/>
                      <a:r>
                        <a:rPr lang="en-IN">
                          <a:ln>
                            <a:solidFill>
                              <a:srgbClr val="7C1E71"/>
                            </a:solidFill>
                          </a:ln>
                          <a:solidFill>
                            <a:srgbClr val="C00000"/>
                          </a:solidFill>
                        </a:rPr>
                        <a:t>Risk</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a:solidFill>
                              <a:srgbClr val="7C1E71"/>
                            </a:solidFill>
                          </a:ln>
                          <a:solidFill>
                            <a:srgbClr val="C00000"/>
                          </a:solidFill>
                        </a:rPr>
                        <a:t>Borne by the entrepreneur himself.</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a:ln>
                            <a:solidFill>
                              <a:srgbClr val="7C1E71"/>
                            </a:solidFill>
                          </a:ln>
                          <a:solidFill>
                            <a:srgbClr val="C00000"/>
                          </a:solidFill>
                        </a:rPr>
                        <a:t>Taken by the company.</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801056">
                <a:tc>
                  <a:txBody>
                    <a:bodyPr/>
                    <a:lstStyle/>
                    <a:p>
                      <a:pPr algn="l" fontAlgn="t"/>
                      <a:r>
                        <a:rPr lang="en-IN">
                          <a:ln>
                            <a:solidFill>
                              <a:srgbClr val="7C1E71"/>
                            </a:solidFill>
                          </a:ln>
                          <a:solidFill>
                            <a:srgbClr val="C00000"/>
                          </a:solidFill>
                        </a:rPr>
                        <a:t>Works for</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a:solidFill>
                              <a:srgbClr val="7C1E71"/>
                            </a:solidFill>
                          </a:ln>
                          <a:solidFill>
                            <a:srgbClr val="C00000"/>
                          </a:solidFill>
                        </a:rPr>
                        <a:t>Creating a leading position in the market.</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fontAlgn="t"/>
                      <a:r>
                        <a:rPr lang="en-IN" dirty="0">
                          <a:ln>
                            <a:solidFill>
                              <a:srgbClr val="7C1E71"/>
                            </a:solidFill>
                          </a:ln>
                          <a:solidFill>
                            <a:srgbClr val="C00000"/>
                          </a:solidFill>
                        </a:rPr>
                        <a:t>Change and renew the existing organizational system and culture</a:t>
                      </a: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304568">
                <a:tc>
                  <a:txBody>
                    <a:bodyPr/>
                    <a:lstStyle/>
                    <a:p>
                      <a:endParaRPr lang="en-IN" dirty="0">
                        <a:ln>
                          <a:solidFill>
                            <a:srgbClr val="7C1E71"/>
                          </a:solidFill>
                        </a:ln>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endParaRPr lang="en-IN" dirty="0">
                        <a:ln>
                          <a:solidFill>
                            <a:srgbClr val="7C1E71"/>
                          </a:solidFill>
                        </a:ln>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endParaRPr lang="en-IN" dirty="0">
                        <a:ln>
                          <a:solidFill>
                            <a:srgbClr val="7C1E71"/>
                          </a:solidFill>
                        </a:ln>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buNone/>
            </a:pPr>
            <a:r>
              <a:rPr lang="en-IN" sz="1800" b="1" dirty="0" smtClean="0">
                <a:solidFill>
                  <a:srgbClr val="8A0000"/>
                </a:solidFill>
                <a:latin typeface="Times New Roman" pitchFamily="18" charset="0"/>
                <a:cs typeface="Times New Roman" pitchFamily="18" charset="0"/>
              </a:rPr>
              <a:t>Conclusion</a:t>
            </a:r>
          </a:p>
          <a:p>
            <a:pPr algn="just">
              <a:buNone/>
            </a:pPr>
            <a:r>
              <a:rPr lang="en-IN" sz="1800" dirty="0" smtClean="0">
                <a:latin typeface="Times New Roman" pitchFamily="18" charset="0"/>
                <a:cs typeface="Times New Roman" pitchFamily="18" charset="0"/>
              </a:rPr>
              <a:t>          </a:t>
            </a:r>
            <a:r>
              <a:rPr lang="en-IN" sz="1800" b="1" dirty="0" smtClean="0">
                <a:solidFill>
                  <a:srgbClr val="002060"/>
                </a:solidFill>
                <a:latin typeface="Times New Roman" pitchFamily="18" charset="0"/>
                <a:cs typeface="Times New Roman" pitchFamily="18" charset="0"/>
              </a:rPr>
              <a:t>The term entrepreneur not only refers to the creator, owner and manager of a business, but also to the project leader of a business. To define the entrepreneur, two problems relating to the </a:t>
            </a:r>
            <a:r>
              <a:rPr lang="en-IN" sz="1800" b="1" dirty="0" err="1" smtClean="0">
                <a:solidFill>
                  <a:srgbClr val="002060"/>
                </a:solidFill>
                <a:latin typeface="Times New Roman" pitchFamily="18" charset="0"/>
                <a:cs typeface="Times New Roman" pitchFamily="18" charset="0"/>
              </a:rPr>
              <a:t>behavior</a:t>
            </a:r>
            <a:r>
              <a:rPr lang="en-IN" sz="1800" b="1" dirty="0" smtClean="0">
                <a:solidFill>
                  <a:srgbClr val="002060"/>
                </a:solidFill>
                <a:latin typeface="Times New Roman" pitchFamily="18" charset="0"/>
                <a:cs typeface="Times New Roman" pitchFamily="18" charset="0"/>
              </a:rPr>
              <a:t> of economic agents must be combined: methodological individualism, according to which economic agents are calculators, and the theory of resource potential, according to which the rationality of economic agents is embedded in a network of social relationships. In other words, the entrepreneur is an economic agent whose ultimate goal is to create a business from a well-defined project. To realize his project, he mobilizes a number of resources (knowledge-based, financial and relationship-based), from which he produces other resources (employment, innovation, etc.), interacting with his environment. In this sense, the entrepreneur is rational, because he maximizes his resources in order to achieve a goal, which is to create his own job. In this sense, his behaviour is opportunistic, because he seeks to take advantage of all the opportunities presented to him (a social relationship, a grant, a requirement, etc.). In these ...</a:t>
            </a:r>
            <a:endParaRPr lang="en-IN" sz="18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10000"/>
          </a:bodyPr>
          <a:lstStyle/>
          <a:p>
            <a:pPr algn="ctr">
              <a:buNone/>
            </a:pPr>
            <a:r>
              <a:rPr lang="en-IN" sz="3500" b="1" dirty="0" smtClean="0">
                <a:solidFill>
                  <a:srgbClr val="FF0000"/>
                </a:solidFill>
              </a:rPr>
              <a:t>   </a:t>
            </a:r>
          </a:p>
          <a:p>
            <a:pPr algn="just">
              <a:buNone/>
            </a:pPr>
            <a:r>
              <a:rPr lang="en-IN" dirty="0" smtClean="0">
                <a:solidFill>
                  <a:srgbClr val="C00000"/>
                </a:solidFill>
              </a:rPr>
              <a:t>   </a:t>
            </a:r>
            <a:r>
              <a:rPr lang="en-IN" b="1" dirty="0" smtClean="0">
                <a:solidFill>
                  <a:srgbClr val="920000"/>
                </a:solidFill>
                <a:latin typeface="Times New Roman" pitchFamily="18" charset="0"/>
                <a:cs typeface="Times New Roman" pitchFamily="18" charset="0"/>
              </a:rPr>
              <a:t>Introduction:</a:t>
            </a:r>
          </a:p>
          <a:p>
            <a:pPr algn="just">
              <a:buNone/>
            </a:pPr>
            <a:r>
              <a:rPr lang="en-IN" b="1" dirty="0" smtClean="0">
                <a:solidFill>
                  <a:srgbClr val="002060"/>
                </a:solidFill>
                <a:latin typeface="Times New Roman" pitchFamily="18" charset="0"/>
                <a:cs typeface="Times New Roman" pitchFamily="18" charset="0"/>
              </a:rPr>
              <a:t>          </a:t>
            </a:r>
            <a:r>
              <a:rPr lang="en-IN" sz="3000" b="1" dirty="0" smtClean="0">
                <a:solidFill>
                  <a:srgbClr val="002060"/>
                </a:solidFill>
                <a:latin typeface="Times New Roman" pitchFamily="18" charset="0"/>
                <a:cs typeface="Times New Roman" pitchFamily="18" charset="0"/>
              </a:rPr>
              <a:t>An entrepreneur is a person who organizes a venture to benefit from an opportunity, rather than working as an employee. Entrepreneurs play a key role in any economy. These are the people who have the skills and initiative necessary to anticipate current and future needs and bring good new ideas to market.</a:t>
            </a:r>
          </a:p>
          <a:p>
            <a:pPr algn="just">
              <a:buNone/>
            </a:pPr>
            <a:r>
              <a:rPr lang="en-IN" sz="3000" b="1" dirty="0" smtClean="0">
                <a:solidFill>
                  <a:srgbClr val="002060"/>
                </a:solidFill>
                <a:latin typeface="Times New Roman" pitchFamily="18" charset="0"/>
                <a:cs typeface="Times New Roman" pitchFamily="18" charset="0"/>
              </a:rPr>
              <a:t>          Entrepreneurs who prove to be successful in taking on the risks of a start-up are rewarded with profits, fame and continued growth opportunities. Those who fail suffer losses and become less important in the markets. Many fail, lose money, and close the business.</a:t>
            </a:r>
          </a:p>
          <a:p>
            <a:pPr algn="just"/>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85000" lnSpcReduction="20000"/>
          </a:bodyPr>
          <a:lstStyle/>
          <a:p>
            <a:pPr algn="just">
              <a:buNone/>
            </a:pPr>
            <a:r>
              <a:rPr lang="en-IN" b="1" dirty="0" smtClean="0">
                <a:solidFill>
                  <a:srgbClr val="920000"/>
                </a:solidFill>
                <a:latin typeface="Times New Roman" pitchFamily="18" charset="0"/>
                <a:cs typeface="Times New Roman" pitchFamily="18" charset="0"/>
              </a:rPr>
              <a:t>What Is an Entrepreneur?</a:t>
            </a:r>
          </a:p>
          <a:p>
            <a:pPr algn="just">
              <a:buNone/>
            </a:pPr>
            <a:r>
              <a:rPr lang="en-IN" b="1" dirty="0" smtClean="0">
                <a:solidFill>
                  <a:srgbClr val="002060"/>
                </a:solidFill>
                <a:latin typeface="Times New Roman" pitchFamily="18" charset="0"/>
                <a:cs typeface="Times New Roman" pitchFamily="18" charset="0"/>
              </a:rPr>
              <a:t>          An entrepreneur is an individual who creates a new business, bearing most of the risks and enjoying most of the rewards. The entrepreneur is commonly seen as an innovator, a source of new ideas, goods, services, and business/or procedures.</a:t>
            </a:r>
          </a:p>
          <a:p>
            <a:pPr algn="just">
              <a:buNone/>
            </a:pPr>
            <a:r>
              <a:rPr lang="en-IN" b="1" dirty="0" smtClean="0">
                <a:solidFill>
                  <a:srgbClr val="002060"/>
                </a:solidFill>
                <a:latin typeface="Times New Roman" pitchFamily="18" charset="0"/>
                <a:cs typeface="Times New Roman" pitchFamily="18" charset="0"/>
              </a:rPr>
              <a:t>         Entrepreneurs play a key role in any economy, using the skills and initiative necessary to anticipate needs and bring good new ideas to market. Entrepreneurs who prove to be successful in taking on the risks of a start-up are rewarded with profits, fame, and continued growth opportunities. Those who fail, suffer losses and become less prevalent in the markets</a:t>
            </a:r>
            <a:r>
              <a:rPr lang="en-IN" b="1" dirty="0" smtClean="0">
                <a:latin typeface="Times New Roman" pitchFamily="18" charset="0"/>
                <a:cs typeface="Times New Roman" pitchFamily="18" charset="0"/>
              </a:rPr>
              <a:t>.</a:t>
            </a:r>
            <a:endParaRPr lang="en-IN"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343401"/>
          </a:xfrm>
        </p:spPr>
        <p:txBody>
          <a:bodyPr/>
          <a:lstStyle/>
          <a:p>
            <a:pPr algn="just">
              <a:buNone/>
            </a:pPr>
            <a:r>
              <a:rPr lang="en-IN" sz="2800" b="1" dirty="0" smtClean="0">
                <a:solidFill>
                  <a:srgbClr val="920000"/>
                </a:solidFill>
                <a:latin typeface="Times New Roman" pitchFamily="18" charset="0"/>
                <a:cs typeface="Times New Roman" pitchFamily="18" charset="0"/>
              </a:rPr>
              <a:t>Definition: </a:t>
            </a:r>
          </a:p>
          <a:p>
            <a:pPr algn="just">
              <a:buNone/>
            </a:pPr>
            <a:r>
              <a:rPr lang="en-IN" sz="2800" b="1" dirty="0" smtClean="0">
                <a:solidFill>
                  <a:srgbClr val="002060"/>
                </a:solidFill>
                <a:latin typeface="Times New Roman" pitchFamily="18" charset="0"/>
                <a:cs typeface="Times New Roman" pitchFamily="18" charset="0"/>
              </a:rPr>
              <a:t>     An Entrepreneur is a person who has a role of an industrialist and forms an organization for the commercial use. He is a change agent who transforms the demand into supply by forecasting the needs of the society.</a:t>
            </a:r>
          </a:p>
          <a:p>
            <a:pPr algn="just">
              <a:buNone/>
            </a:pPr>
            <a:endParaRPr lang="en-IN" sz="2800" b="1" dirty="0" smtClean="0">
              <a:solidFill>
                <a:srgbClr val="920000"/>
              </a:solidFill>
              <a:latin typeface="Times New Roman" pitchFamily="18" charset="0"/>
              <a:cs typeface="Times New Roman" pitchFamily="18" charset="0"/>
            </a:endParaRPr>
          </a:p>
          <a:p>
            <a:pPr>
              <a:buNone/>
            </a:pP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noAutofit/>
          </a:bodyPr>
          <a:lstStyle/>
          <a:p>
            <a:pPr algn="just" fontAlgn="base">
              <a:buNone/>
            </a:pPr>
            <a:r>
              <a:rPr lang="en-IN" sz="1800" b="1" dirty="0" smtClean="0">
                <a:solidFill>
                  <a:srgbClr val="920000"/>
                </a:solidFill>
                <a:latin typeface="Times New Roman" pitchFamily="18" charset="0"/>
                <a:cs typeface="Times New Roman" pitchFamily="18" charset="0"/>
              </a:rPr>
              <a:t>Characteristics of Entrepreneurship</a:t>
            </a:r>
          </a:p>
          <a:p>
            <a:pPr algn="just" fontAlgn="base">
              <a:buNone/>
            </a:pPr>
            <a:r>
              <a:rPr lang="en-IN" sz="1800" b="1" dirty="0" smtClean="0">
                <a:solidFill>
                  <a:srgbClr val="920000"/>
                </a:solidFill>
                <a:latin typeface="Times New Roman" pitchFamily="18" charset="0"/>
                <a:cs typeface="Times New Roman" pitchFamily="18" charset="0"/>
              </a:rPr>
              <a:t>1.Profit Chances</a:t>
            </a:r>
          </a:p>
          <a:p>
            <a:pPr algn="just" fontAlgn="base">
              <a:buNone/>
            </a:pPr>
            <a:r>
              <a:rPr lang="en-IN" sz="1800" b="1" dirty="0" smtClean="0">
                <a:latin typeface="Times New Roman" pitchFamily="18" charset="0"/>
                <a:cs typeface="Times New Roman" pitchFamily="18" charset="0"/>
              </a:rPr>
              <a:t>         </a:t>
            </a:r>
            <a:r>
              <a:rPr lang="en-IN" sz="1800" b="1" dirty="0" smtClean="0">
                <a:solidFill>
                  <a:srgbClr val="002060"/>
                </a:solidFill>
                <a:latin typeface="Times New Roman" pitchFamily="18" charset="0"/>
                <a:cs typeface="Times New Roman" pitchFamily="18" charset="0"/>
              </a:rPr>
              <a:t>The chances of profit are the level of return to the person who is taking risks and developing an idea into its business venture. The actions of the entrepreneurs will likely remain abstract and a paper leisure activity without the potential of the profit.</a:t>
            </a:r>
          </a:p>
          <a:p>
            <a:pPr algn="just" fontAlgn="base">
              <a:buNone/>
            </a:pPr>
            <a:r>
              <a:rPr lang="en-IN" sz="1800" b="1" dirty="0" smtClean="0">
                <a:solidFill>
                  <a:srgbClr val="920000"/>
                </a:solidFill>
                <a:latin typeface="Times New Roman" pitchFamily="18" charset="0"/>
                <a:cs typeface="Times New Roman" pitchFamily="18" charset="0"/>
              </a:rPr>
              <a:t>2.Creativity and Persuasiveness</a:t>
            </a:r>
          </a:p>
          <a:p>
            <a:pPr algn="just" fontAlgn="base">
              <a:buNone/>
            </a:pPr>
            <a:r>
              <a:rPr lang="en-IN" sz="1800" b="1" dirty="0" smtClean="0">
                <a:solidFill>
                  <a:srgbClr val="002060"/>
                </a:solidFill>
                <a:latin typeface="Times New Roman" pitchFamily="18" charset="0"/>
                <a:cs typeface="Times New Roman" pitchFamily="18" charset="0"/>
              </a:rPr>
              <a:t>          There is a need to have the creative capacity for recognizing and pursuing the opportunities in a successful entrepreneurship. The entrepreneurs should possess great selling skills and be persistent</a:t>
            </a:r>
            <a:endParaRPr lang="en-IN" sz="2000" b="1" dirty="0" smtClean="0">
              <a:solidFill>
                <a:srgbClr val="002060"/>
              </a:solidFill>
              <a:latin typeface="Times New Roman" pitchFamily="18" charset="0"/>
              <a:cs typeface="Times New Roman" pitchFamily="18" charset="0"/>
            </a:endParaRPr>
          </a:p>
          <a:p>
            <a:pPr algn="just" fontAlgn="base">
              <a:buNone/>
            </a:pPr>
            <a:r>
              <a:rPr lang="en-IN" sz="2000" b="1" dirty="0" smtClean="0">
                <a:solidFill>
                  <a:srgbClr val="920000"/>
                </a:solidFill>
                <a:latin typeface="Times New Roman" pitchFamily="18" charset="0"/>
                <a:cs typeface="Times New Roman" pitchFamily="18" charset="0"/>
              </a:rPr>
              <a:t>3.Innovation </a:t>
            </a:r>
          </a:p>
          <a:p>
            <a:pPr algn="just" fontAlgn="base">
              <a:buNone/>
            </a:pPr>
            <a:r>
              <a:rPr lang="en-IN" sz="2000" b="1" dirty="0" smtClean="0">
                <a:solidFill>
                  <a:srgbClr val="002060"/>
                </a:solidFill>
                <a:latin typeface="Times New Roman" pitchFamily="18" charset="0"/>
                <a:cs typeface="Times New Roman" pitchFamily="18" charset="0"/>
              </a:rPr>
              <a:t>          </a:t>
            </a:r>
            <a:r>
              <a:rPr lang="en-IN" sz="1800" b="1" dirty="0" smtClean="0">
                <a:solidFill>
                  <a:srgbClr val="002060"/>
                </a:solidFill>
                <a:latin typeface="Times New Roman" pitchFamily="18" charset="0"/>
                <a:cs typeface="Times New Roman" pitchFamily="18" charset="0"/>
              </a:rPr>
              <a:t>The entrepreneurship continuously demands a continuous search for innovative ideas. The entrepreneur should evaluate the present modes of business operations for developing more efficient and effective systems. In a simple definition, it is a continuous effort for optimization of performance in an organization.                                      				</a:t>
            </a:r>
            <a:r>
              <a:rPr lang="en-IN" sz="1800" b="1" dirty="0" smtClean="0">
                <a:latin typeface="Times New Roman" pitchFamily="18" charset="0"/>
                <a:cs typeface="Times New Roman" pitchFamily="18" charset="0"/>
              </a:rPr>
              <a:t>				</a:t>
            </a:r>
            <a:r>
              <a:rPr lang="en-IN" sz="900" b="1" dirty="0" smtClean="0"/>
              <a:t/>
            </a:r>
            <a:br>
              <a:rPr lang="en-IN" sz="900" b="1" dirty="0" smtClean="0"/>
            </a:br>
            <a:r>
              <a:rPr lang="en-IN" sz="900" b="1" dirty="0" smtClean="0"/>
              <a:t/>
            </a:r>
            <a:br>
              <a:rPr lang="en-IN" sz="900" b="1" dirty="0" smtClean="0"/>
            </a:br>
            <a:endParaRPr lang="en-IN" sz="9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8686800" cy="5257800"/>
          </a:xfrm>
        </p:spPr>
        <p:txBody>
          <a:bodyPr>
            <a:normAutofit fontScale="40000" lnSpcReduction="20000"/>
          </a:bodyPr>
          <a:lstStyle/>
          <a:p>
            <a:pPr algn="just">
              <a:buNone/>
            </a:pPr>
            <a:r>
              <a:rPr lang="en-IN" dirty="0" smtClean="0"/>
              <a:t> </a:t>
            </a:r>
          </a:p>
          <a:p>
            <a:pPr algn="just">
              <a:buNone/>
            </a:pPr>
            <a:r>
              <a:rPr lang="en-IN" dirty="0" smtClean="0"/>
              <a:t>     </a:t>
            </a:r>
            <a:r>
              <a:rPr lang="en-IN" sz="5500" b="1" dirty="0" smtClean="0">
                <a:solidFill>
                  <a:srgbClr val="920000"/>
                </a:solidFill>
                <a:latin typeface="Times New Roman" pitchFamily="18" charset="0"/>
                <a:cs typeface="Times New Roman" pitchFamily="18" charset="0"/>
              </a:rPr>
              <a:t>4.Risk Bearing</a:t>
            </a:r>
          </a:p>
          <a:p>
            <a:pPr algn="just">
              <a:buNone/>
            </a:pPr>
            <a:r>
              <a:rPr lang="en-IN" sz="5500" b="1" dirty="0" smtClean="0">
                <a:latin typeface="Times New Roman" pitchFamily="18" charset="0"/>
                <a:cs typeface="Times New Roman" pitchFamily="18" charset="0"/>
              </a:rPr>
              <a:t>          </a:t>
            </a:r>
            <a:r>
              <a:rPr lang="en-IN" sz="5500" b="1" dirty="0" smtClean="0">
                <a:solidFill>
                  <a:srgbClr val="002060"/>
                </a:solidFill>
                <a:latin typeface="Times New Roman" pitchFamily="18" charset="0"/>
                <a:cs typeface="Times New Roman" pitchFamily="18" charset="0"/>
              </a:rPr>
              <a:t>As we defined above, the entrepreneurship is the willingness to take risks. The individuals should arise out of the implementation and creation of the creative ideas. They should believe that new ideas take some time to offer results and their results may not be instantaneous.</a:t>
            </a:r>
          </a:p>
          <a:p>
            <a:pPr algn="just">
              <a:buNone/>
            </a:pPr>
            <a:r>
              <a:rPr lang="en-IN" sz="5500" b="1" dirty="0" smtClean="0">
                <a:solidFill>
                  <a:srgbClr val="C00000"/>
                </a:solidFill>
                <a:latin typeface="Times New Roman" pitchFamily="18" charset="0"/>
                <a:cs typeface="Times New Roman" pitchFamily="18" charset="0"/>
              </a:rPr>
              <a:t>   </a:t>
            </a:r>
            <a:r>
              <a:rPr lang="en-IN" sz="5500" b="1" dirty="0" smtClean="0">
                <a:solidFill>
                  <a:srgbClr val="920000"/>
                </a:solidFill>
                <a:latin typeface="Times New Roman" pitchFamily="18" charset="0"/>
                <a:cs typeface="Times New Roman" pitchFamily="18" charset="0"/>
              </a:rPr>
              <a:t>5.Vision</a:t>
            </a:r>
          </a:p>
          <a:p>
            <a:pPr algn="just">
              <a:buNone/>
            </a:pPr>
            <a:r>
              <a:rPr lang="en-IN" sz="5500" b="1" dirty="0" smtClean="0">
                <a:latin typeface="Times New Roman" pitchFamily="18" charset="0"/>
                <a:cs typeface="Times New Roman" pitchFamily="18" charset="0"/>
              </a:rPr>
              <a:t>         </a:t>
            </a:r>
            <a:r>
              <a:rPr lang="en-IN" sz="5500" b="1" dirty="0" smtClean="0">
                <a:solidFill>
                  <a:srgbClr val="002060"/>
                </a:solidFill>
                <a:latin typeface="Times New Roman" pitchFamily="18" charset="0"/>
                <a:cs typeface="Times New Roman" pitchFamily="18" charset="0"/>
              </a:rPr>
              <a:t>Probably, one of the biggest responsibilities of the entrepreneur is to decide the direction of the business. There is a need to have proper vision. If a company doesn’t have this, they will likely get lost in the sea.</a:t>
            </a:r>
          </a:p>
          <a:p>
            <a:pPr algn="just">
              <a:buNone/>
            </a:pPr>
            <a:r>
              <a:rPr lang="en-IN" sz="5500" dirty="0" smtClean="0">
                <a:latin typeface="Times New Roman" pitchFamily="18" charset="0"/>
                <a:cs typeface="Times New Roman" pitchFamily="18" charset="0"/>
              </a:rPr>
              <a:t>    </a:t>
            </a:r>
            <a:r>
              <a:rPr lang="en-IN" sz="5500" b="1" dirty="0" smtClean="0">
                <a:solidFill>
                  <a:srgbClr val="920000"/>
                </a:solidFill>
                <a:latin typeface="Times New Roman" pitchFamily="18" charset="0"/>
                <a:cs typeface="Times New Roman" pitchFamily="18" charset="0"/>
              </a:rPr>
              <a:t>6.Excellent Business Skills</a:t>
            </a:r>
          </a:p>
          <a:p>
            <a:pPr algn="just">
              <a:buNone/>
            </a:pPr>
            <a:r>
              <a:rPr lang="en-IN" sz="5500" dirty="0" smtClean="0">
                <a:latin typeface="Times New Roman" pitchFamily="18" charset="0"/>
                <a:cs typeface="Times New Roman" pitchFamily="18" charset="0"/>
              </a:rPr>
              <a:t>        </a:t>
            </a:r>
            <a:r>
              <a:rPr lang="en-IN" sz="5500" b="1" dirty="0" smtClean="0">
                <a:solidFill>
                  <a:srgbClr val="002060"/>
                </a:solidFill>
                <a:latin typeface="Times New Roman" pitchFamily="18" charset="0"/>
                <a:cs typeface="Times New Roman" pitchFamily="18" charset="0"/>
              </a:rPr>
              <a:t>A successful entrepreneur always has the ability to set up the internal procedures, systems, and processes required to operate a company. He/she should focus on sales, revenue, and cash flow all the times. They always evaluate the current talents and professional network</a:t>
            </a:r>
            <a:r>
              <a:rPr lang="en-IN" sz="5500" dirty="0" smtClean="0">
                <a:solidFill>
                  <a:srgbClr val="002060"/>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v\Documents\Types-of-Entrepreneur.jpg"/>
          <p:cNvPicPr>
            <a:picLocks noGrp="1" noChangeAspect="1" noChangeArrowheads="1"/>
          </p:cNvPicPr>
          <p:nvPr>
            <p:ph idx="1"/>
          </p:nvPr>
        </p:nvPicPr>
        <p:blipFill>
          <a:blip r:embed="rId2"/>
          <a:srcRect/>
          <a:stretch>
            <a:fillRect/>
          </a:stretch>
        </p:blipFill>
        <p:spPr bwMode="auto">
          <a:xfrm>
            <a:off x="2209800" y="2286000"/>
            <a:ext cx="4762500" cy="3095625"/>
          </a:xfrm>
          <a:prstGeom prst="rect">
            <a:avLst/>
          </a:prstGeom>
          <a:noFill/>
        </p:spPr>
      </p:pic>
      <p:sp>
        <p:nvSpPr>
          <p:cNvPr id="5" name="Rectangle 4"/>
          <p:cNvSpPr/>
          <p:nvPr/>
        </p:nvSpPr>
        <p:spPr>
          <a:xfrm>
            <a:off x="914400" y="1447800"/>
            <a:ext cx="3505200" cy="523220"/>
          </a:xfrm>
          <a:prstGeom prst="rect">
            <a:avLst/>
          </a:prstGeom>
        </p:spPr>
        <p:txBody>
          <a:bodyPr wrap="square">
            <a:spAutoFit/>
          </a:bodyPr>
          <a:lstStyle/>
          <a:p>
            <a:r>
              <a:rPr lang="en-IN" sz="2800" dirty="0" smtClean="0">
                <a:solidFill>
                  <a:srgbClr val="920000"/>
                </a:solidFill>
                <a:latin typeface="Times New Roman" pitchFamily="18" charset="0"/>
                <a:cs typeface="Times New Roman" pitchFamily="18" charset="0"/>
              </a:rPr>
              <a:t>Types of Entrepreneurs</a:t>
            </a:r>
            <a:endParaRPr lang="en-IN" sz="2800" dirty="0">
              <a:solidFill>
                <a:srgbClr val="92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229600" cy="5486400"/>
          </a:xfrm>
        </p:spPr>
        <p:txBody>
          <a:bodyPr>
            <a:noAutofit/>
          </a:bodyPr>
          <a:lstStyle/>
          <a:p>
            <a:pPr algn="just"/>
            <a:r>
              <a:rPr lang="en-IN" sz="2000" b="1" dirty="0" smtClean="0">
                <a:solidFill>
                  <a:srgbClr val="920000"/>
                </a:solidFill>
                <a:latin typeface="Times New Roman" pitchFamily="18" charset="0"/>
                <a:cs typeface="Times New Roman" pitchFamily="18" charset="0"/>
              </a:rPr>
              <a:t>Innovative Entrepreneur: </a:t>
            </a:r>
          </a:p>
          <a:p>
            <a:pPr algn="just">
              <a:buNone/>
            </a:pPr>
            <a:r>
              <a:rPr lang="en-IN" sz="1800" b="1" dirty="0" smtClean="0">
                <a:solidFill>
                  <a:srgbClr val="002060"/>
                </a:solidFill>
                <a:latin typeface="Times New Roman" pitchFamily="18" charset="0"/>
                <a:cs typeface="Times New Roman" pitchFamily="18" charset="0"/>
              </a:rPr>
              <a:t>          These are the ones who invent the new ideas, new products, new production methods or processes, discover potential markets and reorganize the company’s structure. These are the industry leaders and contributes significantly towards the economic development of the country. The innovative entrepreneurs have an unusual foresight to recognize the demand for goods and services. They are always ready to take a risk because they enjoy the excitement of a challenge, and every challenge has some risk associated with it. </a:t>
            </a:r>
            <a:r>
              <a:rPr lang="en-IN" sz="1800" b="1" dirty="0" err="1" smtClean="0">
                <a:solidFill>
                  <a:srgbClr val="002060"/>
                </a:solidFill>
                <a:latin typeface="Times New Roman" pitchFamily="18" charset="0"/>
                <a:cs typeface="Times New Roman" pitchFamily="18" charset="0"/>
              </a:rPr>
              <a:t>Ratan</a:t>
            </a:r>
            <a:r>
              <a:rPr lang="en-IN" sz="1800" b="1" dirty="0" smtClean="0">
                <a:solidFill>
                  <a:srgbClr val="002060"/>
                </a:solidFill>
                <a:latin typeface="Times New Roman" pitchFamily="18" charset="0"/>
                <a:cs typeface="Times New Roman" pitchFamily="18" charset="0"/>
              </a:rPr>
              <a:t> Tata is said to be an innovative entrepreneur, who launched the Tata </a:t>
            </a:r>
            <a:r>
              <a:rPr lang="en-IN" sz="1800" b="1" dirty="0" err="1" smtClean="0">
                <a:solidFill>
                  <a:srgbClr val="002060"/>
                </a:solidFill>
                <a:latin typeface="Times New Roman" pitchFamily="18" charset="0"/>
                <a:cs typeface="Times New Roman" pitchFamily="18" charset="0"/>
              </a:rPr>
              <a:t>Nano</a:t>
            </a:r>
            <a:r>
              <a:rPr lang="en-IN" sz="1800" b="1" dirty="0" smtClean="0">
                <a:solidFill>
                  <a:srgbClr val="002060"/>
                </a:solidFill>
                <a:latin typeface="Times New Roman" pitchFamily="18" charset="0"/>
                <a:cs typeface="Times New Roman" pitchFamily="18" charset="0"/>
              </a:rPr>
              <a:t> car at a considerably low cost.</a:t>
            </a:r>
          </a:p>
          <a:p>
            <a:pPr algn="just"/>
            <a:r>
              <a:rPr lang="en-IN" sz="2000" b="1" dirty="0" smtClean="0">
                <a:solidFill>
                  <a:srgbClr val="920000"/>
                </a:solidFill>
                <a:latin typeface="Times New Roman" pitchFamily="18" charset="0"/>
                <a:cs typeface="Times New Roman" pitchFamily="18" charset="0"/>
              </a:rPr>
              <a:t>Imitating Entrepreneurs:</a:t>
            </a:r>
          </a:p>
          <a:p>
            <a:pPr algn="just">
              <a:buNone/>
            </a:pPr>
            <a:r>
              <a:rPr lang="en-IN" sz="1800" dirty="0" smtClean="0">
                <a:latin typeface="Times New Roman" pitchFamily="18" charset="0"/>
                <a:cs typeface="Times New Roman" pitchFamily="18" charset="0"/>
              </a:rPr>
              <a:t>      </a:t>
            </a:r>
            <a:r>
              <a:rPr lang="en-IN" sz="1800" dirty="0" smtClean="0">
                <a:solidFill>
                  <a:srgbClr val="002060"/>
                </a:solidFill>
                <a:latin typeface="Times New Roman" pitchFamily="18" charset="0"/>
                <a:cs typeface="Times New Roman" pitchFamily="18" charset="0"/>
              </a:rPr>
              <a:t>    </a:t>
            </a:r>
            <a:r>
              <a:rPr lang="en-IN" sz="1800" b="1" dirty="0" smtClean="0">
                <a:solidFill>
                  <a:srgbClr val="002060"/>
                </a:solidFill>
                <a:latin typeface="Times New Roman" pitchFamily="18" charset="0"/>
                <a:cs typeface="Times New Roman" pitchFamily="18" charset="0"/>
              </a:rPr>
              <a:t>The imitating entrepreneurs are those who immediately copy the new inventions made by the innovative entrepreneurs. These do not make any innovations by themselves; they just imitate the technology, processes, methods pioneered by others. These entrepreneurs are found in the places where there is a lack of resources or industrial base due to which no new innovations could be made. Thus, they are suitable for the underdeveloped regions where they can imitate the combinations of inventions already well established in the developed regions, in order to bring a boom in their industry.</a:t>
            </a:r>
          </a:p>
          <a:p>
            <a:pPr algn="just"/>
            <a:endParaRPr lang="en-IN"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a:r>
              <a:rPr lang="en-IN" b="1" dirty="0" err="1" smtClean="0">
                <a:solidFill>
                  <a:srgbClr val="920000"/>
                </a:solidFill>
                <a:latin typeface="Times New Roman" pitchFamily="18" charset="0"/>
                <a:cs typeface="Times New Roman" pitchFamily="18" charset="0"/>
              </a:rPr>
              <a:t>Fabian</a:t>
            </a:r>
            <a:r>
              <a:rPr lang="en-IN" b="1" dirty="0" smtClean="0">
                <a:solidFill>
                  <a:srgbClr val="920000"/>
                </a:solidFill>
                <a:latin typeface="Times New Roman" pitchFamily="18" charset="0"/>
                <a:cs typeface="Times New Roman" pitchFamily="18" charset="0"/>
              </a:rPr>
              <a:t> Entrepreneurs:</a:t>
            </a:r>
          </a:p>
          <a:p>
            <a:pPr algn="just">
              <a:buNone/>
            </a:pPr>
            <a:r>
              <a:rPr lang="en-IN" dirty="0" smtClean="0">
                <a:latin typeface="Times New Roman" pitchFamily="18" charset="0"/>
                <a:cs typeface="Times New Roman" pitchFamily="18" charset="0"/>
              </a:rPr>
              <a:t>        </a:t>
            </a:r>
            <a:r>
              <a:rPr lang="en-IN" b="1" dirty="0" smtClean="0">
                <a:solidFill>
                  <a:srgbClr val="002060"/>
                </a:solidFill>
                <a:latin typeface="Times New Roman" pitchFamily="18" charset="0"/>
                <a:cs typeface="Times New Roman" pitchFamily="18" charset="0"/>
              </a:rPr>
              <a:t>These types of entrepreneurs are </a:t>
            </a:r>
            <a:r>
              <a:rPr lang="en-IN" b="1" dirty="0" err="1" smtClean="0">
                <a:solidFill>
                  <a:srgbClr val="002060"/>
                </a:solidFill>
                <a:latin typeface="Times New Roman" pitchFamily="18" charset="0"/>
                <a:cs typeface="Times New Roman" pitchFamily="18" charset="0"/>
              </a:rPr>
              <a:t>skeptical</a:t>
            </a:r>
            <a:r>
              <a:rPr lang="en-IN" b="1" dirty="0" smtClean="0">
                <a:solidFill>
                  <a:srgbClr val="002060"/>
                </a:solidFill>
                <a:latin typeface="Times New Roman" pitchFamily="18" charset="0"/>
                <a:cs typeface="Times New Roman" pitchFamily="18" charset="0"/>
              </a:rPr>
              <a:t> about the changes to be made in the organization. They do not initiate any inventions but follow only after they are satisfied with its success rate. They wait for some time before the innovation becomes well tested by others and do not result in a huge loss due to its failure</a:t>
            </a:r>
            <a:r>
              <a:rPr lang="en-IN" dirty="0" smtClean="0">
                <a:latin typeface="Times New Roman" pitchFamily="18" charset="0"/>
                <a:cs typeface="Times New Roman" pitchFamily="18" charset="0"/>
              </a:rPr>
              <a:t>.</a:t>
            </a:r>
          </a:p>
          <a:p>
            <a:pPr algn="just"/>
            <a:r>
              <a:rPr lang="en-IN" b="1" dirty="0" smtClean="0">
                <a:solidFill>
                  <a:srgbClr val="920000"/>
                </a:solidFill>
                <a:latin typeface="Times New Roman" pitchFamily="18" charset="0"/>
                <a:cs typeface="Times New Roman" pitchFamily="18" charset="0"/>
              </a:rPr>
              <a:t>Drone Entrepreneurs:</a:t>
            </a:r>
            <a:r>
              <a:rPr lang="en-IN" dirty="0" smtClean="0">
                <a:solidFill>
                  <a:srgbClr val="920000"/>
                </a:solidFill>
                <a:latin typeface="Times New Roman" pitchFamily="18" charset="0"/>
                <a:cs typeface="Times New Roman" pitchFamily="18" charset="0"/>
              </a:rPr>
              <a:t> </a:t>
            </a:r>
          </a:p>
          <a:p>
            <a:pPr algn="just">
              <a:buNone/>
            </a:pPr>
            <a:r>
              <a:rPr lang="en-IN" dirty="0" smtClean="0">
                <a:latin typeface="Times New Roman" pitchFamily="18" charset="0"/>
                <a:cs typeface="Times New Roman" pitchFamily="18" charset="0"/>
              </a:rPr>
              <a:t>          </a:t>
            </a:r>
            <a:r>
              <a:rPr lang="en-IN" b="1" dirty="0" smtClean="0">
                <a:solidFill>
                  <a:srgbClr val="002060"/>
                </a:solidFill>
                <a:latin typeface="Times New Roman" pitchFamily="18" charset="0"/>
                <a:cs typeface="Times New Roman" pitchFamily="18" charset="0"/>
              </a:rPr>
              <a:t>These entrepreneurs are reluctant to change since they are very conservative and do not want to make any changes in the organization. They are happy with their present mode of business and do not want to change even if they are suffering the losses.</a:t>
            </a:r>
          </a:p>
          <a:p>
            <a:pPr algn="just"/>
            <a:r>
              <a:rPr lang="en-IN" b="1" dirty="0" smtClean="0">
                <a:solidFill>
                  <a:srgbClr val="002060"/>
                </a:solidFill>
                <a:latin typeface="Times New Roman" pitchFamily="18" charset="0"/>
                <a:cs typeface="Times New Roman" pitchFamily="18" charset="0"/>
              </a:rPr>
              <a:t>   Thus, this classification is done on the basis of the willingness of an entrepreneur to create and accept the innovative ideas.</a:t>
            </a:r>
          </a:p>
          <a:p>
            <a:pPr>
              <a:buNone/>
            </a:pPr>
            <a:endParaRPr lang="en-IN" dirty="0" smtClean="0"/>
          </a:p>
          <a:p>
            <a:pPr>
              <a:buNone/>
            </a:pP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784</Words>
  <Application>Microsoft Office PowerPoint</Application>
  <PresentationFormat>On-screen Show (4:3)</PresentationFormat>
  <Paragraphs>83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kv</dc:creator>
  <cp:lastModifiedBy>kv</cp:lastModifiedBy>
  <cp:revision>44</cp:revision>
  <dcterms:created xsi:type="dcterms:W3CDTF">2006-08-16T00:00:00Z</dcterms:created>
  <dcterms:modified xsi:type="dcterms:W3CDTF">2020-07-01T07:37:38Z</dcterms:modified>
</cp:coreProperties>
</file>