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9" r:id="rId2"/>
    <p:sldId id="280" r:id="rId3"/>
    <p:sldId id="276" r:id="rId4"/>
    <p:sldId id="270" r:id="rId5"/>
    <p:sldId id="278" r:id="rId6"/>
    <p:sldId id="258" r:id="rId7"/>
    <p:sldId id="259" r:id="rId8"/>
    <p:sldId id="260" r:id="rId9"/>
    <p:sldId id="261" r:id="rId10"/>
    <p:sldId id="262" r:id="rId11"/>
    <p:sldId id="272" r:id="rId12"/>
    <p:sldId id="273" r:id="rId13"/>
    <p:sldId id="271" r:id="rId14"/>
    <p:sldId id="264" r:id="rId15"/>
    <p:sldId id="265" r:id="rId16"/>
    <p:sldId id="266" r:id="rId17"/>
    <p:sldId id="267" r:id="rId18"/>
    <p:sldId id="26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0099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562" autoAdjust="0"/>
    <p:restoredTop sz="94660"/>
  </p:normalViewPr>
  <p:slideViewPr>
    <p:cSldViewPr>
      <p:cViewPr varScale="1">
        <p:scale>
          <a:sx n="72" d="100"/>
          <a:sy n="72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7F8CF-D7B6-4D89-BF7F-BAA121C2AB53}" type="datetimeFigureOut">
              <a:rPr lang="en-US" smtClean="0"/>
              <a:pPr/>
              <a:t>6/26/2020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5B9C9-DE88-4708-91DE-A375DBC259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7F8CF-D7B6-4D89-BF7F-BAA121C2AB53}" type="datetimeFigureOut">
              <a:rPr lang="en-US" smtClean="0"/>
              <a:pPr/>
              <a:t>6/26/2020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5B9C9-DE88-4708-91DE-A375DBC259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7F8CF-D7B6-4D89-BF7F-BAA121C2AB53}" type="datetimeFigureOut">
              <a:rPr lang="en-US" smtClean="0"/>
              <a:pPr/>
              <a:t>6/26/2020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5B9C9-DE88-4708-91DE-A375DBC259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7F8CF-D7B6-4D89-BF7F-BAA121C2AB53}" type="datetimeFigureOut">
              <a:rPr lang="en-US" smtClean="0"/>
              <a:pPr/>
              <a:t>6/26/2020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5B9C9-DE88-4708-91DE-A375DBC259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7F8CF-D7B6-4D89-BF7F-BAA121C2AB53}" type="datetimeFigureOut">
              <a:rPr lang="en-US" smtClean="0"/>
              <a:pPr/>
              <a:t>6/26/2020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5B9C9-DE88-4708-91DE-A375DBC259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7F8CF-D7B6-4D89-BF7F-BAA121C2AB53}" type="datetimeFigureOut">
              <a:rPr lang="en-US" smtClean="0"/>
              <a:pPr/>
              <a:t>6/26/2020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5B9C9-DE88-4708-91DE-A375DBC259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7F8CF-D7B6-4D89-BF7F-BAA121C2AB53}" type="datetimeFigureOut">
              <a:rPr lang="en-US" smtClean="0"/>
              <a:pPr/>
              <a:t>6/26/2020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5B9C9-DE88-4708-91DE-A375DBC259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7F8CF-D7B6-4D89-BF7F-BAA121C2AB53}" type="datetimeFigureOut">
              <a:rPr lang="en-US" smtClean="0"/>
              <a:pPr/>
              <a:t>6/26/2020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5B9C9-DE88-4708-91DE-A375DBC259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7F8CF-D7B6-4D89-BF7F-BAA121C2AB53}" type="datetimeFigureOut">
              <a:rPr lang="en-US" smtClean="0"/>
              <a:pPr/>
              <a:t>6/26/2020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5B9C9-DE88-4708-91DE-A375DBC259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7F8CF-D7B6-4D89-BF7F-BAA121C2AB53}" type="datetimeFigureOut">
              <a:rPr lang="en-US" smtClean="0"/>
              <a:pPr/>
              <a:t>6/26/2020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5B9C9-DE88-4708-91DE-A375DBC259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7F8CF-D7B6-4D89-BF7F-BAA121C2AB53}" type="datetimeFigureOut">
              <a:rPr lang="en-US" smtClean="0"/>
              <a:pPr/>
              <a:t>6/26/2020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B15B9C9-DE88-4708-91DE-A375DBC259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227F8CF-D7B6-4D89-BF7F-BAA121C2AB53}" type="datetimeFigureOut">
              <a:rPr lang="en-US" smtClean="0"/>
              <a:pPr/>
              <a:t>6/26/2020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B15B9C9-DE88-4708-91DE-A375DBC2597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9" Type="http://schemas.microsoft.com/office/2007/relationships/hdphoto" Target="NUL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Pyruvate_decarboxylatio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0600" y="4953000"/>
            <a:ext cx="7239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n w="1905"/>
                <a:solidFill>
                  <a:srgbClr val="FF00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Prepared by,</a:t>
            </a:r>
          </a:p>
          <a:p>
            <a:pPr algn="ctr"/>
            <a:r>
              <a:rPr lang="en-US" b="1" dirty="0" err="1" smtClean="0">
                <a:ln w="1905"/>
                <a:solidFill>
                  <a:srgbClr val="FF00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Dr.G.Prasanna</a:t>
            </a:r>
            <a:r>
              <a:rPr lang="en-US" b="1" dirty="0" smtClean="0">
                <a:ln w="1905"/>
                <a:solidFill>
                  <a:srgbClr val="FF00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,</a:t>
            </a:r>
          </a:p>
          <a:p>
            <a:pPr algn="ctr"/>
            <a:r>
              <a:rPr lang="en-US" b="1" dirty="0" smtClean="0">
                <a:ln w="1905"/>
                <a:solidFill>
                  <a:srgbClr val="FF00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Assistant Professor,</a:t>
            </a:r>
          </a:p>
          <a:p>
            <a:pPr algn="ctr"/>
            <a:r>
              <a:rPr lang="en-US" b="1" dirty="0" smtClean="0">
                <a:ln w="1905"/>
                <a:solidFill>
                  <a:srgbClr val="FF00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PG &amp; Research Department </a:t>
            </a:r>
            <a:r>
              <a:rPr lang="en-US" b="1" smtClean="0">
                <a:ln w="1905"/>
                <a:solidFill>
                  <a:srgbClr val="FF00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of </a:t>
            </a:r>
            <a:r>
              <a:rPr lang="en-US" b="1" smtClean="0">
                <a:ln w="1905"/>
                <a:solidFill>
                  <a:srgbClr val="FF00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Biochemistry</a:t>
            </a:r>
            <a:endParaRPr lang="en-US" b="1" dirty="0" smtClean="0">
              <a:ln w="1905"/>
              <a:solidFill>
                <a:srgbClr val="FF0066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BEBA8EAE-BF5A-486C-A8C5-ECC9F3942E4B}">
                <a14:imgProps xmlns:lc="http://schemas.openxmlformats.org/drawingml/2006/lockedCanvas" xmlns:pic="http://schemas.openxmlformats.org/drawingml/2006/picture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>
                  <a14:imgLayer r:embed="rId9">
                    <a14:imgEffect>
                      <a14:backgroundRemoval t="356" b="97436" l="7647" r="90000"/>
                    </a14:imgEffect>
                  </a14:imgLayer>
                </a14:imgProps>
              </a:ext>
              <a:ext uri="{28A0092B-C50C-407E-A947-70E740481C1C}">
                <a14:useLocalDpi xmlns:lc="http://schemas.openxmlformats.org/drawingml/2006/lockedCanvas" xmlns:pic="http://schemas.openxmlformats.org/drawingml/2006/picture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304800" y="609600"/>
            <a:ext cx="1085850" cy="11144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228600" y="533400"/>
            <a:ext cx="9144000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SENGAMALA THHAYAAR EDUCATIONAL TRUST WOMEN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 COLLEGE,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(Affiliated to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Bharathidasan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University,Tiruchirapalli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(Accredited with A grade by NAAC)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(An ISO 9001:2015 Certified Institution)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SUNDARAKKOTTAI, MANNARGUDI - 614016.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THIRUVARUR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Dt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TAMIL NADU, INDIA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2667000"/>
            <a:ext cx="9144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CLASS: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II B.SC BIOCHEMISTRY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SUBJECT: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800" b="1" dirty="0" smtClean="0">
                <a:latin typeface="+mj-lt"/>
                <a:ea typeface="Times New Roman" pitchFamily="18" charset="0"/>
                <a:cs typeface="Arial" pitchFamily="34" charset="0"/>
              </a:rPr>
              <a:t>CC IV-</a:t>
            </a:r>
            <a:r>
              <a:rPr lang="en-US" sz="2800" dirty="0" smtClean="0">
                <a:ln>
                  <a:solidFill>
                    <a:sysClr val="windowText" lastClr="000000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ENZYMES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CODE: </a:t>
            </a:r>
            <a:r>
              <a:rPr lang="en-US" sz="2800" dirty="0" smtClean="0">
                <a:ln>
                  <a:solidFill>
                    <a:sysClr val="windowText" lastClr="000000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16SCCBC4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SEMESTER: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IV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 The last step is the oxidation of lipoamide.&#10; At the end of the reaction the cofactors,&#10;namely TPP, Lipoamide &amp; FAD are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651791"/>
            <a:ext cx="8153400" cy="5672809"/>
          </a:xfrm>
          <a:prstGeom prst="rect">
            <a:avLst/>
          </a:prstGeom>
          <a:ln w="38100" cap="sq">
            <a:solidFill>
              <a:srgbClr val="00B05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56966f3d9844cd20583ebc18" descr="https://res.cloudinary.com/abcam/image/fetch/f_auto,q_auto,w_auto,dpr_auto/https:/a.static-abcam.com/CmsMedia/Media/pdh-reactions-schematicscms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457200"/>
            <a:ext cx="8077200" cy="5867400"/>
          </a:xfrm>
          <a:prstGeom prst="rect">
            <a:avLst/>
          </a:prstGeom>
          <a:ln w="38100" cap="sq">
            <a:solidFill>
              <a:srgbClr val="00B05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 It is also a multienzyme complex.&#10; It also contain 5-coenzymes &amp; 3-enzymes.&#10; It brings about the oxidative&#10;decarboxyla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457200"/>
            <a:ext cx="8305800" cy="5891886"/>
          </a:xfrm>
          <a:prstGeom prst="rect">
            <a:avLst/>
          </a:prstGeom>
          <a:ln w="38100" cap="sq">
            <a:solidFill>
              <a:srgbClr val="00B05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609600"/>
            <a:ext cx="8001000" cy="5670783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ts val="2880"/>
              </a:lnSpc>
              <a:buFont typeface="Courier New" pitchFamily="49" charset="0"/>
              <a:buChar char="o"/>
            </a:pPr>
            <a:r>
              <a:rPr lang="en-US" sz="2400" dirty="0" smtClean="0">
                <a:latin typeface="Arial Black" pitchFamily="34" charset="0"/>
              </a:rPr>
              <a:t> PDH </a:t>
            </a:r>
            <a:r>
              <a:rPr lang="en-US" sz="2400" dirty="0">
                <a:latin typeface="Arial Black" pitchFamily="34" charset="0"/>
              </a:rPr>
              <a:t>catalyzes the </a:t>
            </a:r>
            <a:r>
              <a:rPr lang="en-US" sz="2400" dirty="0">
                <a:solidFill>
                  <a:srgbClr val="000099"/>
                </a:solidFill>
                <a:latin typeface="Arial Black" pitchFamily="34" charset="0"/>
              </a:rPr>
              <a:t>oxidative </a:t>
            </a:r>
            <a:r>
              <a:rPr lang="en-US" sz="2400" dirty="0" err="1">
                <a:solidFill>
                  <a:srgbClr val="000099"/>
                </a:solidFill>
                <a:latin typeface="Arial Black" pitchFamily="34" charset="0"/>
              </a:rPr>
              <a:t>decarboxylation</a:t>
            </a:r>
            <a:r>
              <a:rPr lang="en-US" sz="2400" dirty="0">
                <a:solidFill>
                  <a:srgbClr val="000099"/>
                </a:solidFill>
                <a:latin typeface="Arial Black" pitchFamily="34" charset="0"/>
              </a:rPr>
              <a:t> </a:t>
            </a:r>
            <a:r>
              <a:rPr lang="en-US" sz="2400" dirty="0">
                <a:latin typeface="Arial Black" pitchFamily="34" charset="0"/>
              </a:rPr>
              <a:t>of </a:t>
            </a:r>
            <a:r>
              <a:rPr lang="en-US" sz="2400" dirty="0" err="1">
                <a:solidFill>
                  <a:srgbClr val="000099"/>
                </a:solidFill>
                <a:latin typeface="Arial Black" pitchFamily="34" charset="0"/>
              </a:rPr>
              <a:t>pyruvate</a:t>
            </a:r>
            <a:r>
              <a:rPr lang="en-US" sz="2400" dirty="0">
                <a:latin typeface="Arial Black" pitchFamily="34" charset="0"/>
              </a:rPr>
              <a:t> to produce </a:t>
            </a:r>
            <a:r>
              <a:rPr lang="en-US" sz="2400" dirty="0">
                <a:solidFill>
                  <a:srgbClr val="000099"/>
                </a:solidFill>
                <a:latin typeface="Arial Black" pitchFamily="34" charset="0"/>
              </a:rPr>
              <a:t>acetyl coenzyme A </a:t>
            </a:r>
            <a:r>
              <a:rPr lang="en-US" sz="2400" dirty="0">
                <a:latin typeface="Arial Black" pitchFamily="34" charset="0"/>
              </a:rPr>
              <a:t>(acetyl-</a:t>
            </a:r>
            <a:r>
              <a:rPr lang="en-US" sz="2400" dirty="0" err="1">
                <a:latin typeface="Arial Black" pitchFamily="34" charset="0"/>
              </a:rPr>
              <a:t>CoA</a:t>
            </a:r>
            <a:r>
              <a:rPr lang="en-US" sz="2400" dirty="0">
                <a:latin typeface="Arial Black" pitchFamily="34" charset="0"/>
              </a:rPr>
              <a:t>), NADH and </a:t>
            </a:r>
            <a:r>
              <a:rPr lang="en-US" sz="2400" dirty="0" smtClean="0">
                <a:latin typeface="Arial Black" pitchFamily="34" charset="0"/>
              </a:rPr>
              <a:t>CO</a:t>
            </a:r>
            <a:r>
              <a:rPr lang="en-US" sz="2400" baseline="-25000" dirty="0" smtClean="0">
                <a:latin typeface="Arial Black" pitchFamily="34" charset="0"/>
              </a:rPr>
              <a:t>2</a:t>
            </a:r>
            <a:r>
              <a:rPr lang="en-US" sz="2400" dirty="0" smtClean="0">
                <a:latin typeface="Arial Black" pitchFamily="34" charset="0"/>
              </a:rPr>
              <a:t>. </a:t>
            </a:r>
          </a:p>
          <a:p>
            <a:pPr algn="just">
              <a:lnSpc>
                <a:spcPts val="2880"/>
              </a:lnSpc>
              <a:buFont typeface="Courier New" pitchFamily="49" charset="0"/>
              <a:buChar char="o"/>
            </a:pPr>
            <a:endParaRPr lang="en-US" sz="2400" dirty="0" smtClean="0">
              <a:latin typeface="Arial Black" pitchFamily="34" charset="0"/>
            </a:endParaRPr>
          </a:p>
          <a:p>
            <a:pPr algn="just">
              <a:lnSpc>
                <a:spcPts val="2880"/>
              </a:lnSpc>
              <a:buFont typeface="Courier New" pitchFamily="49" charset="0"/>
              <a:buChar char="o"/>
            </a:pPr>
            <a:endParaRPr lang="en-US" sz="2400" dirty="0" smtClean="0">
              <a:latin typeface="Arial Black" pitchFamily="34" charset="0"/>
            </a:endParaRPr>
          </a:p>
          <a:p>
            <a:pPr algn="just">
              <a:lnSpc>
                <a:spcPts val="2880"/>
              </a:lnSpc>
              <a:buFont typeface="Courier New" pitchFamily="49" charset="0"/>
              <a:buChar char="o"/>
            </a:pPr>
            <a:r>
              <a:rPr lang="en-US" sz="2400" dirty="0" smtClean="0">
                <a:latin typeface="Arial Black" pitchFamily="34" charset="0"/>
              </a:rPr>
              <a:t> PDH</a:t>
            </a:r>
            <a:r>
              <a:rPr lang="en-US" sz="2400" dirty="0">
                <a:latin typeface="Arial Black" pitchFamily="34" charset="0"/>
              </a:rPr>
              <a:t> facilitates the use of </a:t>
            </a:r>
            <a:r>
              <a:rPr lang="en-US" sz="2400" dirty="0">
                <a:solidFill>
                  <a:srgbClr val="FF0066"/>
                </a:solidFill>
                <a:latin typeface="Arial Black" pitchFamily="34" charset="0"/>
              </a:rPr>
              <a:t>carbohydrate to meet energy demands</a:t>
            </a:r>
            <a:r>
              <a:rPr lang="en-US" sz="2400" dirty="0">
                <a:latin typeface="Arial Black" pitchFamily="34" charset="0"/>
              </a:rPr>
              <a:t>: when carbohydrate stores are depleted in mammals, PDH activity is </a:t>
            </a:r>
            <a:r>
              <a:rPr lang="en-US" sz="2400" dirty="0" err="1">
                <a:solidFill>
                  <a:srgbClr val="FF0066"/>
                </a:solidFill>
                <a:latin typeface="Arial Black" pitchFamily="34" charset="0"/>
              </a:rPr>
              <a:t>downregulated</a:t>
            </a:r>
            <a:r>
              <a:rPr lang="en-US" sz="2400" dirty="0">
                <a:latin typeface="Arial Black" pitchFamily="34" charset="0"/>
              </a:rPr>
              <a:t> to limit the use of </a:t>
            </a:r>
            <a:r>
              <a:rPr lang="en-US" sz="2400" dirty="0">
                <a:solidFill>
                  <a:srgbClr val="FF0066"/>
                </a:solidFill>
                <a:latin typeface="Arial Black" pitchFamily="34" charset="0"/>
              </a:rPr>
              <a:t>glucose by oxidative </a:t>
            </a:r>
            <a:r>
              <a:rPr lang="en-US" sz="2400" dirty="0" err="1" smtClean="0">
                <a:solidFill>
                  <a:srgbClr val="FF0066"/>
                </a:solidFill>
                <a:latin typeface="Arial Black" pitchFamily="34" charset="0"/>
              </a:rPr>
              <a:t>phosphorylation</a:t>
            </a:r>
            <a:r>
              <a:rPr lang="en-US" sz="2400" dirty="0" smtClean="0">
                <a:latin typeface="Arial Black" pitchFamily="34" charset="0"/>
              </a:rPr>
              <a:t>. </a:t>
            </a:r>
          </a:p>
          <a:p>
            <a:pPr algn="just">
              <a:lnSpc>
                <a:spcPts val="2880"/>
              </a:lnSpc>
              <a:buFont typeface="Courier New" pitchFamily="49" charset="0"/>
              <a:buChar char="o"/>
            </a:pPr>
            <a:endParaRPr lang="en-US" sz="2400" dirty="0" smtClean="0">
              <a:latin typeface="Arial Black" pitchFamily="34" charset="0"/>
            </a:endParaRPr>
          </a:p>
          <a:p>
            <a:pPr algn="just">
              <a:lnSpc>
                <a:spcPts val="2880"/>
              </a:lnSpc>
              <a:buFont typeface="Courier New" pitchFamily="49" charset="0"/>
              <a:buChar char="o"/>
            </a:pPr>
            <a:endParaRPr lang="en-US" sz="2400" dirty="0" smtClean="0">
              <a:latin typeface="Arial Black" pitchFamily="34" charset="0"/>
            </a:endParaRPr>
          </a:p>
          <a:p>
            <a:pPr algn="just">
              <a:lnSpc>
                <a:spcPts val="2880"/>
              </a:lnSpc>
              <a:buFont typeface="Courier New" pitchFamily="49" charset="0"/>
              <a:buChar char="o"/>
            </a:pPr>
            <a:r>
              <a:rPr lang="en-US" sz="2400" dirty="0" smtClean="0">
                <a:solidFill>
                  <a:srgbClr val="000099"/>
                </a:solidFill>
                <a:latin typeface="Arial Black" pitchFamily="34" charset="0"/>
              </a:rPr>
              <a:t> Fatty </a:t>
            </a:r>
            <a:r>
              <a:rPr lang="en-US" sz="2400" dirty="0">
                <a:solidFill>
                  <a:srgbClr val="000099"/>
                </a:solidFill>
                <a:latin typeface="Arial Black" pitchFamily="34" charset="0"/>
              </a:rPr>
              <a:t>acids or </a:t>
            </a:r>
            <a:r>
              <a:rPr lang="en-US" sz="2400" dirty="0" err="1">
                <a:solidFill>
                  <a:srgbClr val="000099"/>
                </a:solidFill>
                <a:latin typeface="Arial Black" pitchFamily="34" charset="0"/>
              </a:rPr>
              <a:t>ketone</a:t>
            </a:r>
            <a:r>
              <a:rPr lang="en-US" sz="2400" dirty="0">
                <a:solidFill>
                  <a:srgbClr val="000099"/>
                </a:solidFill>
                <a:latin typeface="Arial Black" pitchFamily="34" charset="0"/>
              </a:rPr>
              <a:t> bodies </a:t>
            </a:r>
            <a:r>
              <a:rPr lang="en-US" sz="2400" dirty="0">
                <a:latin typeface="Arial Black" pitchFamily="34" charset="0"/>
              </a:rPr>
              <a:t>are then used as an energy source in tissues such as </a:t>
            </a:r>
            <a:r>
              <a:rPr lang="en-US" sz="2400" dirty="0">
                <a:solidFill>
                  <a:srgbClr val="000099"/>
                </a:solidFill>
                <a:latin typeface="Arial Black" pitchFamily="34" charset="0"/>
              </a:rPr>
              <a:t>heart and skeletal muscle.​​​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 Calcium released during muscle contraction&#10;stimulates PDH (by increasing phosphatase&#10;activity) for energy Production.&#10;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81000"/>
            <a:ext cx="8393413" cy="6130009"/>
          </a:xfrm>
          <a:prstGeom prst="rect">
            <a:avLst/>
          </a:prstGeom>
          <a:ln w="38100" cap="sq">
            <a:solidFill>
              <a:srgbClr val="00B05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 Lack of TPP (Deficiency of B1) inhibits PDH&#10;activity &amp; causes accumulation of Pyruvate.&#10; In thiamine deficient alcoholi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81000"/>
            <a:ext cx="8571425" cy="6034819"/>
          </a:xfrm>
          <a:prstGeom prst="rect">
            <a:avLst/>
          </a:prstGeom>
          <a:ln w="38100" cap="sq">
            <a:solidFill>
              <a:srgbClr val="00B05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 Textbook of Biochemistry – U Satyanarayana&#10; Textbook of Biochemistry – DM vasudevan&#10;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8457" y="518381"/>
            <a:ext cx="8038343" cy="5806219"/>
          </a:xfrm>
          <a:prstGeom prst="rect">
            <a:avLst/>
          </a:prstGeom>
          <a:ln w="38100" cap="sq">
            <a:solidFill>
              <a:srgbClr val="00B05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PYRUVATE DEHYDROGENASE COMPLEX (PDH-MULTI-ENZYME COMPLEX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537371"/>
            <a:ext cx="8153400" cy="5949812"/>
          </a:xfrm>
          <a:prstGeom prst="rect">
            <a:avLst/>
          </a:prstGeom>
          <a:ln w="38100" cap="sq">
            <a:solidFill>
              <a:srgbClr val="00B05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PYRUVATE DEHYDROGENASE COMPLEX (PDH-MULTI-ENZYME COMPLEX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0555" y="304800"/>
            <a:ext cx="8152445" cy="5934076"/>
          </a:xfrm>
          <a:prstGeom prst="rect">
            <a:avLst/>
          </a:prstGeom>
          <a:ln w="38100" cap="sq">
            <a:solidFill>
              <a:srgbClr val="00B05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81000" y="1981200"/>
            <a:ext cx="8534400" cy="22098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38100">
            <a:solidFill>
              <a:srgbClr val="FF006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800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PYRUVATE DEHYDROGENASE COMPLEX (PDH)</a:t>
            </a:r>
            <a:endParaRPr lang="en-US" sz="2800" b="1" dirty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8229600" cy="5821363"/>
          </a:xfrm>
          <a:ln w="28575"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n-US" sz="2400" dirty="0" err="1">
                <a:latin typeface="Arial Black" pitchFamily="34" charset="0"/>
              </a:rPr>
              <a:t>Pyruvate</a:t>
            </a:r>
            <a:r>
              <a:rPr lang="en-US" sz="2400" dirty="0">
                <a:latin typeface="Arial Black" pitchFamily="34" charset="0"/>
              </a:rPr>
              <a:t> </a:t>
            </a:r>
            <a:r>
              <a:rPr lang="en-US" sz="2400" dirty="0" err="1">
                <a:latin typeface="Arial Black" pitchFamily="34" charset="0"/>
              </a:rPr>
              <a:t>dehydrogenase</a:t>
            </a:r>
            <a:r>
              <a:rPr lang="en-US" sz="2400" dirty="0">
                <a:latin typeface="Arial Black" pitchFamily="34" charset="0"/>
              </a:rPr>
              <a:t> complex (PDC) is a complex of three </a:t>
            </a:r>
            <a:r>
              <a:rPr lang="en-US" sz="2400" dirty="0" smtClean="0">
                <a:latin typeface="Arial Black" pitchFamily="34" charset="0"/>
              </a:rPr>
              <a:t>enzymes that </a:t>
            </a:r>
            <a:r>
              <a:rPr lang="en-US" sz="2400" dirty="0">
                <a:latin typeface="Arial Black" pitchFamily="34" charset="0"/>
              </a:rPr>
              <a:t>converts </a:t>
            </a:r>
            <a:r>
              <a:rPr lang="en-US" sz="2400" dirty="0" err="1" smtClean="0">
                <a:solidFill>
                  <a:srgbClr val="FF0000"/>
                </a:solidFill>
                <a:latin typeface="Arial Black" pitchFamily="34" charset="0"/>
              </a:rPr>
              <a:t>pyruvate</a:t>
            </a:r>
            <a:r>
              <a:rPr lang="en-US" sz="2400" dirty="0" smtClean="0">
                <a:latin typeface="Arial Black" pitchFamily="34" charset="0"/>
              </a:rPr>
              <a:t> </a:t>
            </a:r>
            <a:r>
              <a:rPr lang="en-US" sz="2400" dirty="0">
                <a:latin typeface="Arial Black" pitchFamily="34" charset="0"/>
              </a:rPr>
              <a:t>into </a:t>
            </a:r>
            <a:r>
              <a:rPr lang="en-US" sz="2400" dirty="0" err="1" smtClean="0">
                <a:solidFill>
                  <a:srgbClr val="FF0000"/>
                </a:solidFill>
                <a:latin typeface="Arial Black" pitchFamily="34" charset="0"/>
              </a:rPr>
              <a:t>acetyle</a:t>
            </a:r>
            <a:r>
              <a:rPr lang="en-US" sz="2400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Arial Black" pitchFamily="34" charset="0"/>
              </a:rPr>
              <a:t>CoA</a:t>
            </a:r>
            <a:r>
              <a:rPr lang="en-US" sz="2400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2400" dirty="0">
                <a:latin typeface="Arial Black" pitchFamily="34" charset="0"/>
              </a:rPr>
              <a:t>by a process called </a:t>
            </a:r>
            <a:r>
              <a:rPr lang="en-US" sz="2400" dirty="0" err="1">
                <a:latin typeface="Arial Black" pitchFamily="34" charset="0"/>
                <a:hlinkClick r:id="rId2" tooltip="Pyruvate decarboxylation"/>
              </a:rPr>
              <a:t>pyruvate</a:t>
            </a:r>
            <a:r>
              <a:rPr lang="en-US" sz="2400" dirty="0">
                <a:latin typeface="Arial Black" pitchFamily="34" charset="0"/>
                <a:hlinkClick r:id="rId2" tooltip="Pyruvate decarboxylation"/>
              </a:rPr>
              <a:t> </a:t>
            </a:r>
            <a:r>
              <a:rPr lang="en-US" sz="2400" dirty="0" err="1" smtClean="0">
                <a:latin typeface="Arial Black" pitchFamily="34" charset="0"/>
                <a:hlinkClick r:id="rId2" tooltip="Pyruvate decarboxylation"/>
              </a:rPr>
              <a:t>decarboxylation</a:t>
            </a:r>
            <a:endParaRPr lang="en-US" sz="2400" dirty="0" smtClean="0">
              <a:latin typeface="Arial Black" pitchFamily="34" charset="0"/>
            </a:endParaRPr>
          </a:p>
          <a:p>
            <a:pPr algn="just"/>
            <a:endParaRPr lang="en-US" sz="2400" dirty="0" smtClean="0">
              <a:latin typeface="Arial Black" pitchFamily="34" charset="0"/>
            </a:endParaRPr>
          </a:p>
          <a:p>
            <a:pPr algn="just"/>
            <a:r>
              <a:rPr lang="en-US" sz="2400" dirty="0" smtClean="0">
                <a:solidFill>
                  <a:srgbClr val="FF0000"/>
                </a:solidFill>
                <a:latin typeface="Arial Black" pitchFamily="34" charset="0"/>
              </a:rPr>
              <a:t>Acetyl-</a:t>
            </a:r>
            <a:r>
              <a:rPr lang="en-US" sz="2400" dirty="0" err="1" smtClean="0">
                <a:solidFill>
                  <a:srgbClr val="FF0000"/>
                </a:solidFill>
                <a:latin typeface="Arial Black" pitchFamily="34" charset="0"/>
              </a:rPr>
              <a:t>CoA</a:t>
            </a:r>
            <a:r>
              <a:rPr lang="en-US" sz="2400" dirty="0" smtClean="0">
                <a:latin typeface="Arial Black" pitchFamily="34" charset="0"/>
              </a:rPr>
              <a:t> </a:t>
            </a:r>
            <a:r>
              <a:rPr lang="en-US" sz="2400" dirty="0">
                <a:latin typeface="Arial Black" pitchFamily="34" charset="0"/>
              </a:rPr>
              <a:t>may then be used in the </a:t>
            </a:r>
            <a:r>
              <a:rPr lang="en-US" sz="2400" dirty="0" smtClean="0">
                <a:solidFill>
                  <a:srgbClr val="FF0000"/>
                </a:solidFill>
                <a:latin typeface="Arial Black" pitchFamily="34" charset="0"/>
              </a:rPr>
              <a:t>citric acid cycle</a:t>
            </a:r>
            <a:r>
              <a:rPr lang="en-US" sz="2400" dirty="0" smtClean="0">
                <a:latin typeface="Arial Black" pitchFamily="34" charset="0"/>
              </a:rPr>
              <a:t> to </a:t>
            </a:r>
            <a:r>
              <a:rPr lang="en-US" sz="2400" dirty="0">
                <a:latin typeface="Arial Black" pitchFamily="34" charset="0"/>
              </a:rPr>
              <a:t>carry out </a:t>
            </a:r>
            <a:r>
              <a:rPr lang="en-US" sz="2400" dirty="0" smtClean="0">
                <a:solidFill>
                  <a:srgbClr val="FF0000"/>
                </a:solidFill>
                <a:latin typeface="Arial Black" pitchFamily="34" charset="0"/>
              </a:rPr>
              <a:t>cellular respiration</a:t>
            </a:r>
            <a:r>
              <a:rPr lang="en-US" sz="2400" dirty="0" smtClean="0">
                <a:latin typeface="Arial Black" pitchFamily="34" charset="0"/>
              </a:rPr>
              <a:t>, </a:t>
            </a:r>
            <a:r>
              <a:rPr lang="en-US" sz="2400" dirty="0">
                <a:latin typeface="Arial Black" pitchFamily="34" charset="0"/>
              </a:rPr>
              <a:t>and this complex links the </a:t>
            </a:r>
            <a:r>
              <a:rPr lang="en-US" sz="2400" dirty="0" err="1" smtClean="0">
                <a:solidFill>
                  <a:srgbClr val="FF0000"/>
                </a:solidFill>
                <a:latin typeface="Arial Black" pitchFamily="34" charset="0"/>
              </a:rPr>
              <a:t>glycolysis</a:t>
            </a:r>
            <a:r>
              <a:rPr lang="en-US" sz="2400" dirty="0" smtClean="0">
                <a:latin typeface="Arial Black" pitchFamily="34" charset="0"/>
              </a:rPr>
              <a:t> metabolic pathway to </a:t>
            </a:r>
            <a:r>
              <a:rPr lang="en-US" sz="2400" dirty="0">
                <a:latin typeface="Arial Black" pitchFamily="34" charset="0"/>
              </a:rPr>
              <a:t>the </a:t>
            </a:r>
            <a:r>
              <a:rPr lang="en-US" sz="2400" dirty="0" smtClean="0">
                <a:solidFill>
                  <a:srgbClr val="FF0000"/>
                </a:solidFill>
                <a:latin typeface="Arial Black" pitchFamily="34" charset="0"/>
              </a:rPr>
              <a:t>citric acid cycle </a:t>
            </a:r>
          </a:p>
          <a:p>
            <a:pPr algn="just"/>
            <a:endParaRPr lang="en-US" sz="2400" dirty="0" smtClean="0">
              <a:latin typeface="Arial Black" pitchFamily="34" charset="0"/>
            </a:endParaRPr>
          </a:p>
          <a:p>
            <a:pPr algn="just"/>
            <a:r>
              <a:rPr lang="en-US" sz="2400" dirty="0" err="1" smtClean="0">
                <a:latin typeface="Arial Black" pitchFamily="34" charset="0"/>
              </a:rPr>
              <a:t>Pyruvate</a:t>
            </a:r>
            <a:r>
              <a:rPr lang="en-US" sz="2400" dirty="0" smtClean="0">
                <a:latin typeface="Arial Black" pitchFamily="34" charset="0"/>
              </a:rPr>
              <a:t> </a:t>
            </a:r>
            <a:r>
              <a:rPr lang="en-US" sz="2400" dirty="0" err="1">
                <a:latin typeface="Arial Black" pitchFamily="34" charset="0"/>
              </a:rPr>
              <a:t>decarboxylation</a:t>
            </a:r>
            <a:r>
              <a:rPr lang="en-US" sz="2400" dirty="0">
                <a:latin typeface="Arial Black" pitchFamily="34" charset="0"/>
              </a:rPr>
              <a:t> is also known as the "</a:t>
            </a:r>
            <a:r>
              <a:rPr lang="en-US" sz="2400" dirty="0" err="1">
                <a:solidFill>
                  <a:srgbClr val="000099"/>
                </a:solidFill>
                <a:latin typeface="Arial Black" pitchFamily="34" charset="0"/>
              </a:rPr>
              <a:t>pyruvate</a:t>
            </a:r>
            <a:r>
              <a:rPr lang="en-US" sz="2400" dirty="0">
                <a:solidFill>
                  <a:srgbClr val="000099"/>
                </a:solidFill>
                <a:latin typeface="Arial Black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 Black" pitchFamily="34" charset="0"/>
              </a:rPr>
              <a:t>dehydrogenase</a:t>
            </a:r>
            <a:r>
              <a:rPr lang="en-US" sz="2400" dirty="0">
                <a:solidFill>
                  <a:srgbClr val="000099"/>
                </a:solidFill>
                <a:latin typeface="Arial Black" pitchFamily="34" charset="0"/>
              </a:rPr>
              <a:t> reaction</a:t>
            </a:r>
            <a:r>
              <a:rPr lang="en-US" sz="2400" dirty="0">
                <a:latin typeface="Arial Black" pitchFamily="34" charset="0"/>
              </a:rPr>
              <a:t>" because it also involves the oxidation of </a:t>
            </a:r>
            <a:r>
              <a:rPr lang="en-US" sz="2400" dirty="0" err="1" smtClean="0">
                <a:latin typeface="Arial Black" pitchFamily="34" charset="0"/>
              </a:rPr>
              <a:t>pyruvate</a:t>
            </a:r>
            <a:r>
              <a:rPr lang="en-US" sz="2400" dirty="0" smtClean="0">
                <a:latin typeface="Arial Black" pitchFamily="34" charset="0"/>
              </a:rPr>
              <a:t> </a:t>
            </a:r>
            <a:endParaRPr lang="en-US" sz="2400" dirty="0">
              <a:latin typeface="Arial Black" pitchFamily="34" charset="0"/>
            </a:endParaRP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228600"/>
            <a:ext cx="82518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 smtClean="0">
                <a:solidFill>
                  <a:srgbClr val="FF0066"/>
                </a:solidFill>
                <a:latin typeface="Arial Black" pitchFamily="34" charset="0"/>
              </a:rPr>
              <a:t>Pyruvate</a:t>
            </a:r>
            <a:r>
              <a:rPr lang="en-US" sz="2800" dirty="0" smtClean="0">
                <a:solidFill>
                  <a:srgbClr val="FF0066"/>
                </a:solidFill>
                <a:latin typeface="Arial Black" pitchFamily="34" charset="0"/>
              </a:rPr>
              <a:t> </a:t>
            </a:r>
            <a:r>
              <a:rPr lang="en-US" sz="2800" dirty="0" err="1" smtClean="0">
                <a:solidFill>
                  <a:srgbClr val="FF0066"/>
                </a:solidFill>
                <a:latin typeface="Arial Black" pitchFamily="34" charset="0"/>
              </a:rPr>
              <a:t>Dehydrogenase</a:t>
            </a:r>
            <a:r>
              <a:rPr lang="en-US" sz="2800" dirty="0" smtClean="0">
                <a:solidFill>
                  <a:srgbClr val="FF0066"/>
                </a:solidFill>
                <a:latin typeface="Arial Black" pitchFamily="34" charset="0"/>
              </a:rPr>
              <a:t> Complex  (PDH)</a:t>
            </a:r>
            <a:endParaRPr lang="en-US" sz="2800" dirty="0">
              <a:solidFill>
                <a:srgbClr val="FF0066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  <a:ln w="38100"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lnSpc>
                <a:spcPct val="120000"/>
              </a:lnSpc>
            </a:pPr>
            <a:r>
              <a:rPr lang="en-US" sz="2400" dirty="0">
                <a:latin typeface="Arial Black" pitchFamily="34" charset="0"/>
              </a:rPr>
              <a:t>This multi-enzyme complex is related structurally and functionally to the </a:t>
            </a:r>
            <a:r>
              <a:rPr lang="en-US" sz="2400" dirty="0" err="1" smtClean="0">
                <a:solidFill>
                  <a:srgbClr val="000099"/>
                </a:solidFill>
                <a:latin typeface="Arial Black" pitchFamily="34" charset="0"/>
              </a:rPr>
              <a:t>oxoglutarate</a:t>
            </a:r>
            <a:r>
              <a:rPr lang="en-US" sz="2400" dirty="0" smtClean="0">
                <a:solidFill>
                  <a:srgbClr val="000099"/>
                </a:solidFill>
                <a:latin typeface="Arial Black" pitchFamily="34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latin typeface="Arial Black" pitchFamily="34" charset="0"/>
              </a:rPr>
              <a:t>dehydrogenase</a:t>
            </a:r>
            <a:r>
              <a:rPr lang="en-US" sz="2400" dirty="0" smtClean="0">
                <a:solidFill>
                  <a:srgbClr val="000099"/>
                </a:solidFill>
                <a:latin typeface="Arial Black" pitchFamily="34" charset="0"/>
              </a:rPr>
              <a:t> </a:t>
            </a:r>
            <a:r>
              <a:rPr lang="en-US" sz="2400" dirty="0" smtClean="0">
                <a:latin typeface="Arial Black" pitchFamily="34" charset="0"/>
              </a:rPr>
              <a:t>and </a:t>
            </a:r>
            <a:r>
              <a:rPr lang="en-US" sz="2400" dirty="0" smtClean="0">
                <a:solidFill>
                  <a:srgbClr val="000099"/>
                </a:solidFill>
                <a:latin typeface="Arial Black" pitchFamily="34" charset="0"/>
              </a:rPr>
              <a:t>branched chain </a:t>
            </a:r>
            <a:r>
              <a:rPr lang="en-US" sz="2400" dirty="0" err="1" smtClean="0">
                <a:solidFill>
                  <a:srgbClr val="000099"/>
                </a:solidFill>
                <a:latin typeface="Arial Black" pitchFamily="34" charset="0"/>
              </a:rPr>
              <a:t>oxoacid</a:t>
            </a:r>
            <a:r>
              <a:rPr lang="en-US" sz="2400" dirty="0" smtClean="0">
                <a:solidFill>
                  <a:srgbClr val="000099"/>
                </a:solidFill>
                <a:latin typeface="Arial Black" pitchFamily="34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latin typeface="Arial Black" pitchFamily="34" charset="0"/>
              </a:rPr>
              <a:t>dehydrogenase</a:t>
            </a:r>
            <a:r>
              <a:rPr lang="en-US" sz="2400" dirty="0" smtClean="0">
                <a:solidFill>
                  <a:srgbClr val="000099"/>
                </a:solidFill>
                <a:latin typeface="Arial Black" pitchFamily="34" charset="0"/>
              </a:rPr>
              <a:t> </a:t>
            </a:r>
            <a:r>
              <a:rPr lang="en-US" sz="2400" dirty="0" smtClean="0">
                <a:latin typeface="Arial Black" pitchFamily="34" charset="0"/>
              </a:rPr>
              <a:t>multi-enzyme complexes</a:t>
            </a:r>
          </a:p>
          <a:p>
            <a:pPr algn="just">
              <a:lnSpc>
                <a:spcPct val="120000"/>
              </a:lnSpc>
            </a:pPr>
            <a:endParaRPr lang="en-US" sz="2400" dirty="0" smtClean="0">
              <a:latin typeface="Arial Black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en-US" sz="2400" dirty="0" err="1" smtClean="0">
                <a:solidFill>
                  <a:srgbClr val="FF0000"/>
                </a:solidFill>
                <a:latin typeface="Arial Black" pitchFamily="34" charset="0"/>
              </a:rPr>
              <a:t>Pyruvate</a:t>
            </a:r>
            <a:r>
              <a:rPr lang="en-US" sz="2400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 Black" pitchFamily="34" charset="0"/>
              </a:rPr>
              <a:t>Dehydrogenase</a:t>
            </a:r>
            <a:r>
              <a:rPr lang="en-US" sz="2400" dirty="0">
                <a:solidFill>
                  <a:srgbClr val="FF0000"/>
                </a:solidFill>
                <a:latin typeface="Arial Black" pitchFamily="34" charset="0"/>
              </a:rPr>
              <a:t> complex </a:t>
            </a:r>
            <a:r>
              <a:rPr lang="en-US" sz="2400" dirty="0">
                <a:latin typeface="Arial Black" pitchFamily="34" charset="0"/>
              </a:rPr>
              <a:t>(PDH) connects the citric acid cycle and </a:t>
            </a:r>
            <a:r>
              <a:rPr lang="en-US" sz="2400" dirty="0" err="1">
                <a:latin typeface="Arial Black" pitchFamily="34" charset="0"/>
              </a:rPr>
              <a:t>subsquent</a:t>
            </a:r>
            <a:r>
              <a:rPr lang="en-US" sz="2400" dirty="0">
                <a:latin typeface="Arial Black" pitchFamily="34" charset="0"/>
              </a:rPr>
              <a:t> </a:t>
            </a:r>
            <a:r>
              <a:rPr lang="en-US" sz="2400" dirty="0">
                <a:solidFill>
                  <a:srgbClr val="000099"/>
                </a:solidFill>
                <a:latin typeface="Arial Black" pitchFamily="34" charset="0"/>
              </a:rPr>
              <a:t>oxidative </a:t>
            </a:r>
            <a:r>
              <a:rPr lang="en-US" sz="2400" dirty="0" err="1">
                <a:solidFill>
                  <a:srgbClr val="000099"/>
                </a:solidFill>
                <a:latin typeface="Arial Black" pitchFamily="34" charset="0"/>
              </a:rPr>
              <a:t>phosphorylation</a:t>
            </a:r>
            <a:r>
              <a:rPr lang="en-US" sz="2400" dirty="0">
                <a:solidFill>
                  <a:srgbClr val="000099"/>
                </a:solidFill>
                <a:latin typeface="Arial Black" pitchFamily="34" charset="0"/>
              </a:rPr>
              <a:t> to the </a:t>
            </a:r>
            <a:r>
              <a:rPr lang="en-US" sz="2400" dirty="0" err="1">
                <a:solidFill>
                  <a:srgbClr val="000099"/>
                </a:solidFill>
                <a:latin typeface="Arial Black" pitchFamily="34" charset="0"/>
              </a:rPr>
              <a:t>glycolysis</a:t>
            </a:r>
            <a:r>
              <a:rPr lang="en-US" sz="2400" dirty="0">
                <a:solidFill>
                  <a:srgbClr val="000099"/>
                </a:solidFill>
                <a:latin typeface="Arial Black" pitchFamily="34" charset="0"/>
              </a:rPr>
              <a:t>, </a:t>
            </a:r>
            <a:r>
              <a:rPr lang="en-US" sz="2400" dirty="0" err="1">
                <a:solidFill>
                  <a:srgbClr val="000099"/>
                </a:solidFill>
                <a:latin typeface="Arial Black" pitchFamily="34" charset="0"/>
              </a:rPr>
              <a:t>gluconeogenesis</a:t>
            </a:r>
            <a:r>
              <a:rPr lang="en-US" sz="2400" dirty="0">
                <a:solidFill>
                  <a:srgbClr val="000099"/>
                </a:solidFill>
                <a:latin typeface="Arial Black" pitchFamily="34" charset="0"/>
              </a:rPr>
              <a:t> </a:t>
            </a:r>
            <a:r>
              <a:rPr lang="en-US" sz="2400" dirty="0">
                <a:latin typeface="Arial Black" pitchFamily="34" charset="0"/>
              </a:rPr>
              <a:t>and </a:t>
            </a:r>
            <a:r>
              <a:rPr lang="en-US" sz="2400" dirty="0">
                <a:solidFill>
                  <a:srgbClr val="000099"/>
                </a:solidFill>
                <a:latin typeface="Arial Black" pitchFamily="34" charset="0"/>
              </a:rPr>
              <a:t>lipid and amino acid</a:t>
            </a:r>
            <a:r>
              <a:rPr lang="en-US" sz="2400" dirty="0">
                <a:solidFill>
                  <a:srgbClr val="0070C0"/>
                </a:solidFill>
                <a:latin typeface="Arial Black" pitchFamily="34" charset="0"/>
              </a:rPr>
              <a:t> </a:t>
            </a:r>
            <a:r>
              <a:rPr lang="en-US" sz="2400" dirty="0">
                <a:latin typeface="Arial Black" pitchFamily="34" charset="0"/>
              </a:rPr>
              <a:t>metabolism </a:t>
            </a:r>
            <a:r>
              <a:rPr lang="en-US" sz="2400" dirty="0" smtClean="0">
                <a:latin typeface="Arial Black" pitchFamily="34" charset="0"/>
              </a:rPr>
              <a:t>pathways</a:t>
            </a:r>
            <a:endParaRPr lang="en-US" sz="2400" dirty="0">
              <a:latin typeface="Arial Black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 Under aerobic conditions, pyruvate is&#10;converted to acetyl CoA which enters the TCA&#10;cycle to be oxidized to CO2.&#10; ATP is...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381000"/>
            <a:ext cx="8305800" cy="5943600"/>
          </a:xfrm>
          <a:prstGeom prst="rect">
            <a:avLst/>
          </a:prstGeom>
          <a:ln w="38100" cap="sq">
            <a:solidFill>
              <a:srgbClr val="00B05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 Thiamine pyrophosphate (TPP)&#10; Co-enzyme A (CoA)&#10; FAD&#10; NAD+&#10; Lipoamide&#10; The lipoic acid, also called thioctic acid h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304800"/>
            <a:ext cx="8001000" cy="6178173"/>
          </a:xfrm>
          <a:prstGeom prst="rect">
            <a:avLst/>
          </a:prstGeom>
          <a:ln w="38100" cap="sq">
            <a:solidFill>
              <a:srgbClr val="00B05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 Pyruvate Dehydrogenase (Enzyme 1)&#10; Dihydro Lipoyl Trans Acetylase (Enzyme 2)&#10; Dihydro Lipoyl Dehydrogenase (Enzyme 3)&#10; "/>
          <p:cNvPicPr>
            <a:picLocks noChangeAspect="1" noChangeArrowheads="1"/>
          </p:cNvPicPr>
          <p:nvPr/>
        </p:nvPicPr>
        <p:blipFill>
          <a:blip r:embed="rId2"/>
          <a:srcRect t="11473" b="33725"/>
          <a:stretch>
            <a:fillRect/>
          </a:stretch>
        </p:blipFill>
        <p:spPr bwMode="auto">
          <a:xfrm>
            <a:off x="788567" y="914400"/>
            <a:ext cx="7745833" cy="3276600"/>
          </a:xfrm>
          <a:prstGeom prst="rect">
            <a:avLst/>
          </a:prstGeom>
          <a:ln w="38100" cap="sq">
            <a:solidFill>
              <a:srgbClr val="00B05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Rectangle 2"/>
          <p:cNvSpPr/>
          <p:nvPr/>
        </p:nvSpPr>
        <p:spPr>
          <a:xfrm>
            <a:off x="838200" y="4724400"/>
            <a:ext cx="7772400" cy="1200329"/>
          </a:xfrm>
          <a:prstGeom prst="rect">
            <a:avLst/>
          </a:prstGeom>
          <a:ln w="38100"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66"/>
                </a:solidFill>
                <a:latin typeface="Calibri" pitchFamily="34" charset="0"/>
                <a:cs typeface="Calibri" pitchFamily="34" charset="0"/>
              </a:rPr>
              <a:t>An additional structural subunit, the E2/E3 binding protein, is necessary to support the interactions between the E2 and E3 subunits.</a:t>
            </a:r>
            <a:endParaRPr lang="en-US" sz="2400" b="1" dirty="0">
              <a:solidFill>
                <a:srgbClr val="FF0066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 It catalyses oxidative decarboxylation.&#10; It requires TPP.&#10; Thiamine (B1), a B-complex group vitamin is&#10;essential for u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6375" y="328000"/>
            <a:ext cx="7885625" cy="5920400"/>
          </a:xfrm>
          <a:prstGeom prst="rect">
            <a:avLst/>
          </a:prstGeom>
          <a:ln w="38100" cap="sq">
            <a:solidFill>
              <a:srgbClr val="00B05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 Hydroxyethyl group is oxidized to form an&#10;acetyl group and then transferred from TPP&#10;to lipoamide to form acetyl lipoami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1999" y="418264"/>
            <a:ext cx="7866893" cy="5906336"/>
          </a:xfrm>
          <a:prstGeom prst="rect">
            <a:avLst/>
          </a:prstGeom>
          <a:ln w="38100" cap="sq">
            <a:solidFill>
              <a:srgbClr val="00B05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80</TotalTime>
  <Words>223</Words>
  <Application>Microsoft Office PowerPoint</Application>
  <PresentationFormat>On-screen Show (4:3)</PresentationFormat>
  <Paragraphs>32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welcome</dc:creator>
  <cp:lastModifiedBy>welcome</cp:lastModifiedBy>
  <cp:revision>38</cp:revision>
  <dcterms:created xsi:type="dcterms:W3CDTF">2020-06-26T01:47:56Z</dcterms:created>
  <dcterms:modified xsi:type="dcterms:W3CDTF">2020-06-26T14:18:15Z</dcterms:modified>
</cp:coreProperties>
</file>