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0" r:id="rId3"/>
    <p:sldId id="260" r:id="rId4"/>
    <p:sldId id="278" r:id="rId5"/>
    <p:sldId id="272" r:id="rId6"/>
    <p:sldId id="273" r:id="rId7"/>
    <p:sldId id="274" r:id="rId8"/>
    <p:sldId id="276" r:id="rId9"/>
    <p:sldId id="271" r:id="rId10"/>
    <p:sldId id="269" r:id="rId11"/>
    <p:sldId id="270" r:id="rId12"/>
    <p:sldId id="275" r:id="rId13"/>
    <p:sldId id="279" r:id="rId14"/>
    <p:sldId id="268" r:id="rId15"/>
    <p:sldId id="261" r:id="rId16"/>
    <p:sldId id="263" r:id="rId17"/>
    <p:sldId id="265" r:id="rId18"/>
    <p:sldId id="266" r:id="rId19"/>
    <p:sldId id="267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F908-0246-4C98-9B3C-A13F2FBA5DAB}" type="datetimeFigureOut">
              <a:rPr lang="en-US" smtClean="0"/>
              <a:pPr/>
              <a:t>6/27/2020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E834-FE9E-4853-ADD4-A2D5CA91338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F908-0246-4C98-9B3C-A13F2FBA5DAB}" type="datetimeFigureOut">
              <a:rPr lang="en-US" smtClean="0"/>
              <a:pPr/>
              <a:t>6/27/2020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E834-FE9E-4853-ADD4-A2D5CA91338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F908-0246-4C98-9B3C-A13F2FBA5DAB}" type="datetimeFigureOut">
              <a:rPr lang="en-US" smtClean="0"/>
              <a:pPr/>
              <a:t>6/27/2020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E834-FE9E-4853-ADD4-A2D5CA91338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F908-0246-4C98-9B3C-A13F2FBA5DAB}" type="datetimeFigureOut">
              <a:rPr lang="en-US" smtClean="0"/>
              <a:pPr/>
              <a:t>6/27/2020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E834-FE9E-4853-ADD4-A2D5CA91338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F908-0246-4C98-9B3C-A13F2FBA5DAB}" type="datetimeFigureOut">
              <a:rPr lang="en-US" smtClean="0"/>
              <a:pPr/>
              <a:t>6/27/2020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E834-FE9E-4853-ADD4-A2D5CA91338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F908-0246-4C98-9B3C-A13F2FBA5DAB}" type="datetimeFigureOut">
              <a:rPr lang="en-US" smtClean="0"/>
              <a:pPr/>
              <a:t>6/27/2020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E834-FE9E-4853-ADD4-A2D5CA91338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F908-0246-4C98-9B3C-A13F2FBA5DAB}" type="datetimeFigureOut">
              <a:rPr lang="en-US" smtClean="0"/>
              <a:pPr/>
              <a:t>6/27/2020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E834-FE9E-4853-ADD4-A2D5CA91338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F908-0246-4C98-9B3C-A13F2FBA5DAB}" type="datetimeFigureOut">
              <a:rPr lang="en-US" smtClean="0"/>
              <a:pPr/>
              <a:t>6/27/2020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E834-FE9E-4853-ADD4-A2D5CA91338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F908-0246-4C98-9B3C-A13F2FBA5DAB}" type="datetimeFigureOut">
              <a:rPr lang="en-US" smtClean="0"/>
              <a:pPr/>
              <a:t>6/27/2020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E834-FE9E-4853-ADD4-A2D5CA91338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F908-0246-4C98-9B3C-A13F2FBA5DAB}" type="datetimeFigureOut">
              <a:rPr lang="en-US" smtClean="0"/>
              <a:pPr/>
              <a:t>6/27/2020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E834-FE9E-4853-ADD4-A2D5CA91338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F908-0246-4C98-9B3C-A13F2FBA5DAB}" type="datetimeFigureOut">
              <a:rPr lang="en-US" smtClean="0"/>
              <a:pPr/>
              <a:t>6/27/2020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E834-FE9E-4853-ADD4-A2D5CA91338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F908-0246-4C98-9B3C-A13F2FBA5DAB}" type="datetimeFigureOut">
              <a:rPr lang="en-US" smtClean="0"/>
              <a:pPr/>
              <a:t>6/27/2020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CE834-FE9E-4853-ADD4-A2D5CA91338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lbertus" pitchFamily="34" charset="0"/>
              </a:rPr>
              <a:t>DEPARTMENT OF NUTRITION AND DIETETICS</a:t>
            </a:r>
            <a:endParaRPr lang="en-IN" dirty="0">
              <a:latin typeface="Albertus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5720" y="2857496"/>
            <a:ext cx="8715436" cy="17526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Albertus Medium" pitchFamily="34" charset="0"/>
              </a:rPr>
              <a:t>CLASS                       : Second year  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Albertus Medium" pitchFamily="34" charset="0"/>
              </a:rPr>
              <a:t>SUBJECT                    : Nutrition Through Life Cycle                                          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Albertus Medium" pitchFamily="34" charset="0"/>
              </a:rPr>
              <a:t>SUBJECT CODE          : 16SCCND4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Albertus Medium" pitchFamily="34" charset="0"/>
              </a:rPr>
              <a:t>SUBJECT INCHARGE  : MS.R. </a:t>
            </a:r>
            <a:r>
              <a:rPr lang="en-US" sz="2000" dirty="0" err="1" smtClean="0">
                <a:solidFill>
                  <a:schemeClr val="tx1"/>
                </a:solidFill>
                <a:latin typeface="Albertus Medium" pitchFamily="34" charset="0"/>
              </a:rPr>
              <a:t>Kaviyarasi</a:t>
            </a:r>
            <a:endParaRPr lang="en-US" sz="2000" dirty="0" smtClean="0">
              <a:solidFill>
                <a:schemeClr val="tx1"/>
              </a:solidFill>
              <a:latin typeface="Albertus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01122" cy="6297634"/>
          </a:xfrm>
          <a:ln cap="rnd">
            <a:solidFill>
              <a:schemeClr val="accent5">
                <a:lumMod val="40000"/>
                <a:lumOff val="60000"/>
              </a:schemeClr>
            </a:solidFill>
            <a:prstDash val="dashDot"/>
          </a:ln>
          <a:effectLst>
            <a:outerShdw blurRad="50800" dist="50800" dir="5400000" algn="ctr" rotWithShape="0">
              <a:schemeClr val="accent5">
                <a:lumMod val="40000"/>
                <a:lumOff val="60000"/>
                <a:alpha val="93000"/>
              </a:schemeClr>
            </a:outerShdw>
          </a:effectLst>
        </p:spPr>
        <p:txBody>
          <a:bodyPr>
            <a:noAutofit/>
          </a:bodyPr>
          <a:lstStyle/>
          <a:p>
            <a:endParaRPr lang="en-IN" sz="7200" dirty="0"/>
          </a:p>
        </p:txBody>
      </p:sp>
      <p:pic>
        <p:nvPicPr>
          <p:cNvPr id="6" name="Content Placeholder 5" descr="Screenshot_2020-06-23 Safely weight gain during your pregnancy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714356"/>
            <a:ext cx="7355475" cy="5572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29642" cy="6357982"/>
          </a:xfrm>
          <a:ln w="25400" cap="rnd">
            <a:solidFill>
              <a:schemeClr val="accent5">
                <a:lumMod val="40000"/>
                <a:lumOff val="60000"/>
              </a:schemeClr>
            </a:solidFill>
            <a:prstDash val="dashDot"/>
          </a:ln>
          <a:effectLst>
            <a:outerShdw blurRad="50800" dist="50800" dir="5400000" algn="ctr" rotWithShape="0">
              <a:schemeClr val="accent5">
                <a:lumMod val="20000"/>
                <a:lumOff val="80000"/>
                <a:alpha val="93000"/>
              </a:schemeClr>
            </a:outerShdw>
          </a:effectLst>
        </p:spPr>
        <p:txBody>
          <a:bodyPr>
            <a:noAutofit/>
          </a:bodyPr>
          <a:lstStyle/>
          <a:p>
            <a:endParaRPr lang="en-IN" sz="8800" dirty="0"/>
          </a:p>
        </p:txBody>
      </p:sp>
      <p:pic>
        <p:nvPicPr>
          <p:cNvPr id="4" name="Content Placeholder 3" descr="Screenshot_2020-06-23 Safely weight gain during your pregnancy(2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642918"/>
            <a:ext cx="7858180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6297634"/>
          </a:xfrm>
          <a:ln w="25400" cap="rnd">
            <a:solidFill>
              <a:schemeClr val="accent5">
                <a:lumMod val="40000"/>
                <a:lumOff val="60000"/>
              </a:schemeClr>
            </a:solidFill>
            <a:prstDash val="dashDot"/>
          </a:ln>
          <a:effectLst>
            <a:outerShdw blurRad="50800" dist="50800" dir="5400000" algn="ctr" rotWithShape="0">
              <a:schemeClr val="accent5">
                <a:lumMod val="40000"/>
                <a:lumOff val="60000"/>
                <a:alpha val="95000"/>
              </a:schemeClr>
            </a:outerShdw>
          </a:effectLst>
        </p:spPr>
        <p:txBody>
          <a:bodyPr>
            <a:normAutofit/>
          </a:bodyPr>
          <a:lstStyle/>
          <a:p>
            <a:endParaRPr lang="en-IN" sz="6600" dirty="0"/>
          </a:p>
        </p:txBody>
      </p:sp>
      <p:pic>
        <p:nvPicPr>
          <p:cNvPr id="4" name="Content Placeholder 3" descr="Screenshot_2020-06-23 Weight Gain During Pregnancy Dr Rafi Rozan(4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09" y="571480"/>
            <a:ext cx="7885309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01122" cy="6297634"/>
          </a:xfrm>
          <a:ln w="25400" cap="rnd">
            <a:solidFill>
              <a:schemeClr val="accent5">
                <a:lumMod val="40000"/>
                <a:lumOff val="60000"/>
              </a:schemeClr>
            </a:solidFill>
            <a:prstDash val="dashDot"/>
          </a:ln>
          <a:effectLst>
            <a:outerShdw blurRad="50800" dist="50800" dir="5400000" algn="ctr" rotWithShape="0">
              <a:schemeClr val="accent5">
                <a:lumMod val="40000"/>
                <a:lumOff val="60000"/>
                <a:alpha val="93000"/>
              </a:schemeClr>
            </a:outerShdw>
          </a:effectLst>
        </p:spPr>
        <p:txBody>
          <a:bodyPr>
            <a:noAutofit/>
          </a:bodyPr>
          <a:lstStyle/>
          <a:p>
            <a:endParaRPr lang="en-IN" sz="1100" dirty="0"/>
          </a:p>
        </p:txBody>
      </p:sp>
      <p:pic>
        <p:nvPicPr>
          <p:cNvPr id="6" name="Content Placeholder 5" descr="Screenshot_2020-06-23 CH082-Weight-Gain-Chart-510x600 jpg (JPEG Image, 510 × 600 pixels)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500042"/>
            <a:ext cx="5214974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  <a:ln w="25400" cap="rnd">
            <a:solidFill>
              <a:schemeClr val="accent5">
                <a:lumMod val="40000"/>
                <a:lumOff val="60000"/>
              </a:schemeClr>
            </a:solidFill>
            <a:prstDash val="dashDot"/>
          </a:ln>
          <a:effectLst>
            <a:outerShdw blurRad="50800" dist="50800" dir="5400000" algn="ctr" rotWithShape="0">
              <a:schemeClr val="accent5">
                <a:lumMod val="40000"/>
                <a:lumOff val="60000"/>
                <a:alpha val="94000"/>
              </a:schemeClr>
            </a:outerShdw>
          </a:effectLst>
        </p:spPr>
        <p:txBody>
          <a:bodyPr>
            <a:noAutofit/>
          </a:bodyPr>
          <a:lstStyle/>
          <a:p>
            <a:endParaRPr lang="en-IN" sz="8000" dirty="0"/>
          </a:p>
        </p:txBody>
      </p:sp>
      <p:pic>
        <p:nvPicPr>
          <p:cNvPr id="4" name="Content Placeholder 3" descr="Screenshot_2020-06-23 Nutrition during pregnancy and lactation Nutrition during infancy - ppt video online downloa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714356"/>
            <a:ext cx="7500989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  <a:ln w="25400" cap="rnd">
            <a:solidFill>
              <a:schemeClr val="accent5">
                <a:lumMod val="40000"/>
                <a:lumOff val="60000"/>
              </a:schemeClr>
            </a:solidFill>
            <a:prstDash val="dashDot"/>
          </a:ln>
          <a:effectLst>
            <a:outerShdw blurRad="50800" dist="50800" dir="5400000" algn="ctr" rotWithShape="0">
              <a:schemeClr val="accent5">
                <a:lumMod val="40000"/>
                <a:lumOff val="60000"/>
                <a:alpha val="92000"/>
              </a:schemeClr>
            </a:outerShdw>
          </a:effectLst>
        </p:spPr>
        <p:txBody>
          <a:bodyPr>
            <a:noAutofit/>
          </a:bodyPr>
          <a:lstStyle/>
          <a:p>
            <a:endParaRPr lang="en-IN" sz="1400" dirty="0"/>
          </a:p>
        </p:txBody>
      </p:sp>
      <p:pic>
        <p:nvPicPr>
          <p:cNvPr id="4" name="Content Placeholder 3" descr="Screenshot_2020-06-23 Nutrition during pregnancy and lactation Nutrition during infancy - ppt video online download(1)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57224" y="642918"/>
            <a:ext cx="7429552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72476" cy="6357982"/>
          </a:xfrm>
          <a:ln w="25400" cap="rnd">
            <a:solidFill>
              <a:schemeClr val="accent5">
                <a:lumMod val="40000"/>
                <a:lumOff val="60000"/>
              </a:schemeClr>
            </a:solidFill>
            <a:prstDash val="dashDot"/>
          </a:ln>
          <a:effectLst>
            <a:outerShdw blurRad="50800" dist="50800" dir="5400000" algn="ctr" rotWithShape="0">
              <a:schemeClr val="accent5">
                <a:lumMod val="40000"/>
                <a:lumOff val="60000"/>
                <a:alpha val="92000"/>
              </a:schemeClr>
            </a:outerShdw>
          </a:effectLst>
        </p:spPr>
        <p:txBody>
          <a:bodyPr>
            <a:noAutofit/>
          </a:bodyPr>
          <a:lstStyle/>
          <a:p>
            <a:endParaRPr lang="en-IN" sz="1100" dirty="0"/>
          </a:p>
        </p:txBody>
      </p:sp>
      <p:pic>
        <p:nvPicPr>
          <p:cNvPr id="4" name="Content Placeholder 3" descr="Screenshot_2020-06-23 Nutrition during pregnancy and lactation Nutrition during infancy - ppt video online download(2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571480"/>
            <a:ext cx="7500989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6297634"/>
          </a:xfrm>
          <a:ln w="25400" cap="rnd">
            <a:solidFill>
              <a:schemeClr val="accent5">
                <a:lumMod val="40000"/>
                <a:lumOff val="60000"/>
              </a:schemeClr>
            </a:solidFill>
            <a:prstDash val="dashDot"/>
          </a:ln>
          <a:effectLst>
            <a:outerShdw blurRad="50800" dist="50800" dir="5400000" algn="ctr" rotWithShape="0">
              <a:schemeClr val="accent5">
                <a:lumMod val="40000"/>
                <a:lumOff val="60000"/>
                <a:alpha val="93000"/>
              </a:schemeClr>
            </a:outerShdw>
          </a:effectLst>
        </p:spPr>
        <p:txBody>
          <a:bodyPr>
            <a:noAutofit/>
          </a:bodyPr>
          <a:lstStyle/>
          <a:p>
            <a:endParaRPr lang="en-IN" sz="900" dirty="0"/>
          </a:p>
        </p:txBody>
      </p:sp>
      <p:pic>
        <p:nvPicPr>
          <p:cNvPr id="6" name="Content Placeholder 5" descr="Screenshot_2020-06-23 Nutrition during pregnancy and lactation Nutrition during infancy - ppt video online download(4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714356"/>
            <a:ext cx="7786741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6297634"/>
          </a:xfrm>
          <a:ln w="25400" cap="rnd">
            <a:solidFill>
              <a:schemeClr val="accent5">
                <a:lumMod val="40000"/>
                <a:lumOff val="60000"/>
              </a:schemeClr>
            </a:solidFill>
            <a:prstDash val="dashDot"/>
          </a:ln>
          <a:effectLst>
            <a:outerShdw blurRad="50800" dist="50800" dir="5400000" algn="ctr" rotWithShape="0">
              <a:schemeClr val="accent5">
                <a:lumMod val="40000"/>
                <a:lumOff val="60000"/>
                <a:alpha val="89000"/>
              </a:schemeClr>
            </a:outerShdw>
          </a:effectLst>
        </p:spPr>
        <p:txBody>
          <a:bodyPr>
            <a:noAutofit/>
          </a:bodyPr>
          <a:lstStyle/>
          <a:p>
            <a:endParaRPr lang="en-IN" sz="1000" dirty="0"/>
          </a:p>
        </p:txBody>
      </p:sp>
      <p:pic>
        <p:nvPicPr>
          <p:cNvPr id="4" name="Content Placeholder 3" descr="Screenshot_2020-06-23 Nutrition during pregnancy and lactation Nutrition during infancy - ppt video online download(5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714356"/>
            <a:ext cx="7358113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  <a:ln w="25400" cap="rnd">
            <a:solidFill>
              <a:schemeClr val="accent5">
                <a:lumMod val="40000"/>
                <a:lumOff val="60000"/>
              </a:schemeClr>
            </a:solidFill>
            <a:prstDash val="dashDot"/>
          </a:ln>
          <a:effectLst>
            <a:outerShdw blurRad="50800" dist="50800" dir="5400000" algn="ctr" rotWithShape="0">
              <a:schemeClr val="accent5">
                <a:lumMod val="40000"/>
                <a:lumOff val="60000"/>
                <a:alpha val="92000"/>
              </a:schemeClr>
            </a:outerShdw>
          </a:effectLst>
        </p:spPr>
        <p:txBody>
          <a:bodyPr>
            <a:noAutofit/>
          </a:bodyPr>
          <a:lstStyle/>
          <a:p>
            <a:endParaRPr lang="en-IN" sz="1050" dirty="0"/>
          </a:p>
        </p:txBody>
      </p:sp>
      <p:pic>
        <p:nvPicPr>
          <p:cNvPr id="4" name="Content Placeholder 3" descr="Screenshot_2020-06-23 Nutrition during pregnancy and lactation Nutrition during infancy - ppt video online download(6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714356"/>
            <a:ext cx="7286675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6429420"/>
          </a:xfrm>
          <a:ln w="22225" cap="rnd">
            <a:solidFill>
              <a:schemeClr val="accent4">
                <a:lumMod val="40000"/>
                <a:lumOff val="60000"/>
              </a:schemeClr>
            </a:solidFill>
            <a:prstDash val="sysDash"/>
            <a:round/>
          </a:ln>
          <a:effectLst>
            <a:outerShdw blurRad="63500" sx="102000" sy="102000" algn="ctr" rotWithShape="0">
              <a:prstClr val="black">
                <a:alpha val="43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latin typeface="Albertus Extra Bold" pitchFamily="34" charset="0"/>
              </a:rPr>
              <a:t>UNIT-1</a:t>
            </a:r>
            <a:br>
              <a:rPr lang="en-US" dirty="0" smtClean="0">
                <a:latin typeface="Albertus Extra Bold" pitchFamily="34" charset="0"/>
              </a:rPr>
            </a:br>
            <a:r>
              <a:rPr lang="en-US" dirty="0" smtClean="0">
                <a:latin typeface="Albertus Extra Bold" pitchFamily="34" charset="0"/>
              </a:rPr>
              <a:t/>
            </a:r>
            <a:br>
              <a:rPr lang="en-US" dirty="0" smtClean="0">
                <a:latin typeface="Albertus Extra Bold" pitchFamily="34" charset="0"/>
              </a:rPr>
            </a:br>
            <a:r>
              <a:rPr lang="en-US" dirty="0" smtClean="0">
                <a:latin typeface="Albertus Extra Bold" pitchFamily="34" charset="0"/>
              </a:rPr>
              <a:t>WEIGHT GAIN IN PREGNANCY</a:t>
            </a:r>
            <a:endParaRPr lang="en-IN" dirty="0"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72476" cy="6215106"/>
          </a:xfrm>
          <a:ln w="25400">
            <a:solidFill>
              <a:schemeClr val="accent5">
                <a:lumMod val="60000"/>
                <a:lumOff val="40000"/>
              </a:schemeClr>
            </a:solidFill>
            <a:prstDash val="dashDot"/>
          </a:ln>
          <a:effectLst>
            <a:outerShdw blurRad="177800" dist="50800" dir="5400000" algn="ctr" rotWithShape="0">
              <a:schemeClr val="accent5">
                <a:lumMod val="40000"/>
                <a:lumOff val="60000"/>
                <a:alpha val="88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z="5400" dirty="0" smtClean="0">
                <a:latin typeface="Albertus Extra Bold" pitchFamily="34" charset="0"/>
              </a:rPr>
              <a:t>THANK YOU</a:t>
            </a:r>
            <a:endParaRPr lang="en-IN" sz="5400" dirty="0">
              <a:latin typeface="Albertus Extra Bol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29642" cy="6500858"/>
          </a:xfrm>
          <a:ln w="34925" cap="rnd">
            <a:solidFill>
              <a:schemeClr val="accent5">
                <a:lumMod val="40000"/>
                <a:lumOff val="60000"/>
              </a:schemeClr>
            </a:solidFill>
            <a:prstDash val="dashDot"/>
          </a:ln>
          <a:effectLst>
            <a:outerShdw blurRad="50800" dist="50800" dir="5400000" algn="ctr" rotWithShape="0">
              <a:schemeClr val="accent5">
                <a:lumMod val="40000"/>
                <a:lumOff val="60000"/>
                <a:alpha val="30000"/>
              </a:schemeClr>
            </a:outerShdw>
          </a:effectLst>
        </p:spPr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Screenshot_2020-05-28 Why do you gain weight during pregnancy bmi - Google Search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85852" y="285728"/>
            <a:ext cx="6786563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6357982"/>
          </a:xfrm>
          <a:ln w="25400" cap="rnd">
            <a:solidFill>
              <a:schemeClr val="accent5">
                <a:lumMod val="40000"/>
                <a:lumOff val="60000"/>
              </a:schemeClr>
            </a:solidFill>
            <a:prstDash val="dashDot"/>
          </a:ln>
          <a:effectLst>
            <a:outerShdw blurRad="50800" dist="50800" dir="5400000" algn="ctr" rotWithShape="0">
              <a:schemeClr val="accent5">
                <a:lumMod val="40000"/>
                <a:lumOff val="60000"/>
                <a:alpha val="79000"/>
              </a:schemeClr>
            </a:outerShdw>
          </a:effectLst>
        </p:spPr>
        <p:txBody>
          <a:bodyPr>
            <a:normAutofit/>
          </a:bodyPr>
          <a:lstStyle/>
          <a:p>
            <a:endParaRPr lang="en-IN" sz="6000" dirty="0"/>
          </a:p>
        </p:txBody>
      </p:sp>
      <p:pic>
        <p:nvPicPr>
          <p:cNvPr id="4" name="Content Placeholder 3" descr="Screenshot_2020-06-23 chart jpg (JPEG Image, 650 × 599 pixels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428604"/>
            <a:ext cx="5929354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6429420"/>
          </a:xfrm>
          <a:ln w="25400">
            <a:solidFill>
              <a:schemeClr val="accent5">
                <a:lumMod val="40000"/>
                <a:lumOff val="60000"/>
              </a:schemeClr>
            </a:solidFill>
            <a:prstDash val="dashDot"/>
          </a:ln>
          <a:effectLst>
            <a:outerShdw blurRad="50800" dist="50800" dir="5400000" algn="ctr" rotWithShape="0">
              <a:schemeClr val="accent5">
                <a:lumMod val="40000"/>
                <a:lumOff val="60000"/>
                <a:alpha val="89000"/>
              </a:schemeClr>
            </a:outerShdw>
          </a:effectLst>
        </p:spPr>
        <p:txBody>
          <a:bodyPr>
            <a:normAutofit/>
          </a:bodyPr>
          <a:lstStyle/>
          <a:p>
            <a:endParaRPr lang="en-IN" sz="6600" dirty="0"/>
          </a:p>
        </p:txBody>
      </p:sp>
      <p:pic>
        <p:nvPicPr>
          <p:cNvPr id="4" name="Content Placeholder 3" descr="Screenshot_2020-06-23 Weight Gain During Pregnancy Dr Rafi Rozan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262" y="571480"/>
            <a:ext cx="7991475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6297634"/>
          </a:xfrm>
          <a:ln w="25400" cap="rnd">
            <a:solidFill>
              <a:schemeClr val="accent5">
                <a:lumMod val="40000"/>
                <a:lumOff val="60000"/>
              </a:schemeClr>
            </a:solidFill>
            <a:prstDash val="dashDot"/>
          </a:ln>
          <a:effectLst>
            <a:outerShdw blurRad="50800" dist="50800" dir="5400000" algn="ctr" rotWithShape="0">
              <a:schemeClr val="accent5">
                <a:lumMod val="40000"/>
                <a:lumOff val="60000"/>
                <a:alpha val="95000"/>
              </a:schemeClr>
            </a:outerShdw>
          </a:effectLst>
        </p:spPr>
        <p:txBody>
          <a:bodyPr>
            <a:noAutofit/>
          </a:bodyPr>
          <a:lstStyle/>
          <a:p>
            <a:endParaRPr lang="en-IN" sz="8000" dirty="0"/>
          </a:p>
        </p:txBody>
      </p:sp>
      <p:pic>
        <p:nvPicPr>
          <p:cNvPr id="4" name="Content Placeholder 3" descr="Screenshot_2020-06-23 Weight Gain During Pregnancy Dr Rafi Rozan(2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262" y="500042"/>
            <a:ext cx="7991475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01122" cy="6369072"/>
          </a:xfrm>
          <a:ln w="25400" cap="rnd">
            <a:solidFill>
              <a:schemeClr val="accent5">
                <a:lumMod val="40000"/>
                <a:lumOff val="60000"/>
              </a:schemeClr>
            </a:solidFill>
            <a:prstDash val="dashDot"/>
          </a:ln>
          <a:effectLst>
            <a:outerShdw blurRad="50800" dist="50800" dir="5400000" algn="ctr" rotWithShape="0">
              <a:schemeClr val="accent5">
                <a:lumMod val="40000"/>
                <a:lumOff val="60000"/>
                <a:alpha val="95000"/>
              </a:schemeClr>
            </a:outerShdw>
          </a:effectLst>
        </p:spPr>
        <p:txBody>
          <a:bodyPr>
            <a:noAutofit/>
          </a:bodyPr>
          <a:lstStyle/>
          <a:p>
            <a:endParaRPr lang="en-IN" sz="8000" dirty="0"/>
          </a:p>
        </p:txBody>
      </p:sp>
      <p:pic>
        <p:nvPicPr>
          <p:cNvPr id="4" name="Content Placeholder 3" descr="Screenshot_2020-06-23 Weight Gain During Pregnancy Dr Rafi Rozan(3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262" y="571480"/>
            <a:ext cx="7991475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429420"/>
          </a:xfrm>
          <a:ln cap="rnd">
            <a:solidFill>
              <a:schemeClr val="accent5">
                <a:lumMod val="40000"/>
                <a:lumOff val="60000"/>
              </a:schemeClr>
            </a:solidFill>
            <a:prstDash val="dashDot"/>
          </a:ln>
          <a:effectLst>
            <a:outerShdw blurRad="50800" dist="50800" dir="5400000" algn="ctr" rotWithShape="0">
              <a:schemeClr val="accent5">
                <a:lumMod val="40000"/>
                <a:lumOff val="60000"/>
                <a:alpha val="94000"/>
              </a:schemeClr>
            </a:outerShdw>
          </a:effectLst>
        </p:spPr>
        <p:txBody>
          <a:bodyPr>
            <a:normAutofit/>
          </a:bodyPr>
          <a:lstStyle/>
          <a:p>
            <a:endParaRPr lang="en-IN" sz="6600" dirty="0"/>
          </a:p>
        </p:txBody>
      </p:sp>
      <p:pic>
        <p:nvPicPr>
          <p:cNvPr id="6" name="Content Placeholder 5" descr="Screenshot_2020-06-23 Weight gain during pregnanc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8358246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6369072"/>
          </a:xfrm>
          <a:ln cap="rnd">
            <a:solidFill>
              <a:schemeClr val="accent5">
                <a:lumMod val="40000"/>
                <a:lumOff val="60000"/>
              </a:schemeClr>
            </a:solidFill>
            <a:prstDash val="dashDot"/>
          </a:ln>
          <a:effectLst>
            <a:outerShdw blurRad="50800" dist="50800" dir="5400000" algn="ctr" rotWithShape="0">
              <a:schemeClr val="accent5">
                <a:lumMod val="40000"/>
                <a:lumOff val="60000"/>
                <a:alpha val="93000"/>
              </a:schemeClr>
            </a:outerShdw>
          </a:effectLst>
        </p:spPr>
        <p:txBody>
          <a:bodyPr>
            <a:noAutofit/>
          </a:bodyPr>
          <a:lstStyle/>
          <a:p>
            <a:endParaRPr lang="en-IN" sz="7200" dirty="0"/>
          </a:p>
        </p:txBody>
      </p:sp>
      <p:pic>
        <p:nvPicPr>
          <p:cNvPr id="4" name="Content Placeholder 3" descr="Screenshot_2020-06-23 Safely weight gain during your pregnanc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00042"/>
            <a:ext cx="7929618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28</Words>
  <Application>Microsoft Office PowerPoint</Application>
  <PresentationFormat>On-screen Show (4:3)</PresentationFormat>
  <Paragraphs>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DEPARTMENT OF NUTRITION AND DIETETICS</vt:lpstr>
      <vt:lpstr>UNIT-1  WEIGHT GAIN IN PREGNANCY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Huu</dc:title>
  <dc:creator>Rojaa</dc:creator>
  <cp:lastModifiedBy>ELCOT</cp:lastModifiedBy>
  <cp:revision>22</cp:revision>
  <dcterms:created xsi:type="dcterms:W3CDTF">2020-06-23T09:32:20Z</dcterms:created>
  <dcterms:modified xsi:type="dcterms:W3CDTF">2020-06-27T11:27:27Z</dcterms:modified>
</cp:coreProperties>
</file>