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84AE-D2A1-4B4D-96C0-3F946A0DD244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CA8AE-BBE3-483C-9791-34DD394FEC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2274838"/>
            <a:ext cx="807249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IN" sz="28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  <a:t>DIETETICS-II</a:t>
            </a:r>
            <a:b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  <a:t>III </a:t>
            </a:r>
            <a:r>
              <a:rPr lang="en-IN" sz="2800" dirty="0" err="1" smtClean="0">
                <a:solidFill>
                  <a:srgbClr val="00B0F0"/>
                </a:solidFill>
                <a:latin typeface="Bookman Old Style" pitchFamily="18" charset="0"/>
              </a:rPr>
              <a:t>B.Sc</a:t>
            </a:r>
            <a: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  <a:t> NUTRITION AND DIETETICS</a:t>
            </a:r>
            <a:b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en-IN" sz="2800" dirty="0" smtClean="0">
                <a:solidFill>
                  <a:srgbClr val="00B0F0"/>
                </a:solidFill>
                <a:latin typeface="Bookman Old Style" pitchFamily="18" charset="0"/>
              </a:rPr>
              <a:t>SUBJECT INCHARGE: R.VIJAYALAKSHMI</a:t>
            </a:r>
            <a:r>
              <a:rPr lang="en-IN" dirty="0" smtClean="0">
                <a:solidFill>
                  <a:srgbClr val="00B0F0"/>
                </a:solidFill>
                <a:latin typeface="Bookman Old Style" pitchFamily="18" charset="0"/>
              </a:rPr>
              <a:t/>
            </a:r>
            <a:br>
              <a:rPr lang="en-IN" dirty="0" smtClean="0">
                <a:solidFill>
                  <a:srgbClr val="00B0F0"/>
                </a:solidFill>
                <a:latin typeface="Bookman Old Style" pitchFamily="18" charset="0"/>
              </a:rPr>
            </a:br>
            <a:endParaRPr lang="en-US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1538" y="1142984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rgbClr val="C00000"/>
                </a:solidFill>
                <a:latin typeface="Bookman Old Style" pitchFamily="18" charset="0"/>
              </a:rPr>
              <a:t>DEPARTMENT OF NUTRITION AND DIETETICS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1625" y="1018412"/>
            <a:ext cx="6004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AIMS OF DIET</a:t>
            </a:r>
            <a:r>
              <a:rPr kumimoji="0" lang="en-US" sz="4400" b="0" i="0" u="none" strike="noStrike" kern="1200" cap="none" spc="-6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THERAPY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408910"/>
            <a:ext cx="7291070" cy="22694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Maintain normal biochemistry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level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Minimize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symptoms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Prevent </a:t>
            </a:r>
            <a:r>
              <a:rPr sz="3200" spc="-5" dirty="0">
                <a:latin typeface="Arial"/>
                <a:cs typeface="Arial"/>
              </a:rPr>
              <a:t>malnutrition and </a:t>
            </a:r>
            <a:r>
              <a:rPr sz="3200" dirty="0">
                <a:latin typeface="Arial"/>
                <a:cs typeface="Arial"/>
              </a:rPr>
              <a:t>un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intentional  weight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loss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1094612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01037"/>
            <a:ext cx="7225665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What are the </a:t>
            </a:r>
            <a:r>
              <a:rPr sz="3200" spc="-5" dirty="0">
                <a:latin typeface="Arial"/>
                <a:cs typeface="Arial"/>
              </a:rPr>
              <a:t>basic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principles?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Evaluation of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patient’s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diet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-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Suggestions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modify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main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meals</a:t>
            </a:r>
            <a:endParaRPr sz="3200">
              <a:latin typeface="Arial"/>
              <a:cs typeface="Arial"/>
            </a:endParaRPr>
          </a:p>
          <a:p>
            <a:pPr marL="355600" marR="185420" indent="-342900">
              <a:lnSpc>
                <a:spcPct val="100000"/>
              </a:lnSpc>
              <a:spcBef>
                <a:spcPts val="770"/>
              </a:spcBef>
              <a:buChar char="-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Give </a:t>
            </a:r>
            <a:r>
              <a:rPr sz="3200" spc="-5" dirty="0">
                <a:latin typeface="Arial"/>
                <a:cs typeface="Arial"/>
              </a:rPr>
              <a:t>reliable and practical options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  </a:t>
            </a:r>
            <a:r>
              <a:rPr sz="3200" spc="-5" dirty="0">
                <a:latin typeface="Arial"/>
                <a:cs typeface="Arial"/>
              </a:rPr>
              <a:t>alternate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foods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1170812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77237"/>
            <a:ext cx="6184265" cy="2854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When </a:t>
            </a:r>
            <a:r>
              <a:rPr sz="3200" spc="-5" dirty="0">
                <a:latin typeface="Arial"/>
                <a:cs typeface="Arial"/>
              </a:rPr>
              <a:t>giving appointment-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Explain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Where </a:t>
            </a:r>
            <a:r>
              <a:rPr sz="3200" spc="-5" dirty="0">
                <a:latin typeface="Arial"/>
                <a:cs typeface="Arial"/>
              </a:rPr>
              <a:t>and when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come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How </a:t>
            </a:r>
            <a:r>
              <a:rPr sz="3200" spc="-5" dirty="0">
                <a:latin typeface="Arial"/>
                <a:cs typeface="Arial"/>
              </a:rPr>
              <a:t>long </a:t>
            </a:r>
            <a:r>
              <a:rPr sz="3200" spc="-10" dirty="0">
                <a:latin typeface="Arial"/>
                <a:cs typeface="Arial"/>
              </a:rPr>
              <a:t>it </a:t>
            </a:r>
            <a:r>
              <a:rPr sz="3200" dirty="0">
                <a:latin typeface="Arial"/>
                <a:cs typeface="Arial"/>
              </a:rPr>
              <a:t>will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take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How </a:t>
            </a:r>
            <a:r>
              <a:rPr sz="3200" spc="-5" dirty="0">
                <a:latin typeface="Arial"/>
                <a:cs typeface="Arial"/>
              </a:rPr>
              <a:t>much </a:t>
            </a:r>
            <a:r>
              <a:rPr sz="3200" dirty="0">
                <a:latin typeface="Arial"/>
                <a:cs typeface="Arial"/>
              </a:rPr>
              <a:t>is the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fee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249804" y="850137"/>
            <a:ext cx="46450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6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COUSELLING</a:t>
            </a:r>
            <a:endParaRPr kumimoji="0" lang="en-US" sz="4400" b="0" i="0" u="none" strike="noStrike" kern="1200" cap="none" spc="-1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53590"/>
            <a:ext cx="7833359" cy="417258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Attending </a:t>
            </a:r>
            <a:r>
              <a:rPr sz="3200" dirty="0">
                <a:latin typeface="Arial"/>
                <a:cs typeface="Arial"/>
              </a:rPr>
              <a:t>– Giving </a:t>
            </a:r>
            <a:r>
              <a:rPr sz="3200" spc="-5" dirty="0">
                <a:latin typeface="Arial"/>
                <a:cs typeface="Arial"/>
              </a:rPr>
              <a:t>someone our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attention  </a:t>
            </a:r>
            <a:r>
              <a:rPr sz="3200" dirty="0">
                <a:latin typeface="Arial"/>
                <a:cs typeface="Arial"/>
              </a:rPr>
              <a:t>as </a:t>
            </a:r>
            <a:r>
              <a:rPr sz="3200" spc="-5" dirty="0">
                <a:latin typeface="Arial"/>
                <a:cs typeface="Arial"/>
              </a:rPr>
              <a:t>fully </a:t>
            </a:r>
            <a:r>
              <a:rPr sz="3200" dirty="0">
                <a:latin typeface="Arial"/>
                <a:cs typeface="Arial"/>
              </a:rPr>
              <a:t>as we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Attending non verbal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communication</a:t>
            </a:r>
            <a:endParaRPr sz="3200">
              <a:latin typeface="Arial"/>
              <a:cs typeface="Arial"/>
            </a:endParaRPr>
          </a:p>
          <a:p>
            <a:pPr marL="596265" lvl="1" indent="-247650">
              <a:lnSpc>
                <a:spcPct val="100000"/>
              </a:lnSpc>
              <a:spcBef>
                <a:spcPts val="385"/>
              </a:spcBef>
              <a:buChar char="-"/>
              <a:tabLst>
                <a:tab pos="596900" algn="l"/>
              </a:tabLst>
            </a:pPr>
            <a:r>
              <a:rPr sz="3200" dirty="0">
                <a:latin typeface="Arial"/>
                <a:cs typeface="Arial"/>
              </a:rPr>
              <a:t>The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voice</a:t>
            </a:r>
            <a:endParaRPr sz="3200">
              <a:latin typeface="Arial"/>
              <a:cs typeface="Arial"/>
            </a:endParaRPr>
          </a:p>
          <a:p>
            <a:pPr marL="596265" lvl="1" indent="-247650">
              <a:lnSpc>
                <a:spcPct val="100000"/>
              </a:lnSpc>
              <a:spcBef>
                <a:spcPts val="385"/>
              </a:spcBef>
              <a:buChar char="-"/>
              <a:tabLst>
                <a:tab pos="596900" algn="l"/>
              </a:tabLst>
            </a:pPr>
            <a:r>
              <a:rPr sz="3200" dirty="0">
                <a:latin typeface="Arial"/>
                <a:cs typeface="Arial"/>
              </a:rPr>
              <a:t>Eye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contact</a:t>
            </a:r>
            <a:endParaRPr sz="3200">
              <a:latin typeface="Arial"/>
              <a:cs typeface="Arial"/>
            </a:endParaRPr>
          </a:p>
          <a:p>
            <a:pPr marL="596265" lvl="1" indent="-247650">
              <a:lnSpc>
                <a:spcPct val="100000"/>
              </a:lnSpc>
              <a:spcBef>
                <a:spcPts val="385"/>
              </a:spcBef>
              <a:buChar char="-"/>
              <a:tabLst>
                <a:tab pos="596900" algn="l"/>
              </a:tabLst>
            </a:pPr>
            <a:r>
              <a:rPr sz="3200" spc="-5" dirty="0">
                <a:latin typeface="Arial"/>
                <a:cs typeface="Arial"/>
              </a:rPr>
              <a:t>Appearance</a:t>
            </a:r>
            <a:endParaRPr sz="3200">
              <a:latin typeface="Arial"/>
              <a:cs typeface="Arial"/>
            </a:endParaRPr>
          </a:p>
          <a:p>
            <a:pPr marL="596265" lvl="1" indent="-247650">
              <a:lnSpc>
                <a:spcPct val="100000"/>
              </a:lnSpc>
              <a:spcBef>
                <a:spcPts val="385"/>
              </a:spcBef>
              <a:buChar char="-"/>
              <a:tabLst>
                <a:tab pos="596900" algn="l"/>
              </a:tabLst>
            </a:pPr>
            <a:r>
              <a:rPr sz="3200" dirty="0">
                <a:latin typeface="Arial"/>
                <a:cs typeface="Arial"/>
              </a:rPr>
              <a:t>Posture</a:t>
            </a:r>
            <a:endParaRPr sz="3200">
              <a:latin typeface="Arial"/>
              <a:cs typeface="Arial"/>
            </a:endParaRPr>
          </a:p>
          <a:p>
            <a:pPr marL="596265" lvl="1" indent="-247650">
              <a:lnSpc>
                <a:spcPct val="100000"/>
              </a:lnSpc>
              <a:spcBef>
                <a:spcPts val="385"/>
              </a:spcBef>
              <a:buChar char="-"/>
              <a:tabLst>
                <a:tab pos="596900" algn="l"/>
              </a:tabLst>
            </a:pPr>
            <a:r>
              <a:rPr sz="3200" dirty="0">
                <a:latin typeface="Arial"/>
                <a:cs typeface="Arial"/>
              </a:rPr>
              <a:t>Gestures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1018412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86736"/>
            <a:ext cx="7719059" cy="33426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Should </a:t>
            </a:r>
            <a:r>
              <a:rPr sz="3200" dirty="0">
                <a:latin typeface="Arial"/>
                <a:cs typeface="Arial"/>
              </a:rPr>
              <a:t>be </a:t>
            </a:r>
            <a:r>
              <a:rPr sz="3200" spc="-5" dirty="0">
                <a:latin typeface="Arial"/>
                <a:cs typeface="Arial"/>
              </a:rPr>
              <a:t>individually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varied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Nutritionally balanced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approach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Educating the patient regarding nature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disease</a:t>
            </a:r>
            <a:endParaRPr sz="3200">
              <a:latin typeface="Arial"/>
              <a:cs typeface="Arial"/>
            </a:endParaRPr>
          </a:p>
          <a:p>
            <a:pPr marL="355600" marR="160655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Benefits and importance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following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diet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785110" y="926337"/>
            <a:ext cx="3578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7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HISTORY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04110"/>
            <a:ext cx="6706870" cy="29521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Meal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time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Amount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Portion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size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Preparation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dishes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Amount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sugar </a:t>
            </a:r>
            <a:r>
              <a:rPr sz="3200" dirty="0">
                <a:latin typeface="Arial"/>
                <a:cs typeface="Arial"/>
              </a:rPr>
              <a:t>, </a:t>
            </a:r>
            <a:r>
              <a:rPr sz="3200" spc="-5" dirty="0">
                <a:latin typeface="Arial"/>
                <a:cs typeface="Arial"/>
              </a:rPr>
              <a:t>milk and oil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used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3123438" y="621233"/>
            <a:ext cx="2901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DIARY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4352"/>
            <a:ext cx="7539355" cy="27571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Food and </a:t>
            </a:r>
            <a:r>
              <a:rPr sz="3200" dirty="0">
                <a:latin typeface="Arial"/>
                <a:cs typeface="Arial"/>
              </a:rPr>
              <a:t>Activity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Log</a:t>
            </a:r>
            <a:endParaRPr sz="3200">
              <a:latin typeface="Arial"/>
              <a:cs typeface="Arial"/>
            </a:endParaRPr>
          </a:p>
          <a:p>
            <a:pPr marL="355600" marR="68135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Minimum </a:t>
            </a:r>
            <a:r>
              <a:rPr sz="3200" dirty="0">
                <a:latin typeface="Arial"/>
                <a:cs typeface="Arial"/>
              </a:rPr>
              <a:t>three </a:t>
            </a:r>
            <a:r>
              <a:rPr sz="3200" spc="-5" dirty="0">
                <a:latin typeface="Arial"/>
                <a:cs typeface="Arial"/>
              </a:rPr>
              <a:t>day diet </a:t>
            </a:r>
            <a:r>
              <a:rPr sz="3200" dirty="0">
                <a:latin typeface="Arial"/>
                <a:cs typeface="Arial"/>
              </a:rPr>
              <a:t>record to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  maintained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One of the </a:t>
            </a:r>
            <a:r>
              <a:rPr sz="3200" spc="-5" dirty="0">
                <a:latin typeface="Arial"/>
                <a:cs typeface="Arial"/>
              </a:rPr>
              <a:t>three days should </a:t>
            </a:r>
            <a:r>
              <a:rPr sz="3200" dirty="0">
                <a:latin typeface="Arial"/>
                <a:cs typeface="Arial"/>
              </a:rPr>
              <a:t>be a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week  </a:t>
            </a:r>
            <a:r>
              <a:rPr sz="3200" spc="-10" dirty="0">
                <a:latin typeface="Arial"/>
                <a:cs typeface="Arial"/>
              </a:rPr>
              <a:t>end.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926337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27594"/>
            <a:ext cx="6953250" cy="402590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Establishing time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boundary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Confidentiality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information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  </a:t>
            </a:r>
            <a:r>
              <a:rPr sz="3200" dirty="0">
                <a:latin typeface="Arial"/>
                <a:cs typeface="Arial"/>
              </a:rPr>
              <a:t>records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End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by</a:t>
            </a:r>
            <a:endParaRPr sz="3200">
              <a:latin typeface="Arial"/>
              <a:cs typeface="Arial"/>
            </a:endParaRPr>
          </a:p>
          <a:p>
            <a:pPr marL="123825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- </a:t>
            </a:r>
            <a:r>
              <a:rPr sz="3200" spc="-5" dirty="0">
                <a:latin typeface="Arial"/>
                <a:cs typeface="Arial"/>
              </a:rPr>
              <a:t>Allowing </a:t>
            </a:r>
            <a:r>
              <a:rPr sz="3200" dirty="0">
                <a:latin typeface="Arial"/>
                <a:cs typeface="Arial"/>
              </a:rPr>
              <a:t>time to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review</a:t>
            </a:r>
            <a:endParaRPr sz="3200">
              <a:latin typeface="Arial"/>
              <a:cs typeface="Arial"/>
            </a:endParaRPr>
          </a:p>
          <a:p>
            <a:pPr marL="257810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258445" algn="l"/>
              </a:tabLst>
            </a:pPr>
            <a:r>
              <a:rPr sz="3200" dirty="0">
                <a:latin typeface="Arial"/>
                <a:cs typeface="Arial"/>
              </a:rPr>
              <a:t>Invite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questions</a:t>
            </a:r>
            <a:endParaRPr sz="3200">
              <a:latin typeface="Arial"/>
              <a:cs typeface="Arial"/>
            </a:endParaRPr>
          </a:p>
          <a:p>
            <a:pPr marL="257810" indent="-245745">
              <a:lnSpc>
                <a:spcPct val="100000"/>
              </a:lnSpc>
              <a:spcBef>
                <a:spcPts val="770"/>
              </a:spcBef>
              <a:buChar char="-"/>
              <a:tabLst>
                <a:tab pos="258445" algn="l"/>
              </a:tabLst>
            </a:pPr>
            <a:r>
              <a:rPr sz="3200" dirty="0">
                <a:latin typeface="Arial"/>
                <a:cs typeface="Arial"/>
              </a:rPr>
              <a:t>Giving </a:t>
            </a:r>
            <a:r>
              <a:rPr sz="3200" spc="-5" dirty="0">
                <a:latin typeface="Arial"/>
                <a:cs typeface="Arial"/>
              </a:rPr>
              <a:t>contact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numbers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584098" y="1002537"/>
            <a:ext cx="79736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33855" marR="5080" lvl="0" indent="-162179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CHALLENGES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 DIETITIANS IN  PEDIATRIC SET</a:t>
            </a:r>
            <a:r>
              <a:rPr kumimoji="0" lang="en-US" sz="4400" b="0" i="0" u="none" strike="noStrike" kern="1200" cap="none" spc="-2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621635"/>
            <a:ext cx="8034655" cy="34404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adapt dietary advice appropriate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kids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To take </a:t>
            </a:r>
            <a:r>
              <a:rPr sz="3200" spc="-5" dirty="0">
                <a:latin typeface="Arial"/>
                <a:cs typeface="Arial"/>
              </a:rPr>
              <a:t>into </a:t>
            </a:r>
            <a:r>
              <a:rPr sz="3200" dirty="0">
                <a:latin typeface="Arial"/>
                <a:cs typeface="Arial"/>
              </a:rPr>
              <a:t>account </a:t>
            </a:r>
            <a:r>
              <a:rPr sz="3200" spc="-5" dirty="0">
                <a:latin typeface="Arial"/>
                <a:cs typeface="Arial"/>
              </a:rPr>
              <a:t>their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careres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Need </a:t>
            </a:r>
            <a:r>
              <a:rPr sz="3200" spc="-5" dirty="0">
                <a:latin typeface="Arial"/>
                <a:cs typeface="Arial"/>
              </a:rPr>
              <a:t>flexible </a:t>
            </a:r>
            <a:r>
              <a:rPr sz="3200" dirty="0">
                <a:latin typeface="Arial"/>
                <a:cs typeface="Arial"/>
              </a:rPr>
              <a:t>communication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skills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Awareness of child’s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needs</a:t>
            </a:r>
            <a:endParaRPr sz="3200">
              <a:latin typeface="Arial"/>
              <a:cs typeface="Arial"/>
            </a:endParaRPr>
          </a:p>
          <a:p>
            <a:pPr marL="355600" marR="22479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Familiarity </a:t>
            </a:r>
            <a:r>
              <a:rPr sz="3200" dirty="0">
                <a:latin typeface="Arial"/>
                <a:cs typeface="Arial"/>
              </a:rPr>
              <a:t>with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ways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kids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express  themselves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289685" y="926337"/>
            <a:ext cx="65633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BEHAVIOR</a:t>
            </a:r>
            <a:r>
              <a:rPr kumimoji="0" lang="en-US" sz="4400" b="0" i="0" u="none" strike="noStrike" kern="1200" cap="none" spc="-4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MODIFICATION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8337"/>
            <a:ext cx="7857490" cy="50190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Self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monitoring</a:t>
            </a:r>
            <a:endParaRPr sz="2800">
              <a:latin typeface="Arial"/>
              <a:cs typeface="Arial"/>
            </a:endParaRPr>
          </a:p>
          <a:p>
            <a:pPr marL="523240" lvl="1" indent="-217170">
              <a:lnSpc>
                <a:spcPct val="100000"/>
              </a:lnSpc>
              <a:spcBef>
                <a:spcPts val="340"/>
              </a:spcBef>
              <a:buChar char="-"/>
              <a:tabLst>
                <a:tab pos="523875" algn="l"/>
              </a:tabLst>
            </a:pPr>
            <a:r>
              <a:rPr sz="2800" spc="-5" dirty="0">
                <a:latin typeface="Arial"/>
                <a:cs typeface="Arial"/>
              </a:rPr>
              <a:t>Daily </a:t>
            </a:r>
            <a:r>
              <a:rPr sz="2800" dirty="0">
                <a:latin typeface="Arial"/>
                <a:cs typeface="Arial"/>
              </a:rPr>
              <a:t>food record and activity</a:t>
            </a:r>
            <a:r>
              <a:rPr sz="2800" spc="-5" dirty="0">
                <a:latin typeface="Arial"/>
                <a:cs typeface="Arial"/>
              </a:rPr>
              <a:t> log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306070" algn="l"/>
              </a:tabLst>
            </a:pPr>
            <a:r>
              <a:rPr sz="2800" spc="-5" dirty="0">
                <a:latin typeface="Arial"/>
                <a:cs typeface="Arial"/>
              </a:rPr>
              <a:t>.	Stimulus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marR="518795" lvl="1" indent="-48895">
              <a:lnSpc>
                <a:spcPts val="3020"/>
              </a:lnSpc>
              <a:spcBef>
                <a:spcPts val="720"/>
              </a:spcBef>
              <a:buChar char="-"/>
              <a:tabLst>
                <a:tab pos="523875" algn="l"/>
              </a:tabLst>
            </a:pPr>
            <a:r>
              <a:rPr sz="2800" dirty="0">
                <a:latin typeface="Arial"/>
                <a:cs typeface="Arial"/>
              </a:rPr>
              <a:t>Internal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external cues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triggers </a:t>
            </a:r>
            <a:r>
              <a:rPr sz="2800" spc="-5" dirty="0">
                <a:latin typeface="Arial"/>
                <a:cs typeface="Arial"/>
              </a:rPr>
              <a:t>with  over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eating</a:t>
            </a:r>
            <a:endParaRPr sz="2800">
              <a:latin typeface="Arial"/>
              <a:cs typeface="Arial"/>
            </a:endParaRPr>
          </a:p>
          <a:p>
            <a:pPr marL="523240" lvl="1" indent="-217170">
              <a:lnSpc>
                <a:spcPct val="100000"/>
              </a:lnSpc>
              <a:spcBef>
                <a:spcPts val="300"/>
              </a:spcBef>
              <a:buChar char="-"/>
              <a:tabLst>
                <a:tab pos="523875" algn="l"/>
              </a:tabLst>
            </a:pPr>
            <a:r>
              <a:rPr sz="2800" spc="-5" dirty="0">
                <a:latin typeface="Arial"/>
                <a:cs typeface="Arial"/>
              </a:rPr>
              <a:t>Changing eating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behavior</a:t>
            </a:r>
            <a:endParaRPr sz="2800">
              <a:latin typeface="Arial"/>
              <a:cs typeface="Arial"/>
            </a:endParaRPr>
          </a:p>
          <a:p>
            <a:pPr marL="523240" lvl="1" indent="-217170">
              <a:lnSpc>
                <a:spcPct val="100000"/>
              </a:lnSpc>
              <a:spcBef>
                <a:spcPts val="335"/>
              </a:spcBef>
              <a:buChar char="-"/>
              <a:tabLst>
                <a:tab pos="523875" algn="l"/>
              </a:tabLst>
            </a:pPr>
            <a:r>
              <a:rPr sz="2800" spc="-5" dirty="0">
                <a:latin typeface="Arial"/>
                <a:cs typeface="Arial"/>
              </a:rPr>
              <a:t>Reinforcement</a:t>
            </a:r>
            <a:endParaRPr sz="2800">
              <a:latin typeface="Arial"/>
              <a:cs typeface="Arial"/>
            </a:endParaRPr>
          </a:p>
          <a:p>
            <a:pPr marL="355600" marR="5080" indent="247015">
              <a:lnSpc>
                <a:spcPts val="3030"/>
              </a:lnSpc>
              <a:spcBef>
                <a:spcPts val="710"/>
              </a:spcBef>
            </a:pPr>
            <a:r>
              <a:rPr sz="2800" spc="-5" dirty="0">
                <a:latin typeface="Arial"/>
                <a:cs typeface="Arial"/>
              </a:rPr>
              <a:t>Healthy </a:t>
            </a:r>
            <a:r>
              <a:rPr sz="2800" dirty="0">
                <a:latin typeface="Arial"/>
                <a:cs typeface="Arial"/>
              </a:rPr>
              <a:t>eating strategies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encouraged </a:t>
            </a:r>
            <a:r>
              <a:rPr sz="2800" spc="-5" dirty="0">
                <a:latin typeface="Arial"/>
                <a:cs typeface="Arial"/>
              </a:rPr>
              <a:t>with  rewards</a:t>
            </a:r>
            <a:endParaRPr sz="28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spcBef>
                <a:spcPts val="290"/>
              </a:spcBef>
            </a:pPr>
            <a:r>
              <a:rPr sz="2800" spc="-5" dirty="0">
                <a:latin typeface="Arial"/>
                <a:cs typeface="Arial"/>
              </a:rPr>
              <a:t>- Cognitive </a:t>
            </a:r>
            <a:r>
              <a:rPr sz="2800" dirty="0">
                <a:latin typeface="Arial"/>
                <a:cs typeface="Arial"/>
              </a:rPr>
              <a:t>behavioral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techniques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Arial"/>
                <a:cs typeface="Arial"/>
              </a:rPr>
              <a:t>Developing </a:t>
            </a:r>
            <a:r>
              <a:rPr sz="2800" dirty="0">
                <a:latin typeface="Arial"/>
                <a:cs typeface="Arial"/>
              </a:rPr>
              <a:t>alternative behavior for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overeating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2862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ELCOT\Desktop\diet-counselling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850137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54758"/>
            <a:ext cx="7791450" cy="207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It is a science since it involves a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scientific  </a:t>
            </a:r>
            <a:r>
              <a:rPr sz="3200" spc="-5" dirty="0">
                <a:latin typeface="Arial"/>
                <a:cs typeface="Arial"/>
              </a:rPr>
              <a:t>base</a:t>
            </a:r>
            <a:endParaRPr sz="3200">
              <a:latin typeface="Arial"/>
              <a:cs typeface="Arial"/>
            </a:endParaRPr>
          </a:p>
          <a:p>
            <a:pPr marL="355600" marR="1193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It is an art since </a:t>
            </a:r>
            <a:r>
              <a:rPr sz="3200" spc="-5" dirty="0">
                <a:latin typeface="Arial"/>
                <a:cs typeface="Arial"/>
              </a:rPr>
              <a:t>one needs the </a:t>
            </a:r>
            <a:r>
              <a:rPr sz="3200" dirty="0">
                <a:latin typeface="Arial"/>
                <a:cs typeface="Arial"/>
              </a:rPr>
              <a:t>skill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base 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perform </a:t>
            </a:r>
            <a:r>
              <a:rPr sz="3200" dirty="0">
                <a:latin typeface="Arial"/>
                <a:cs typeface="Arial"/>
              </a:rPr>
              <a:t>it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successfully!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1417700"/>
            <a:ext cx="7740650" cy="5059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878230" y="449707"/>
            <a:ext cx="747395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73025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AREAS OF RESPONSIBILITIES  FOR THE NUTRITION SUPPORT</a:t>
            </a:r>
            <a:r>
              <a:rPr kumimoji="0" lang="en-US" sz="3200" b="0" i="0" u="none" strike="noStrike" kern="1200" cap="none" spc="-13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607339" y="790702"/>
            <a:ext cx="7929321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 marR="5080" lvl="0" indent="1905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Significant Is </a:t>
            </a: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Really The Role  Of </a:t>
            </a:r>
            <a:r>
              <a:rPr kumimoji="0" lang="en-US" sz="36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Dietician As A Multidisciplinary  </a:t>
            </a: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 Member In A</a:t>
            </a:r>
            <a:r>
              <a:rPr kumimoji="0" lang="en-US" sz="3600" b="0" i="0" u="none" strike="noStrike" kern="1200" cap="none" spc="-4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Hospital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0793" y="2616834"/>
            <a:ext cx="8047355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2857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random questionnaire being </a:t>
            </a:r>
            <a:r>
              <a:rPr sz="2400" dirty="0">
                <a:latin typeface="Arial"/>
                <a:cs typeface="Arial"/>
              </a:rPr>
              <a:t>forwarded to </a:t>
            </a:r>
            <a:r>
              <a:rPr sz="2400" spc="-5" dirty="0">
                <a:latin typeface="Arial"/>
                <a:cs typeface="Arial"/>
              </a:rPr>
              <a:t>87 nursing  personnel, 15 physical </a:t>
            </a:r>
            <a:r>
              <a:rPr sz="2400" dirty="0">
                <a:latin typeface="Arial"/>
                <a:cs typeface="Arial"/>
              </a:rPr>
              <a:t>medicine personnel &amp; almost </a:t>
            </a:r>
            <a:r>
              <a:rPr sz="2400" spc="-10" dirty="0">
                <a:latin typeface="Arial"/>
                <a:cs typeface="Arial"/>
              </a:rPr>
              <a:t>an  </a:t>
            </a:r>
            <a:r>
              <a:rPr sz="2400" dirty="0">
                <a:latin typeface="Arial"/>
                <a:cs typeface="Arial"/>
              </a:rPr>
              <a:t>equal </a:t>
            </a:r>
            <a:r>
              <a:rPr sz="2400" spc="-5" dirty="0">
                <a:latin typeface="Arial"/>
                <a:cs typeface="Arial"/>
              </a:rPr>
              <a:t>number of social </a:t>
            </a:r>
            <a:r>
              <a:rPr sz="2400" dirty="0">
                <a:latin typeface="Arial"/>
                <a:cs typeface="Arial"/>
              </a:rPr>
              <a:t>workers </a:t>
            </a:r>
            <a:r>
              <a:rPr sz="2400" spc="-5" dirty="0">
                <a:latin typeface="Arial"/>
                <a:cs typeface="Arial"/>
              </a:rPr>
              <a:t>in Baton </a:t>
            </a:r>
            <a:r>
              <a:rPr sz="2400" dirty="0">
                <a:latin typeface="Arial"/>
                <a:cs typeface="Arial"/>
              </a:rPr>
              <a:t>Rouge </a:t>
            </a:r>
            <a:r>
              <a:rPr sz="2400" spc="-5" dirty="0">
                <a:latin typeface="Arial"/>
                <a:cs typeface="Arial"/>
              </a:rPr>
              <a:t>General  Acute </a:t>
            </a:r>
            <a:r>
              <a:rPr sz="2400" dirty="0">
                <a:latin typeface="Arial"/>
                <a:cs typeface="Arial"/>
              </a:rPr>
              <a:t>Care </a:t>
            </a:r>
            <a:r>
              <a:rPr sz="2400" spc="-5" dirty="0">
                <a:latin typeface="Arial"/>
                <a:cs typeface="Arial"/>
              </a:rPr>
              <a:t>Division, Baton Rouge, LA, </a:t>
            </a:r>
            <a:r>
              <a:rPr sz="2400" spc="-10" dirty="0">
                <a:latin typeface="Arial"/>
                <a:cs typeface="Arial"/>
              </a:rPr>
              <a:t>USA </a:t>
            </a:r>
            <a:r>
              <a:rPr sz="2400" spc="-5" dirty="0">
                <a:latin typeface="Arial"/>
                <a:cs typeface="Arial"/>
              </a:rPr>
              <a:t>on 21</a:t>
            </a:r>
            <a:r>
              <a:rPr sz="2400" spc="-7" baseline="24305" dirty="0">
                <a:latin typeface="Arial"/>
                <a:cs typeface="Arial"/>
              </a:rPr>
              <a:t>st </a:t>
            </a:r>
            <a:r>
              <a:rPr sz="2400" dirty="0">
                <a:latin typeface="Arial"/>
                <a:cs typeface="Arial"/>
              </a:rPr>
              <a:t>May  </a:t>
            </a:r>
            <a:r>
              <a:rPr sz="2400" spc="-5" dirty="0">
                <a:latin typeface="Arial"/>
                <a:cs typeface="Arial"/>
              </a:rPr>
              <a:t>2003,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questions pertaining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some common </a:t>
            </a:r>
            <a:r>
              <a:rPr sz="2400" dirty="0">
                <a:latin typeface="Arial"/>
                <a:cs typeface="Arial"/>
              </a:rPr>
              <a:t>set</a:t>
            </a:r>
            <a:r>
              <a:rPr sz="2400" spc="4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 issues like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knowledge of availability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Dietician,  how </a:t>
            </a:r>
            <a:r>
              <a:rPr sz="2400" dirty="0">
                <a:latin typeface="Arial"/>
                <a:cs typeface="Arial"/>
              </a:rPr>
              <a:t>to contact the </a:t>
            </a:r>
            <a:r>
              <a:rPr sz="2400" spc="-5" dirty="0">
                <a:latin typeface="Arial"/>
                <a:cs typeface="Arial"/>
              </a:rPr>
              <a:t>Dietician, whether or not their patients  were </a:t>
            </a:r>
            <a:r>
              <a:rPr sz="2400" dirty="0">
                <a:latin typeface="Arial"/>
                <a:cs typeface="Arial"/>
              </a:rPr>
              <a:t>adequately followed </a:t>
            </a:r>
            <a:r>
              <a:rPr sz="2400" spc="-5" dirty="0">
                <a:latin typeface="Arial"/>
                <a:cs typeface="Arial"/>
              </a:rPr>
              <a:t>up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Dietician </a:t>
            </a:r>
            <a:r>
              <a:rPr sz="2400" dirty="0">
                <a:latin typeface="Arial"/>
                <a:cs typeface="Arial"/>
              </a:rPr>
              <a:t>&amp;  suggestions </a:t>
            </a:r>
            <a:r>
              <a:rPr sz="2400" spc="-5" dirty="0">
                <a:latin typeface="Arial"/>
                <a:cs typeface="Arial"/>
              </a:rPr>
              <a:t>on how the </a:t>
            </a:r>
            <a:r>
              <a:rPr sz="2400" dirty="0">
                <a:latin typeface="Arial"/>
                <a:cs typeface="Arial"/>
              </a:rPr>
              <a:t>Dietician </a:t>
            </a:r>
            <a:r>
              <a:rPr sz="2400" spc="-5" dirty="0">
                <a:latin typeface="Arial"/>
                <a:cs typeface="Arial"/>
              </a:rPr>
              <a:t>would be more effective  in in </a:t>
            </a:r>
            <a:r>
              <a:rPr sz="2400" dirty="0">
                <a:latin typeface="Arial"/>
                <a:cs typeface="Arial"/>
              </a:rPr>
              <a:t>better </a:t>
            </a:r>
            <a:r>
              <a:rPr sz="2400" spc="-5" dirty="0">
                <a:latin typeface="Arial"/>
                <a:cs typeface="Arial"/>
              </a:rPr>
              <a:t>quality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607339" y="790702"/>
            <a:ext cx="7929321" cy="1671955"/>
          </a:xfrm>
          <a:prstGeom prst="rect">
            <a:avLst/>
          </a:prstGeom>
        </p:spPr>
        <p:txBody>
          <a:bodyPr vert="horz" wrap="square" lIns="0" tIns="147700" rIns="0" bIns="0" rtlCol="0">
            <a:spAutoFit/>
          </a:bodyPr>
          <a:lstStyle/>
          <a:p>
            <a:pPr marL="3034665" marR="5080" lvl="0" indent="-2483485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So, The Final Impact Of This  Survey: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591" y="2813685"/>
            <a:ext cx="7583170" cy="190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Versatile colourful role of the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Dietician.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Integral and irreplaceable involvement of a  Dietician in a multidisciplinary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approach.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952625" y="240233"/>
            <a:ext cx="52393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 Now The</a:t>
            </a:r>
            <a:r>
              <a:rPr kumimoji="0" lang="en-US" sz="4400" b="0" i="0" u="none" strike="noStrike" kern="1200" cap="none" spc="-3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212850"/>
            <a:ext cx="7523480" cy="429450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622300" marR="213360" indent="-421005">
              <a:lnSpc>
                <a:spcPts val="2160"/>
              </a:lnSpc>
              <a:spcBef>
                <a:spcPts val="375"/>
              </a:spcBef>
            </a:pPr>
            <a:r>
              <a:rPr sz="2000" spc="5" dirty="0">
                <a:latin typeface="Times New Roman"/>
                <a:cs typeface="Times New Roman"/>
              </a:rPr>
              <a:t>97% </a:t>
            </a:r>
            <a:r>
              <a:rPr sz="2000" dirty="0">
                <a:latin typeface="Times New Roman"/>
                <a:cs typeface="Times New Roman"/>
              </a:rPr>
              <a:t>agreed unanimously </a:t>
            </a:r>
            <a:r>
              <a:rPr sz="2000" spc="-5" dirty="0">
                <a:latin typeface="Times New Roman"/>
                <a:cs typeface="Times New Roman"/>
              </a:rPr>
              <a:t>Dietician’s </a:t>
            </a:r>
            <a:r>
              <a:rPr sz="2000" dirty="0">
                <a:latin typeface="Times New Roman"/>
                <a:cs typeface="Times New Roman"/>
              </a:rPr>
              <a:t>role added </a:t>
            </a:r>
            <a:r>
              <a:rPr sz="2000" spc="-5" dirty="0">
                <a:latin typeface="Times New Roman"/>
                <a:cs typeface="Times New Roman"/>
              </a:rPr>
              <a:t>completion </a:t>
            </a:r>
            <a:r>
              <a:rPr sz="2000" dirty="0">
                <a:latin typeface="Times New Roman"/>
                <a:cs typeface="Times New Roman"/>
              </a:rPr>
              <a:t>&amp;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unique  dimensions to </a:t>
            </a:r>
            <a:r>
              <a:rPr sz="2000" spc="-5" dirty="0">
                <a:latin typeface="Times New Roman"/>
                <a:cs typeface="Times New Roman"/>
              </a:rPr>
              <a:t>multidisciplinary </a:t>
            </a:r>
            <a:r>
              <a:rPr sz="2000" dirty="0">
                <a:latin typeface="Times New Roman"/>
                <a:cs typeface="Times New Roman"/>
              </a:rPr>
              <a:t>approach to a patient.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09"/>
              </a:spcBef>
              <a:buFont typeface="Wingdings"/>
              <a:buChar char=""/>
              <a:tabLst>
                <a:tab pos="622300" algn="l"/>
                <a:tab pos="622935" algn="l"/>
              </a:tabLst>
            </a:pPr>
            <a:r>
              <a:rPr sz="2000" spc="-5" dirty="0">
                <a:latin typeface="Times New Roman"/>
                <a:cs typeface="Times New Roman"/>
              </a:rPr>
              <a:t>Monitoring </a:t>
            </a:r>
            <a:r>
              <a:rPr sz="2000" dirty="0">
                <a:latin typeface="Times New Roman"/>
                <a:cs typeface="Times New Roman"/>
              </a:rPr>
              <a:t>food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intake.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Font typeface="Wingdings"/>
              <a:buChar char=""/>
              <a:tabLst>
                <a:tab pos="622300" algn="l"/>
                <a:tab pos="622935" algn="l"/>
              </a:tabLst>
            </a:pPr>
            <a:r>
              <a:rPr sz="2000" spc="-5" dirty="0">
                <a:latin typeface="Times New Roman"/>
                <a:cs typeface="Times New Roman"/>
              </a:rPr>
              <a:t>Promoting </a:t>
            </a:r>
            <a:r>
              <a:rPr sz="2000" spc="5" dirty="0">
                <a:latin typeface="Times New Roman"/>
                <a:cs typeface="Times New Roman"/>
              </a:rPr>
              <a:t>wound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healing.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Font typeface="Wingdings"/>
              <a:buChar char="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Providing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education.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dirty="0">
                <a:latin typeface="Times New Roman"/>
                <a:cs typeface="Times New Roman"/>
              </a:rPr>
              <a:t>by effectively solving </a:t>
            </a:r>
            <a:r>
              <a:rPr sz="2000" spc="-5" dirty="0">
                <a:latin typeface="Times New Roman"/>
                <a:cs typeface="Times New Roman"/>
              </a:rPr>
              <a:t>problems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like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spc="-5" dirty="0">
                <a:latin typeface="Times New Roman"/>
                <a:cs typeface="Times New Roman"/>
              </a:rPr>
              <a:t>Diminishing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appetite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Inadequate food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intake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Food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preference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Nutritional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support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Food drug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interaction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0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dirty="0">
                <a:latin typeface="Times New Roman"/>
                <a:cs typeface="Times New Roman"/>
              </a:rPr>
              <a:t>Providing other </a:t>
            </a:r>
            <a:r>
              <a:rPr sz="2000" spc="-5" dirty="0">
                <a:latin typeface="Times New Roman"/>
                <a:cs typeface="Times New Roman"/>
              </a:rPr>
              <a:t>team members </a:t>
            </a:r>
            <a:r>
              <a:rPr sz="2000" dirty="0">
                <a:latin typeface="Times New Roman"/>
                <a:cs typeface="Times New Roman"/>
              </a:rPr>
              <a:t>with </a:t>
            </a:r>
            <a:r>
              <a:rPr sz="2000" spc="-5" dirty="0">
                <a:latin typeface="Times New Roman"/>
                <a:cs typeface="Times New Roman"/>
              </a:rPr>
              <a:t>important </a:t>
            </a:r>
            <a:r>
              <a:rPr sz="2000" dirty="0">
                <a:latin typeface="Times New Roman"/>
                <a:cs typeface="Times New Roman"/>
              </a:rPr>
              <a:t>nutrition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</a:t>
            </a:r>
            <a:endParaRPr sz="20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245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000" spc="-5" dirty="0">
                <a:latin typeface="Times New Roman"/>
                <a:cs typeface="Times New Roman"/>
              </a:rPr>
              <a:t>Cross-training </a:t>
            </a:r>
            <a:r>
              <a:rPr sz="2000" dirty="0">
                <a:latin typeface="Times New Roman"/>
                <a:cs typeface="Times New Roman"/>
              </a:rPr>
              <a:t>in other disciplines (accu-checks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525881" y="418541"/>
            <a:ext cx="8018780" cy="1579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127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should a dietician do </a:t>
            </a:r>
            <a:r>
              <a:rPr kumimoji="0" lang="en-US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while  </a:t>
            </a:r>
            <a:r>
              <a:rPr kumimoji="0" lang="en-US" sz="3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he/she </a:t>
            </a:r>
            <a:r>
              <a:rPr kumimoji="0" lang="en-US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 </a:t>
            </a:r>
            <a:r>
              <a:rPr kumimoji="0" lang="en-US" sz="3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part of the multidisciplinary  approach to the</a:t>
            </a:r>
            <a:r>
              <a:rPr kumimoji="0" lang="en-US" sz="3400" b="0" i="0" u="none" strike="noStrike" kern="1200" cap="none" spc="2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patient?</a:t>
            </a:r>
            <a:endParaRPr kumimoji="0" lang="en-US" sz="3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1983994" y="1996262"/>
            <a:ext cx="5072380" cy="39548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eriod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Assessment:</a:t>
            </a:r>
          </a:p>
          <a:p>
            <a:pPr marL="704215" marR="0" lvl="1" indent="-234950" algn="l" defTabSz="914400" rtl="0" eaLnBrk="1" fontAlgn="auto" latinLnBrk="0" hangingPunct="1">
              <a:lnSpc>
                <a:spcPts val="287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LcPeriod"/>
              <a:tabLst>
                <a:tab pos="70485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Nutritional</a:t>
            </a:r>
            <a:r>
              <a:rPr kumimoji="0" lang="en-US" b="0" i="0" u="none" strike="noStrike" kern="1200" cap="none" spc="2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assessment</a:t>
            </a:r>
          </a:p>
          <a:p>
            <a:pPr marL="672465" marR="0" lvl="0" indent="-660400" algn="l" defTabSz="914400" rtl="0" eaLnBrk="1" fontAlgn="auto" latinLnBrk="0" hangingPunct="1">
              <a:lnSpc>
                <a:spcPts val="33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admission of</a:t>
            </a:r>
            <a:r>
              <a:rPr kumimoji="0" lang="en-US" b="0" i="0" u="none" strike="noStrike" kern="1200" cap="none" spc="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</a:t>
            </a:r>
          </a:p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During the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stay</a:t>
            </a:r>
          </a:p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term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</a:t>
            </a:r>
            <a:r>
              <a:rPr kumimoji="0" lang="en-US" b="0" i="0" u="none" strike="noStrike" kern="1200" cap="none" spc="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 typeface="Wingdings"/>
              <a:buChar char="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047750" marR="0" lvl="1" indent="-578485" algn="l" defTabSz="914400" rtl="0" eaLnBrk="1" fontAlgn="auto" latinLnBrk="0" hangingPunct="1">
              <a:lnSpc>
                <a:spcPts val="287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1047750" algn="l"/>
                <a:tab pos="1048385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</a:t>
            </a: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might be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en-US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obstacles?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72465" marR="0" lvl="0" indent="-660400" algn="l" defTabSz="914400" rtl="0" eaLnBrk="1" fontAlgn="auto" latinLnBrk="0" hangingPunct="1">
              <a:lnSpc>
                <a:spcPts val="335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 of the</a:t>
            </a:r>
            <a:r>
              <a:rPr kumimoji="0" lang="en-US" b="0" i="0" u="none" strike="noStrike" kern="1200" cap="none" spc="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patient</a:t>
            </a:r>
          </a:p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Physical</a:t>
            </a:r>
            <a:r>
              <a:rPr kumimoji="0" lang="en-US" b="0" i="0" u="none" strike="noStrike" kern="1200" cap="none" spc="-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barrier</a:t>
            </a:r>
          </a:p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</a:t>
            </a:r>
            <a:r>
              <a:rPr kumimoji="0" lang="en-US" b="0" i="0" u="none" strike="noStrike" kern="1200" cap="none" spc="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barrier</a:t>
            </a:r>
          </a:p>
          <a:p>
            <a:pPr marL="672465" marR="0" lvl="0" indent="-660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672465" algn="l"/>
                <a:tab pos="673100" algn="l"/>
              </a:tabLst>
              <a:defRPr/>
            </a:pPr>
            <a:r>
              <a:rPr kumimoji="0" lang="en-US" b="0" i="0" u="none" strike="noStrike" kern="120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disabilities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803923"/>
            <a:ext cx="4572000" cy="52501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lang="en-US" spc="-5" dirty="0" smtClean="0">
                <a:latin typeface="Arial"/>
                <a:cs typeface="Arial"/>
              </a:rPr>
              <a:t>ii. Planning and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counseling</a:t>
            </a:r>
            <a:endParaRPr lang="en-US" dirty="0" smtClean="0">
              <a:latin typeface="Arial"/>
              <a:cs typeface="Arial"/>
            </a:endParaRPr>
          </a:p>
          <a:p>
            <a:pPr marL="672465" marR="208915" indent="-660400">
              <a:lnSpc>
                <a:spcPct val="100000"/>
              </a:lnSpc>
              <a:spcBef>
                <a:spcPts val="675"/>
              </a:spcBef>
            </a:pPr>
            <a:r>
              <a:rPr lang="en-US" spc="-5" dirty="0" smtClean="0">
                <a:latin typeface="Arial"/>
                <a:cs typeface="Arial"/>
              </a:rPr>
              <a:t>After </a:t>
            </a:r>
            <a:r>
              <a:rPr lang="en-US" dirty="0" smtClean="0">
                <a:latin typeface="Arial"/>
                <a:cs typeface="Arial"/>
              </a:rPr>
              <a:t>sharing </a:t>
            </a:r>
            <a:r>
              <a:rPr lang="en-US" spc="-5" dirty="0" smtClean="0">
                <a:latin typeface="Arial"/>
                <a:cs typeface="Arial"/>
              </a:rPr>
              <a:t>&amp; exchanging information with </a:t>
            </a:r>
            <a:r>
              <a:rPr lang="en-US" dirty="0" smtClean="0">
                <a:latin typeface="Arial"/>
                <a:cs typeface="Arial"/>
              </a:rPr>
              <a:t>other  team </a:t>
            </a:r>
            <a:r>
              <a:rPr lang="en-US" spc="-5" dirty="0" smtClean="0">
                <a:latin typeface="Arial"/>
                <a:cs typeface="Arial"/>
              </a:rPr>
              <a:t>members, the</a:t>
            </a:r>
            <a:r>
              <a:rPr lang="en-US" spc="1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consultant,</a:t>
            </a:r>
          </a:p>
          <a:p>
            <a:pPr marL="672465" marR="279400" indent="-660400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672465" algn="l"/>
                <a:tab pos="673100" algn="l"/>
              </a:tabLst>
            </a:pPr>
            <a:r>
              <a:rPr lang="en-US" spc="-5" dirty="0" smtClean="0">
                <a:latin typeface="Arial"/>
                <a:cs typeface="Arial"/>
              </a:rPr>
              <a:t>Develops plans to provide </a:t>
            </a:r>
            <a:r>
              <a:rPr lang="en-US" dirty="0" smtClean="0">
                <a:latin typeface="Arial"/>
                <a:cs typeface="Arial"/>
              </a:rPr>
              <a:t>effective </a:t>
            </a:r>
            <a:r>
              <a:rPr lang="en-US" spc="-5" dirty="0" smtClean="0">
                <a:latin typeface="Arial"/>
                <a:cs typeface="Arial"/>
              </a:rPr>
              <a:t>evidence  based </a:t>
            </a:r>
            <a:r>
              <a:rPr lang="en-US" dirty="0" smtClean="0">
                <a:latin typeface="Arial"/>
                <a:cs typeface="Arial"/>
              </a:rPr>
              <a:t>dietary advice.</a:t>
            </a:r>
          </a:p>
          <a:p>
            <a:pPr marL="672465" marR="5080" indent="-660400">
              <a:lnSpc>
                <a:spcPct val="100000"/>
              </a:lnSpc>
              <a:spcBef>
                <a:spcPts val="670"/>
              </a:spcBef>
              <a:buFont typeface="Wingdings"/>
              <a:buChar char=""/>
              <a:tabLst>
                <a:tab pos="672465" algn="l"/>
                <a:tab pos="673100" algn="l"/>
              </a:tabLst>
            </a:pPr>
            <a:r>
              <a:rPr lang="en-US" spc="-5" dirty="0" smtClean="0">
                <a:latin typeface="Arial"/>
                <a:cs typeface="Arial"/>
              </a:rPr>
              <a:t>Provide </a:t>
            </a:r>
            <a:r>
              <a:rPr lang="en-US" dirty="0" smtClean="0">
                <a:latin typeface="Arial"/>
                <a:cs typeface="Arial"/>
              </a:rPr>
              <a:t>support </a:t>
            </a:r>
            <a:r>
              <a:rPr lang="en-US" spc="-5" dirty="0" smtClean="0">
                <a:latin typeface="Arial"/>
                <a:cs typeface="Arial"/>
              </a:rPr>
              <a:t>to patient with the main aim to  </a:t>
            </a:r>
            <a:r>
              <a:rPr lang="en-US" dirty="0" smtClean="0">
                <a:latin typeface="Arial"/>
                <a:cs typeface="Arial"/>
              </a:rPr>
              <a:t>prevent </a:t>
            </a:r>
            <a:r>
              <a:rPr lang="en-US" spc="-5" dirty="0" smtClean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treat nutrition related</a:t>
            </a:r>
            <a:r>
              <a:rPr lang="en-US" spc="-10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symptoms</a:t>
            </a:r>
            <a:endParaRPr lang="en-US" dirty="0" smtClean="0">
              <a:latin typeface="Arial"/>
              <a:cs typeface="Arial"/>
            </a:endParaRPr>
          </a:p>
          <a:p>
            <a:pPr marL="672465" marR="480695" indent="-660400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672465" algn="l"/>
                <a:tab pos="673100" algn="l"/>
              </a:tabLst>
            </a:pPr>
            <a:r>
              <a:rPr lang="en-US" spc="-5" dirty="0" smtClean="0">
                <a:latin typeface="Arial"/>
                <a:cs typeface="Arial"/>
              </a:rPr>
              <a:t>Extend help to all </a:t>
            </a:r>
            <a:r>
              <a:rPr lang="en-US" dirty="0" smtClean="0">
                <a:latin typeface="Arial"/>
                <a:cs typeface="Arial"/>
              </a:rPr>
              <a:t>patients, </a:t>
            </a:r>
            <a:r>
              <a:rPr lang="en-US" spc="-5" dirty="0" smtClean="0">
                <a:latin typeface="Arial"/>
                <a:cs typeface="Arial"/>
              </a:rPr>
              <a:t>their </a:t>
            </a:r>
            <a:r>
              <a:rPr lang="en-US" dirty="0" err="1" smtClean="0">
                <a:latin typeface="Arial"/>
                <a:cs typeface="Arial"/>
              </a:rPr>
              <a:t>carers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&amp; all  the staff involved in </a:t>
            </a:r>
            <a:r>
              <a:rPr lang="en-US" dirty="0" smtClean="0">
                <a:latin typeface="Arial"/>
                <a:cs typeface="Arial"/>
              </a:rPr>
              <a:t>patient</a:t>
            </a:r>
            <a:r>
              <a:rPr lang="en-US" spc="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care</a:t>
            </a:r>
            <a:endParaRPr lang="en-US" dirty="0" smtClean="0">
              <a:latin typeface="Arial"/>
              <a:cs typeface="Arial"/>
            </a:endParaRPr>
          </a:p>
          <a:p>
            <a:pPr marL="672465" marR="42545" indent="-660400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672465" algn="l"/>
                <a:tab pos="673100" algn="l"/>
              </a:tabLst>
            </a:pPr>
            <a:r>
              <a:rPr lang="en-US" dirty="0" err="1" smtClean="0">
                <a:latin typeface="Arial"/>
                <a:cs typeface="Arial"/>
              </a:rPr>
              <a:t>Counselling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the </a:t>
            </a:r>
            <a:r>
              <a:rPr lang="en-US" dirty="0" smtClean="0">
                <a:latin typeface="Arial"/>
                <a:cs typeface="Arial"/>
              </a:rPr>
              <a:t>patients, their family </a:t>
            </a:r>
            <a:r>
              <a:rPr lang="en-US" spc="-5" dirty="0" smtClean="0">
                <a:latin typeface="Arial"/>
                <a:cs typeface="Arial"/>
              </a:rPr>
              <a:t>&amp;  </a:t>
            </a:r>
            <a:r>
              <a:rPr lang="en-US" spc="-5" dirty="0" err="1" smtClean="0">
                <a:latin typeface="Arial"/>
                <a:cs typeface="Arial"/>
              </a:rPr>
              <a:t>attendents</a:t>
            </a:r>
            <a:r>
              <a:rPr lang="en-US" spc="-5" dirty="0" smtClean="0">
                <a:latin typeface="Arial"/>
                <a:cs typeface="Arial"/>
              </a:rPr>
              <a:t> on the </a:t>
            </a:r>
            <a:r>
              <a:rPr lang="en-US" dirty="0" smtClean="0">
                <a:latin typeface="Arial"/>
                <a:cs typeface="Arial"/>
              </a:rPr>
              <a:t>diet </a:t>
            </a:r>
            <a:r>
              <a:rPr lang="en-US" spc="-5" dirty="0" smtClean="0">
                <a:latin typeface="Arial"/>
                <a:cs typeface="Arial"/>
              </a:rPr>
              <a:t>recommended &amp; how to  maintain </a:t>
            </a:r>
            <a:r>
              <a:rPr lang="en-US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achieve the </a:t>
            </a:r>
            <a:r>
              <a:rPr lang="en-US" dirty="0" smtClean="0">
                <a:latin typeface="Arial"/>
                <a:cs typeface="Arial"/>
              </a:rPr>
              <a:t>desired outcomes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17042" y="730377"/>
            <a:ext cx="8206740" cy="58420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dirty="0">
                <a:latin typeface="Arial"/>
                <a:cs typeface="Arial"/>
              </a:rPr>
              <a:t>B. </a:t>
            </a:r>
            <a:r>
              <a:rPr sz="2400" spc="-5" dirty="0">
                <a:latin typeface="Arial"/>
                <a:cs typeface="Arial"/>
              </a:rPr>
              <a:t>Patient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Family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Education: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Types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recommended diet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Food drug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interaction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Dietary counselling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an approach which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warm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 language which is lucid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simple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understanding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 way which 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accessible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ts val="2735"/>
              </a:lnSpc>
              <a:spcBef>
                <a:spcPts val="29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In a </a:t>
            </a:r>
            <a:r>
              <a:rPr sz="2400" spc="-5" dirty="0">
                <a:latin typeface="Arial"/>
                <a:cs typeface="Arial"/>
              </a:rPr>
              <a:t>manner which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sensitive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5" dirty="0">
                <a:latin typeface="Arial"/>
                <a:cs typeface="Arial"/>
              </a:rPr>
              <a:t>individual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needs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ts val="2735"/>
              </a:lnSpc>
            </a:pP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 patients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all ethnic, cultural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backgrounds</a:t>
            </a:r>
            <a:endParaRPr sz="2400">
              <a:latin typeface="Arial"/>
              <a:cs typeface="Arial"/>
            </a:endParaRPr>
          </a:p>
          <a:p>
            <a:pPr marL="756285" marR="612140" lvl="1" indent="-287020">
              <a:lnSpc>
                <a:spcPct val="90000"/>
              </a:lnSpc>
              <a:spcBef>
                <a:spcPts val="58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 path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maintain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highest possible clinical </a:t>
            </a:r>
            <a:r>
              <a:rPr sz="2400" dirty="0">
                <a:latin typeface="Arial"/>
                <a:cs typeface="Arial"/>
              </a:rPr>
              <a:t>&amp;  </a:t>
            </a:r>
            <a:r>
              <a:rPr sz="2400" spc="-5" dirty="0">
                <a:latin typeface="Arial"/>
                <a:cs typeface="Arial"/>
              </a:rPr>
              <a:t>professional standards in accordance with  internationally acclaimed best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practices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5" dirty="0">
                <a:latin typeface="Arial"/>
                <a:cs typeface="Arial"/>
              </a:rPr>
              <a:t>are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possible means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convey your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education</a:t>
            </a:r>
            <a:endParaRPr sz="2400">
              <a:latin typeface="Arial"/>
              <a:cs typeface="Arial"/>
            </a:endParaRPr>
          </a:p>
          <a:p>
            <a:pPr marL="838200" lvl="1" indent="-368935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838835" algn="l"/>
              </a:tabLst>
            </a:pPr>
            <a:r>
              <a:rPr sz="2400" spc="-5" dirty="0">
                <a:latin typeface="Arial"/>
                <a:cs typeface="Arial"/>
              </a:rPr>
              <a:t>Verbal Counselling </a:t>
            </a:r>
            <a:r>
              <a:rPr sz="2400" dirty="0">
                <a:latin typeface="Arial"/>
                <a:cs typeface="Arial"/>
              </a:rPr>
              <a:t>With </a:t>
            </a:r>
            <a:r>
              <a:rPr sz="2400" spc="-5" dirty="0">
                <a:latin typeface="Arial"/>
                <a:cs typeface="Arial"/>
              </a:rPr>
              <a:t>Teaching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Explaination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Providing reading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materials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810892" y="970533"/>
            <a:ext cx="55245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4532"/>
            <a:ext cx="7857490" cy="227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Finally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–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Stress </a:t>
            </a:r>
            <a:r>
              <a:rPr sz="3200" spc="-5" dirty="0">
                <a:latin typeface="Arial"/>
                <a:cs typeface="Arial"/>
              </a:rPr>
              <a:t>how </a:t>
            </a:r>
            <a:r>
              <a:rPr sz="3200" b="1" spc="-5" dirty="0">
                <a:latin typeface="Arial"/>
                <a:cs typeface="Arial"/>
              </a:rPr>
              <a:t>FEW </a:t>
            </a:r>
            <a:r>
              <a:rPr sz="3200" spc="-5" dirty="0">
                <a:latin typeface="Arial"/>
                <a:cs typeface="Arial"/>
              </a:rPr>
              <a:t>things </a:t>
            </a:r>
            <a:r>
              <a:rPr sz="3200" dirty="0">
                <a:latin typeface="Arial"/>
                <a:cs typeface="Arial"/>
              </a:rPr>
              <a:t>are restricted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How </a:t>
            </a:r>
            <a:r>
              <a:rPr sz="3200" b="1" dirty="0">
                <a:latin typeface="Arial"/>
                <a:cs typeface="Arial"/>
              </a:rPr>
              <a:t>MANY </a:t>
            </a:r>
            <a:r>
              <a:rPr sz="3200" spc="-5" dirty="0">
                <a:latin typeface="Arial"/>
                <a:cs typeface="Arial"/>
              </a:rPr>
              <a:t>things are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allowed.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/>
          <a:lstStyle/>
          <a:p>
            <a:r>
              <a:rPr lang="en-US" spc="-5" dirty="0" smtClean="0"/>
              <a:t>EXCHANGE</a:t>
            </a:r>
            <a:r>
              <a:rPr lang="en-US" spc="-90" dirty="0" smtClean="0"/>
              <a:t> </a:t>
            </a:r>
            <a:r>
              <a:rPr lang="en-US" spc="-5" dirty="0" smtClean="0"/>
              <a:t>LIST</a:t>
            </a:r>
            <a:br>
              <a:rPr lang="en-US" spc="-5" dirty="0" smtClean="0"/>
            </a:br>
            <a:r>
              <a:rPr lang="en-US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introduce </a:t>
            </a:r>
            <a:r>
              <a:rPr lang="en-US" dirty="0" smtClean="0">
                <a:latin typeface="Arial"/>
                <a:cs typeface="Arial"/>
              </a:rPr>
              <a:t>variety </a:t>
            </a:r>
            <a:r>
              <a:rPr lang="en-US" spc="-5" dirty="0" smtClean="0">
                <a:latin typeface="Arial"/>
                <a:cs typeface="Arial"/>
              </a:rPr>
              <a:t>and flexibility </a:t>
            </a:r>
            <a:r>
              <a:rPr lang="en-US" dirty="0" smtClean="0">
                <a:latin typeface="Arial"/>
                <a:cs typeface="Arial"/>
              </a:rPr>
              <a:t>in</a:t>
            </a:r>
            <a:r>
              <a:rPr lang="en-US" spc="-8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diet  prescription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spc="-5" dirty="0"/>
              <a:t/>
            </a:r>
            <a:br>
              <a:rPr lang="en-US" spc="-5" dirty="0"/>
            </a:br>
            <a:r>
              <a:rPr lang="en-US" spc="-5" dirty="0" smtClean="0"/>
              <a:t/>
            </a:r>
            <a:br>
              <a:rPr lang="en-US" spc="-5" dirty="0" smtClean="0"/>
            </a:br>
            <a:r>
              <a:rPr lang="en-US" spc="-5" dirty="0"/>
              <a:t/>
            </a:r>
            <a:br>
              <a:rPr lang="en-US" spc="-5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599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pc="-10" dirty="0" smtClean="0"/>
              <a:t/>
            </a:r>
            <a:br>
              <a:rPr lang="en-US" spc="-10" dirty="0" smtClean="0"/>
            </a:br>
            <a:r>
              <a:rPr lang="en-US" spc="-10" dirty="0"/>
              <a:t/>
            </a:r>
            <a:br>
              <a:rPr lang="en-US" spc="-10" dirty="0"/>
            </a:br>
            <a:r>
              <a:rPr lang="en-US" spc="-10" dirty="0" smtClean="0"/>
              <a:t>FUNDAMENTAL </a:t>
            </a:r>
            <a:r>
              <a:rPr lang="en-US" spc="-5" dirty="0"/>
              <a:t>SKILLS OF  </a:t>
            </a:r>
            <a:r>
              <a:rPr lang="en-US" spc="-10" dirty="0"/>
              <a:t>COUNSELLING</a:t>
            </a:r>
            <a:br>
              <a:rPr lang="en-US" spc="-10" dirty="0"/>
            </a:br>
            <a:endParaRPr lang="en-US" dirty="0"/>
          </a:p>
        </p:txBody>
      </p:sp>
      <p:sp>
        <p:nvSpPr>
          <p:cNvPr id="4" name="object 3"/>
          <p:cNvSpPr txBox="1"/>
          <p:nvPr/>
        </p:nvSpPr>
        <p:spPr>
          <a:xfrm>
            <a:off x="1755394" y="2667482"/>
            <a:ext cx="4157345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Listening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Responding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Questioning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Communication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tools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359788" y="1002537"/>
            <a:ext cx="6428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r>
              <a:rPr kumimoji="0" lang="en-US" sz="4400" b="0" i="0" u="none" strike="noStrike" kern="1200" cap="none" spc="-4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INVOLVES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5394" y="2332710"/>
            <a:ext cx="233680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Dis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dirty="0">
                <a:latin typeface="Arial"/>
                <a:cs typeface="Arial"/>
              </a:rPr>
              <a:t>ussing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Advising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Teaching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Instructing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607339" y="790702"/>
            <a:ext cx="7929321" cy="1671955"/>
          </a:xfrm>
          <a:prstGeom prst="rect">
            <a:avLst/>
          </a:prstGeom>
        </p:spPr>
        <p:txBody>
          <a:bodyPr vert="horz" wrap="square" lIns="0" tIns="300100" rIns="0" bIns="0" rtlCol="0">
            <a:spAutoFit/>
          </a:bodyPr>
          <a:lstStyle/>
          <a:p>
            <a:pPr marL="3105785" marR="5080" lvl="0" indent="-2341245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</a:t>
            </a: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DIETITIAN’S 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ROLE?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3078832"/>
            <a:ext cx="7719059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To educate </a:t>
            </a:r>
            <a:r>
              <a:rPr sz="3200" spc="-5" dirty="0">
                <a:latin typeface="Arial"/>
                <a:cs typeface="Arial"/>
              </a:rPr>
              <a:t>and advise people </a:t>
            </a:r>
            <a:r>
              <a:rPr sz="3200" dirty="0">
                <a:latin typeface="Arial"/>
                <a:cs typeface="Arial"/>
              </a:rPr>
              <a:t>on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diet</a:t>
            </a:r>
            <a:endParaRPr sz="3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To provide support </a:t>
            </a:r>
            <a:r>
              <a:rPr sz="3200" spc="-5" dirty="0">
                <a:latin typeface="Arial"/>
                <a:cs typeface="Arial"/>
              </a:rPr>
              <a:t>through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treatment</a:t>
            </a:r>
            <a:endParaRPr sz="3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To work </a:t>
            </a:r>
            <a:r>
              <a:rPr sz="3200" spc="-10" dirty="0">
                <a:latin typeface="Arial"/>
                <a:cs typeface="Arial"/>
              </a:rPr>
              <a:t>as </a:t>
            </a:r>
            <a:r>
              <a:rPr sz="3200" spc="-5" dirty="0">
                <a:latin typeface="Arial"/>
                <a:cs typeface="Arial"/>
              </a:rPr>
              <a:t>part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Nutrition support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team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66925" y="926337"/>
            <a:ext cx="5014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</a:t>
            </a:r>
            <a:r>
              <a:rPr kumimoji="0" lang="en-US" sz="4400" b="0" i="0" u="none" strike="noStrike" kern="1200" cap="none" spc="-8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COUNSELLING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54758"/>
            <a:ext cx="763206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Dietitians </a:t>
            </a:r>
            <a:r>
              <a:rPr sz="3200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their knowledge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nutritional, </a:t>
            </a:r>
            <a:r>
              <a:rPr sz="3200" dirty="0">
                <a:latin typeface="Arial"/>
                <a:cs typeface="Arial"/>
              </a:rPr>
              <a:t>medical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dirty="0">
                <a:latin typeface="Arial"/>
                <a:cs typeface="Arial"/>
              </a:rPr>
              <a:t>social science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to  </a:t>
            </a:r>
            <a:r>
              <a:rPr sz="3200" spc="-5" dirty="0">
                <a:latin typeface="Arial"/>
                <a:cs typeface="Arial"/>
              </a:rPr>
              <a:t>devise appropriate eating patterns and  their communication </a:t>
            </a:r>
            <a:r>
              <a:rPr sz="3200" dirty="0">
                <a:latin typeface="Arial"/>
                <a:cs typeface="Arial"/>
              </a:rPr>
              <a:t>skills to </a:t>
            </a:r>
            <a:r>
              <a:rPr sz="3200" spc="-5" dirty="0">
                <a:latin typeface="Arial"/>
                <a:cs typeface="Arial"/>
              </a:rPr>
              <a:t>inform and  </a:t>
            </a:r>
            <a:r>
              <a:rPr sz="3200" dirty="0">
                <a:latin typeface="Arial"/>
                <a:cs typeface="Arial"/>
              </a:rPr>
              <a:t>educate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others</a:t>
            </a:r>
            <a:endParaRPr sz="3200">
              <a:latin typeface="Arial"/>
              <a:cs typeface="Arial"/>
            </a:endParaRPr>
          </a:p>
          <a:p>
            <a:pPr marL="147574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Arial"/>
                <a:cs typeface="Arial"/>
              </a:rPr>
              <a:t>British </a:t>
            </a:r>
            <a:r>
              <a:rPr sz="3200" spc="-5" dirty="0">
                <a:latin typeface="Arial"/>
                <a:cs typeface="Arial"/>
              </a:rPr>
              <a:t>Dietetic </a:t>
            </a:r>
            <a:r>
              <a:rPr sz="3200" dirty="0">
                <a:latin typeface="Arial"/>
                <a:cs typeface="Arial"/>
              </a:rPr>
              <a:t>Association -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1994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684401" y="1094612"/>
            <a:ext cx="5775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1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DIETITIANS</a:t>
            </a:r>
            <a:r>
              <a:rPr kumimoji="0" lang="en-US" sz="4400" b="0" i="0" u="none" strike="noStrike" kern="1200" cap="none" spc="-5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SHOULD….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04110"/>
            <a:ext cx="7988934" cy="33426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Arial"/>
                <a:cs typeface="Arial"/>
              </a:rPr>
              <a:t>Wherever </a:t>
            </a:r>
            <a:r>
              <a:rPr sz="3200" spc="-5" dirty="0">
                <a:latin typeface="Arial"/>
                <a:cs typeface="Arial"/>
              </a:rPr>
              <a:t>they work, they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should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Promote </a:t>
            </a:r>
            <a:r>
              <a:rPr sz="3200" spc="-5" dirty="0">
                <a:latin typeface="Arial"/>
                <a:cs typeface="Arial"/>
              </a:rPr>
              <a:t>nutritional </a:t>
            </a:r>
            <a:r>
              <a:rPr sz="3200" dirty="0">
                <a:latin typeface="Arial"/>
                <a:cs typeface="Arial"/>
              </a:rPr>
              <a:t>well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being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Treat disease and prevent nutrition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related  problems</a:t>
            </a:r>
            <a:endParaRPr sz="3200">
              <a:latin typeface="Arial"/>
              <a:cs typeface="Arial"/>
            </a:endParaRPr>
          </a:p>
          <a:p>
            <a:pPr marL="355600" marR="2946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Enable people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make informed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choices  </a:t>
            </a:r>
            <a:r>
              <a:rPr sz="3200" spc="-5" dirty="0">
                <a:latin typeface="Arial"/>
                <a:cs typeface="Arial"/>
              </a:rPr>
              <a:t>about </a:t>
            </a:r>
            <a:r>
              <a:rPr sz="3200" dirty="0">
                <a:latin typeface="Arial"/>
                <a:cs typeface="Arial"/>
              </a:rPr>
              <a:t>food </a:t>
            </a:r>
            <a:r>
              <a:rPr sz="3200" spc="-5" dirty="0">
                <a:latin typeface="Arial"/>
                <a:cs typeface="Arial"/>
              </a:rPr>
              <a:t>and life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style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176934" y="1094612"/>
            <a:ext cx="6791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DIETITIAN NEEDS TO</a:t>
            </a:r>
            <a:r>
              <a:rPr kumimoji="0" lang="en-US" sz="4400" b="0" i="0" u="none" strike="noStrike" kern="1200" cap="none" spc="-6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-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HAVE</a:t>
            </a:r>
            <a:endParaRPr kumimoji="0" lang="en-US" sz="4400" b="0" i="0" u="none" strike="noStrike" kern="1200" cap="none" spc="-5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04110"/>
            <a:ext cx="7362825" cy="40252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Effective </a:t>
            </a:r>
            <a:r>
              <a:rPr sz="3200" spc="-5" dirty="0">
                <a:latin typeface="Arial"/>
                <a:cs typeface="Arial"/>
              </a:rPr>
              <a:t>communication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skills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Confidence </a:t>
            </a:r>
            <a:r>
              <a:rPr sz="3200" dirty="0">
                <a:latin typeface="Arial"/>
                <a:cs typeface="Arial"/>
              </a:rPr>
              <a:t>in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talking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Knowledge </a:t>
            </a:r>
            <a:r>
              <a:rPr sz="3200" dirty="0">
                <a:latin typeface="Arial"/>
                <a:cs typeface="Arial"/>
              </a:rPr>
              <a:t>on </a:t>
            </a:r>
            <a:r>
              <a:rPr sz="3200" spc="-5" dirty="0">
                <a:latin typeface="Arial"/>
                <a:cs typeface="Arial"/>
              </a:rPr>
              <a:t>up-to-date and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accurate  information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Caring and competent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attitude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Trustworthiness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desire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help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837</Words>
  <Application>Microsoft Office PowerPoint</Application>
  <PresentationFormat>On-screen Show (4:3)</PresentationFormat>
  <Paragraphs>153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EXCHANGE LIST To introduce variety and flexibility in diet  prescription    </vt:lpstr>
      <vt:lpstr>  FUNDAMENTAL SKILLS OF  COUNSELLING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ELCOT</dc:creator>
  <cp:lastModifiedBy>ELCOT</cp:lastModifiedBy>
  <cp:revision>5</cp:revision>
  <dcterms:created xsi:type="dcterms:W3CDTF">2020-06-26T02:24:38Z</dcterms:created>
  <dcterms:modified xsi:type="dcterms:W3CDTF">2020-06-27T11:42:46Z</dcterms:modified>
</cp:coreProperties>
</file>