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80" r:id="rId2"/>
    <p:sldId id="278"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33CC"/>
    <a:srgbClr val="660066"/>
    <a:srgbClr val="4787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88" autoAdjust="0"/>
    <p:restoredTop sz="94660"/>
  </p:normalViewPr>
  <p:slideViewPr>
    <p:cSldViewPr>
      <p:cViewPr varScale="1">
        <p:scale>
          <a:sx n="74" d="100"/>
          <a:sy n="74" d="100"/>
        </p:scale>
        <p:origin x="116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87"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88"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89"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90"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91"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92"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39602221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48583"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584"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585"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1048586"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pPr>
            <a:r>
              <a:rPr lang="en-US" smtClean="0"/>
              <a:t>Click to edit Master subtitle style</a:t>
            </a:r>
            <a:endParaRPr lang="en-US" dirty="0"/>
          </a:p>
        </p:txBody>
      </p:sp>
      <p:sp>
        <p:nvSpPr>
          <p:cNvPr id="1048587" name="Date Placeholder 3"/>
          <p:cNvSpPr>
            <a:spLocks noGrp="1"/>
          </p:cNvSpPr>
          <p:nvPr>
            <p:ph type="dt" sz="half" idx="10"/>
          </p:nvPr>
        </p:nvSpPr>
        <p:spPr/>
        <p:txBody>
          <a:bodyPr/>
          <a:lstStyle/>
          <a:p>
            <a:fld id="{174EAFD1-0FA2-4E78-8EFD-E3AED91E3D94}" type="datetimeFigureOut">
              <a:rPr lang="en-IN" smtClean="0"/>
              <a:t>26-06-2020</a:t>
            </a:fld>
            <a:endParaRPr lang="en-IN" dirty="0"/>
          </a:p>
        </p:txBody>
      </p:sp>
      <p:sp>
        <p:nvSpPr>
          <p:cNvPr id="1048588" name="Footer Placeholder 4"/>
          <p:cNvSpPr>
            <a:spLocks noGrp="1"/>
          </p:cNvSpPr>
          <p:nvPr>
            <p:ph type="ftr" sz="quarter" idx="11"/>
          </p:nvPr>
        </p:nvSpPr>
        <p:spPr/>
        <p:txBody>
          <a:bodyPr/>
          <a:lstStyle/>
          <a:p>
            <a:endParaRPr lang="en-IN" dirty="0"/>
          </a:p>
        </p:txBody>
      </p:sp>
      <p:sp>
        <p:nvSpPr>
          <p:cNvPr id="1048589" name="Slide Number Placeholder 5"/>
          <p:cNvSpPr>
            <a:spLocks noGrp="1"/>
          </p:cNvSpPr>
          <p:nvPr>
            <p:ph type="sldNum" sz="quarter" idx="12"/>
          </p:nvPr>
        </p:nvSpPr>
        <p:spPr/>
        <p:txBody>
          <a:bodyPr/>
          <a:lstStyle/>
          <a:p>
            <a:fld id="{C57911D1-15B9-4E57-A64E-68198A4389A1}" type="slidenum">
              <a:rPr lang="en-IN" smtClean="0"/>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50" name="Title 1"/>
          <p:cNvSpPr>
            <a:spLocks noGrp="1"/>
          </p:cNvSpPr>
          <p:nvPr>
            <p:ph type="title"/>
          </p:nvPr>
        </p:nvSpPr>
        <p:spPr/>
        <p:txBody>
          <a:bodyPr/>
          <a:lstStyle/>
          <a:p>
            <a:r>
              <a:rPr lang="en-US" smtClean="0"/>
              <a:t>Click to edit Master title style</a:t>
            </a:r>
            <a:endParaRPr lang="en-US"/>
          </a:p>
        </p:txBody>
      </p:sp>
      <p:sp>
        <p:nvSpPr>
          <p:cNvPr id="1048651"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52" name="Date Placeholder 3"/>
          <p:cNvSpPr>
            <a:spLocks noGrp="1"/>
          </p:cNvSpPr>
          <p:nvPr>
            <p:ph type="dt" sz="half" idx="10"/>
          </p:nvPr>
        </p:nvSpPr>
        <p:spPr/>
        <p:txBody>
          <a:bodyPr/>
          <a:lstStyle/>
          <a:p>
            <a:fld id="{174EAFD1-0FA2-4E78-8EFD-E3AED91E3D94}" type="datetimeFigureOut">
              <a:rPr lang="en-IN" smtClean="0"/>
              <a:t>26-06-2020</a:t>
            </a:fld>
            <a:endParaRPr lang="en-IN" dirty="0"/>
          </a:p>
        </p:txBody>
      </p:sp>
      <p:sp>
        <p:nvSpPr>
          <p:cNvPr id="1048653" name="Footer Placeholder 4"/>
          <p:cNvSpPr>
            <a:spLocks noGrp="1"/>
          </p:cNvSpPr>
          <p:nvPr>
            <p:ph type="ftr" sz="quarter" idx="11"/>
          </p:nvPr>
        </p:nvSpPr>
        <p:spPr/>
        <p:txBody>
          <a:bodyPr/>
          <a:lstStyle/>
          <a:p>
            <a:endParaRPr lang="en-IN" dirty="0"/>
          </a:p>
        </p:txBody>
      </p:sp>
      <p:sp>
        <p:nvSpPr>
          <p:cNvPr id="1048654" name="Slide Number Placeholder 5"/>
          <p:cNvSpPr>
            <a:spLocks noGrp="1"/>
          </p:cNvSpPr>
          <p:nvPr>
            <p:ph type="sldNum" sz="quarter" idx="12"/>
          </p:nvPr>
        </p:nvSpPr>
        <p:spPr/>
        <p:txBody>
          <a:bodyPr/>
          <a:lstStyle/>
          <a:p>
            <a:fld id="{C57911D1-15B9-4E57-A64E-68198A4389A1}" type="slidenum">
              <a:rPr lang="en-IN" smtClean="0"/>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37"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1048638"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9" name="Date Placeholder 3"/>
          <p:cNvSpPr>
            <a:spLocks noGrp="1"/>
          </p:cNvSpPr>
          <p:nvPr>
            <p:ph type="dt" sz="half" idx="10"/>
          </p:nvPr>
        </p:nvSpPr>
        <p:spPr/>
        <p:txBody>
          <a:bodyPr/>
          <a:lstStyle/>
          <a:p>
            <a:fld id="{174EAFD1-0FA2-4E78-8EFD-E3AED91E3D94}" type="datetimeFigureOut">
              <a:rPr lang="en-IN" smtClean="0"/>
              <a:t>26-06-2020</a:t>
            </a:fld>
            <a:endParaRPr lang="en-IN" dirty="0"/>
          </a:p>
        </p:txBody>
      </p:sp>
      <p:sp>
        <p:nvSpPr>
          <p:cNvPr id="1048640" name="Footer Placeholder 4"/>
          <p:cNvSpPr>
            <a:spLocks noGrp="1"/>
          </p:cNvSpPr>
          <p:nvPr>
            <p:ph type="ftr" sz="quarter" idx="11"/>
          </p:nvPr>
        </p:nvSpPr>
        <p:spPr/>
        <p:txBody>
          <a:bodyPr/>
          <a:lstStyle/>
          <a:p>
            <a:endParaRPr lang="en-IN" dirty="0"/>
          </a:p>
        </p:txBody>
      </p:sp>
      <p:sp>
        <p:nvSpPr>
          <p:cNvPr id="1048641" name="Slide Number Placeholder 5"/>
          <p:cNvSpPr>
            <a:spLocks noGrp="1"/>
          </p:cNvSpPr>
          <p:nvPr>
            <p:ph type="sldNum" sz="quarter" idx="12"/>
          </p:nvPr>
        </p:nvSpPr>
        <p:spPr/>
        <p:txBody>
          <a:bodyPr/>
          <a:lstStyle/>
          <a:p>
            <a:fld id="{C57911D1-15B9-4E57-A64E-68198A4389A1}" type="slidenum">
              <a:rPr lang="en-IN" smtClean="0"/>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2" name="Title 1"/>
          <p:cNvSpPr>
            <a:spLocks noGrp="1"/>
          </p:cNvSpPr>
          <p:nvPr>
            <p:ph type="title"/>
          </p:nvPr>
        </p:nvSpPr>
        <p:spPr/>
        <p:txBody>
          <a:bodyPr/>
          <a:lstStyle/>
          <a:p>
            <a:r>
              <a:rPr lang="en-US" smtClean="0"/>
              <a:t>Click to edit Master title style</a:t>
            </a:r>
            <a:endParaRPr lang="en-US"/>
          </a:p>
        </p:txBody>
      </p:sp>
      <p:sp>
        <p:nvSpPr>
          <p:cNvPr id="104859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594" name="Date Placeholder 3"/>
          <p:cNvSpPr>
            <a:spLocks noGrp="1"/>
          </p:cNvSpPr>
          <p:nvPr>
            <p:ph type="dt" sz="half" idx="10"/>
          </p:nvPr>
        </p:nvSpPr>
        <p:spPr/>
        <p:txBody>
          <a:bodyPr/>
          <a:lstStyle/>
          <a:p>
            <a:fld id="{174EAFD1-0FA2-4E78-8EFD-E3AED91E3D94}" type="datetimeFigureOut">
              <a:rPr lang="en-IN" smtClean="0"/>
              <a:t>26-06-2020</a:t>
            </a:fld>
            <a:endParaRPr lang="en-IN" dirty="0"/>
          </a:p>
        </p:txBody>
      </p:sp>
      <p:sp>
        <p:nvSpPr>
          <p:cNvPr id="1048595" name="Footer Placeholder 4"/>
          <p:cNvSpPr>
            <a:spLocks noGrp="1"/>
          </p:cNvSpPr>
          <p:nvPr>
            <p:ph type="ftr" sz="quarter" idx="11"/>
          </p:nvPr>
        </p:nvSpPr>
        <p:spPr/>
        <p:txBody>
          <a:bodyPr/>
          <a:lstStyle/>
          <a:p>
            <a:endParaRPr lang="en-IN" dirty="0"/>
          </a:p>
        </p:txBody>
      </p:sp>
      <p:sp>
        <p:nvSpPr>
          <p:cNvPr id="1048596" name="Slide Number Placeholder 5"/>
          <p:cNvSpPr>
            <a:spLocks noGrp="1"/>
          </p:cNvSpPr>
          <p:nvPr>
            <p:ph type="sldNum" sz="quarter" idx="12"/>
          </p:nvPr>
        </p:nvSpPr>
        <p:spPr/>
        <p:txBody>
          <a:bodyPr/>
          <a:lstStyle/>
          <a:p>
            <a:fld id="{C57911D1-15B9-4E57-A64E-68198A4389A1}" type="slidenum">
              <a:rPr lang="en-IN" smtClean="0"/>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048655"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56"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57"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pPr>
            <a:r>
              <a:rPr lang="en-US" smtClean="0"/>
              <a:t>Click to edit Master title style</a:t>
            </a:r>
            <a:endParaRPr lang="en-US" dirty="0"/>
          </a:p>
        </p:txBody>
      </p:sp>
      <p:sp>
        <p:nvSpPr>
          <p:cNvPr id="1048658"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pPr>
            <a:r>
              <a:rPr lang="en-US" smtClean="0"/>
              <a:t>Click to edit Master text styles</a:t>
            </a:r>
          </a:p>
        </p:txBody>
      </p:sp>
      <p:sp>
        <p:nvSpPr>
          <p:cNvPr id="1048659" name="Date Placeholder 3"/>
          <p:cNvSpPr>
            <a:spLocks noGrp="1"/>
          </p:cNvSpPr>
          <p:nvPr>
            <p:ph type="dt" sz="half" idx="10"/>
          </p:nvPr>
        </p:nvSpPr>
        <p:spPr/>
        <p:txBody>
          <a:bodyPr/>
          <a:lstStyle/>
          <a:p>
            <a:fld id="{174EAFD1-0FA2-4E78-8EFD-E3AED91E3D94}" type="datetimeFigureOut">
              <a:rPr lang="en-IN" smtClean="0"/>
              <a:t>26-06-2020</a:t>
            </a:fld>
            <a:endParaRPr lang="en-IN" dirty="0"/>
          </a:p>
        </p:txBody>
      </p:sp>
      <p:sp>
        <p:nvSpPr>
          <p:cNvPr id="1048660" name="Footer Placeholder 4"/>
          <p:cNvSpPr>
            <a:spLocks noGrp="1"/>
          </p:cNvSpPr>
          <p:nvPr>
            <p:ph type="ftr" sz="quarter" idx="11"/>
          </p:nvPr>
        </p:nvSpPr>
        <p:spPr/>
        <p:txBody>
          <a:bodyPr/>
          <a:lstStyle/>
          <a:p>
            <a:endParaRPr lang="en-IN" dirty="0"/>
          </a:p>
        </p:txBody>
      </p:sp>
      <p:sp>
        <p:nvSpPr>
          <p:cNvPr id="1048661" name="Slide Number Placeholder 5"/>
          <p:cNvSpPr>
            <a:spLocks noGrp="1"/>
          </p:cNvSpPr>
          <p:nvPr>
            <p:ph type="sldNum" sz="quarter" idx="12"/>
          </p:nvPr>
        </p:nvSpPr>
        <p:spPr/>
        <p:txBody>
          <a:bodyPr/>
          <a:lstStyle/>
          <a:p>
            <a:fld id="{C57911D1-15B9-4E57-A64E-68198A4389A1}" type="slidenum">
              <a:rPr lang="en-IN" smtClean="0"/>
              <a:t>‹#›</a:t>
            </a:fld>
            <a:endParaRPr lang="en-I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62"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663"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664" name="Date Placeholder 4"/>
          <p:cNvSpPr>
            <a:spLocks noGrp="1"/>
          </p:cNvSpPr>
          <p:nvPr>
            <p:ph type="dt" sz="half" idx="10"/>
          </p:nvPr>
        </p:nvSpPr>
        <p:spPr/>
        <p:txBody>
          <a:bodyPr/>
          <a:lstStyle/>
          <a:p>
            <a:fld id="{174EAFD1-0FA2-4E78-8EFD-E3AED91E3D94}" type="datetimeFigureOut">
              <a:rPr lang="en-IN" smtClean="0"/>
              <a:t>26-06-2020</a:t>
            </a:fld>
            <a:endParaRPr lang="en-IN" dirty="0"/>
          </a:p>
        </p:txBody>
      </p:sp>
      <p:sp>
        <p:nvSpPr>
          <p:cNvPr id="1048665" name="Footer Placeholder 5"/>
          <p:cNvSpPr>
            <a:spLocks noGrp="1"/>
          </p:cNvSpPr>
          <p:nvPr>
            <p:ph type="ftr" sz="quarter" idx="11"/>
          </p:nvPr>
        </p:nvSpPr>
        <p:spPr/>
        <p:txBody>
          <a:bodyPr/>
          <a:lstStyle/>
          <a:p>
            <a:endParaRPr lang="en-IN" dirty="0"/>
          </a:p>
        </p:txBody>
      </p:sp>
      <p:sp>
        <p:nvSpPr>
          <p:cNvPr id="1048666" name="Slide Number Placeholder 6"/>
          <p:cNvSpPr>
            <a:spLocks noGrp="1"/>
          </p:cNvSpPr>
          <p:nvPr>
            <p:ph type="sldNum" sz="quarter" idx="12"/>
          </p:nvPr>
        </p:nvSpPr>
        <p:spPr/>
        <p:txBody>
          <a:bodyPr/>
          <a:lstStyle/>
          <a:p>
            <a:fld id="{C57911D1-15B9-4E57-A64E-68198A4389A1}" type="slidenum">
              <a:rPr lang="en-IN" smtClean="0"/>
              <a:t>‹#›</a:t>
            </a:fld>
            <a:endParaRPr lang="en-IN" dirty="0"/>
          </a:p>
        </p:txBody>
      </p:sp>
      <p:sp>
        <p:nvSpPr>
          <p:cNvPr id="1048667"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68" name="Title 1"/>
          <p:cNvSpPr>
            <a:spLocks noGrp="1"/>
          </p:cNvSpPr>
          <p:nvPr>
            <p:ph type="title"/>
          </p:nvPr>
        </p:nvSpPr>
        <p:spPr/>
        <p:txBody>
          <a:bodyPr/>
          <a:lstStyle/>
          <a:p>
            <a:r>
              <a:rPr lang="en-US" smtClean="0"/>
              <a:t>Click to edit Master title style</a:t>
            </a:r>
            <a:endParaRPr lang="en-US"/>
          </a:p>
        </p:txBody>
      </p:sp>
      <p:sp>
        <p:nvSpPr>
          <p:cNvPr id="1048669"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1048670"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671"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1048672"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673" name="Date Placeholder 6"/>
          <p:cNvSpPr>
            <a:spLocks noGrp="1"/>
          </p:cNvSpPr>
          <p:nvPr>
            <p:ph type="dt" sz="half" idx="10"/>
          </p:nvPr>
        </p:nvSpPr>
        <p:spPr/>
        <p:txBody>
          <a:bodyPr/>
          <a:lstStyle/>
          <a:p>
            <a:fld id="{174EAFD1-0FA2-4E78-8EFD-E3AED91E3D94}" type="datetimeFigureOut">
              <a:rPr lang="en-IN" smtClean="0"/>
              <a:t>26-06-2020</a:t>
            </a:fld>
            <a:endParaRPr lang="en-IN" dirty="0"/>
          </a:p>
        </p:txBody>
      </p:sp>
      <p:sp>
        <p:nvSpPr>
          <p:cNvPr id="1048674" name="Footer Placeholder 7"/>
          <p:cNvSpPr>
            <a:spLocks noGrp="1"/>
          </p:cNvSpPr>
          <p:nvPr>
            <p:ph type="ftr" sz="quarter" idx="11"/>
          </p:nvPr>
        </p:nvSpPr>
        <p:spPr/>
        <p:txBody>
          <a:bodyPr/>
          <a:lstStyle/>
          <a:p>
            <a:endParaRPr lang="en-IN" dirty="0"/>
          </a:p>
        </p:txBody>
      </p:sp>
      <p:sp>
        <p:nvSpPr>
          <p:cNvPr id="1048675" name="Slide Number Placeholder 8"/>
          <p:cNvSpPr>
            <a:spLocks noGrp="1"/>
          </p:cNvSpPr>
          <p:nvPr>
            <p:ph type="sldNum" sz="quarter" idx="12"/>
          </p:nvPr>
        </p:nvSpPr>
        <p:spPr/>
        <p:txBody>
          <a:bodyPr/>
          <a:lstStyle/>
          <a:p>
            <a:fld id="{C57911D1-15B9-4E57-A64E-68198A4389A1}" type="slidenum">
              <a:rPr lang="en-IN" smtClean="0"/>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33" name="Title 1"/>
          <p:cNvSpPr>
            <a:spLocks noGrp="1"/>
          </p:cNvSpPr>
          <p:nvPr>
            <p:ph type="title"/>
          </p:nvPr>
        </p:nvSpPr>
        <p:spPr/>
        <p:txBody>
          <a:bodyPr/>
          <a:lstStyle/>
          <a:p>
            <a:r>
              <a:rPr lang="en-US" smtClean="0"/>
              <a:t>Click to edit Master title style</a:t>
            </a:r>
            <a:endParaRPr lang="en-US"/>
          </a:p>
        </p:txBody>
      </p:sp>
      <p:sp>
        <p:nvSpPr>
          <p:cNvPr id="1048634" name="Date Placeholder 2"/>
          <p:cNvSpPr>
            <a:spLocks noGrp="1"/>
          </p:cNvSpPr>
          <p:nvPr>
            <p:ph type="dt" sz="half" idx="10"/>
          </p:nvPr>
        </p:nvSpPr>
        <p:spPr/>
        <p:txBody>
          <a:bodyPr/>
          <a:lstStyle/>
          <a:p>
            <a:fld id="{174EAFD1-0FA2-4E78-8EFD-E3AED91E3D94}" type="datetimeFigureOut">
              <a:rPr lang="en-IN" smtClean="0"/>
              <a:t>26-06-2020</a:t>
            </a:fld>
            <a:endParaRPr lang="en-IN" dirty="0"/>
          </a:p>
        </p:txBody>
      </p:sp>
      <p:sp>
        <p:nvSpPr>
          <p:cNvPr id="1048635" name="Footer Placeholder 3"/>
          <p:cNvSpPr>
            <a:spLocks noGrp="1"/>
          </p:cNvSpPr>
          <p:nvPr>
            <p:ph type="ftr" sz="quarter" idx="11"/>
          </p:nvPr>
        </p:nvSpPr>
        <p:spPr/>
        <p:txBody>
          <a:bodyPr/>
          <a:lstStyle/>
          <a:p>
            <a:endParaRPr lang="en-IN" dirty="0"/>
          </a:p>
        </p:txBody>
      </p:sp>
      <p:sp>
        <p:nvSpPr>
          <p:cNvPr id="1048636" name="Slide Number Placeholder 4"/>
          <p:cNvSpPr>
            <a:spLocks noGrp="1"/>
          </p:cNvSpPr>
          <p:nvPr>
            <p:ph type="sldNum" sz="quarter" idx="12"/>
          </p:nvPr>
        </p:nvSpPr>
        <p:spPr/>
        <p:txBody>
          <a:bodyPr/>
          <a:lstStyle/>
          <a:p>
            <a:fld id="{C57911D1-15B9-4E57-A64E-68198A4389A1}" type="slidenum">
              <a:rPr lang="en-IN" smtClean="0"/>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76" name="Date Placeholder 1"/>
          <p:cNvSpPr>
            <a:spLocks noGrp="1"/>
          </p:cNvSpPr>
          <p:nvPr>
            <p:ph type="dt" sz="half" idx="10"/>
          </p:nvPr>
        </p:nvSpPr>
        <p:spPr/>
        <p:txBody>
          <a:bodyPr/>
          <a:lstStyle/>
          <a:p>
            <a:fld id="{174EAFD1-0FA2-4E78-8EFD-E3AED91E3D94}" type="datetimeFigureOut">
              <a:rPr lang="en-IN" smtClean="0"/>
              <a:t>26-06-2020</a:t>
            </a:fld>
            <a:endParaRPr lang="en-IN" dirty="0"/>
          </a:p>
        </p:txBody>
      </p:sp>
      <p:sp>
        <p:nvSpPr>
          <p:cNvPr id="1048677" name="Footer Placeholder 2"/>
          <p:cNvSpPr>
            <a:spLocks noGrp="1"/>
          </p:cNvSpPr>
          <p:nvPr>
            <p:ph type="ftr" sz="quarter" idx="11"/>
          </p:nvPr>
        </p:nvSpPr>
        <p:spPr/>
        <p:txBody>
          <a:bodyPr/>
          <a:lstStyle/>
          <a:p>
            <a:endParaRPr lang="en-IN" dirty="0"/>
          </a:p>
        </p:txBody>
      </p:sp>
      <p:sp>
        <p:nvSpPr>
          <p:cNvPr id="1048678" name="Slide Number Placeholder 3"/>
          <p:cNvSpPr>
            <a:spLocks noGrp="1"/>
          </p:cNvSpPr>
          <p:nvPr>
            <p:ph type="sldNum" sz="quarter" idx="12"/>
          </p:nvPr>
        </p:nvSpPr>
        <p:spPr/>
        <p:txBody>
          <a:bodyPr/>
          <a:lstStyle/>
          <a:p>
            <a:fld id="{C57911D1-15B9-4E57-A64E-68198A4389A1}" type="slidenum">
              <a:rPr lang="en-IN" smtClean="0"/>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48679"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80"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048681"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pPr>
            <a:r>
              <a:rPr lang="en-US" smtClean="0"/>
              <a:t>Click to edit Master title style</a:t>
            </a:r>
            <a:endParaRPr lang="en-US" dirty="0"/>
          </a:p>
        </p:txBody>
      </p:sp>
      <p:sp>
        <p:nvSpPr>
          <p:cNvPr id="1048682"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683"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pPr>
            <a:r>
              <a:rPr lang="en-US" smtClean="0"/>
              <a:t>Click to edit Master text styles</a:t>
            </a:r>
          </a:p>
        </p:txBody>
      </p:sp>
      <p:sp>
        <p:nvSpPr>
          <p:cNvPr id="1048684" name="Date Placeholder 4"/>
          <p:cNvSpPr>
            <a:spLocks noGrp="1"/>
          </p:cNvSpPr>
          <p:nvPr>
            <p:ph type="dt" sz="half" idx="10"/>
          </p:nvPr>
        </p:nvSpPr>
        <p:spPr/>
        <p:txBody>
          <a:bodyPr/>
          <a:lstStyle/>
          <a:p>
            <a:fld id="{174EAFD1-0FA2-4E78-8EFD-E3AED91E3D94}" type="datetimeFigureOut">
              <a:rPr lang="en-IN" smtClean="0"/>
              <a:t>26-06-2020</a:t>
            </a:fld>
            <a:endParaRPr lang="en-IN" dirty="0"/>
          </a:p>
        </p:txBody>
      </p:sp>
      <p:sp>
        <p:nvSpPr>
          <p:cNvPr id="1048685" name="Footer Placeholder 5"/>
          <p:cNvSpPr>
            <a:spLocks noGrp="1"/>
          </p:cNvSpPr>
          <p:nvPr>
            <p:ph type="ftr" sz="quarter" idx="11"/>
          </p:nvPr>
        </p:nvSpPr>
        <p:spPr/>
        <p:txBody>
          <a:bodyPr/>
          <a:lstStyle>
            <a:lvl1pPr>
              <a:defRPr>
                <a:solidFill>
                  <a:schemeClr val="tx2"/>
                </a:solidFill>
              </a:defRPr>
            </a:lvl1pPr>
          </a:lstStyle>
          <a:p>
            <a:endParaRPr lang="en-IN" dirty="0"/>
          </a:p>
        </p:txBody>
      </p:sp>
      <p:sp>
        <p:nvSpPr>
          <p:cNvPr id="1048686"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C57911D1-15B9-4E57-A64E-68198A4389A1}" type="slidenum">
              <a:rPr lang="en-IN" smtClean="0"/>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48642"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lstStyle>
          <a:p>
            <a:r>
              <a:rPr lang="en-US" dirty="0" smtClean="0"/>
              <a:t>Click icon to add picture</a:t>
            </a:r>
            <a:endParaRPr lang="en-US" dirty="0"/>
          </a:p>
        </p:txBody>
      </p:sp>
      <p:sp>
        <p:nvSpPr>
          <p:cNvPr id="1048643"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44"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45"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1048646"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47" name="Date Placeholder 4"/>
          <p:cNvSpPr>
            <a:spLocks noGrp="1"/>
          </p:cNvSpPr>
          <p:nvPr>
            <p:ph type="dt" sz="half" idx="10"/>
          </p:nvPr>
        </p:nvSpPr>
        <p:spPr/>
        <p:txBody>
          <a:bodyPr/>
          <a:lstStyle/>
          <a:p>
            <a:fld id="{174EAFD1-0FA2-4E78-8EFD-E3AED91E3D94}" type="datetimeFigureOut">
              <a:rPr lang="en-IN" smtClean="0"/>
              <a:t>26-06-2020</a:t>
            </a:fld>
            <a:endParaRPr lang="en-IN" dirty="0"/>
          </a:p>
        </p:txBody>
      </p:sp>
      <p:sp>
        <p:nvSpPr>
          <p:cNvPr id="1048648" name="Footer Placeholder 5"/>
          <p:cNvSpPr>
            <a:spLocks noGrp="1"/>
          </p:cNvSpPr>
          <p:nvPr>
            <p:ph type="ftr" sz="quarter" idx="11"/>
          </p:nvPr>
        </p:nvSpPr>
        <p:spPr/>
        <p:txBody>
          <a:bodyPr/>
          <a:lstStyle/>
          <a:p>
            <a:endParaRPr lang="en-IN" dirty="0"/>
          </a:p>
        </p:txBody>
      </p:sp>
      <p:sp>
        <p:nvSpPr>
          <p:cNvPr id="1048649" name="Slide Number Placeholder 6"/>
          <p:cNvSpPr>
            <a:spLocks noGrp="1"/>
          </p:cNvSpPr>
          <p:nvPr>
            <p:ph type="sldNum" sz="quarter" idx="12"/>
          </p:nvPr>
        </p:nvSpPr>
        <p:spPr/>
        <p:txBody>
          <a:bodyPr/>
          <a:lstStyle/>
          <a:p>
            <a:fld id="{C57911D1-15B9-4E57-A64E-68198A4389A1}" type="slidenum">
              <a:rPr lang="en-IN" smtClean="0"/>
              <a:t>‹#›</a:t>
            </a:fld>
            <a:endParaRPr lang="en-I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577"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578"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48579"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580"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74EAFD1-0FA2-4E78-8EFD-E3AED91E3D94}" type="datetimeFigureOut">
              <a:rPr lang="en-IN" smtClean="0"/>
              <a:t>26-06-2020</a:t>
            </a:fld>
            <a:endParaRPr lang="en-IN" dirty="0"/>
          </a:p>
        </p:txBody>
      </p:sp>
      <p:sp>
        <p:nvSpPr>
          <p:cNvPr id="1048581"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IN" dirty="0"/>
          </a:p>
        </p:txBody>
      </p:sp>
      <p:sp>
        <p:nvSpPr>
          <p:cNvPr id="1048582"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C57911D1-15B9-4E57-A64E-68198A4389A1}" type="slidenum">
              <a:rPr lang="en-IN" smtClean="0"/>
              <a:t>‹#›</a:t>
            </a:fld>
            <a:endParaRPr lang="en-I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byjus.com/chemistry/acetic-acid/"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53610872"/>
              </p:ext>
            </p:extLst>
          </p:nvPr>
        </p:nvGraphicFramePr>
        <p:xfrm>
          <a:off x="152400" y="1"/>
          <a:ext cx="8915400" cy="2369820"/>
        </p:xfrm>
        <a:graphic>
          <a:graphicData uri="http://schemas.openxmlformats.org/drawingml/2006/table">
            <a:tbl>
              <a:tblPr>
                <a:tableStyleId>{18603FDC-E32A-4AB5-989C-0864C3EAD2B8}</a:tableStyleId>
              </a:tblPr>
              <a:tblGrid>
                <a:gridCol w="1676400"/>
                <a:gridCol w="7239000"/>
              </a:tblGrid>
              <a:tr h="2209799">
                <a:tc>
                  <a:txBody>
                    <a:bodyPr/>
                    <a:lstStyle/>
                    <a:p>
                      <a:pPr marL="0" marR="0" algn="l">
                        <a:lnSpc>
                          <a:spcPct val="115000"/>
                        </a:lnSpc>
                        <a:spcBef>
                          <a:spcPts val="0"/>
                        </a:spcBef>
                        <a:spcAft>
                          <a:spcPts val="0"/>
                        </a:spcAft>
                      </a:pPr>
                      <a:endParaRPr lang="en-US" sz="1000" dirty="0">
                        <a:latin typeface="Calibri"/>
                        <a:ea typeface="Calibri"/>
                        <a:cs typeface="Times New Roman"/>
                      </a:endParaRPr>
                    </a:p>
                  </a:txBody>
                  <a:tcPr marL="61993" marR="61993" marT="0" marB="0">
                    <a:solidFill>
                      <a:srgbClr val="00B0F0"/>
                    </a:solidFill>
                  </a:tcPr>
                </a:tc>
                <a:tc>
                  <a:txBody>
                    <a:bodyPr/>
                    <a:lstStyle/>
                    <a:p>
                      <a:pPr marL="0" marR="0" algn="l">
                        <a:lnSpc>
                          <a:spcPct val="115000"/>
                        </a:lnSpc>
                        <a:spcBef>
                          <a:spcPts val="0"/>
                        </a:spcBef>
                        <a:spcAft>
                          <a:spcPts val="0"/>
                        </a:spcAft>
                      </a:pPr>
                      <a:endParaRPr lang="en-US" sz="1000" dirty="0"/>
                    </a:p>
                    <a:p>
                      <a:pPr marL="0" marR="0" algn="ctr">
                        <a:lnSpc>
                          <a:spcPct val="100000"/>
                        </a:lnSpc>
                        <a:spcBef>
                          <a:spcPts val="0"/>
                        </a:spcBef>
                        <a:spcAft>
                          <a:spcPts val="0"/>
                        </a:spcAft>
                      </a:pPr>
                      <a:r>
                        <a:rPr lang="en-US" sz="2400" b="1" dirty="0" err="1"/>
                        <a:t>Sengamala</a:t>
                      </a:r>
                      <a:r>
                        <a:rPr lang="en-US" sz="2400" b="1" dirty="0"/>
                        <a:t> </a:t>
                      </a:r>
                      <a:r>
                        <a:rPr lang="en-US" sz="2400" b="1" dirty="0" err="1"/>
                        <a:t>Thayaar</a:t>
                      </a:r>
                      <a:r>
                        <a:rPr lang="en-US" sz="2400" b="1" dirty="0"/>
                        <a:t> Educational Trust Women’s College</a:t>
                      </a:r>
                    </a:p>
                    <a:p>
                      <a:pPr marL="0" marR="0" algn="ctr">
                        <a:lnSpc>
                          <a:spcPct val="100000"/>
                        </a:lnSpc>
                        <a:spcBef>
                          <a:spcPts val="0"/>
                        </a:spcBef>
                        <a:spcAft>
                          <a:spcPts val="0"/>
                        </a:spcAft>
                      </a:pPr>
                      <a:r>
                        <a:rPr lang="en-US" sz="1600" b="1" dirty="0"/>
                        <a:t>(Affiliated to </a:t>
                      </a:r>
                      <a:r>
                        <a:rPr lang="en-US" sz="1600" b="1" dirty="0" err="1"/>
                        <a:t>Bharathidasan</a:t>
                      </a:r>
                      <a:r>
                        <a:rPr lang="en-US" sz="1600" b="1" dirty="0"/>
                        <a:t> University)</a:t>
                      </a:r>
                    </a:p>
                    <a:p>
                      <a:pPr marL="0" marR="0" algn="ctr">
                        <a:lnSpc>
                          <a:spcPct val="100000"/>
                        </a:lnSpc>
                        <a:spcBef>
                          <a:spcPts val="0"/>
                        </a:spcBef>
                        <a:spcAft>
                          <a:spcPts val="0"/>
                        </a:spcAft>
                      </a:pPr>
                      <a:r>
                        <a:rPr lang="en-US" sz="1600" b="1" dirty="0"/>
                        <a:t>(Accredited with ‘A’ Grade {3.45/4.00} By NAAC)</a:t>
                      </a:r>
                    </a:p>
                    <a:p>
                      <a:pPr marL="0" marR="0" algn="ctr">
                        <a:lnSpc>
                          <a:spcPct val="100000"/>
                        </a:lnSpc>
                        <a:spcBef>
                          <a:spcPts val="0"/>
                        </a:spcBef>
                        <a:spcAft>
                          <a:spcPts val="0"/>
                        </a:spcAft>
                      </a:pPr>
                      <a:r>
                        <a:rPr lang="en-US" sz="1600" b="1" dirty="0"/>
                        <a:t>(An ISO 9001: 2015 Certified Institution)</a:t>
                      </a:r>
                    </a:p>
                    <a:p>
                      <a:pPr marL="0" marR="0" algn="ctr">
                        <a:lnSpc>
                          <a:spcPct val="100000"/>
                        </a:lnSpc>
                        <a:spcBef>
                          <a:spcPts val="0"/>
                        </a:spcBef>
                        <a:spcAft>
                          <a:spcPts val="0"/>
                        </a:spcAft>
                      </a:pPr>
                      <a:r>
                        <a:rPr lang="en-US" sz="2400" b="1" dirty="0" err="1" smtClean="0"/>
                        <a:t>Sundarakkottai</a:t>
                      </a:r>
                      <a:r>
                        <a:rPr lang="en-US" sz="2400" b="1" dirty="0"/>
                        <a:t>, Mannargudi-614 016.</a:t>
                      </a:r>
                    </a:p>
                    <a:p>
                      <a:pPr marL="0" marR="0" algn="ctr">
                        <a:lnSpc>
                          <a:spcPct val="100000"/>
                        </a:lnSpc>
                        <a:spcBef>
                          <a:spcPts val="0"/>
                        </a:spcBef>
                        <a:spcAft>
                          <a:spcPts val="0"/>
                        </a:spcAft>
                      </a:pPr>
                      <a:r>
                        <a:rPr lang="en-US" sz="2400" b="1" dirty="0" err="1" smtClean="0"/>
                        <a:t>Thiruvarur</a:t>
                      </a:r>
                      <a:r>
                        <a:rPr lang="en-US" sz="2400" b="1" dirty="0" smtClean="0"/>
                        <a:t> </a:t>
                      </a:r>
                      <a:r>
                        <a:rPr lang="en-US" sz="2400" b="1" dirty="0"/>
                        <a:t>(Dt.), Tamil Nadu, India</a:t>
                      </a:r>
                      <a:r>
                        <a:rPr lang="en-US" sz="2000" b="1" dirty="0"/>
                        <a:t>.</a:t>
                      </a:r>
                      <a:endParaRPr lang="en-US" sz="2000" b="1" dirty="0">
                        <a:latin typeface="Calibri"/>
                        <a:ea typeface="Calibri"/>
                        <a:cs typeface="Times New Roman"/>
                      </a:endParaRPr>
                    </a:p>
                  </a:txBody>
                  <a:tcPr marL="61993" marR="61993" marT="0" marB="0">
                    <a:solidFill>
                      <a:srgbClr val="00B0F0"/>
                    </a:solidFill>
                  </a:tcPr>
                </a:tc>
              </a:tr>
            </a:tbl>
          </a:graphicData>
        </a:graphic>
      </p:graphicFrame>
      <p:pic>
        <p:nvPicPr>
          <p:cNvPr id="30721" name="Picture 1"/>
          <p:cNvPicPr>
            <a:picLocks noChangeAspect="1" noChangeArrowheads="1"/>
          </p:cNvPicPr>
          <p:nvPr/>
        </p:nvPicPr>
        <p:blipFill>
          <a:blip r:embed="rId2"/>
          <a:srcRect/>
          <a:stretch>
            <a:fillRect/>
          </a:stretch>
        </p:blipFill>
        <p:spPr bwMode="auto">
          <a:xfrm>
            <a:off x="228600" y="304800"/>
            <a:ext cx="1669903" cy="1765716"/>
          </a:xfrm>
          <a:prstGeom prst="rect">
            <a:avLst/>
          </a:prstGeom>
          <a:solidFill>
            <a:srgbClr val="00B0F0"/>
          </a:solidFill>
        </p:spPr>
      </p:pic>
      <p:sp>
        <p:nvSpPr>
          <p:cNvPr id="30723" name="Rectangle 3"/>
          <p:cNvSpPr>
            <a:spLocks noChangeArrowheads="1"/>
          </p:cNvSpPr>
          <p:nvPr/>
        </p:nvSpPr>
        <p:spPr bwMode="auto">
          <a:xfrm>
            <a:off x="0" y="2697778"/>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FF0066"/>
                </a:solidFill>
                <a:effectLst/>
                <a:latin typeface="Arial" pitchFamily="34" charset="0"/>
                <a:cs typeface="Arial" pitchFamily="34" charset="0"/>
              </a:rPr>
              <a:t>MEC</a:t>
            </a:r>
            <a:r>
              <a:rPr kumimoji="0" lang="en-US" sz="2800" b="0" i="0" u="none" strike="noStrike" cap="none" normalizeH="0" dirty="0" smtClean="0">
                <a:ln>
                  <a:noFill/>
                </a:ln>
                <a:solidFill>
                  <a:srgbClr val="FF0066"/>
                </a:solidFill>
                <a:effectLst/>
                <a:latin typeface="Arial" pitchFamily="34" charset="0"/>
                <a:cs typeface="Arial" pitchFamily="34" charset="0"/>
              </a:rPr>
              <a:t> III-BASIC BIOTECHNOLOGY-16SMBEBC3</a:t>
            </a:r>
            <a:endParaRPr kumimoji="0" lang="en-US" sz="2800" b="0" i="0" u="none" strike="noStrike" cap="none" normalizeH="0" baseline="0" dirty="0" smtClean="0">
              <a:ln>
                <a:noFill/>
              </a:ln>
              <a:solidFill>
                <a:srgbClr val="FF0066"/>
              </a:solidFill>
              <a:effectLst/>
              <a:latin typeface="Arial" pitchFamily="34" charset="0"/>
              <a:cs typeface="Arial" pitchFamily="34" charset="0"/>
            </a:endParaRPr>
          </a:p>
        </p:txBody>
      </p:sp>
      <p:sp>
        <p:nvSpPr>
          <p:cNvPr id="30724" name="Rectangle 4"/>
          <p:cNvSpPr>
            <a:spLocks noChangeArrowheads="1"/>
          </p:cNvSpPr>
          <p:nvPr/>
        </p:nvSpPr>
        <p:spPr bwMode="auto">
          <a:xfrm>
            <a:off x="0" y="3933056"/>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660066"/>
                </a:solidFill>
                <a:effectLst/>
                <a:latin typeface="Times New Roman" pitchFamily="18" charset="0"/>
                <a:ea typeface="Calibri" pitchFamily="34" charset="0"/>
                <a:cs typeface="Times New Roman" pitchFamily="18" charset="0"/>
              </a:rPr>
              <a:t>Dr. R. ANURADHA</a:t>
            </a:r>
            <a:endParaRPr kumimoji="0" lang="en-US" sz="2400" b="0" i="0" u="none" strike="noStrike" cap="none" normalizeH="0" baseline="0" dirty="0" smtClean="0">
              <a:ln>
                <a:noFill/>
              </a:ln>
              <a:solidFill>
                <a:srgbClr val="660066"/>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660066"/>
                </a:solidFill>
                <a:effectLst/>
                <a:latin typeface="Times New Roman" pitchFamily="18" charset="0"/>
                <a:ea typeface="Calibri" pitchFamily="34" charset="0"/>
                <a:cs typeface="Times New Roman" pitchFamily="18" charset="0"/>
              </a:rPr>
              <a:t>ASSISTANT PROFESSOR &amp; HEAD</a:t>
            </a:r>
            <a:endParaRPr kumimoji="0" lang="en-US" sz="2400" b="0" i="0" u="none" strike="noStrike" cap="none" normalizeH="0" baseline="0" dirty="0" smtClean="0">
              <a:ln>
                <a:noFill/>
              </a:ln>
              <a:solidFill>
                <a:srgbClr val="660066"/>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660066"/>
                </a:solidFill>
                <a:effectLst/>
                <a:latin typeface="Times New Roman" pitchFamily="18" charset="0"/>
                <a:ea typeface="Calibri" pitchFamily="34" charset="0"/>
                <a:cs typeface="Times New Roman" pitchFamily="18" charset="0"/>
              </a:rPr>
              <a:t>PG &amp; RESEARCH DEPARTMENT OF BIOCHEMISTRY</a:t>
            </a:r>
            <a:endParaRPr kumimoji="0" lang="en-US" sz="2400" b="0" i="0" u="none" strike="noStrike" cap="none" normalizeH="0" baseline="0" dirty="0" smtClean="0">
              <a:ln>
                <a:noFill/>
              </a:ln>
              <a:solidFill>
                <a:srgbClr val="660066"/>
              </a:solidFill>
              <a:effectLst/>
              <a:latin typeface="Arial" pitchFamily="34" charset="0"/>
              <a:cs typeface="Arial" pitchFamily="34" charset="0"/>
            </a:endParaRPr>
          </a:p>
        </p:txBody>
      </p:sp>
    </p:spTree>
    <p:extLst>
      <p:ext uri="{BB962C8B-B14F-4D97-AF65-F5344CB8AC3E}">
        <p14:creationId xmlns:p14="http://schemas.microsoft.com/office/powerpoint/2010/main" val="2027536135"/>
      </p:ext>
    </p:extLst>
  </p:cSld>
  <p:clrMapOvr>
    <a:masterClrMapping/>
  </p:clrMapOvr>
  <p:transition advClick="0" advTm="1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
          <p:cNvSpPr>
            <a:spLocks noGrp="1"/>
          </p:cNvSpPr>
          <p:nvPr>
            <p:ph type="title"/>
          </p:nvPr>
        </p:nvSpPr>
        <p:spPr/>
        <p:txBody>
          <a:bodyPr/>
          <a:lstStyle/>
          <a:p>
            <a:r>
              <a:rPr lang="en-US" dirty="0" smtClean="0"/>
              <a:t> </a:t>
            </a:r>
            <a:endParaRPr lang="en-IN" dirty="0"/>
          </a:p>
        </p:txBody>
      </p:sp>
      <p:sp>
        <p:nvSpPr>
          <p:cNvPr id="1048612" name="Content Placeholder 2"/>
          <p:cNvSpPr>
            <a:spLocks noGrp="1"/>
          </p:cNvSpPr>
          <p:nvPr>
            <p:ph idx="1"/>
          </p:nvPr>
        </p:nvSpPr>
        <p:spPr>
          <a:xfrm>
            <a:off x="251520" y="260648"/>
            <a:ext cx="8568952" cy="4919953"/>
          </a:xfrm>
        </p:spPr>
        <p:txBody>
          <a:bodyPr>
            <a:noAutofit/>
          </a:bodyPr>
          <a:lstStyle/>
          <a:p>
            <a:pPr marL="285750" indent="-285750" algn="just">
              <a:buClr>
                <a:srgbClr val="C00000"/>
              </a:buClr>
              <a:buFont typeface="Wingdings" pitchFamily="2" charset="2"/>
              <a:buChar char="v"/>
            </a:pPr>
            <a:r>
              <a:rPr lang="en-US" sz="2800" b="0" dirty="0"/>
              <a:t>T</a:t>
            </a:r>
            <a:r>
              <a:rPr lang="en-US" sz="2800" b="0" dirty="0" smtClean="0"/>
              <a:t>he starchy media like corn, rye, and barley are hydrolyzed with dilute acids before they are pumped into the fermenter.</a:t>
            </a:r>
          </a:p>
          <a:p>
            <a:pPr marL="285750" indent="-285750" algn="just">
              <a:buClr>
                <a:srgbClr val="C00000"/>
              </a:buClr>
              <a:buFont typeface="Wingdings" pitchFamily="2" charset="2"/>
              <a:buChar char="v"/>
            </a:pPr>
            <a:r>
              <a:rPr lang="en-US" sz="2800" b="0" dirty="0" smtClean="0"/>
              <a:t>The hydrolysis of starchy yields simple sugars which are directly converted to ethanol.</a:t>
            </a:r>
          </a:p>
          <a:p>
            <a:pPr marL="285750" indent="-285750" algn="just">
              <a:buClr>
                <a:srgbClr val="C00000"/>
              </a:buClr>
              <a:buFont typeface="Wingdings" pitchFamily="2" charset="2"/>
              <a:buChar char="v"/>
            </a:pPr>
            <a:r>
              <a:rPr lang="en-US" sz="2800" b="0" dirty="0" smtClean="0"/>
              <a:t>Sometimes starchy feed stock is treated with amylase enzyme, extracted from </a:t>
            </a:r>
            <a:r>
              <a:rPr lang="en-US" sz="2800" i="1" dirty="0" smtClean="0"/>
              <a:t>Aspergillus  </a:t>
            </a:r>
            <a:r>
              <a:rPr lang="en-US" sz="2800" b="0" dirty="0" smtClean="0"/>
              <a:t>and </a:t>
            </a:r>
            <a:r>
              <a:rPr lang="en-US" sz="2800" i="1" dirty="0" smtClean="0"/>
              <a:t> Rhizopus.</a:t>
            </a:r>
          </a:p>
          <a:p>
            <a:pPr marL="285750" indent="-285750" algn="just">
              <a:buClr>
                <a:srgbClr val="C00000"/>
              </a:buClr>
              <a:buFont typeface="Wingdings" pitchFamily="2" charset="2"/>
              <a:buChar char="v"/>
            </a:pPr>
            <a:r>
              <a:rPr lang="en-US" sz="2800" b="0" i="1" dirty="0" smtClean="0"/>
              <a:t>Amylase convert the starch into 80% maltose and 20% dextrin that can easily be converted into glucose.</a:t>
            </a:r>
            <a:endParaRPr lang="en-IN" sz="2800" b="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
          <p:cNvSpPr>
            <a:spLocks noGrp="1"/>
          </p:cNvSpPr>
          <p:nvPr>
            <p:ph type="title"/>
          </p:nvPr>
        </p:nvSpPr>
        <p:spPr>
          <a:xfrm>
            <a:off x="251520" y="332656"/>
            <a:ext cx="7520940" cy="548640"/>
          </a:xfrm>
        </p:spPr>
        <p:txBody>
          <a:bodyPr/>
          <a:lstStyle/>
          <a:p>
            <a:r>
              <a:rPr lang="en-US" sz="3600" dirty="0">
                <a:solidFill>
                  <a:srgbClr val="00B050"/>
                </a:solidFill>
              </a:rPr>
              <a:t>Designing fermentation </a:t>
            </a:r>
            <a:r>
              <a:rPr lang="en-US" sz="3600" dirty="0" smtClean="0">
                <a:solidFill>
                  <a:srgbClr val="00B050"/>
                </a:solidFill>
              </a:rPr>
              <a:t>system</a:t>
            </a:r>
            <a:r>
              <a:rPr lang="en-US" sz="3600" dirty="0">
                <a:solidFill>
                  <a:srgbClr val="00B050"/>
                </a:solidFill>
              </a:rPr>
              <a:t>:</a:t>
            </a:r>
            <a:endParaRPr lang="en-IN" sz="3600" dirty="0">
              <a:solidFill>
                <a:srgbClr val="00B050"/>
              </a:solidFill>
            </a:endParaRPr>
          </a:p>
        </p:txBody>
      </p:sp>
      <p:sp>
        <p:nvSpPr>
          <p:cNvPr id="1048614" name="Content Placeholder 2"/>
          <p:cNvSpPr>
            <a:spLocks noGrp="1"/>
          </p:cNvSpPr>
          <p:nvPr>
            <p:ph idx="1"/>
          </p:nvPr>
        </p:nvSpPr>
        <p:spPr>
          <a:xfrm>
            <a:off x="251520" y="908720"/>
            <a:ext cx="8640960" cy="3960440"/>
          </a:xfrm>
        </p:spPr>
        <p:txBody>
          <a:bodyPr>
            <a:normAutofit/>
          </a:bodyPr>
          <a:lstStyle/>
          <a:p>
            <a:pPr>
              <a:buClr>
                <a:srgbClr val="C00000"/>
              </a:buClr>
              <a:buFont typeface="Wingdings" pitchFamily="2" charset="2"/>
              <a:buChar char="v"/>
            </a:pPr>
            <a:r>
              <a:rPr lang="en-US" sz="3200" b="0" dirty="0" smtClean="0"/>
              <a:t>The fermentation system consists of,</a:t>
            </a:r>
          </a:p>
          <a:p>
            <a:pPr algn="ctr">
              <a:buClr>
                <a:srgbClr val="C00000"/>
              </a:buClr>
              <a:buFont typeface="Wingdings" pitchFamily="2" charset="2"/>
              <a:buChar char="ü"/>
            </a:pPr>
            <a:r>
              <a:rPr lang="en-US" sz="3200" b="0" dirty="0" smtClean="0"/>
              <a:t>Three molasses tank </a:t>
            </a:r>
          </a:p>
          <a:p>
            <a:pPr algn="ctr">
              <a:buClr>
                <a:srgbClr val="C00000"/>
              </a:buClr>
              <a:buFont typeface="Wingdings" pitchFamily="2" charset="2"/>
              <a:buChar char="ü"/>
            </a:pPr>
            <a:r>
              <a:rPr lang="en-US" sz="3200" b="0" dirty="0" smtClean="0"/>
              <a:t>Three seed tanks</a:t>
            </a:r>
          </a:p>
          <a:p>
            <a:pPr algn="ctr">
              <a:buClr>
                <a:srgbClr val="C00000"/>
              </a:buClr>
              <a:buFont typeface="Wingdings" pitchFamily="2" charset="2"/>
              <a:buChar char="ü"/>
            </a:pPr>
            <a:r>
              <a:rPr lang="en-US" sz="3200" b="0" dirty="0" smtClean="0"/>
              <a:t>A fermenter</a:t>
            </a:r>
          </a:p>
          <a:p>
            <a:pPr algn="ctr">
              <a:buClr>
                <a:srgbClr val="C00000"/>
              </a:buClr>
              <a:buFont typeface="Wingdings" pitchFamily="2" charset="2"/>
              <a:buChar char="ü"/>
            </a:pPr>
            <a:r>
              <a:rPr lang="en-US" sz="3200" b="0" dirty="0" smtClean="0"/>
              <a:t>Wash camber</a:t>
            </a:r>
          </a:p>
          <a:p>
            <a:pPr algn="ctr">
              <a:buClr>
                <a:srgbClr val="C00000"/>
              </a:buClr>
              <a:buFont typeface="Wingdings" pitchFamily="2" charset="2"/>
              <a:buChar char="ü"/>
            </a:pPr>
            <a:r>
              <a:rPr lang="en-US" sz="3200" b="0" dirty="0" smtClean="0"/>
              <a:t>Molasses storage tank</a:t>
            </a:r>
            <a:endParaRPr lang="en-IN" sz="3200" b="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
          <p:cNvSpPr>
            <a:spLocks noGrp="1"/>
          </p:cNvSpPr>
          <p:nvPr>
            <p:ph type="title"/>
          </p:nvPr>
        </p:nvSpPr>
        <p:spPr/>
        <p:txBody>
          <a:bodyPr/>
          <a:lstStyle/>
          <a:p>
            <a:r>
              <a:rPr lang="en-US" dirty="0" smtClean="0"/>
              <a:t> </a:t>
            </a:r>
            <a:endParaRPr lang="en-IN" dirty="0"/>
          </a:p>
        </p:txBody>
      </p:sp>
      <p:pic>
        <p:nvPicPr>
          <p:cNvPr id="2097153" name="Picture 3"/>
          <p:cNvPicPr>
            <a:picLocks noGrp="1" noChangeAspect="1" noChangeArrowheads="1"/>
          </p:cNvPicPr>
          <p:nvPr>
            <p:ph idx="1"/>
          </p:nvPr>
        </p:nvPicPr>
        <p:blipFill>
          <a:blip r:embed="rId2"/>
          <a:srcRect/>
          <a:stretch>
            <a:fillRect/>
          </a:stretch>
        </p:blipFill>
        <p:spPr bwMode="auto">
          <a:xfrm>
            <a:off x="323528" y="260648"/>
            <a:ext cx="8424936" cy="4752528"/>
          </a:xfrm>
          <a:prstGeom prst="rect">
            <a:avLst/>
          </a:prstGeom>
          <a:noFill/>
          <a:ln>
            <a:noFill/>
          </a:ln>
          <a:effectLst/>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le 1"/>
          <p:cNvSpPr>
            <a:spLocks noGrp="1"/>
          </p:cNvSpPr>
          <p:nvPr>
            <p:ph type="title"/>
          </p:nvPr>
        </p:nvSpPr>
        <p:spPr/>
        <p:txBody>
          <a:bodyPr/>
          <a:lstStyle/>
          <a:p>
            <a:r>
              <a:rPr lang="en-US" dirty="0" smtClean="0"/>
              <a:t> </a:t>
            </a:r>
            <a:endParaRPr lang="en-IN" dirty="0"/>
          </a:p>
        </p:txBody>
      </p:sp>
      <p:sp>
        <p:nvSpPr>
          <p:cNvPr id="1048617" name="Content Placeholder 2"/>
          <p:cNvSpPr>
            <a:spLocks noGrp="1"/>
          </p:cNvSpPr>
          <p:nvPr>
            <p:ph idx="1"/>
          </p:nvPr>
        </p:nvSpPr>
        <p:spPr>
          <a:xfrm>
            <a:off x="107504" y="260648"/>
            <a:ext cx="8856984" cy="4608512"/>
          </a:xfrm>
        </p:spPr>
        <p:txBody>
          <a:bodyPr>
            <a:noAutofit/>
          </a:bodyPr>
          <a:lstStyle/>
          <a:p>
            <a:pPr marL="285750" indent="-285750" algn="just">
              <a:buClr>
                <a:srgbClr val="C00000"/>
              </a:buClr>
              <a:buFont typeface="Wingdings" pitchFamily="2" charset="2"/>
              <a:buChar char="v"/>
            </a:pPr>
            <a:r>
              <a:rPr lang="en-US" sz="2800" b="0" dirty="0" smtClean="0"/>
              <a:t>The st</a:t>
            </a:r>
            <a:r>
              <a:rPr lang="en-US" sz="2800" b="0" dirty="0"/>
              <a:t>o</a:t>
            </a:r>
            <a:r>
              <a:rPr lang="en-US" sz="2800" b="0" dirty="0" smtClean="0"/>
              <a:t>red molasses enter another tanks where the molasses are diluted properly with water.</a:t>
            </a:r>
          </a:p>
          <a:p>
            <a:pPr marL="285750" indent="-285750" algn="just">
              <a:buClr>
                <a:srgbClr val="C00000"/>
              </a:buClr>
              <a:buFont typeface="Wingdings" pitchFamily="2" charset="2"/>
              <a:buChar char="v"/>
            </a:pPr>
            <a:r>
              <a:rPr lang="en-US" sz="2800" b="0" dirty="0" smtClean="0"/>
              <a:t>The diluted molasses then enter the sterilization tank for sterilization.</a:t>
            </a:r>
          </a:p>
          <a:p>
            <a:pPr marL="285750" indent="-285750" algn="just">
              <a:buClr>
                <a:srgbClr val="C00000"/>
              </a:buClr>
              <a:buFont typeface="Wingdings" pitchFamily="2" charset="2"/>
              <a:buChar char="v"/>
            </a:pPr>
            <a:r>
              <a:rPr lang="en-US" sz="2800" b="0" dirty="0" smtClean="0"/>
              <a:t>The sterilized medium is used to carry out fermentation.</a:t>
            </a:r>
          </a:p>
          <a:p>
            <a:pPr marL="285750" indent="-285750" algn="just">
              <a:buClr>
                <a:srgbClr val="C00000"/>
              </a:buClr>
              <a:buFont typeface="Wingdings" pitchFamily="2" charset="2"/>
              <a:buChar char="v"/>
            </a:pPr>
            <a:r>
              <a:rPr lang="en-US" sz="2800" b="0" dirty="0" smtClean="0"/>
              <a:t>The fermenter is connected with wash chamber by a pipeline.</a:t>
            </a:r>
          </a:p>
          <a:p>
            <a:pPr marL="285750" indent="-285750" algn="just">
              <a:buClr>
                <a:srgbClr val="C00000"/>
              </a:buClr>
              <a:buFont typeface="Wingdings" pitchFamily="2" charset="2"/>
              <a:buChar char="v"/>
            </a:pPr>
            <a:r>
              <a:rPr lang="en-US" sz="2800" b="0" dirty="0" smtClean="0"/>
              <a:t>Harvested broth is transferred to the wash chamber for distillation. </a:t>
            </a:r>
            <a:endParaRPr lang="en-IN" sz="2800" b="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Title 1"/>
          <p:cNvSpPr>
            <a:spLocks noGrp="1"/>
          </p:cNvSpPr>
          <p:nvPr>
            <p:ph type="title"/>
          </p:nvPr>
        </p:nvSpPr>
        <p:spPr>
          <a:xfrm>
            <a:off x="323528" y="0"/>
            <a:ext cx="7520940" cy="1296144"/>
          </a:xfrm>
        </p:spPr>
        <p:txBody>
          <a:bodyPr/>
          <a:lstStyle/>
          <a:p>
            <a:r>
              <a:rPr lang="en-US" sz="3600" dirty="0">
                <a:solidFill>
                  <a:srgbClr val="00B050"/>
                </a:solidFill>
              </a:rPr>
              <a:t>Culture of microbes in fermenter:</a:t>
            </a:r>
            <a:endParaRPr lang="en-IN" sz="3600" dirty="0">
              <a:solidFill>
                <a:srgbClr val="00B050"/>
              </a:solidFill>
            </a:endParaRPr>
          </a:p>
        </p:txBody>
      </p:sp>
      <p:sp>
        <p:nvSpPr>
          <p:cNvPr id="1048619" name="Content Placeholder 2"/>
          <p:cNvSpPr>
            <a:spLocks noGrp="1"/>
          </p:cNvSpPr>
          <p:nvPr>
            <p:ph idx="1"/>
          </p:nvPr>
        </p:nvSpPr>
        <p:spPr>
          <a:xfrm>
            <a:off x="611560" y="1268760"/>
            <a:ext cx="7885384" cy="3960440"/>
          </a:xfrm>
        </p:spPr>
        <p:txBody>
          <a:bodyPr>
            <a:noAutofit/>
          </a:bodyPr>
          <a:lstStyle/>
          <a:p>
            <a:pPr marL="285750" indent="-285750" algn="just">
              <a:buClr>
                <a:srgbClr val="C00000"/>
              </a:buClr>
              <a:buFont typeface="Wingdings" pitchFamily="2" charset="2"/>
              <a:buChar char="v"/>
            </a:pPr>
            <a:r>
              <a:rPr lang="en-US" sz="2800" b="0" dirty="0" smtClean="0"/>
              <a:t>Sterilized medium in the sterilization tank is pumped into the fermenter then microbial inoculum is pumped into the fermenter to carry out ethanol fermentation.</a:t>
            </a:r>
          </a:p>
          <a:p>
            <a:pPr marL="285750" indent="-285750" algn="just">
              <a:buClr>
                <a:srgbClr val="C00000"/>
              </a:buClr>
              <a:buFont typeface="Wingdings" pitchFamily="2" charset="2"/>
              <a:buChar char="v"/>
            </a:pPr>
            <a:r>
              <a:rPr lang="en-US" sz="2800" b="0" dirty="0" smtClean="0"/>
              <a:t>330k temperature is found to be suitable for fermentation.</a:t>
            </a:r>
          </a:p>
          <a:p>
            <a:pPr marL="285750" indent="-285750" algn="just">
              <a:buClr>
                <a:srgbClr val="C00000"/>
              </a:buClr>
              <a:buFont typeface="Wingdings" pitchFamily="2" charset="2"/>
              <a:buChar char="v"/>
            </a:pPr>
            <a:r>
              <a:rPr lang="en-US" sz="2800" b="0" dirty="0" smtClean="0"/>
              <a:t>Ethanol fermentation is complete in about 3 days.</a:t>
            </a:r>
          </a:p>
          <a:p>
            <a:pPr marL="285750" indent="-285750" algn="just">
              <a:buClr>
                <a:srgbClr val="C00000"/>
              </a:buClr>
              <a:buFont typeface="Wingdings" pitchFamily="2" charset="2"/>
              <a:buChar char="v"/>
            </a:pPr>
            <a:endParaRPr lang="en-IN" sz="2800" b="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le 1"/>
          <p:cNvSpPr>
            <a:spLocks noGrp="1"/>
          </p:cNvSpPr>
          <p:nvPr>
            <p:ph type="title"/>
          </p:nvPr>
        </p:nvSpPr>
        <p:spPr/>
        <p:txBody>
          <a:bodyPr/>
          <a:lstStyle/>
          <a:p>
            <a:r>
              <a:rPr lang="en-US" dirty="0" smtClean="0"/>
              <a:t> </a:t>
            </a:r>
            <a:endParaRPr lang="en-IN" dirty="0"/>
          </a:p>
        </p:txBody>
      </p:sp>
      <p:sp>
        <p:nvSpPr>
          <p:cNvPr id="1048621" name="Content Placeholder 2"/>
          <p:cNvSpPr>
            <a:spLocks noGrp="1"/>
          </p:cNvSpPr>
          <p:nvPr>
            <p:ph idx="1"/>
          </p:nvPr>
        </p:nvSpPr>
        <p:spPr>
          <a:xfrm>
            <a:off x="467544" y="340766"/>
            <a:ext cx="8496944" cy="3579849"/>
          </a:xfrm>
        </p:spPr>
        <p:txBody>
          <a:bodyPr>
            <a:normAutofit/>
          </a:bodyPr>
          <a:lstStyle/>
          <a:p>
            <a:pPr algn="just">
              <a:buClr>
                <a:srgbClr val="C00000"/>
              </a:buClr>
              <a:buFont typeface="Wingdings" pitchFamily="2" charset="2"/>
              <a:buChar char="v"/>
            </a:pPr>
            <a:r>
              <a:rPr lang="en-US" sz="3200" b="0" dirty="0" smtClean="0"/>
              <a:t>The enzyme </a:t>
            </a:r>
            <a:r>
              <a:rPr lang="en-US" sz="3200" i="1" dirty="0" smtClean="0"/>
              <a:t>invertase</a:t>
            </a:r>
            <a:r>
              <a:rPr lang="en-US" sz="3200" b="0" dirty="0" smtClean="0"/>
              <a:t> of </a:t>
            </a:r>
            <a:r>
              <a:rPr lang="en-US" sz="3200" i="1" dirty="0" smtClean="0"/>
              <a:t>Zymomonas </a:t>
            </a:r>
            <a:r>
              <a:rPr lang="en-US" sz="3200" b="0" dirty="0" smtClean="0"/>
              <a:t>(yeast) converts sucrose in the molasses into glucose.</a:t>
            </a:r>
          </a:p>
          <a:p>
            <a:pPr algn="just">
              <a:buClr>
                <a:srgbClr val="C00000"/>
              </a:buClr>
              <a:buFont typeface="Wingdings" pitchFamily="2" charset="2"/>
              <a:buChar char="v"/>
            </a:pPr>
            <a:r>
              <a:rPr lang="en-US" sz="3200" b="0" dirty="0" smtClean="0"/>
              <a:t>This glucose is converted to ethanol by the enzyme </a:t>
            </a:r>
            <a:r>
              <a:rPr lang="en-US" sz="3200" i="1" dirty="0" smtClean="0"/>
              <a:t>zymase.</a:t>
            </a:r>
          </a:p>
          <a:p>
            <a:pPr algn="just">
              <a:buClr>
                <a:srgbClr val="C00000"/>
              </a:buClr>
              <a:buFont typeface="Wingdings" pitchFamily="2" charset="2"/>
              <a:buChar char="v"/>
            </a:pPr>
            <a:endParaRPr lang="en-IN" sz="3200" b="0" dirty="0"/>
          </a:p>
        </p:txBody>
      </p:sp>
      <p:pic>
        <p:nvPicPr>
          <p:cNvPr id="2097154" name="Picture 4" descr="http://3.bp.blogspot.com/-6NfLNOQrG54/U8vC8nq8-rI/AAAAAAAAAXs/EUyergaB6eg/s1600/fermentation.png"/>
          <p:cNvPicPr>
            <a:picLocks noChangeAspect="1" noChangeArrowheads="1"/>
          </p:cNvPicPr>
          <p:nvPr/>
        </p:nvPicPr>
        <p:blipFill>
          <a:blip r:embed="rId2"/>
          <a:srcRect/>
          <a:stretch>
            <a:fillRect/>
          </a:stretch>
        </p:blipFill>
        <p:spPr bwMode="auto">
          <a:xfrm>
            <a:off x="539552" y="2492896"/>
            <a:ext cx="8208912" cy="2448272"/>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Title 1"/>
          <p:cNvSpPr>
            <a:spLocks noGrp="1"/>
          </p:cNvSpPr>
          <p:nvPr>
            <p:ph type="title"/>
          </p:nvPr>
        </p:nvSpPr>
        <p:spPr>
          <a:xfrm>
            <a:off x="323528" y="404664"/>
            <a:ext cx="7520940" cy="548640"/>
          </a:xfrm>
        </p:spPr>
        <p:txBody>
          <a:bodyPr/>
          <a:lstStyle/>
          <a:p>
            <a:r>
              <a:rPr lang="en-US" sz="3600" dirty="0">
                <a:solidFill>
                  <a:srgbClr val="00B050"/>
                </a:solidFill>
              </a:rPr>
              <a:t>Recovery</a:t>
            </a:r>
            <a:r>
              <a:rPr lang="en-US" dirty="0" smtClean="0"/>
              <a:t> </a:t>
            </a:r>
            <a:r>
              <a:rPr lang="en-US" sz="3600" dirty="0">
                <a:solidFill>
                  <a:srgbClr val="00B050"/>
                </a:solidFill>
              </a:rPr>
              <a:t>of ethanol:</a:t>
            </a:r>
            <a:endParaRPr lang="en-IN" sz="3600" dirty="0">
              <a:solidFill>
                <a:srgbClr val="00B050"/>
              </a:solidFill>
            </a:endParaRPr>
          </a:p>
        </p:txBody>
      </p:sp>
      <p:sp>
        <p:nvSpPr>
          <p:cNvPr id="1048623" name="Content Placeholder 2"/>
          <p:cNvSpPr>
            <a:spLocks noGrp="1"/>
          </p:cNvSpPr>
          <p:nvPr>
            <p:ph idx="1"/>
          </p:nvPr>
        </p:nvSpPr>
        <p:spPr>
          <a:xfrm>
            <a:off x="611560" y="1100628"/>
            <a:ext cx="8352928" cy="3579849"/>
          </a:xfrm>
        </p:spPr>
        <p:txBody>
          <a:bodyPr>
            <a:noAutofit/>
          </a:bodyPr>
          <a:lstStyle/>
          <a:p>
            <a:pPr algn="just">
              <a:buClr>
                <a:srgbClr val="C00000"/>
              </a:buClr>
              <a:buFont typeface="Wingdings" pitchFamily="2" charset="2"/>
              <a:buChar char="v"/>
            </a:pPr>
            <a:r>
              <a:rPr lang="en-US" sz="2800" b="0" dirty="0" smtClean="0"/>
              <a:t>The fermented broth in the fermenter is known as wash.</a:t>
            </a:r>
          </a:p>
          <a:p>
            <a:pPr algn="just">
              <a:buClr>
                <a:srgbClr val="C00000"/>
              </a:buClr>
              <a:buFont typeface="Wingdings" pitchFamily="2" charset="2"/>
              <a:buChar char="v"/>
            </a:pPr>
            <a:r>
              <a:rPr lang="en-US" sz="2800" b="0" dirty="0" smtClean="0"/>
              <a:t>It is distilled in the washed chamber to recover ethanol.</a:t>
            </a:r>
          </a:p>
          <a:p>
            <a:pPr algn="just">
              <a:buClr>
                <a:srgbClr val="C00000"/>
              </a:buClr>
              <a:buFont typeface="Wingdings" pitchFamily="2" charset="2"/>
              <a:buChar char="v"/>
            </a:pPr>
            <a:r>
              <a:rPr lang="en-US" sz="2800" b="0" dirty="0" smtClean="0"/>
              <a:t>The distillation setup is called coffey still.</a:t>
            </a:r>
          </a:p>
          <a:p>
            <a:pPr algn="just">
              <a:buClr>
                <a:srgbClr val="C00000"/>
              </a:buClr>
              <a:buFont typeface="Wingdings" pitchFamily="2" charset="2"/>
              <a:buChar char="v"/>
            </a:pPr>
            <a:r>
              <a:rPr lang="en-US" sz="2800" b="0" dirty="0" smtClean="0"/>
              <a:t>It consists of 2 column,</a:t>
            </a:r>
          </a:p>
          <a:p>
            <a:pPr algn="ctr">
              <a:buClr>
                <a:srgbClr val="C00000"/>
              </a:buClr>
              <a:buFont typeface="Wingdings" pitchFamily="2" charset="2"/>
              <a:buChar char="ü"/>
            </a:pPr>
            <a:r>
              <a:rPr lang="en-US" sz="2800" b="0" dirty="0" smtClean="0"/>
              <a:t>Analyser</a:t>
            </a:r>
          </a:p>
          <a:p>
            <a:pPr algn="ctr">
              <a:buClr>
                <a:srgbClr val="C00000"/>
              </a:buClr>
              <a:buFont typeface="Wingdings" pitchFamily="2" charset="2"/>
              <a:buChar char="ü"/>
            </a:pPr>
            <a:r>
              <a:rPr lang="en-US" sz="2800" b="0" dirty="0" smtClean="0"/>
              <a:t>rectifier</a:t>
            </a:r>
          </a:p>
          <a:p>
            <a:pPr marL="0" indent="0">
              <a:buClr>
                <a:srgbClr val="C00000"/>
              </a:buClr>
            </a:pPr>
            <a:endParaRPr lang="en-IN" sz="2800" b="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Title 1"/>
          <p:cNvSpPr>
            <a:spLocks noGrp="1"/>
          </p:cNvSpPr>
          <p:nvPr>
            <p:ph type="title"/>
          </p:nvPr>
        </p:nvSpPr>
        <p:spPr/>
        <p:txBody>
          <a:bodyPr/>
          <a:lstStyle/>
          <a:p>
            <a:endParaRPr lang="en-IN"/>
          </a:p>
        </p:txBody>
      </p:sp>
      <p:pic>
        <p:nvPicPr>
          <p:cNvPr id="2097155" name="Picture 2"/>
          <p:cNvPicPr>
            <a:picLocks noGrp="1" noChangeAspect="1" noChangeArrowheads="1"/>
          </p:cNvPicPr>
          <p:nvPr>
            <p:ph idx="1"/>
          </p:nvPr>
        </p:nvPicPr>
        <p:blipFill rotWithShape="1">
          <a:blip r:embed="rId2"/>
          <a:srcRect b="7568"/>
          <a:stretch>
            <a:fillRect/>
          </a:stretch>
        </p:blipFill>
        <p:spPr bwMode="auto">
          <a:xfrm>
            <a:off x="251520" y="116632"/>
            <a:ext cx="8640960" cy="4803098"/>
          </a:xfrm>
          <a:prstGeom prst="rect">
            <a:avLst/>
          </a:prstGeom>
          <a:noFill/>
          <a:ln>
            <a:noFill/>
          </a:ln>
          <a:effectLst/>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dirty="0" smtClean="0"/>
              <a:t> </a:t>
            </a:r>
            <a:endParaRPr lang="en-IN" dirty="0"/>
          </a:p>
        </p:txBody>
      </p:sp>
      <p:sp>
        <p:nvSpPr>
          <p:cNvPr id="1048626" name="Content Placeholder 2"/>
          <p:cNvSpPr>
            <a:spLocks noGrp="1"/>
          </p:cNvSpPr>
          <p:nvPr>
            <p:ph idx="1"/>
          </p:nvPr>
        </p:nvSpPr>
        <p:spPr>
          <a:xfrm>
            <a:off x="395536" y="332656"/>
            <a:ext cx="8352928" cy="4464496"/>
          </a:xfrm>
        </p:spPr>
        <p:txBody>
          <a:bodyPr>
            <a:normAutofit fontScale="96429"/>
          </a:bodyPr>
          <a:lstStyle/>
          <a:p>
            <a:pPr algn="just">
              <a:buClr>
                <a:srgbClr val="C00000"/>
              </a:buClr>
              <a:buFont typeface="Wingdings" pitchFamily="2" charset="2"/>
              <a:buChar char="v"/>
            </a:pPr>
            <a:r>
              <a:rPr lang="en-US" sz="2800" b="0" dirty="0" smtClean="0"/>
              <a:t>Wash flowing through a folded pipe is heated in the rectifier. This pipe releases the contents at the top of the analyser.</a:t>
            </a:r>
          </a:p>
          <a:p>
            <a:pPr algn="just">
              <a:buClr>
                <a:srgbClr val="C00000"/>
              </a:buClr>
              <a:buFont typeface="Wingdings" pitchFamily="2" charset="2"/>
              <a:buChar char="v"/>
            </a:pPr>
            <a:r>
              <a:rPr lang="en-US" sz="2800" b="0" dirty="0" smtClean="0"/>
              <a:t>Steam is passed through the base of the analyser to carry the alcohol vapour to the base of the rectifier.</a:t>
            </a:r>
          </a:p>
          <a:p>
            <a:pPr algn="just">
              <a:buClr>
                <a:srgbClr val="C00000"/>
              </a:buClr>
              <a:buFont typeface="Wingdings" pitchFamily="2" charset="2"/>
              <a:buChar char="v"/>
            </a:pPr>
            <a:r>
              <a:rPr lang="en-US" sz="2800" b="0" dirty="0" smtClean="0"/>
              <a:t>The spent liquor is collected from the outlet of the analyser.</a:t>
            </a:r>
          </a:p>
          <a:p>
            <a:pPr algn="just">
              <a:buClr>
                <a:srgbClr val="C00000"/>
              </a:buClr>
              <a:buFont typeface="Wingdings" pitchFamily="2" charset="2"/>
              <a:buChar char="v"/>
            </a:pPr>
            <a:r>
              <a:rPr lang="en-US" sz="2800" b="0" dirty="0" smtClean="0"/>
              <a:t>Alcohol vapour in the rectifier is collected through a pipe jacketed with cool water to get 95% ethanol.</a:t>
            </a:r>
            <a:endParaRPr lang="en-IN" sz="2800" b="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itle 1"/>
          <p:cNvSpPr>
            <a:spLocks noGrp="1"/>
          </p:cNvSpPr>
          <p:nvPr>
            <p:ph type="title"/>
          </p:nvPr>
        </p:nvSpPr>
        <p:spPr>
          <a:xfrm>
            <a:off x="251520" y="188640"/>
            <a:ext cx="7664956" cy="548640"/>
          </a:xfrm>
        </p:spPr>
        <p:txBody>
          <a:bodyPr/>
          <a:lstStyle/>
          <a:p>
            <a:r>
              <a:rPr lang="en-US" sz="3600" dirty="0">
                <a:solidFill>
                  <a:srgbClr val="00B050"/>
                </a:solidFill>
              </a:rPr>
              <a:t>Application of ethanol:</a:t>
            </a:r>
            <a:endParaRPr lang="en-IN" sz="3600" dirty="0">
              <a:solidFill>
                <a:srgbClr val="00B050"/>
              </a:solidFill>
            </a:endParaRPr>
          </a:p>
        </p:txBody>
      </p:sp>
      <p:sp>
        <p:nvSpPr>
          <p:cNvPr id="1048628" name="Content Placeholder 2"/>
          <p:cNvSpPr>
            <a:spLocks noGrp="1"/>
          </p:cNvSpPr>
          <p:nvPr>
            <p:ph idx="1"/>
          </p:nvPr>
        </p:nvSpPr>
        <p:spPr>
          <a:xfrm>
            <a:off x="395536" y="836712"/>
            <a:ext cx="8640960" cy="4392488"/>
          </a:xfrm>
        </p:spPr>
        <p:txBody>
          <a:bodyPr>
            <a:noAutofit/>
          </a:bodyPr>
          <a:lstStyle/>
          <a:p>
            <a:pPr algn="just">
              <a:buClr>
                <a:srgbClr val="C00000"/>
              </a:buClr>
              <a:buFont typeface="Wingdings" pitchFamily="2" charset="2"/>
              <a:buChar char="v"/>
            </a:pPr>
            <a:r>
              <a:rPr lang="en-IN" sz="2400" b="0" dirty="0" smtClean="0"/>
              <a:t>Owing </a:t>
            </a:r>
            <a:r>
              <a:rPr lang="en-IN" sz="2400" b="0" dirty="0"/>
              <a:t>to its antibacterial and antifungal properties, ethanol (also known as ethyl alcohol) is used in many hand sanitizers and medical </a:t>
            </a:r>
            <a:r>
              <a:rPr lang="en-IN" sz="2400" b="0" dirty="0" smtClean="0"/>
              <a:t>wipes.</a:t>
            </a:r>
          </a:p>
          <a:p>
            <a:pPr algn="just">
              <a:buClr>
                <a:srgbClr val="C00000"/>
              </a:buClr>
              <a:buFont typeface="Wingdings" pitchFamily="2" charset="2"/>
              <a:buChar char="v"/>
            </a:pPr>
            <a:r>
              <a:rPr lang="en-IN" sz="2400" b="0" dirty="0" smtClean="0"/>
              <a:t>Ethanol </a:t>
            </a:r>
            <a:r>
              <a:rPr lang="en-IN" sz="2400" b="0" dirty="0"/>
              <a:t>is also used as an antiseptic and as a </a:t>
            </a:r>
            <a:r>
              <a:rPr lang="en-IN" sz="2400" b="0" dirty="0" smtClean="0"/>
              <a:t>disinfectant.</a:t>
            </a:r>
          </a:p>
          <a:p>
            <a:pPr algn="just">
              <a:buClr>
                <a:srgbClr val="C00000"/>
              </a:buClr>
              <a:buFont typeface="Wingdings" pitchFamily="2" charset="2"/>
              <a:buChar char="v"/>
            </a:pPr>
            <a:r>
              <a:rPr lang="en-IN" sz="2400" b="0" dirty="0" smtClean="0"/>
              <a:t>In </a:t>
            </a:r>
            <a:r>
              <a:rPr lang="en-IN" sz="2400" b="0" dirty="0"/>
              <a:t>cases of ethylene glycol poisoning or methyl alcohol poisoning, ethanol is often administered as an </a:t>
            </a:r>
            <a:r>
              <a:rPr lang="en-IN" sz="2400" b="0" dirty="0" smtClean="0"/>
              <a:t>antidote.</a:t>
            </a:r>
          </a:p>
          <a:p>
            <a:pPr algn="just">
              <a:buClr>
                <a:srgbClr val="C00000"/>
              </a:buClr>
              <a:buFont typeface="Wingdings" pitchFamily="2" charset="2"/>
              <a:buChar char="v"/>
            </a:pPr>
            <a:r>
              <a:rPr lang="en-IN" sz="2400" b="0" dirty="0" smtClean="0"/>
              <a:t>Several </a:t>
            </a:r>
            <a:r>
              <a:rPr lang="en-IN" sz="2400" b="0" dirty="0"/>
              <a:t>medications that are insoluble in water are often dissolved in ethanol. For example, ethanol (in concentrations ranging from 1% to 25%) is used as a solvent for some analgesics and </a:t>
            </a:r>
            <a:r>
              <a:rPr lang="en-IN" sz="2400" b="0" dirty="0" smtClean="0"/>
              <a:t>mouthwashes.</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6" name="TextBox 1048695"/>
          <p:cNvSpPr txBox="1"/>
          <p:nvPr/>
        </p:nvSpPr>
        <p:spPr>
          <a:xfrm>
            <a:off x="862820" y="2918460"/>
            <a:ext cx="8006865" cy="584775"/>
          </a:xfrm>
          <a:prstGeom prst="rect">
            <a:avLst/>
          </a:prstGeom>
        </p:spPr>
        <p:txBody>
          <a:bodyPr wrap="square" rtlCol="0">
            <a:spAutoFit/>
          </a:bodyPr>
          <a:lstStyle/>
          <a:p>
            <a:r>
              <a:rPr lang="en-US" sz="3200" b="1" dirty="0">
                <a:solidFill>
                  <a:srgbClr val="FF0000"/>
                </a:solidFill>
              </a:rPr>
              <a:t>ETHANOL PRODUCTION FROM BIOMASS </a:t>
            </a:r>
            <a:endParaRPr lang="en-IN" sz="3200" b="1" dirty="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itle 1"/>
          <p:cNvSpPr>
            <a:spLocks noGrp="1"/>
          </p:cNvSpPr>
          <p:nvPr>
            <p:ph type="title"/>
          </p:nvPr>
        </p:nvSpPr>
        <p:spPr/>
        <p:txBody>
          <a:bodyPr/>
          <a:lstStyle/>
          <a:p>
            <a:r>
              <a:rPr lang="en-US" dirty="0" smtClean="0"/>
              <a:t> </a:t>
            </a:r>
            <a:endParaRPr lang="en-IN" dirty="0"/>
          </a:p>
        </p:txBody>
      </p:sp>
      <p:sp>
        <p:nvSpPr>
          <p:cNvPr id="1048630" name="Content Placeholder 2"/>
          <p:cNvSpPr>
            <a:spLocks noGrp="1"/>
          </p:cNvSpPr>
          <p:nvPr>
            <p:ph idx="1"/>
          </p:nvPr>
        </p:nvSpPr>
        <p:spPr>
          <a:xfrm>
            <a:off x="179512" y="0"/>
            <a:ext cx="8892480" cy="4680520"/>
          </a:xfrm>
        </p:spPr>
        <p:txBody>
          <a:bodyPr>
            <a:noAutofit/>
          </a:bodyPr>
          <a:lstStyle/>
          <a:p>
            <a:pPr algn="just">
              <a:buClr>
                <a:srgbClr val="C00000"/>
              </a:buClr>
              <a:buFont typeface="Wingdings" pitchFamily="2" charset="2"/>
              <a:buChar char="v"/>
            </a:pPr>
            <a:r>
              <a:rPr lang="en-IN" sz="2400" b="0" dirty="0"/>
              <a:t>Ethanol is the primary ingredient in many alcoholic drinks that are orally consumed for recreational purposes. It acts as a psychoactive drug by reducing anxiety and creating a feeling of euphoria in Humans. However, it also impairs cognitive and motor functions and acts as a central nervous system (CNS) depressant.</a:t>
            </a:r>
          </a:p>
          <a:p>
            <a:pPr algn="just">
              <a:buClr>
                <a:srgbClr val="C00000"/>
              </a:buClr>
              <a:buFont typeface="Wingdings" pitchFamily="2" charset="2"/>
              <a:buChar char="v"/>
            </a:pPr>
            <a:r>
              <a:rPr lang="en-IN" sz="2400" b="0" dirty="0"/>
              <a:t>Ethanol is used industrially in the production of ethyl esters, </a:t>
            </a:r>
            <a:r>
              <a:rPr lang="en-IN" sz="2400" b="0" dirty="0">
                <a:hlinkClick r:id="rId2"/>
              </a:rPr>
              <a:t>acetic acid</a:t>
            </a:r>
            <a:r>
              <a:rPr lang="en-IN" sz="2400" b="0" dirty="0"/>
              <a:t>, diethyl ether, and ethyl amines.</a:t>
            </a:r>
          </a:p>
          <a:p>
            <a:pPr algn="just">
              <a:buClr>
                <a:srgbClr val="C00000"/>
              </a:buClr>
              <a:buFont typeface="Wingdings" pitchFamily="2" charset="2"/>
              <a:buChar char="v"/>
            </a:pPr>
            <a:r>
              <a:rPr lang="en-IN" sz="2400" b="0" dirty="0"/>
              <a:t>This compound is widely used as a solvent due to its ability to dissolve both polar and nonpolar compounds.</a:t>
            </a:r>
          </a:p>
          <a:p>
            <a:pPr algn="just">
              <a:buClr>
                <a:srgbClr val="C00000"/>
              </a:buClr>
              <a:buFont typeface="Wingdings" pitchFamily="2" charset="2"/>
              <a:buChar char="v"/>
            </a:pPr>
            <a:r>
              <a:rPr lang="en-IN" sz="2400" b="0" dirty="0"/>
              <a:t>Since it has a melting point of -114.1oC, ethanol is used as an ingredient in cooling baths in several laboratories. It also serves as the active fluid in many spirit thermometers.</a:t>
            </a:r>
          </a:p>
          <a:p>
            <a:pPr algn="just"/>
            <a:r>
              <a:rPr lang="en-IN" sz="2400" b="0" dirty="0"/>
              <a:t/>
            </a:r>
            <a:br>
              <a:rPr lang="en-IN" sz="2400" b="0" dirty="0"/>
            </a:br>
            <a:endParaRPr lang="en-IN" sz="2400" b="0" dirty="0"/>
          </a:p>
          <a:p>
            <a:pPr algn="just"/>
            <a:endParaRPr lang="en-IN" sz="200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Title 1"/>
          <p:cNvSpPr>
            <a:spLocks noGrp="1"/>
          </p:cNvSpPr>
          <p:nvPr>
            <p:ph type="ctrTitle"/>
          </p:nvPr>
        </p:nvSpPr>
        <p:spPr>
          <a:xfrm rot="19140000">
            <a:off x="961902" y="1461804"/>
            <a:ext cx="5648623" cy="1204306"/>
          </a:xfrm>
        </p:spPr>
        <p:txBody>
          <a:bodyPr/>
          <a:lstStyle/>
          <a:p>
            <a:pPr algn="ctr"/>
            <a:r>
              <a:rPr lang="en-US" sz="6000" dirty="0" smtClean="0">
                <a:solidFill>
                  <a:srgbClr val="FF0000"/>
                </a:solidFill>
              </a:rPr>
              <a:t>Thank</a:t>
            </a:r>
            <a:r>
              <a:rPr lang="en-US" dirty="0" smtClean="0"/>
              <a:t> </a:t>
            </a:r>
            <a:r>
              <a:rPr lang="en-US" sz="6000" dirty="0" smtClean="0">
                <a:solidFill>
                  <a:srgbClr val="FF0000"/>
                </a:solidFill>
              </a:rPr>
              <a:t>you!!!</a:t>
            </a:r>
            <a:endParaRPr lang="en-IN" dirty="0">
              <a:solidFill>
                <a:srgbClr val="FF0000"/>
              </a:solidFill>
            </a:endParaRPr>
          </a:p>
        </p:txBody>
      </p:sp>
      <p:sp>
        <p:nvSpPr>
          <p:cNvPr id="1048632" name="Subtitle 2"/>
          <p:cNvSpPr>
            <a:spLocks noGrp="1"/>
          </p:cNvSpPr>
          <p:nvPr>
            <p:ph type="subTitle" idx="1"/>
          </p:nvPr>
        </p:nvSpPr>
        <p:spPr/>
        <p:txBody>
          <a:bodyPr/>
          <a:lstStyle/>
          <a:p>
            <a:r>
              <a:rPr lang="en-US" dirty="0" smtClean="0"/>
              <a:t>  </a:t>
            </a:r>
            <a:endParaRPr lang="en-IN" dirty="0"/>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
          <p:cNvSpPr>
            <a:spLocks noGrp="1"/>
          </p:cNvSpPr>
          <p:nvPr>
            <p:ph type="title"/>
          </p:nvPr>
        </p:nvSpPr>
        <p:spPr>
          <a:xfrm>
            <a:off x="611560" y="476672"/>
            <a:ext cx="7520940" cy="548640"/>
          </a:xfrm>
        </p:spPr>
        <p:txBody>
          <a:bodyPr/>
          <a:lstStyle/>
          <a:p>
            <a:pPr algn="ctr"/>
            <a:r>
              <a:rPr lang="en-US" sz="3600" dirty="0">
                <a:solidFill>
                  <a:srgbClr val="00B050"/>
                </a:solidFill>
              </a:rPr>
              <a:t>Synopsis</a:t>
            </a:r>
            <a:r>
              <a:rPr lang="en-US" sz="3200" dirty="0">
                <a:solidFill>
                  <a:srgbClr val="00B050"/>
                </a:solidFill>
              </a:rPr>
              <a:t>:</a:t>
            </a:r>
            <a:endParaRPr lang="en-IN" sz="3200" dirty="0">
              <a:solidFill>
                <a:srgbClr val="00B050"/>
              </a:solidFill>
            </a:endParaRPr>
          </a:p>
        </p:txBody>
      </p:sp>
      <p:sp>
        <p:nvSpPr>
          <p:cNvPr id="1048598" name="Content Placeholder 2"/>
          <p:cNvSpPr>
            <a:spLocks noGrp="1"/>
          </p:cNvSpPr>
          <p:nvPr>
            <p:ph idx="1"/>
          </p:nvPr>
        </p:nvSpPr>
        <p:spPr>
          <a:xfrm>
            <a:off x="-324544" y="980728"/>
            <a:ext cx="9145016" cy="4392488"/>
          </a:xfrm>
        </p:spPr>
        <p:txBody>
          <a:bodyPr>
            <a:normAutofit/>
          </a:bodyPr>
          <a:lstStyle/>
          <a:p>
            <a:pPr lvl="8">
              <a:buClr>
                <a:srgbClr val="0070C0"/>
              </a:buClr>
              <a:buFont typeface="Wingdings" pitchFamily="2" charset="2"/>
              <a:buChar char="Ø"/>
            </a:pPr>
            <a:r>
              <a:rPr lang="en-US" sz="2800" b="1" dirty="0">
                <a:solidFill>
                  <a:srgbClr val="FF0000"/>
                </a:solidFill>
              </a:rPr>
              <a:t>I</a:t>
            </a:r>
            <a:r>
              <a:rPr lang="en-US" sz="2800" b="1" dirty="0" smtClean="0">
                <a:solidFill>
                  <a:srgbClr val="FF0000"/>
                </a:solidFill>
              </a:rPr>
              <a:t>NTRODUCTION</a:t>
            </a:r>
            <a:endParaRPr lang="en-US" sz="2400" b="1" dirty="0" smtClean="0">
              <a:solidFill>
                <a:srgbClr val="FF0000"/>
              </a:solidFill>
            </a:endParaRPr>
          </a:p>
          <a:p>
            <a:pPr lvl="8">
              <a:buClr>
                <a:srgbClr val="0070C0"/>
              </a:buClr>
              <a:buFont typeface="Wingdings" pitchFamily="2" charset="2"/>
              <a:buChar char="Ø"/>
            </a:pPr>
            <a:r>
              <a:rPr lang="en-US" sz="2800" b="1" dirty="0" smtClean="0">
                <a:solidFill>
                  <a:srgbClr val="FF0000"/>
                </a:solidFill>
              </a:rPr>
              <a:t>BIOCHEMISTRY OF ETHANOL FERMENTATION</a:t>
            </a:r>
          </a:p>
          <a:p>
            <a:pPr lvl="8">
              <a:buClr>
                <a:srgbClr val="0070C0"/>
              </a:buClr>
              <a:buFont typeface="Wingdings" pitchFamily="2" charset="2"/>
              <a:buChar char="Ø"/>
            </a:pPr>
            <a:r>
              <a:rPr lang="en-US" sz="2800" b="1" dirty="0" smtClean="0">
                <a:solidFill>
                  <a:srgbClr val="FF0000"/>
                </a:solidFill>
              </a:rPr>
              <a:t>INDUSTRIAL PRODUCTION  OF ETHANOL</a:t>
            </a:r>
            <a:endParaRPr lang="en-US" sz="2400" b="1" dirty="0" smtClean="0">
              <a:solidFill>
                <a:srgbClr val="FF0000"/>
              </a:solidFill>
            </a:endParaRPr>
          </a:p>
          <a:p>
            <a:pPr marL="1627632" lvl="8" indent="0">
              <a:buClr>
                <a:srgbClr val="C00000"/>
              </a:buClr>
              <a:buNone/>
            </a:pPr>
            <a:r>
              <a:rPr lang="en-US" sz="2400" b="1" dirty="0">
                <a:solidFill>
                  <a:srgbClr val="FF0000"/>
                </a:solidFill>
              </a:rPr>
              <a:t>	</a:t>
            </a:r>
            <a:r>
              <a:rPr lang="en-US" sz="2000" b="1" dirty="0" smtClean="0">
                <a:solidFill>
                  <a:srgbClr val="FF0000"/>
                </a:solidFill>
              </a:rPr>
              <a:t>	</a:t>
            </a:r>
            <a:r>
              <a:rPr lang="en-US" sz="2000" b="1" dirty="0" smtClean="0">
                <a:solidFill>
                  <a:srgbClr val="0070C0"/>
                </a:solidFill>
              </a:rPr>
              <a:t>*</a:t>
            </a:r>
            <a:r>
              <a:rPr lang="en-US" sz="2000" b="1" dirty="0" smtClean="0">
                <a:solidFill>
                  <a:srgbClr val="FF0000"/>
                </a:solidFill>
              </a:rPr>
              <a:t>FORMULATION OF MEDIUM</a:t>
            </a:r>
          </a:p>
          <a:p>
            <a:pPr marL="1627632" lvl="8" indent="0">
              <a:buClr>
                <a:srgbClr val="C00000"/>
              </a:buClr>
              <a:buNone/>
            </a:pPr>
            <a:r>
              <a:rPr lang="en-US" sz="2000" b="1" dirty="0">
                <a:solidFill>
                  <a:srgbClr val="FF0000"/>
                </a:solidFill>
              </a:rPr>
              <a:t>	</a:t>
            </a:r>
            <a:r>
              <a:rPr lang="en-US" sz="2000" b="1" dirty="0" smtClean="0">
                <a:solidFill>
                  <a:srgbClr val="FF0000"/>
                </a:solidFill>
              </a:rPr>
              <a:t>	</a:t>
            </a:r>
            <a:r>
              <a:rPr lang="en-US" sz="2000" b="1" dirty="0" smtClean="0">
                <a:solidFill>
                  <a:srgbClr val="0070C0"/>
                </a:solidFill>
              </a:rPr>
              <a:t>*</a:t>
            </a:r>
            <a:r>
              <a:rPr lang="en-US" sz="2000" b="1" dirty="0" smtClean="0">
                <a:solidFill>
                  <a:srgbClr val="FF0000"/>
                </a:solidFill>
              </a:rPr>
              <a:t>DESIGNING OF FERMENTATION SYSTEM</a:t>
            </a:r>
          </a:p>
          <a:p>
            <a:pPr marL="1627632" lvl="8" indent="0">
              <a:buClr>
                <a:srgbClr val="C00000"/>
              </a:buClr>
              <a:buNone/>
            </a:pPr>
            <a:r>
              <a:rPr lang="en-US" sz="2000" b="1" dirty="0">
                <a:solidFill>
                  <a:srgbClr val="FF0000"/>
                </a:solidFill>
              </a:rPr>
              <a:t>	</a:t>
            </a:r>
            <a:r>
              <a:rPr lang="en-US" sz="2000" b="1" dirty="0" smtClean="0">
                <a:solidFill>
                  <a:srgbClr val="FF0000"/>
                </a:solidFill>
              </a:rPr>
              <a:t>	</a:t>
            </a:r>
            <a:r>
              <a:rPr lang="en-US" sz="2000" b="1" dirty="0" smtClean="0">
                <a:solidFill>
                  <a:srgbClr val="0070C0"/>
                </a:solidFill>
              </a:rPr>
              <a:t>*</a:t>
            </a:r>
            <a:r>
              <a:rPr lang="en-US" sz="2000" b="1" dirty="0" smtClean="0">
                <a:solidFill>
                  <a:srgbClr val="FF0000"/>
                </a:solidFill>
              </a:rPr>
              <a:t>CULTURE OF MICROBES IN FERMENTER</a:t>
            </a:r>
          </a:p>
          <a:p>
            <a:pPr marL="1627632" lvl="8" indent="0">
              <a:buClr>
                <a:srgbClr val="C00000"/>
              </a:buClr>
              <a:buNone/>
            </a:pPr>
            <a:r>
              <a:rPr lang="en-US" sz="2000" b="1" dirty="0">
                <a:solidFill>
                  <a:srgbClr val="FF0000"/>
                </a:solidFill>
              </a:rPr>
              <a:t>	</a:t>
            </a:r>
            <a:r>
              <a:rPr lang="en-US" sz="2000" b="1" dirty="0" smtClean="0">
                <a:solidFill>
                  <a:srgbClr val="FF0000"/>
                </a:solidFill>
              </a:rPr>
              <a:t>	</a:t>
            </a:r>
            <a:r>
              <a:rPr lang="en-US" sz="2000" b="1" dirty="0" smtClean="0">
                <a:solidFill>
                  <a:srgbClr val="0070C0"/>
                </a:solidFill>
              </a:rPr>
              <a:t>*</a:t>
            </a:r>
            <a:r>
              <a:rPr lang="en-US" sz="2000" b="1" dirty="0" smtClean="0">
                <a:solidFill>
                  <a:srgbClr val="FF0000"/>
                </a:solidFill>
              </a:rPr>
              <a:t>RECOVERY OF ETHANOL</a:t>
            </a:r>
          </a:p>
          <a:p>
            <a:pPr lvl="8">
              <a:buClr>
                <a:srgbClr val="0070C0"/>
              </a:buClr>
              <a:buFont typeface="Wingdings" pitchFamily="2" charset="2"/>
              <a:buChar char="Ø"/>
            </a:pPr>
            <a:r>
              <a:rPr lang="en-US" sz="2800" b="1" dirty="0" smtClean="0">
                <a:solidFill>
                  <a:srgbClr val="FF0000"/>
                </a:solidFill>
              </a:rPr>
              <a:t>APPLICATION OF ETHANOL</a:t>
            </a:r>
            <a:r>
              <a:rPr lang="en-US" sz="1200" b="1" dirty="0" smtClean="0">
                <a:solidFill>
                  <a:srgbClr val="FF0000"/>
                </a:solidFill>
              </a:rPr>
              <a:t>	</a:t>
            </a:r>
          </a:p>
          <a:p>
            <a:pPr>
              <a:buClr>
                <a:srgbClr val="C00000"/>
              </a:buClr>
              <a:buFont typeface="Wingdings" pitchFamily="2" charset="2"/>
              <a:buChar char="Ø"/>
            </a:pPr>
            <a:endParaRPr lang="en-IN" sz="1400"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itle 1"/>
          <p:cNvSpPr>
            <a:spLocks noGrp="1"/>
          </p:cNvSpPr>
          <p:nvPr>
            <p:ph type="title"/>
          </p:nvPr>
        </p:nvSpPr>
        <p:spPr>
          <a:xfrm>
            <a:off x="323528" y="404664"/>
            <a:ext cx="7520940" cy="548640"/>
          </a:xfrm>
        </p:spPr>
        <p:txBody>
          <a:bodyPr/>
          <a:lstStyle/>
          <a:p>
            <a:r>
              <a:rPr lang="en-US" sz="3200" dirty="0" smtClean="0">
                <a:solidFill>
                  <a:srgbClr val="00B050"/>
                </a:solidFill>
              </a:rPr>
              <a:t>Introduction</a:t>
            </a:r>
            <a:r>
              <a:rPr lang="en-US" dirty="0" smtClean="0">
                <a:solidFill>
                  <a:srgbClr val="00B050"/>
                </a:solidFill>
              </a:rPr>
              <a:t>:</a:t>
            </a:r>
            <a:endParaRPr lang="en-IN" dirty="0">
              <a:solidFill>
                <a:srgbClr val="00B050"/>
              </a:solidFill>
            </a:endParaRPr>
          </a:p>
        </p:txBody>
      </p:sp>
      <p:sp>
        <p:nvSpPr>
          <p:cNvPr id="1048600" name="Content Placeholder 2"/>
          <p:cNvSpPr>
            <a:spLocks noGrp="1"/>
          </p:cNvSpPr>
          <p:nvPr>
            <p:ph idx="1"/>
          </p:nvPr>
        </p:nvSpPr>
        <p:spPr>
          <a:xfrm>
            <a:off x="755576" y="692696"/>
            <a:ext cx="7520940" cy="4176464"/>
          </a:xfrm>
        </p:spPr>
        <p:txBody>
          <a:bodyPr>
            <a:noAutofit/>
          </a:bodyPr>
          <a:lstStyle/>
          <a:p>
            <a:endParaRPr lang="en-IN" sz="1800" b="0" dirty="0" smtClean="0"/>
          </a:p>
          <a:p>
            <a:pPr marL="285750" indent="-285750">
              <a:buClr>
                <a:srgbClr val="C00000"/>
              </a:buClr>
              <a:buFont typeface="Wingdings" pitchFamily="2" charset="2"/>
              <a:buChar char="v"/>
            </a:pPr>
            <a:r>
              <a:rPr lang="en-IN" sz="2400" b="0" dirty="0" smtClean="0"/>
              <a:t>Ethanol, also called </a:t>
            </a:r>
            <a:r>
              <a:rPr lang="en-IN" sz="2400" dirty="0" smtClean="0"/>
              <a:t>alcohol</a:t>
            </a:r>
            <a:r>
              <a:rPr lang="en-IN" sz="2400" b="0" dirty="0" smtClean="0"/>
              <a:t>, </a:t>
            </a:r>
            <a:r>
              <a:rPr lang="en-IN" sz="2400" dirty="0" smtClean="0"/>
              <a:t>ethyl alcohol </a:t>
            </a:r>
            <a:r>
              <a:rPr lang="en-IN" sz="2400" b="0" dirty="0" smtClean="0"/>
              <a:t>and </a:t>
            </a:r>
            <a:r>
              <a:rPr lang="en-IN" sz="2400" dirty="0" smtClean="0"/>
              <a:t>grain alcohol, </a:t>
            </a:r>
            <a:r>
              <a:rPr lang="en-IN" sz="2400" b="0" dirty="0" smtClean="0"/>
              <a:t>is a clear, colourless liquid and the principle ingredient in alcoholic beverages like beer, wine or brandy. Because it can readily dissolve in water and other organic compounds, ethanol also is an ingredient in a range of products, from  personal care and beauty products to paints and varnishes to fuel.</a:t>
            </a:r>
          </a:p>
          <a:p>
            <a:pPr marL="285750" indent="-285750">
              <a:buClr>
                <a:srgbClr val="C00000"/>
              </a:buClr>
              <a:buFont typeface="Wingdings" pitchFamily="2" charset="2"/>
              <a:buChar char="v"/>
            </a:pPr>
            <a:r>
              <a:rPr lang="en-IN" sz="2400" b="0" dirty="0" smtClean="0"/>
              <a:t>Ethanol is a natural byproduct of plant fermentation and also can be produced through the hydration of ethylene.</a:t>
            </a:r>
          </a:p>
          <a:p>
            <a:endParaRPr lang="en-IN" sz="2400" b="0" dirty="0" smtClean="0"/>
          </a:p>
          <a:p>
            <a:r>
              <a:rPr lang="en-IN" sz="1800" b="0" dirty="0" smtClean="0"/>
              <a:t/>
            </a:r>
            <a:br>
              <a:rPr lang="en-IN" sz="1800" b="0" dirty="0" smtClean="0"/>
            </a:br>
            <a:endParaRPr lang="en-IN" sz="1800" b="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
          <p:cNvSpPr>
            <a:spLocks noGrp="1"/>
          </p:cNvSpPr>
          <p:nvPr>
            <p:ph type="title"/>
          </p:nvPr>
        </p:nvSpPr>
        <p:spPr/>
        <p:txBody>
          <a:bodyPr/>
          <a:lstStyle/>
          <a:p>
            <a:r>
              <a:rPr lang="en-US" dirty="0" smtClean="0"/>
              <a:t>  </a:t>
            </a:r>
            <a:endParaRPr lang="en-IN" dirty="0"/>
          </a:p>
        </p:txBody>
      </p:sp>
      <p:sp>
        <p:nvSpPr>
          <p:cNvPr id="1048602" name="Content Placeholder 2"/>
          <p:cNvSpPr>
            <a:spLocks noGrp="1"/>
          </p:cNvSpPr>
          <p:nvPr>
            <p:ph idx="1"/>
          </p:nvPr>
        </p:nvSpPr>
        <p:spPr>
          <a:xfrm>
            <a:off x="251520" y="332656"/>
            <a:ext cx="8568952" cy="4419829"/>
          </a:xfrm>
        </p:spPr>
        <p:txBody>
          <a:bodyPr>
            <a:noAutofit/>
          </a:bodyPr>
          <a:lstStyle/>
          <a:p>
            <a:pPr>
              <a:buClr>
                <a:srgbClr val="C00000"/>
              </a:buClr>
              <a:buFont typeface="Wingdings" pitchFamily="2" charset="2"/>
              <a:buChar char="v"/>
            </a:pPr>
            <a:endParaRPr lang="en-US" sz="2400" b="0" dirty="0" smtClean="0"/>
          </a:p>
          <a:p>
            <a:pPr algn="just">
              <a:buClr>
                <a:srgbClr val="C00000"/>
              </a:buClr>
              <a:buFont typeface="Wingdings" pitchFamily="2" charset="2"/>
              <a:buChar char="v"/>
            </a:pPr>
            <a:r>
              <a:rPr lang="en-US" sz="2400" b="0" dirty="0" smtClean="0"/>
              <a:t>Ethanol</a:t>
            </a:r>
            <a:r>
              <a:rPr lang="en-US" sz="1800" b="0" dirty="0" smtClean="0"/>
              <a:t> </a:t>
            </a:r>
            <a:r>
              <a:rPr lang="en-US" sz="2400" b="0" dirty="0"/>
              <a:t>is prepared from the following wastes and plant </a:t>
            </a:r>
            <a:r>
              <a:rPr lang="en-US" sz="2400" b="0" dirty="0" smtClean="0"/>
              <a:t>products:</a:t>
            </a:r>
          </a:p>
          <a:p>
            <a:pPr marL="285750" indent="-285750" algn="ctr">
              <a:buClr>
                <a:srgbClr val="C00000"/>
              </a:buClr>
              <a:buFont typeface="Wingdings" pitchFamily="2" charset="2"/>
              <a:buChar char="ü"/>
            </a:pPr>
            <a:r>
              <a:rPr lang="en-US" sz="2400" b="0" dirty="0" smtClean="0"/>
              <a:t>Sugarcane molasses</a:t>
            </a:r>
          </a:p>
          <a:p>
            <a:pPr marL="285750" indent="-285750" algn="ctr">
              <a:buClr>
                <a:srgbClr val="C00000"/>
              </a:buClr>
              <a:buFont typeface="Wingdings" pitchFamily="2" charset="2"/>
              <a:buChar char="ü"/>
            </a:pPr>
            <a:r>
              <a:rPr lang="en-US" sz="2400" b="0" dirty="0" smtClean="0"/>
              <a:t>Cane juices</a:t>
            </a:r>
          </a:p>
          <a:p>
            <a:pPr marL="285750" indent="-285750" algn="ctr">
              <a:buClr>
                <a:srgbClr val="C00000"/>
              </a:buClr>
              <a:buFont typeface="Wingdings" pitchFamily="2" charset="2"/>
              <a:buChar char="ü"/>
            </a:pPr>
            <a:r>
              <a:rPr lang="en-US" sz="2400" b="0" dirty="0" smtClean="0"/>
              <a:t>Sugar beets</a:t>
            </a:r>
          </a:p>
          <a:p>
            <a:pPr marL="285750" indent="-285750" algn="ctr">
              <a:buClr>
                <a:srgbClr val="C00000"/>
              </a:buClr>
              <a:buFont typeface="Wingdings" pitchFamily="2" charset="2"/>
              <a:buChar char="ü"/>
            </a:pPr>
            <a:r>
              <a:rPr lang="en-US" sz="2400" b="0" dirty="0" smtClean="0"/>
              <a:t>Cassava</a:t>
            </a:r>
          </a:p>
          <a:p>
            <a:pPr marL="285750" indent="-285750" algn="ctr">
              <a:buClr>
                <a:srgbClr val="C00000"/>
              </a:buClr>
              <a:buFont typeface="Wingdings" pitchFamily="2" charset="2"/>
              <a:buChar char="ü"/>
            </a:pPr>
            <a:r>
              <a:rPr lang="en-US" sz="2400" b="0" dirty="0" smtClean="0"/>
              <a:t>Maize</a:t>
            </a:r>
          </a:p>
          <a:p>
            <a:pPr marL="285750" indent="-285750" algn="ctr">
              <a:buClr>
                <a:srgbClr val="C00000"/>
              </a:buClr>
              <a:buFont typeface="Wingdings" pitchFamily="2" charset="2"/>
              <a:buChar char="ü"/>
            </a:pPr>
            <a:r>
              <a:rPr lang="en-US" sz="2400" b="0" dirty="0" smtClean="0"/>
              <a:t>Corn</a:t>
            </a:r>
          </a:p>
          <a:p>
            <a:pPr marL="285750" indent="-285750" algn="ctr">
              <a:buClr>
                <a:srgbClr val="C00000"/>
              </a:buClr>
              <a:buFont typeface="Wingdings" pitchFamily="2" charset="2"/>
              <a:buChar char="ü"/>
            </a:pPr>
            <a:r>
              <a:rPr lang="en-US" sz="2400" b="0" dirty="0" smtClean="0"/>
              <a:t>Crop wastes</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title"/>
          </p:nvPr>
        </p:nvSpPr>
        <p:spPr/>
        <p:txBody>
          <a:bodyPr/>
          <a:lstStyle/>
          <a:p>
            <a:r>
              <a:rPr lang="en-US" dirty="0" smtClean="0"/>
              <a:t>  </a:t>
            </a:r>
            <a:endParaRPr lang="en-IN" dirty="0"/>
          </a:p>
        </p:txBody>
      </p:sp>
      <p:sp>
        <p:nvSpPr>
          <p:cNvPr id="1048604" name="Content Placeholder 2"/>
          <p:cNvSpPr>
            <a:spLocks noGrp="1"/>
          </p:cNvSpPr>
          <p:nvPr>
            <p:ph idx="1"/>
          </p:nvPr>
        </p:nvSpPr>
        <p:spPr>
          <a:xfrm>
            <a:off x="755576" y="692696"/>
            <a:ext cx="8064896" cy="4320480"/>
          </a:xfrm>
        </p:spPr>
        <p:txBody>
          <a:bodyPr>
            <a:normAutofit/>
          </a:bodyPr>
          <a:lstStyle/>
          <a:p>
            <a:pPr algn="just">
              <a:buClr>
                <a:srgbClr val="C00000"/>
              </a:buClr>
              <a:buFont typeface="Wingdings" pitchFamily="2" charset="2"/>
              <a:buChar char="v"/>
            </a:pPr>
            <a:r>
              <a:rPr lang="en-US" sz="2400" b="0" dirty="0" smtClean="0"/>
              <a:t>Carbohydrates are fond locked in wastes. The  complex polysaccharides are converted into simple sugars.</a:t>
            </a:r>
          </a:p>
          <a:p>
            <a:pPr algn="just">
              <a:buClr>
                <a:srgbClr val="C00000"/>
              </a:buClr>
              <a:buFont typeface="Wingdings" pitchFamily="2" charset="2"/>
              <a:buChar char="v"/>
            </a:pPr>
            <a:r>
              <a:rPr lang="en-US" sz="2400" b="0" dirty="0" smtClean="0"/>
              <a:t>It is carried out by </a:t>
            </a:r>
            <a:r>
              <a:rPr lang="en-US" sz="2400" i="1" dirty="0" smtClean="0"/>
              <a:t>Closteridium thermocellum, C. thermohydosulphuricum</a:t>
            </a:r>
            <a:r>
              <a:rPr lang="en-US" sz="2400" b="0" dirty="0" smtClean="0"/>
              <a:t> and</a:t>
            </a:r>
            <a:r>
              <a:rPr lang="en-US" sz="2400" i="1" dirty="0" smtClean="0"/>
              <a:t> C. thermosaccharolyticum.</a:t>
            </a:r>
          </a:p>
          <a:p>
            <a:pPr algn="just">
              <a:buClr>
                <a:srgbClr val="C00000"/>
              </a:buClr>
              <a:buFont typeface="Wingdings" pitchFamily="2" charset="2"/>
              <a:buChar char="v"/>
            </a:pPr>
            <a:r>
              <a:rPr lang="en-US" sz="2400" b="0" dirty="0" smtClean="0"/>
              <a:t>The simple </a:t>
            </a:r>
            <a:r>
              <a:rPr lang="en-IN" sz="2400" b="0" dirty="0" smtClean="0"/>
              <a:t>sugars are converted to ethanol by </a:t>
            </a:r>
            <a:r>
              <a:rPr lang="en-IN" sz="2400" i="1" dirty="0" smtClean="0"/>
              <a:t>Zymomonas mobilis, Thermoanerobacter ethanolicus, </a:t>
            </a:r>
            <a:r>
              <a:rPr lang="en-IN" sz="2400" b="0" dirty="0" smtClean="0"/>
              <a:t>etc.,</a:t>
            </a:r>
          </a:p>
          <a:p>
            <a:pPr algn="just">
              <a:buClr>
                <a:srgbClr val="C00000"/>
              </a:buClr>
              <a:buFont typeface="Wingdings" pitchFamily="2" charset="2"/>
              <a:buChar char="v"/>
            </a:pPr>
            <a:r>
              <a:rPr lang="en-US" sz="2400" b="0" i="1" dirty="0" smtClean="0"/>
              <a:t>Some microbes are produce ethanol directly from carbohydrate wastes. Eg, </a:t>
            </a:r>
            <a:r>
              <a:rPr lang="en-US" sz="2400" dirty="0" smtClean="0"/>
              <a:t>Monilia, fusarium.</a:t>
            </a:r>
            <a:endParaRPr lang="en-IN" sz="2400" i="1"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
          <p:cNvSpPr>
            <a:spLocks noGrp="1"/>
          </p:cNvSpPr>
          <p:nvPr>
            <p:ph type="title"/>
          </p:nvPr>
        </p:nvSpPr>
        <p:spPr>
          <a:xfrm>
            <a:off x="539552" y="620688"/>
            <a:ext cx="7520940" cy="548640"/>
          </a:xfrm>
        </p:spPr>
        <p:txBody>
          <a:bodyPr/>
          <a:lstStyle/>
          <a:p>
            <a:r>
              <a:rPr lang="en-US" sz="3200" dirty="0">
                <a:solidFill>
                  <a:srgbClr val="00B050"/>
                </a:solidFill>
              </a:rPr>
              <a:t>Biochemistry of ethanol fermentation</a:t>
            </a:r>
            <a:r>
              <a:rPr lang="en-US" dirty="0" smtClean="0"/>
              <a:t>:</a:t>
            </a:r>
            <a:endParaRPr lang="en-IN" dirty="0"/>
          </a:p>
        </p:txBody>
      </p:sp>
      <p:pic>
        <p:nvPicPr>
          <p:cNvPr id="2097152" name="Picture 4" descr="Pyruvate decarboxylase - Wikipedia"/>
          <p:cNvPicPr>
            <a:picLocks noChangeAspect="1" noChangeArrowheads="1"/>
          </p:cNvPicPr>
          <p:nvPr/>
        </p:nvPicPr>
        <p:blipFill>
          <a:blip r:embed="rId2"/>
          <a:srcRect/>
          <a:stretch>
            <a:fillRect/>
          </a:stretch>
        </p:blipFill>
        <p:spPr bwMode="auto">
          <a:xfrm>
            <a:off x="1115616" y="1412776"/>
            <a:ext cx="6768753" cy="3733800"/>
          </a:xfrm>
          <a:prstGeom prst="rect">
            <a:avLst/>
          </a:prstGeom>
          <a:noFill/>
        </p:spPr>
      </p:pic>
      <p:sp>
        <p:nvSpPr>
          <p:cNvPr id="1048606" name="Content Placeholder 3"/>
          <p:cNvSpPr>
            <a:spLocks noGrp="1"/>
          </p:cNvSpPr>
          <p:nvPr>
            <p:ph idx="1"/>
          </p:nvPr>
        </p:nvSpPr>
        <p:spPr/>
        <p:txBody>
          <a:bodyPr/>
          <a:lstStyle/>
          <a:p>
            <a:r>
              <a:rPr lang="en-US" dirty="0" smtClean="0"/>
              <a:t>  </a:t>
            </a:r>
            <a:endParaRPr lang="en-IN"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
          <p:cNvSpPr>
            <a:spLocks noGrp="1"/>
          </p:cNvSpPr>
          <p:nvPr>
            <p:ph type="title"/>
          </p:nvPr>
        </p:nvSpPr>
        <p:spPr>
          <a:xfrm>
            <a:off x="467544" y="836712"/>
            <a:ext cx="7520940" cy="548640"/>
          </a:xfrm>
        </p:spPr>
        <p:txBody>
          <a:bodyPr vert="horz" lIns="91440" tIns="45720" rIns="91440" bIns="45720" rtlCol="0" anchor="ctr">
            <a:noAutofit/>
          </a:bodyPr>
          <a:lstStyle/>
          <a:p>
            <a:r>
              <a:rPr lang="en-US" sz="3600" dirty="0">
                <a:solidFill>
                  <a:srgbClr val="00B050"/>
                </a:solidFill>
              </a:rPr>
              <a:t>Industrial production of</a:t>
            </a:r>
            <a:r>
              <a:rPr lang="en-US" sz="3200" dirty="0"/>
              <a:t> </a:t>
            </a:r>
            <a:r>
              <a:rPr lang="en-US" sz="3600" dirty="0">
                <a:solidFill>
                  <a:srgbClr val="00B050"/>
                </a:solidFill>
              </a:rPr>
              <a:t>ethanol:</a:t>
            </a:r>
            <a:endParaRPr lang="en-IN" sz="3600" dirty="0">
              <a:solidFill>
                <a:srgbClr val="00B050"/>
              </a:solidFill>
            </a:endParaRPr>
          </a:p>
        </p:txBody>
      </p:sp>
      <p:sp>
        <p:nvSpPr>
          <p:cNvPr id="1048608" name="Content Placeholder 2"/>
          <p:cNvSpPr>
            <a:spLocks noGrp="1"/>
          </p:cNvSpPr>
          <p:nvPr>
            <p:ph idx="1"/>
          </p:nvPr>
        </p:nvSpPr>
        <p:spPr>
          <a:xfrm>
            <a:off x="755576" y="1772816"/>
            <a:ext cx="7520940" cy="3579849"/>
          </a:xfrm>
        </p:spPr>
        <p:txBody>
          <a:bodyPr>
            <a:normAutofit/>
          </a:bodyPr>
          <a:lstStyle/>
          <a:p>
            <a:pPr algn="ctr">
              <a:buClr>
                <a:srgbClr val="C00000"/>
              </a:buClr>
              <a:buFont typeface="Wingdings" pitchFamily="2" charset="2"/>
              <a:buChar char="ü"/>
            </a:pPr>
            <a:r>
              <a:rPr lang="en-US" sz="3600" b="0" dirty="0" smtClean="0"/>
              <a:t>Formulation</a:t>
            </a:r>
            <a:r>
              <a:rPr lang="en-US" sz="3600" dirty="0" smtClean="0"/>
              <a:t> </a:t>
            </a:r>
            <a:r>
              <a:rPr lang="en-US" sz="3600" b="0" dirty="0" smtClean="0"/>
              <a:t>of</a:t>
            </a:r>
            <a:r>
              <a:rPr lang="en-US" sz="3600" dirty="0" smtClean="0"/>
              <a:t> </a:t>
            </a:r>
            <a:r>
              <a:rPr lang="en-US" sz="3600" b="0" dirty="0" smtClean="0"/>
              <a:t>medium</a:t>
            </a:r>
          </a:p>
          <a:p>
            <a:pPr algn="ctr">
              <a:buClr>
                <a:srgbClr val="C00000"/>
              </a:buClr>
              <a:buFont typeface="Wingdings" pitchFamily="2" charset="2"/>
              <a:buChar char="ü"/>
            </a:pPr>
            <a:r>
              <a:rPr lang="en-US" sz="3600" b="0" i="1" dirty="0" smtClean="0"/>
              <a:t>Designing of fermentation system</a:t>
            </a:r>
          </a:p>
          <a:p>
            <a:pPr algn="ctr">
              <a:buClr>
                <a:srgbClr val="C00000"/>
              </a:buClr>
              <a:buFont typeface="Wingdings" pitchFamily="2" charset="2"/>
              <a:buChar char="ü"/>
            </a:pPr>
            <a:r>
              <a:rPr lang="en-US" sz="3600" b="0" i="1" dirty="0" smtClean="0"/>
              <a:t>cultures of microbes in fermenters</a:t>
            </a:r>
          </a:p>
          <a:p>
            <a:pPr algn="ctr">
              <a:buClr>
                <a:srgbClr val="C00000"/>
              </a:buClr>
              <a:buFont typeface="Wingdings" pitchFamily="2" charset="2"/>
              <a:buChar char="ü"/>
            </a:pPr>
            <a:r>
              <a:rPr lang="en-US" sz="3600" b="0" i="1" dirty="0" smtClean="0"/>
              <a:t>Recovery of ethanol</a:t>
            </a:r>
            <a:endParaRPr lang="en-IN" sz="3600" b="0" i="1"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
          <p:cNvSpPr>
            <a:spLocks noGrp="1"/>
          </p:cNvSpPr>
          <p:nvPr>
            <p:ph type="title"/>
          </p:nvPr>
        </p:nvSpPr>
        <p:spPr>
          <a:xfrm>
            <a:off x="467544" y="404664"/>
            <a:ext cx="7520940" cy="548640"/>
          </a:xfrm>
        </p:spPr>
        <p:txBody>
          <a:bodyPr/>
          <a:lstStyle/>
          <a:p>
            <a:r>
              <a:rPr lang="en-US" sz="3600" dirty="0">
                <a:solidFill>
                  <a:srgbClr val="00B050"/>
                </a:solidFill>
              </a:rPr>
              <a:t>Formulation of medium:</a:t>
            </a:r>
            <a:endParaRPr lang="en-IN" sz="3600" dirty="0">
              <a:solidFill>
                <a:srgbClr val="00B050"/>
              </a:solidFill>
            </a:endParaRPr>
          </a:p>
        </p:txBody>
      </p:sp>
      <p:sp>
        <p:nvSpPr>
          <p:cNvPr id="1048610" name="Content Placeholder 2"/>
          <p:cNvSpPr>
            <a:spLocks noGrp="1"/>
          </p:cNvSpPr>
          <p:nvPr>
            <p:ph idx="1"/>
          </p:nvPr>
        </p:nvSpPr>
        <p:spPr/>
        <p:txBody>
          <a:bodyPr>
            <a:noAutofit/>
          </a:bodyPr>
          <a:lstStyle/>
          <a:p>
            <a:pPr marL="285750" indent="-285750" algn="just">
              <a:buClr>
                <a:srgbClr val="FF0000"/>
              </a:buClr>
              <a:buFont typeface="Wingdings" pitchFamily="2" charset="2"/>
              <a:buChar char="v"/>
            </a:pPr>
            <a:r>
              <a:rPr lang="en-US" sz="2800" b="0" dirty="0" smtClean="0"/>
              <a:t>The sugar concentration of cane molasses and of other carbohydrates in the waste is diluted to 10 – 18 %. This sugar concentration favors the growth of the micro organisms.</a:t>
            </a:r>
          </a:p>
          <a:p>
            <a:pPr marL="285750" indent="-285750" algn="just">
              <a:buClr>
                <a:srgbClr val="FF0000"/>
              </a:buClr>
              <a:buFont typeface="Wingdings" pitchFamily="2" charset="2"/>
              <a:buChar char="v"/>
            </a:pPr>
            <a:r>
              <a:rPr lang="en-US" sz="2800" b="0" dirty="0" smtClean="0"/>
              <a:t>Ammonium sulphate or ammonium phosphate is added to the diluted medium.</a:t>
            </a:r>
          </a:p>
          <a:p>
            <a:pPr marL="285750" indent="-285750" algn="just">
              <a:buClr>
                <a:srgbClr val="FF0000"/>
              </a:buClr>
              <a:buFont typeface="Wingdings" pitchFamily="2" charset="2"/>
              <a:buChar char="v"/>
            </a:pPr>
            <a:r>
              <a:rPr lang="en-US" sz="2800" b="0" dirty="0" smtClean="0"/>
              <a:t>The pH of the medium is adjusted to 4 - 5 to using dilute sulphuric acid.</a:t>
            </a:r>
          </a:p>
          <a:p>
            <a:pPr algn="just"/>
            <a:endParaRPr lang="en-IN" sz="2800" b="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843</Words>
  <Application>Microsoft Office PowerPoint</Application>
  <PresentationFormat>On-screen Show (4:3)</PresentationFormat>
  <Paragraphs>104</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Franklin Gothic Book</vt:lpstr>
      <vt:lpstr>Franklin Gothic Medium</vt:lpstr>
      <vt:lpstr>Times New Roman</vt:lpstr>
      <vt:lpstr>Tunga</vt:lpstr>
      <vt:lpstr>Wingdings</vt:lpstr>
      <vt:lpstr>Angles</vt:lpstr>
      <vt:lpstr>PowerPoint Presentation</vt:lpstr>
      <vt:lpstr>PowerPoint Presentation</vt:lpstr>
      <vt:lpstr>Synopsis:</vt:lpstr>
      <vt:lpstr>Introduction:</vt:lpstr>
      <vt:lpstr>  </vt:lpstr>
      <vt:lpstr>  </vt:lpstr>
      <vt:lpstr>Biochemistry of ethanol fermentation:</vt:lpstr>
      <vt:lpstr>Industrial production of ethanol:</vt:lpstr>
      <vt:lpstr>Formulation of medium:</vt:lpstr>
      <vt:lpstr> </vt:lpstr>
      <vt:lpstr>Designing fermentation system:</vt:lpstr>
      <vt:lpstr> </vt:lpstr>
      <vt:lpstr> </vt:lpstr>
      <vt:lpstr>Culture of microbes in fermenter:</vt:lpstr>
      <vt:lpstr> </vt:lpstr>
      <vt:lpstr>Recovery of ethanol:</vt:lpstr>
      <vt:lpstr>PowerPoint Presentation</vt:lpstr>
      <vt:lpstr> </vt:lpstr>
      <vt:lpstr>Application of ethanol:</vt:lpstr>
      <vt:lpstr> </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Methanol production</dc:title>
  <dc:creator>WELCOM</dc:creator>
  <cp:lastModifiedBy>Admin</cp:lastModifiedBy>
  <cp:revision>1</cp:revision>
  <dcterms:created xsi:type="dcterms:W3CDTF">2020-05-06T05:17:07Z</dcterms:created>
  <dcterms:modified xsi:type="dcterms:W3CDTF">2020-06-26T09:12:09Z</dcterms:modified>
</cp:coreProperties>
</file>