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3" r:id="rId2"/>
    <p:sldId id="256" r:id="rId3"/>
    <p:sldId id="270" r:id="rId4"/>
    <p:sldId id="257" r:id="rId5"/>
    <p:sldId id="258" r:id="rId6"/>
    <p:sldId id="259" r:id="rId7"/>
    <p:sldId id="260" r:id="rId8"/>
    <p:sldId id="267" r:id="rId9"/>
    <p:sldId id="261" r:id="rId10"/>
    <p:sldId id="262" r:id="rId11"/>
    <p:sldId id="263" r:id="rId12"/>
    <p:sldId id="264" r:id="rId13"/>
    <p:sldId id="265" r:id="rId14"/>
    <p:sldId id="266" r:id="rId15"/>
    <p:sldId id="268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40" autoAdjust="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9E98D05-FD0C-4DFC-A4D5-48A979E528D9}" type="datetimeFigureOut">
              <a:rPr lang="en-US" smtClean="0"/>
              <a:pPr/>
              <a:t>6/26/2020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86455CA2-12F9-4E73-8BED-A7A9463B752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9E98D05-FD0C-4DFC-A4D5-48A979E528D9}" type="datetimeFigureOut">
              <a:rPr lang="en-US" smtClean="0"/>
              <a:pPr/>
              <a:t>6/26/2020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6455CA2-12F9-4E73-8BED-A7A9463B752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9E98D05-FD0C-4DFC-A4D5-48A979E528D9}" type="datetimeFigureOut">
              <a:rPr lang="en-US" smtClean="0"/>
              <a:pPr/>
              <a:t>6/26/2020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6455CA2-12F9-4E73-8BED-A7A9463B752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9E98D05-FD0C-4DFC-A4D5-48A979E528D9}" type="datetimeFigureOut">
              <a:rPr lang="en-US" smtClean="0"/>
              <a:pPr/>
              <a:t>6/26/2020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6455CA2-12F9-4E73-8BED-A7A9463B752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9E98D05-FD0C-4DFC-A4D5-48A979E528D9}" type="datetimeFigureOut">
              <a:rPr lang="en-US" smtClean="0"/>
              <a:pPr/>
              <a:t>6/26/2020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6455CA2-12F9-4E73-8BED-A7A9463B752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9E98D05-FD0C-4DFC-A4D5-48A979E528D9}" type="datetimeFigureOut">
              <a:rPr lang="en-US" smtClean="0"/>
              <a:pPr/>
              <a:t>6/26/2020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6455CA2-12F9-4E73-8BED-A7A9463B752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9E98D05-FD0C-4DFC-A4D5-48A979E528D9}" type="datetimeFigureOut">
              <a:rPr lang="en-US" smtClean="0"/>
              <a:pPr/>
              <a:t>6/26/2020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6455CA2-12F9-4E73-8BED-A7A9463B752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9E98D05-FD0C-4DFC-A4D5-48A979E528D9}" type="datetimeFigureOut">
              <a:rPr lang="en-US" smtClean="0"/>
              <a:pPr/>
              <a:t>6/26/2020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6455CA2-12F9-4E73-8BED-A7A9463B752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9E98D05-FD0C-4DFC-A4D5-48A979E528D9}" type="datetimeFigureOut">
              <a:rPr lang="en-US" smtClean="0"/>
              <a:pPr/>
              <a:t>6/26/2020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6455CA2-12F9-4E73-8BED-A7A9463B752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59E98D05-FD0C-4DFC-A4D5-48A979E528D9}" type="datetimeFigureOut">
              <a:rPr lang="en-US" smtClean="0"/>
              <a:pPr/>
              <a:t>6/26/2020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6455CA2-12F9-4E73-8BED-A7A9463B752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9E98D05-FD0C-4DFC-A4D5-48A979E528D9}" type="datetimeFigureOut">
              <a:rPr lang="en-US" smtClean="0"/>
              <a:pPr/>
              <a:t>6/26/2020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86455CA2-12F9-4E73-8BED-A7A9463B752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59E98D05-FD0C-4DFC-A4D5-48A979E528D9}" type="datetimeFigureOut">
              <a:rPr lang="en-US" smtClean="0"/>
              <a:pPr/>
              <a:t>6/26/2020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86455CA2-12F9-4E73-8BED-A7A9463B752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6252345"/>
              </p:ext>
            </p:extLst>
          </p:nvPr>
        </p:nvGraphicFramePr>
        <p:xfrm>
          <a:off x="152400" y="1"/>
          <a:ext cx="8915400" cy="2369820"/>
        </p:xfrm>
        <a:graphic>
          <a:graphicData uri="http://schemas.openxmlformats.org/drawingml/2006/table">
            <a:tbl>
              <a:tblPr>
                <a:tableStyleId>{18603FDC-E32A-4AB5-989C-0864C3EAD2B8}</a:tableStyleId>
              </a:tblPr>
              <a:tblGrid>
                <a:gridCol w="1676400"/>
                <a:gridCol w="7239000"/>
              </a:tblGrid>
              <a:tr h="2209799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993" marR="61993" marT="0" marB="0"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/>
                    </a:p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 err="1"/>
                        <a:t>Sengamala</a:t>
                      </a:r>
                      <a:r>
                        <a:rPr lang="en-US" sz="2400" b="1" dirty="0"/>
                        <a:t> </a:t>
                      </a:r>
                      <a:r>
                        <a:rPr lang="en-US" sz="2400" b="1" dirty="0" err="1"/>
                        <a:t>Thayaar</a:t>
                      </a:r>
                      <a:r>
                        <a:rPr lang="en-US" sz="2400" b="1" dirty="0"/>
                        <a:t> Educational Trust Women’s College</a:t>
                      </a:r>
                    </a:p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/>
                        <a:t>(Affiliated to </a:t>
                      </a:r>
                      <a:r>
                        <a:rPr lang="en-US" sz="1600" b="1" dirty="0" err="1"/>
                        <a:t>Bharathidasan</a:t>
                      </a:r>
                      <a:r>
                        <a:rPr lang="en-US" sz="1600" b="1" dirty="0"/>
                        <a:t> University)</a:t>
                      </a:r>
                    </a:p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/>
                        <a:t>(Accredited with ‘A’ Grade {3.45/4.00} By NAAC)</a:t>
                      </a:r>
                    </a:p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/>
                        <a:t>(An ISO 9001: 2015 Certified Institution)</a:t>
                      </a:r>
                    </a:p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 err="1" smtClean="0"/>
                        <a:t>Sundarakkottai</a:t>
                      </a:r>
                      <a:r>
                        <a:rPr lang="en-US" sz="2400" b="1" dirty="0"/>
                        <a:t>, Mannargudi-614 016.</a:t>
                      </a:r>
                    </a:p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 err="1" smtClean="0"/>
                        <a:t>Thiruvarur</a:t>
                      </a:r>
                      <a:r>
                        <a:rPr lang="en-US" sz="2400" b="1" dirty="0" smtClean="0"/>
                        <a:t> </a:t>
                      </a:r>
                      <a:r>
                        <a:rPr lang="en-US" sz="2400" b="1" dirty="0"/>
                        <a:t>(Dt.), Tamil Nadu, India</a:t>
                      </a:r>
                      <a:r>
                        <a:rPr lang="en-US" sz="2000" b="1" dirty="0"/>
                        <a:t>.</a:t>
                      </a:r>
                      <a:endParaRPr lang="en-US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993" marR="61993" marT="0" marB="0">
                    <a:solidFill>
                      <a:schemeClr val="bg2">
                        <a:lumMod val="50000"/>
                      </a:schemeClr>
                    </a:solidFill>
                  </a:tcPr>
                </a:tc>
              </a:tr>
            </a:tbl>
          </a:graphicData>
        </a:graphic>
      </p:graphicFrame>
      <p:pic>
        <p:nvPicPr>
          <p:cNvPr id="30721" name="Picture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0" y="304800"/>
            <a:ext cx="1669903" cy="1765716"/>
          </a:xfrm>
          <a:prstGeom prst="rect">
            <a:avLst/>
          </a:prstGeom>
          <a:solidFill>
            <a:schemeClr val="bg2">
              <a:lumMod val="50000"/>
            </a:schemeClr>
          </a:solidFill>
        </p:spPr>
      </p:pic>
      <p:sp>
        <p:nvSpPr>
          <p:cNvPr id="30723" name="Rectangle 3"/>
          <p:cNvSpPr>
            <a:spLocks noChangeArrowheads="1"/>
          </p:cNvSpPr>
          <p:nvPr/>
        </p:nvSpPr>
        <p:spPr bwMode="auto">
          <a:xfrm>
            <a:off x="11308" y="3212976"/>
            <a:ext cx="9144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cs typeface="Arial" pitchFamily="34" charset="0"/>
              </a:rPr>
              <a:t>MEC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cs typeface="Arial" pitchFamily="34" charset="0"/>
              </a:rPr>
              <a:t> III-BASIC BIOTECHNOLOGY-16SMBEBC3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0724" name="Rectangle 4"/>
          <p:cNvSpPr>
            <a:spLocks noChangeArrowheads="1"/>
          </p:cNvSpPr>
          <p:nvPr/>
        </p:nvSpPr>
        <p:spPr bwMode="auto">
          <a:xfrm>
            <a:off x="11308" y="4437112"/>
            <a:ext cx="91440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FF0066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Dr. R. ANURADHA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rgbClr val="FF0066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FF0066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ASSISTANT PROFESSOR &amp; HEAD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rgbClr val="FF0066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FF0066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PG &amp; RESEARCH DEPARTMENT OF BIOCHEMISTRY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rgbClr val="FF0066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74218"/>
      </p:ext>
    </p:extLst>
  </p:cSld>
  <p:clrMapOvr>
    <a:masterClrMapping/>
  </p:clrMapOvr>
  <p:transition advClick="0" advTm="1000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500" dirty="0" smtClean="0">
                <a:latin typeface="Times New Roman" pitchFamily="18" charset="0"/>
                <a:cs typeface="Times New Roman" pitchFamily="18" charset="0"/>
              </a:rPr>
              <a:t> It is a brief transient period during which </a:t>
            </a:r>
            <a:r>
              <a:rPr lang="en-GB" sz="2500" b="1" dirty="0" smtClean="0">
                <a:latin typeface="Times New Roman" pitchFamily="18" charset="0"/>
                <a:cs typeface="Times New Roman" pitchFamily="18" charset="0"/>
              </a:rPr>
              <a:t>cells start growing</a:t>
            </a:r>
            <a:r>
              <a:rPr lang="en-GB" sz="2500" dirty="0" smtClean="0">
                <a:latin typeface="Times New Roman" pitchFamily="18" charset="0"/>
                <a:cs typeface="Times New Roman" pitchFamily="18" charset="0"/>
              </a:rPr>
              <a:t> slowly in fact, acceleration phase connects the lag phase and log phase.</a:t>
            </a:r>
          </a:p>
          <a:p>
            <a:pPr>
              <a:buNone/>
            </a:pPr>
            <a:endParaRPr lang="en-US" sz="25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000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ACCELERATION PHASE</a:t>
            </a:r>
            <a:endParaRPr lang="en-US" sz="4000" dirty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4" descr="batch-fedbatch-continuous-cultivation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43108" y="2786058"/>
            <a:ext cx="4861560" cy="3649980"/>
          </a:xfrm>
          <a:prstGeom prst="rect">
            <a:avLst/>
          </a:prstGeom>
        </p:spPr>
      </p:pic>
      <p:pic>
        <p:nvPicPr>
          <p:cNvPr id="6" name="Picture 5" descr="Crazy-Driver-2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000892" y="571480"/>
            <a:ext cx="1356131" cy="571503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5090944"/>
          </a:xfrm>
        </p:spPr>
        <p:txBody>
          <a:bodyPr>
            <a:normAutofit/>
          </a:bodyPr>
          <a:lstStyle/>
          <a:p>
            <a:r>
              <a:rPr lang="en-GB" sz="2500" dirty="0" smtClean="0">
                <a:latin typeface="Times New Roman" pitchFamily="18" charset="0"/>
                <a:cs typeface="Times New Roman" pitchFamily="18" charset="0"/>
              </a:rPr>
              <a:t> The most </a:t>
            </a:r>
            <a:r>
              <a:rPr lang="en-GB" sz="2500" b="1" dirty="0" smtClean="0">
                <a:latin typeface="Times New Roman" pitchFamily="18" charset="0"/>
                <a:cs typeface="Times New Roman" pitchFamily="18" charset="0"/>
              </a:rPr>
              <a:t>active growth </a:t>
            </a:r>
            <a:r>
              <a:rPr lang="en-GB" sz="2500" dirty="0" smtClean="0">
                <a:latin typeface="Times New Roman" pitchFamily="18" charset="0"/>
                <a:cs typeface="Times New Roman" pitchFamily="18" charset="0"/>
              </a:rPr>
              <a:t>of microorganisms and </a:t>
            </a:r>
            <a:r>
              <a:rPr lang="en-GB" sz="2500" b="1" dirty="0" smtClean="0">
                <a:latin typeface="Times New Roman" pitchFamily="18" charset="0"/>
                <a:cs typeface="Times New Roman" pitchFamily="18" charset="0"/>
              </a:rPr>
              <a:t>multiplication occur </a:t>
            </a:r>
            <a:r>
              <a:rPr lang="en-GB" sz="2500" dirty="0" smtClean="0">
                <a:latin typeface="Times New Roman" pitchFamily="18" charset="0"/>
                <a:cs typeface="Times New Roman" pitchFamily="18" charset="0"/>
              </a:rPr>
              <a:t>during log phase, The cells undergo several doublings and the cell mass increases.</a:t>
            </a:r>
          </a:p>
          <a:p>
            <a:r>
              <a:rPr lang="en-GB" sz="2500" dirty="0" smtClean="0">
                <a:latin typeface="Times New Roman" pitchFamily="18" charset="0"/>
                <a:cs typeface="Times New Roman" pitchFamily="18" charset="0"/>
              </a:rPr>
              <a:t> When the number of cells or biomass is plotted against time on a </a:t>
            </a:r>
            <a:r>
              <a:rPr lang="en-GB" sz="2500" b="1" dirty="0" smtClean="0">
                <a:latin typeface="Times New Roman" pitchFamily="18" charset="0"/>
                <a:cs typeface="Times New Roman" pitchFamily="18" charset="0"/>
              </a:rPr>
              <a:t>semi logarithmic graph</a:t>
            </a:r>
            <a:r>
              <a:rPr lang="en-GB" sz="2500" dirty="0" smtClean="0">
                <a:latin typeface="Times New Roman" pitchFamily="18" charset="0"/>
                <a:cs typeface="Times New Roman" pitchFamily="18" charset="0"/>
              </a:rPr>
              <a:t>, a </a:t>
            </a:r>
            <a:r>
              <a:rPr lang="en-GB" sz="2500" b="1" dirty="0" smtClean="0">
                <a:latin typeface="Times New Roman" pitchFamily="18" charset="0"/>
                <a:cs typeface="Times New Roman" pitchFamily="18" charset="0"/>
              </a:rPr>
              <a:t>straight line </a:t>
            </a:r>
            <a:r>
              <a:rPr lang="en-GB" sz="2500" dirty="0" smtClean="0">
                <a:latin typeface="Times New Roman" pitchFamily="18" charset="0"/>
                <a:cs typeface="Times New Roman" pitchFamily="18" charset="0"/>
              </a:rPr>
              <a:t>is obtained, hence the term log phase.</a:t>
            </a:r>
            <a:endParaRPr lang="en-US" sz="25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sz="4000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LOG PHASE</a:t>
            </a:r>
            <a:endParaRPr lang="en-US" sz="4000" dirty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4" descr="unnamed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00364" y="4000504"/>
            <a:ext cx="4169664" cy="2121408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500" dirty="0" smtClean="0">
                <a:latin typeface="Times New Roman" pitchFamily="18" charset="0"/>
                <a:cs typeface="Times New Roman" pitchFamily="18" charset="0"/>
              </a:rPr>
              <a:t> As the growth rate of microorganisms during log phase </a:t>
            </a:r>
            <a:r>
              <a:rPr lang="en-GB" sz="2500" b="1" dirty="0" smtClean="0">
                <a:latin typeface="Times New Roman" pitchFamily="18" charset="0"/>
                <a:cs typeface="Times New Roman" pitchFamily="18" charset="0"/>
              </a:rPr>
              <a:t>decreases</a:t>
            </a:r>
            <a:r>
              <a:rPr lang="en-GB" sz="2500" dirty="0" smtClean="0">
                <a:latin typeface="Times New Roman" pitchFamily="18" charset="0"/>
                <a:cs typeface="Times New Roman" pitchFamily="18" charset="0"/>
              </a:rPr>
              <a:t>, they enter the deceleration phase, This phase is </a:t>
            </a:r>
            <a:r>
              <a:rPr lang="en-GB" sz="2500" b="1" dirty="0" smtClean="0">
                <a:latin typeface="Times New Roman" pitchFamily="18" charset="0"/>
                <a:cs typeface="Times New Roman" pitchFamily="18" charset="0"/>
              </a:rPr>
              <a:t>very short – lived </a:t>
            </a:r>
            <a:r>
              <a:rPr lang="en-GB" sz="2500" dirty="0" smtClean="0">
                <a:latin typeface="Times New Roman" pitchFamily="18" charset="0"/>
                <a:cs typeface="Times New Roman" pitchFamily="18" charset="0"/>
              </a:rPr>
              <a:t>and may not be observable.</a:t>
            </a:r>
            <a:endParaRPr lang="en-US" sz="25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sz="400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DECELERATION</a:t>
            </a:r>
            <a:endParaRPr lang="en-US" sz="4000" dirty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4" descr="Batch+Culture+–+Deceleration+phas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57620" y="2893215"/>
            <a:ext cx="4333907" cy="325043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5357850"/>
          </a:xfrm>
        </p:spPr>
        <p:txBody>
          <a:bodyPr>
            <a:normAutofit lnSpcReduction="10000"/>
          </a:bodyPr>
          <a:lstStyle/>
          <a:p>
            <a:r>
              <a:rPr lang="en-GB" sz="2500" dirty="0" smtClean="0">
                <a:latin typeface="Times New Roman" pitchFamily="18" charset="0"/>
                <a:cs typeface="Times New Roman" pitchFamily="18" charset="0"/>
              </a:rPr>
              <a:t> As the substrate in the growth medium gets depleted, and the </a:t>
            </a:r>
            <a:r>
              <a:rPr lang="en-GB" sz="2500" b="1" dirty="0" smtClean="0">
                <a:latin typeface="Times New Roman" pitchFamily="18" charset="0"/>
                <a:cs typeface="Times New Roman" pitchFamily="18" charset="0"/>
              </a:rPr>
              <a:t>metabolic end products </a:t>
            </a:r>
            <a:r>
              <a:rPr lang="en-GB" sz="2500" dirty="0" smtClean="0">
                <a:latin typeface="Times New Roman" pitchFamily="18" charset="0"/>
                <a:cs typeface="Times New Roman" pitchFamily="18" charset="0"/>
              </a:rPr>
              <a:t>that are formed inhibit the growth, the cells enter the stationary phase.</a:t>
            </a:r>
          </a:p>
          <a:p>
            <a:endParaRPr lang="en-GB" sz="25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GB" sz="25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GB" sz="25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GB" sz="25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GB" sz="25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GB" sz="25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GB" sz="25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GB" sz="2500" dirty="0" smtClean="0">
                <a:latin typeface="Times New Roman" pitchFamily="18" charset="0"/>
                <a:cs typeface="Times New Roman" pitchFamily="18" charset="0"/>
              </a:rPr>
              <a:t> The microbial growth may either </a:t>
            </a:r>
            <a:r>
              <a:rPr lang="en-GB" sz="2500" b="1" dirty="0" smtClean="0">
                <a:latin typeface="Times New Roman" pitchFamily="18" charset="0"/>
                <a:cs typeface="Times New Roman" pitchFamily="18" charset="0"/>
              </a:rPr>
              <a:t>slow down </a:t>
            </a:r>
            <a:r>
              <a:rPr lang="en-GB" sz="2500" dirty="0" smtClean="0">
                <a:latin typeface="Times New Roman" pitchFamily="18" charset="0"/>
                <a:cs typeface="Times New Roman" pitchFamily="18" charset="0"/>
              </a:rPr>
              <a:t>or completely stop. </a:t>
            </a:r>
          </a:p>
          <a:p>
            <a:r>
              <a:rPr lang="en-GB" sz="2500" dirty="0" smtClean="0">
                <a:latin typeface="Times New Roman" pitchFamily="18" charset="0"/>
                <a:cs typeface="Times New Roman" pitchFamily="18" charset="0"/>
              </a:rPr>
              <a:t> The biomass may remain almost </a:t>
            </a:r>
            <a:r>
              <a:rPr lang="en-GB" sz="2500" b="1" dirty="0" smtClean="0">
                <a:latin typeface="Times New Roman" pitchFamily="18" charset="0"/>
                <a:cs typeface="Times New Roman" pitchFamily="18" charset="0"/>
              </a:rPr>
              <a:t>constant</a:t>
            </a:r>
            <a:r>
              <a:rPr lang="en-GB" sz="2500" dirty="0" smtClean="0">
                <a:latin typeface="Times New Roman" pitchFamily="18" charset="0"/>
                <a:cs typeface="Times New Roman" pitchFamily="18" charset="0"/>
              </a:rPr>
              <a:t> during stationary phase.</a:t>
            </a:r>
            <a:endParaRPr lang="en-US" sz="25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sz="4000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STATIONARY</a:t>
            </a:r>
            <a:endParaRPr lang="en-US" sz="4000" dirty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Picture 5" descr="mmi14184-toc-0001-m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57488" y="2357430"/>
            <a:ext cx="3929090" cy="2242787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500" dirty="0" smtClean="0">
                <a:latin typeface="Times New Roman" pitchFamily="18" charset="0"/>
                <a:cs typeface="Times New Roman" pitchFamily="18" charset="0"/>
              </a:rPr>
              <a:t> This phase is associated with ceasation of metabolic activity and depletion of energy reserves.</a:t>
            </a:r>
          </a:p>
          <a:p>
            <a:r>
              <a:rPr lang="en-GB" sz="2500" dirty="0" smtClean="0">
                <a:latin typeface="Times New Roman" pitchFamily="18" charset="0"/>
                <a:cs typeface="Times New Roman" pitchFamily="18" charset="0"/>
              </a:rPr>
              <a:t> The cells die at an exponential rate.</a:t>
            </a:r>
          </a:p>
        </p:txBody>
      </p:sp>
      <p:sp>
        <p:nvSpPr>
          <p:cNvPr id="4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sz="4000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DEATH PHASE</a:t>
            </a:r>
            <a:endParaRPr lang="en-US" sz="4000" dirty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4" descr="13607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14414" y="2928934"/>
            <a:ext cx="6643734" cy="2928321"/>
          </a:xfrm>
          <a:prstGeom prst="rect">
            <a:avLst/>
          </a:prstGeom>
        </p:spPr>
      </p:pic>
      <p:pic>
        <p:nvPicPr>
          <p:cNvPr id="6" name="Picture 5" descr="cartoon-dead-bacteria-funny-green-big-head-tail-150223467 (2)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 flipH="1">
            <a:off x="6786578" y="500042"/>
            <a:ext cx="1419252" cy="92961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9fb8dc8cc5a0f8e2c17d6ccc1f952f38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643174" y="1658323"/>
            <a:ext cx="3929090" cy="3913817"/>
          </a:xfr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14348" y="1285860"/>
            <a:ext cx="8001056" cy="1714512"/>
          </a:xfrm>
        </p:spPr>
        <p:txBody>
          <a:bodyPr/>
          <a:lstStyle/>
          <a:p>
            <a:pPr algn="ctr"/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MICROBIAL GROWTH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biology-120-lectures-for-2nd-exam-2012-2012-part-1-microbial-growth-1-728 (3).jpg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t="-1" r="9838" b="-2491"/>
          <a:stretch/>
        </p:blipFill>
        <p:spPr>
          <a:xfrm>
            <a:off x="0" y="-22220"/>
            <a:ext cx="9144000" cy="7051620"/>
          </a:xfr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501950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GB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000" b="1" dirty="0" smtClean="0">
                <a:latin typeface="Times New Roman" pitchFamily="18" charset="0"/>
                <a:cs typeface="Times New Roman" pitchFamily="18" charset="0"/>
              </a:rPr>
              <a:t>MICROBIAL GROWTH</a:t>
            </a:r>
          </a:p>
          <a:p>
            <a:pPr>
              <a:buNone/>
            </a:pPr>
            <a:r>
              <a:rPr lang="en-GB" sz="2000" dirty="0" smtClean="0">
                <a:latin typeface="Times New Roman" pitchFamily="18" charset="0"/>
                <a:cs typeface="Times New Roman" pitchFamily="18" charset="0"/>
              </a:rPr>
              <a:t>     		It is defined as the </a:t>
            </a:r>
            <a:r>
              <a:rPr lang="en-GB" sz="2000" b="1" dirty="0" smtClean="0">
                <a:latin typeface="Times New Roman" pitchFamily="18" charset="0"/>
                <a:cs typeface="Times New Roman" pitchFamily="18" charset="0"/>
              </a:rPr>
              <a:t>proliferation of bacterium </a:t>
            </a:r>
            <a:r>
              <a:rPr lang="en-GB" sz="2000" dirty="0" smtClean="0">
                <a:latin typeface="Times New Roman" pitchFamily="18" charset="0"/>
                <a:cs typeface="Times New Roman" pitchFamily="18" charset="0"/>
              </a:rPr>
              <a:t>into two </a:t>
            </a:r>
            <a:r>
              <a:rPr lang="en-GB" sz="2000" b="1" dirty="0" smtClean="0">
                <a:latin typeface="Times New Roman" pitchFamily="18" charset="0"/>
                <a:cs typeface="Times New Roman" pitchFamily="18" charset="0"/>
              </a:rPr>
              <a:t>daughter cells</a:t>
            </a:r>
            <a:r>
              <a:rPr lang="en-GB" sz="2000" dirty="0" smtClean="0">
                <a:latin typeface="Times New Roman" pitchFamily="18" charset="0"/>
                <a:cs typeface="Times New Roman" pitchFamily="18" charset="0"/>
              </a:rPr>
              <a:t>, in a process called </a:t>
            </a:r>
            <a:r>
              <a:rPr lang="en-GB" sz="2000" b="1" dirty="0" smtClean="0">
                <a:latin typeface="Times New Roman" pitchFamily="18" charset="0"/>
                <a:cs typeface="Times New Roman" pitchFamily="18" charset="0"/>
              </a:rPr>
              <a:t>binary fission</a:t>
            </a:r>
            <a:r>
              <a:rPr lang="en-GB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Font typeface="Wingdings" pitchFamily="2" charset="2"/>
              <a:buChar char="Ø"/>
            </a:pPr>
            <a:r>
              <a:rPr lang="en-GB" sz="2000" dirty="0" smtClean="0">
                <a:latin typeface="Times New Roman" pitchFamily="18" charset="0"/>
                <a:cs typeface="Times New Roman" pitchFamily="18" charset="0"/>
              </a:rPr>
              <a:t> The growth of microorganism is a highly  </a:t>
            </a:r>
            <a:r>
              <a:rPr lang="en-GB" sz="2000" b="1" dirty="0" smtClean="0">
                <a:latin typeface="Times New Roman" pitchFamily="18" charset="0"/>
                <a:cs typeface="Times New Roman" pitchFamily="18" charset="0"/>
              </a:rPr>
              <a:t>complex</a:t>
            </a:r>
            <a:r>
              <a:rPr lang="en-GB" sz="2000" dirty="0" smtClean="0"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en-GB" sz="2000" b="1" dirty="0" smtClean="0">
                <a:latin typeface="Times New Roman" pitchFamily="18" charset="0"/>
                <a:cs typeface="Times New Roman" pitchFamily="18" charset="0"/>
              </a:rPr>
              <a:t>coordinated </a:t>
            </a:r>
            <a:r>
              <a:rPr lang="en-GB" sz="2000" dirty="0" smtClean="0">
                <a:latin typeface="Times New Roman" pitchFamily="18" charset="0"/>
                <a:cs typeface="Times New Roman" pitchFamily="18" charset="0"/>
              </a:rPr>
              <a:t>process, ultimately expressed by increase in cell number.</a:t>
            </a:r>
          </a:p>
          <a:p>
            <a:pPr>
              <a:buFont typeface="Wingdings" pitchFamily="2" charset="2"/>
              <a:buChar char="Ø"/>
            </a:pPr>
            <a:r>
              <a:rPr lang="en-GB" sz="2000" dirty="0" smtClean="0">
                <a:latin typeface="Times New Roman" pitchFamily="18" charset="0"/>
                <a:cs typeface="Times New Roman" pitchFamily="18" charset="0"/>
              </a:rPr>
              <a:t> The process of growth depends on the </a:t>
            </a:r>
            <a:r>
              <a:rPr lang="en-GB" sz="2000" b="1" dirty="0" smtClean="0">
                <a:latin typeface="Times New Roman" pitchFamily="18" charset="0"/>
                <a:cs typeface="Times New Roman" pitchFamily="18" charset="0"/>
              </a:rPr>
              <a:t>availability</a:t>
            </a:r>
            <a:r>
              <a:rPr lang="en-GB" sz="2000" dirty="0" smtClean="0">
                <a:latin typeface="Times New Roman" pitchFamily="18" charset="0"/>
                <a:cs typeface="Times New Roman" pitchFamily="18" charset="0"/>
              </a:rPr>
              <a:t> of requisite nutrients and their </a:t>
            </a:r>
            <a:r>
              <a:rPr lang="en-GB" sz="2000" b="1" dirty="0" smtClean="0">
                <a:latin typeface="Times New Roman" pitchFamily="18" charset="0"/>
                <a:cs typeface="Times New Roman" pitchFamily="18" charset="0"/>
              </a:rPr>
              <a:t>transport</a:t>
            </a:r>
            <a:r>
              <a:rPr lang="en-GB" sz="2000" dirty="0" smtClean="0">
                <a:latin typeface="Times New Roman" pitchFamily="18" charset="0"/>
                <a:cs typeface="Times New Roman" pitchFamily="18" charset="0"/>
              </a:rPr>
              <a:t> into the cells, and the </a:t>
            </a:r>
            <a:r>
              <a:rPr lang="en-GB" sz="2000" b="1" dirty="0" smtClean="0">
                <a:latin typeface="Times New Roman" pitchFamily="18" charset="0"/>
                <a:cs typeface="Times New Roman" pitchFamily="18" charset="0"/>
              </a:rPr>
              <a:t>environmental factors</a:t>
            </a:r>
            <a:r>
              <a:rPr lang="en-GB" sz="2000" dirty="0" smtClean="0">
                <a:latin typeface="Times New Roman" pitchFamily="18" charset="0"/>
                <a:cs typeface="Times New Roman" pitchFamily="18" charset="0"/>
              </a:rPr>
              <a:t> such as aeration, oxygen supply, temperature and </a:t>
            </a:r>
            <a:r>
              <a:rPr lang="en-GB" sz="2000" dirty="0" err="1" smtClean="0">
                <a:latin typeface="Times New Roman" pitchFamily="18" charset="0"/>
                <a:cs typeface="Times New Roman" pitchFamily="18" charset="0"/>
              </a:rPr>
              <a:t>pH.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sz="4000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INTRODUCTION</a:t>
            </a:r>
            <a:endParaRPr lang="en-US" sz="4000" dirty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3" descr="Why-is-Microbial-Growth-Control-Important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10553" y="4357694"/>
            <a:ext cx="2847563" cy="1660129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948068"/>
          </a:xfrm>
        </p:spPr>
        <p:txBody>
          <a:bodyPr/>
          <a:lstStyle/>
          <a:p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500" dirty="0" smtClean="0">
                <a:latin typeface="Times New Roman" pitchFamily="18" charset="0"/>
                <a:cs typeface="Times New Roman" pitchFamily="18" charset="0"/>
              </a:rPr>
              <a:t>It refers to the time period required for </a:t>
            </a:r>
            <a:r>
              <a:rPr lang="en-GB" sz="2500" b="1" dirty="0" smtClean="0">
                <a:latin typeface="Times New Roman" pitchFamily="18" charset="0"/>
                <a:cs typeface="Times New Roman" pitchFamily="18" charset="0"/>
              </a:rPr>
              <a:t>doubling</a:t>
            </a:r>
            <a:r>
              <a:rPr lang="en-GB" sz="2500" dirty="0" smtClean="0">
                <a:latin typeface="Times New Roman" pitchFamily="18" charset="0"/>
                <a:cs typeface="Times New Roman" pitchFamily="18" charset="0"/>
              </a:rPr>
              <a:t> the weight of the </a:t>
            </a:r>
            <a:r>
              <a:rPr lang="en-GB" sz="2500" b="1" dirty="0" smtClean="0">
                <a:latin typeface="Times New Roman" pitchFamily="18" charset="0"/>
                <a:cs typeface="Times New Roman" pitchFamily="18" charset="0"/>
              </a:rPr>
              <a:t>biomass </a:t>
            </a:r>
            <a:r>
              <a:rPr lang="en-GB" sz="2500" dirty="0" smtClean="0">
                <a:latin typeface="Times New Roman" pitchFamily="18" charset="0"/>
                <a:cs typeface="Times New Roman" pitchFamily="18" charset="0"/>
              </a:rPr>
              <a:t>while </a:t>
            </a:r>
            <a:r>
              <a:rPr lang="en-GB" sz="2500" b="1" dirty="0" smtClean="0">
                <a:latin typeface="Times New Roman" pitchFamily="18" charset="0"/>
                <a:cs typeface="Times New Roman" pitchFamily="18" charset="0"/>
              </a:rPr>
              <a:t>generation time </a:t>
            </a:r>
            <a:r>
              <a:rPr lang="en-GB" sz="2500" dirty="0" smtClean="0">
                <a:latin typeface="Times New Roman" pitchFamily="18" charset="0"/>
                <a:cs typeface="Times New Roman" pitchFamily="18" charset="0"/>
              </a:rPr>
              <a:t>represents the period for </a:t>
            </a:r>
            <a:r>
              <a:rPr lang="en-GB" sz="2500" b="1" dirty="0" smtClean="0">
                <a:latin typeface="Times New Roman" pitchFamily="18" charset="0"/>
                <a:cs typeface="Times New Roman" pitchFamily="18" charset="0"/>
              </a:rPr>
              <a:t>doubling</a:t>
            </a:r>
            <a:r>
              <a:rPr lang="en-GB" sz="2500" dirty="0" smtClean="0">
                <a:latin typeface="Times New Roman" pitchFamily="18" charset="0"/>
                <a:cs typeface="Times New Roman" pitchFamily="18" charset="0"/>
              </a:rPr>
              <a:t> the </a:t>
            </a:r>
            <a:r>
              <a:rPr lang="en-GB" sz="2500" b="1" dirty="0" smtClean="0">
                <a:latin typeface="Times New Roman" pitchFamily="18" charset="0"/>
                <a:cs typeface="Times New Roman" pitchFamily="18" charset="0"/>
              </a:rPr>
              <a:t>cell numbers</a:t>
            </a:r>
            <a:r>
              <a:rPr lang="en-GB" sz="25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GB" sz="2500" dirty="0" smtClean="0">
                <a:latin typeface="Times New Roman" pitchFamily="18" charset="0"/>
                <a:cs typeface="Times New Roman" pitchFamily="18" charset="0"/>
              </a:rPr>
              <a:t> It increases with increasing cell </a:t>
            </a:r>
            <a:r>
              <a:rPr lang="en-GB" sz="2500" b="1" dirty="0" smtClean="0">
                <a:latin typeface="Times New Roman" pitchFamily="18" charset="0"/>
                <a:cs typeface="Times New Roman" pitchFamily="18" charset="0"/>
              </a:rPr>
              <a:t>size </a:t>
            </a:r>
            <a:r>
              <a:rPr lang="en-GB" sz="2500" dirty="0" smtClean="0">
                <a:latin typeface="Times New Roman" pitchFamily="18" charset="0"/>
                <a:cs typeface="Times New Roman" pitchFamily="18" charset="0"/>
              </a:rPr>
              <a:t>and </a:t>
            </a:r>
            <a:r>
              <a:rPr lang="en-GB" sz="2500" b="1" dirty="0" smtClean="0">
                <a:latin typeface="Times New Roman" pitchFamily="18" charset="0"/>
                <a:cs typeface="Times New Roman" pitchFamily="18" charset="0"/>
              </a:rPr>
              <a:t>complexicity</a:t>
            </a:r>
            <a:r>
              <a:rPr lang="en-GB" sz="25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sz="4000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DOUBLING TIME</a:t>
            </a:r>
            <a:endParaRPr lang="en-US" sz="4000" dirty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4" descr="A-comparison-of-mass-doubling-time-of-various-groups-of-organism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71736" y="3286124"/>
            <a:ext cx="4572000" cy="2956560"/>
          </a:xfrm>
          <a:prstGeom prst="rect">
            <a:avLst/>
          </a:prstGeom>
        </p:spPr>
      </p:pic>
      <p:pic>
        <p:nvPicPr>
          <p:cNvPr id="7" name="Picture 6" descr="cute-and-funny-colorful-2-number-characters-vector-12044469 (2)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858016" y="0"/>
            <a:ext cx="1632743" cy="1637666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2500306"/>
            <a:ext cx="8229600" cy="3506985"/>
          </a:xfrm>
        </p:spPr>
        <p:txBody>
          <a:bodyPr>
            <a:normAutofit/>
          </a:bodyPr>
          <a:lstStyle/>
          <a:p>
            <a:pPr>
              <a:buNone/>
            </a:pPr>
            <a:endParaRPr lang="en-GB" sz="25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GB" sz="2500" dirty="0" smtClean="0">
                <a:latin typeface="Times New Roman" pitchFamily="18" charset="0"/>
                <a:cs typeface="Times New Roman" pitchFamily="18" charset="0"/>
              </a:rPr>
              <a:t> It is regarded as a closed system, the sterile nutrient culture medium in the bioreactor is inoculated with microorganisms.</a:t>
            </a:r>
          </a:p>
          <a:p>
            <a:r>
              <a:rPr lang="en-GB" sz="2500" dirty="0" smtClean="0">
                <a:latin typeface="Times New Roman" pitchFamily="18" charset="0"/>
                <a:cs typeface="Times New Roman" pitchFamily="18" charset="0"/>
              </a:rPr>
              <a:t> The incubation is carried out under optimal physiological condition.</a:t>
            </a:r>
          </a:p>
          <a:p>
            <a:r>
              <a:rPr lang="en-GB" sz="2500" dirty="0" smtClean="0">
                <a:latin typeface="Times New Roman" pitchFamily="18" charset="0"/>
                <a:cs typeface="Times New Roman" pitchFamily="18" charset="0"/>
              </a:rPr>
              <a:t> It may be necessary to add acid or alkali to maintain pH, and anti-foam agents to minimize foam.</a:t>
            </a:r>
            <a:endParaRPr lang="en-US" sz="25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sz="4000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BATCH FERMENTATION</a:t>
            </a:r>
            <a:endParaRPr lang="en-US" sz="4000" dirty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Picture 5" descr="poster,504x498,f8f8f8-pad,600x600,f8f8f8.u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929058" y="1285860"/>
            <a:ext cx="1357322" cy="1357322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blackwell_contamination_fig1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475656" y="1417638"/>
            <a:ext cx="6512751" cy="4779358"/>
          </a:xfrm>
          <a:prstGeom prst="rect">
            <a:avLst/>
          </a:prstGeom>
          <a:ln w="38100" cap="sq">
            <a:solidFill>
              <a:schemeClr val="bg2">
                <a:lumMod val="50000"/>
              </a:schemeClr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4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sz="4000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DIAGRAM</a:t>
            </a:r>
            <a:endParaRPr lang="en-US" sz="4000" dirty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sz="4000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DIAGRAM</a:t>
            </a:r>
            <a:endParaRPr lang="en-US" sz="4000" dirty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Content Placeholder 6" descr="download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00034" y="1142984"/>
            <a:ext cx="3000396" cy="2090012"/>
          </a:xfrm>
        </p:spPr>
      </p:pic>
      <p:pic>
        <p:nvPicPr>
          <p:cNvPr id="8" name="Picture 7" descr="Exponential_growth_curve-600x455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86182" y="1643050"/>
            <a:ext cx="4929222" cy="428628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876630"/>
          </a:xfrm>
        </p:spPr>
        <p:txBody>
          <a:bodyPr>
            <a:normAutofit/>
          </a:bodyPr>
          <a:lstStyle/>
          <a:p>
            <a:r>
              <a:rPr lang="en-GB" sz="2500" dirty="0" smtClean="0">
                <a:latin typeface="Times New Roman" pitchFamily="18" charset="0"/>
                <a:cs typeface="Times New Roman" pitchFamily="18" charset="0"/>
              </a:rPr>
              <a:t> The </a:t>
            </a:r>
            <a:r>
              <a:rPr lang="en-GB" sz="2500" b="1" dirty="0" smtClean="0">
                <a:latin typeface="Times New Roman" pitchFamily="18" charset="0"/>
                <a:cs typeface="Times New Roman" pitchFamily="18" charset="0"/>
              </a:rPr>
              <a:t>initial</a:t>
            </a:r>
            <a:r>
              <a:rPr lang="en-GB" sz="2500" dirty="0" smtClean="0">
                <a:latin typeface="Times New Roman" pitchFamily="18" charset="0"/>
                <a:cs typeface="Times New Roman" pitchFamily="18" charset="0"/>
              </a:rPr>
              <a:t> brief period of culturing after </a:t>
            </a:r>
            <a:r>
              <a:rPr lang="en-GB" sz="2500" b="1" dirty="0" smtClean="0">
                <a:latin typeface="Times New Roman" pitchFamily="18" charset="0"/>
                <a:cs typeface="Times New Roman" pitchFamily="18" charset="0"/>
              </a:rPr>
              <a:t>inoculation</a:t>
            </a:r>
            <a:r>
              <a:rPr lang="en-GB" sz="2500" dirty="0" smtClean="0">
                <a:latin typeface="Times New Roman" pitchFamily="18" charset="0"/>
                <a:cs typeface="Times New Roman" pitchFamily="18" charset="0"/>
              </a:rPr>
              <a:t> is referred to as lag phase. </a:t>
            </a:r>
          </a:p>
          <a:p>
            <a:r>
              <a:rPr lang="en-GB" sz="2500" dirty="0" smtClean="0">
                <a:latin typeface="Times New Roman" pitchFamily="18" charset="0"/>
                <a:cs typeface="Times New Roman" pitchFamily="18" charset="0"/>
              </a:rPr>
              <a:t> During this, the microorganisms adapt to the new environment – available nutrients, pH. </a:t>
            </a:r>
          </a:p>
          <a:p>
            <a:r>
              <a:rPr lang="en-GB" sz="2500" dirty="0" smtClean="0">
                <a:latin typeface="Times New Roman" pitchFamily="18" charset="0"/>
                <a:cs typeface="Times New Roman" pitchFamily="18" charset="0"/>
              </a:rPr>
              <a:t> There is no increase in the cell number although the cellular </a:t>
            </a:r>
            <a:r>
              <a:rPr lang="en-GB" sz="2500" b="1" dirty="0" smtClean="0">
                <a:latin typeface="Times New Roman" pitchFamily="18" charset="0"/>
                <a:cs typeface="Times New Roman" pitchFamily="18" charset="0"/>
              </a:rPr>
              <a:t>weight</a:t>
            </a:r>
            <a:r>
              <a:rPr lang="en-GB" sz="2500" dirty="0" smtClean="0">
                <a:latin typeface="Times New Roman" pitchFamily="18" charset="0"/>
                <a:cs typeface="Times New Roman" pitchFamily="18" charset="0"/>
              </a:rPr>
              <a:t> may slightly increase.</a:t>
            </a:r>
            <a:endParaRPr lang="en-US" sz="25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sz="4000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LAG PHASE</a:t>
            </a:r>
            <a:endParaRPr lang="en-US" sz="4000" dirty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Picture 5" descr="Diauxic_growth-600x457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00628" y="3929066"/>
            <a:ext cx="3214710" cy="2448537"/>
          </a:xfrm>
          <a:prstGeom prst="rect">
            <a:avLst/>
          </a:prstGeo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151</TotalTime>
  <Words>420</Words>
  <Application>Microsoft Office PowerPoint</Application>
  <PresentationFormat>On-screen Show (4:3)</PresentationFormat>
  <Paragraphs>52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4" baseType="lpstr">
      <vt:lpstr>Arial</vt:lpstr>
      <vt:lpstr>Calibri</vt:lpstr>
      <vt:lpstr>Lucida Sans Unicode</vt:lpstr>
      <vt:lpstr>Times New Roman</vt:lpstr>
      <vt:lpstr>Verdana</vt:lpstr>
      <vt:lpstr>Wingdings</vt:lpstr>
      <vt:lpstr>Wingdings 2</vt:lpstr>
      <vt:lpstr>Wingdings 3</vt:lpstr>
      <vt:lpstr>Concourse</vt:lpstr>
      <vt:lpstr>PowerPoint Presentation</vt:lpstr>
      <vt:lpstr>MICROBIAL GROWTH</vt:lpstr>
      <vt:lpstr>PowerPoint Presentation</vt:lpstr>
      <vt:lpstr>INTRODUCTION</vt:lpstr>
      <vt:lpstr>DOUBLING TIME</vt:lpstr>
      <vt:lpstr>BATCH FERMENTATION</vt:lpstr>
      <vt:lpstr>DIAGRAM</vt:lpstr>
      <vt:lpstr>DIAGRAM</vt:lpstr>
      <vt:lpstr>LAG PHASE</vt:lpstr>
      <vt:lpstr>ACCELERATION PHASE</vt:lpstr>
      <vt:lpstr>LOG PHASE</vt:lpstr>
      <vt:lpstr>DECELERATION</vt:lpstr>
      <vt:lpstr>STATIONARY</vt:lpstr>
      <vt:lpstr>DEATH PHASE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MICROBIAL GROWTH</dc:title>
  <dc:creator>User</dc:creator>
  <cp:lastModifiedBy>Admin</cp:lastModifiedBy>
  <cp:revision>17</cp:revision>
  <dcterms:created xsi:type="dcterms:W3CDTF">2020-05-06T05:17:50Z</dcterms:created>
  <dcterms:modified xsi:type="dcterms:W3CDTF">2020-06-26T09:05:20Z</dcterms:modified>
</cp:coreProperties>
</file>