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77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  <p:sldId id="267" r:id="rId14"/>
    <p:sldId id="268" r:id="rId15"/>
    <p:sldId id="269" r:id="rId16"/>
    <p:sldId id="270" r:id="rId17"/>
    <p:sldId id="271" r:id="rId18"/>
    <p:sldId id="272" r:id="rId19"/>
    <p:sldId id="273" r:id="rId20"/>
    <p:sldId id="274" r:id="rId21"/>
    <p:sldId id="27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68" autoAdjust="0"/>
    <p:restoredTop sz="94660"/>
  </p:normalViewPr>
  <p:slideViewPr>
    <p:cSldViewPr snapToGrid="0">
      <p:cViewPr varScale="1">
        <p:scale>
          <a:sx n="70" d="100"/>
          <a:sy n="70" d="100"/>
        </p:scale>
        <p:origin x="72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9" name="Rectangle 8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2099733"/>
            <a:ext cx="8825658" cy="2677648"/>
          </a:xfrm>
        </p:spPr>
        <p:txBody>
          <a:bodyPr anchor="b"/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 bwMode="gray"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 bwMode="gray">
          <a:xfrm rot="5400000">
            <a:off x="10158984" y="1792224"/>
            <a:ext cx="990599" cy="304799"/>
          </a:xfrm>
        </p:spPr>
        <p:txBody>
          <a:bodyPr anchor="t"/>
          <a:lstStyle>
            <a:lvl1pPr algn="l"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fld id="{5923F103-BC34-4FE4-A40E-EDDEECFDA5D0}" type="datetimeFigureOut">
              <a:rPr lang="en-US" dirty="0"/>
              <a:pPr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 bwMode="gray">
          <a:xfrm rot="5400000">
            <a:off x="8951976" y="3227832"/>
            <a:ext cx="3859795" cy="304801"/>
          </a:xfrm>
        </p:spPr>
        <p:txBody>
          <a:bodyPr/>
          <a:lstStyle>
            <a:lvl1pPr>
              <a:defRPr b="0" i="0">
                <a:solidFill>
                  <a:schemeClr val="bg1"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Rectangle 1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352540" y="295729"/>
            <a:ext cx="838199" cy="767687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3" name="Rectangle 12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5"/>
            <p:cNvSpPr/>
            <p:nvPr/>
          </p:nvSpPr>
          <p:spPr bwMode="gray">
            <a:xfrm rot="10371525">
              <a:off x="263767" y="443825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1" name="Freeform 5"/>
            <p:cNvSpPr/>
            <p:nvPr/>
          </p:nvSpPr>
          <p:spPr bwMode="gray">
            <a:xfrm rot="10800000">
              <a:off x="459506" y="321130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4969927"/>
            <a:ext cx="8825659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4" y="685800"/>
            <a:ext cx="8825659" cy="3429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536665"/>
            <a:ext cx="8825658" cy="493712"/>
          </a:xfrm>
        </p:spPr>
        <p:txBody>
          <a:bodyPr>
            <a:normAutofit/>
          </a:bodyPr>
          <a:lstStyle>
            <a:lvl1pPr marL="0" indent="0">
              <a:buNone/>
              <a:defRPr sz="12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A1CC3-2375-41D4-9E03-427CAF2A4C1A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Oval 13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5"/>
            <p:cNvSpPr/>
            <p:nvPr/>
          </p:nvSpPr>
          <p:spPr bwMode="gray">
            <a:xfrm rot="21010068">
              <a:off x="8490951" y="2714874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7" name="Freeform 5"/>
            <p:cNvSpPr/>
            <p:nvPr/>
          </p:nvSpPr>
          <p:spPr bwMode="gray">
            <a:xfrm>
              <a:off x="455612" y="2801319"/>
              <a:ext cx="11277600" cy="3602637"/>
            </a:xfrm>
            <a:custGeom>
              <a:avLst/>
              <a:gdLst/>
              <a:ahLst/>
              <a:cxnLst/>
              <a:rect l="l" t="t" r="r" b="b"/>
              <a:pathLst>
                <a:path w="10000" h="7946">
                  <a:moveTo>
                    <a:pt x="0" y="0"/>
                  </a:moveTo>
                  <a:lnTo>
                    <a:pt x="0" y="7945"/>
                  </a:lnTo>
                  <a:lnTo>
                    <a:pt x="10000" y="7946"/>
                  </a:lnTo>
                  <a:lnTo>
                    <a:pt x="10000" y="4"/>
                  </a:lnTo>
                  <a:lnTo>
                    <a:pt x="10000" y="4"/>
                  </a:lnTo>
                  <a:lnTo>
                    <a:pt x="9773" y="91"/>
                  </a:lnTo>
                  <a:lnTo>
                    <a:pt x="9547" y="175"/>
                  </a:lnTo>
                  <a:lnTo>
                    <a:pt x="9320" y="256"/>
                  </a:lnTo>
                  <a:lnTo>
                    <a:pt x="9092" y="326"/>
                  </a:lnTo>
                  <a:lnTo>
                    <a:pt x="8865" y="396"/>
                  </a:lnTo>
                  <a:lnTo>
                    <a:pt x="8637" y="462"/>
                  </a:lnTo>
                  <a:lnTo>
                    <a:pt x="8412" y="518"/>
                  </a:lnTo>
                  <a:lnTo>
                    <a:pt x="8184" y="571"/>
                  </a:lnTo>
                  <a:lnTo>
                    <a:pt x="7957" y="620"/>
                  </a:lnTo>
                  <a:lnTo>
                    <a:pt x="7734" y="662"/>
                  </a:lnTo>
                  <a:lnTo>
                    <a:pt x="7508" y="704"/>
                  </a:lnTo>
                  <a:lnTo>
                    <a:pt x="7285" y="739"/>
                  </a:lnTo>
                  <a:lnTo>
                    <a:pt x="7062" y="767"/>
                  </a:lnTo>
                  <a:lnTo>
                    <a:pt x="6840" y="795"/>
                  </a:lnTo>
                  <a:lnTo>
                    <a:pt x="6620" y="819"/>
                  </a:lnTo>
                  <a:lnTo>
                    <a:pt x="6402" y="837"/>
                  </a:lnTo>
                  <a:lnTo>
                    <a:pt x="6184" y="851"/>
                  </a:lnTo>
                  <a:lnTo>
                    <a:pt x="5968" y="865"/>
                  </a:lnTo>
                  <a:lnTo>
                    <a:pt x="5755" y="872"/>
                  </a:lnTo>
                  <a:lnTo>
                    <a:pt x="5542" y="879"/>
                  </a:lnTo>
                  <a:lnTo>
                    <a:pt x="5332" y="882"/>
                  </a:lnTo>
                  <a:lnTo>
                    <a:pt x="5124" y="879"/>
                  </a:lnTo>
                  <a:lnTo>
                    <a:pt x="4918" y="879"/>
                  </a:lnTo>
                  <a:lnTo>
                    <a:pt x="4714" y="872"/>
                  </a:lnTo>
                  <a:lnTo>
                    <a:pt x="4514" y="861"/>
                  </a:lnTo>
                  <a:lnTo>
                    <a:pt x="4316" y="851"/>
                  </a:lnTo>
                  <a:lnTo>
                    <a:pt x="4122" y="840"/>
                  </a:lnTo>
                  <a:lnTo>
                    <a:pt x="3929" y="823"/>
                  </a:lnTo>
                  <a:lnTo>
                    <a:pt x="3739" y="805"/>
                  </a:lnTo>
                  <a:lnTo>
                    <a:pt x="3553" y="788"/>
                  </a:lnTo>
                  <a:lnTo>
                    <a:pt x="3190" y="742"/>
                  </a:lnTo>
                  <a:lnTo>
                    <a:pt x="2842" y="693"/>
                  </a:lnTo>
                  <a:lnTo>
                    <a:pt x="2508" y="641"/>
                  </a:lnTo>
                  <a:lnTo>
                    <a:pt x="2192" y="585"/>
                  </a:lnTo>
                  <a:lnTo>
                    <a:pt x="1890" y="525"/>
                  </a:lnTo>
                  <a:lnTo>
                    <a:pt x="1610" y="462"/>
                  </a:lnTo>
                  <a:lnTo>
                    <a:pt x="1347" y="399"/>
                  </a:lnTo>
                  <a:lnTo>
                    <a:pt x="1105" y="336"/>
                  </a:lnTo>
                  <a:lnTo>
                    <a:pt x="883" y="277"/>
                  </a:lnTo>
                  <a:lnTo>
                    <a:pt x="686" y="221"/>
                  </a:lnTo>
                  <a:lnTo>
                    <a:pt x="508" y="168"/>
                  </a:lnTo>
                  <a:lnTo>
                    <a:pt x="358" y="123"/>
                  </a:lnTo>
                  <a:lnTo>
                    <a:pt x="232" y="81"/>
                  </a:lnTo>
                  <a:lnTo>
                    <a:pt x="59" y="21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48798" y="1063417"/>
            <a:ext cx="8831816" cy="1372986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543300"/>
            <a:ext cx="8825659" cy="24765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16868-8199-4C2C-A5B1-63AEE139F88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3" name="Rectangle 12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2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7" name="Rectangle 1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Oval 22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Oval 23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Oval 24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5"/>
            <p:cNvSpPr/>
            <p:nvPr/>
          </p:nvSpPr>
          <p:spPr bwMode="gray">
            <a:xfrm rot="21010068">
              <a:off x="8490951" y="41851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8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16" name="TextBox 15"/>
          <p:cNvSpPr txBox="1"/>
          <p:nvPr/>
        </p:nvSpPr>
        <p:spPr bwMode="gray">
          <a:xfrm>
            <a:off x="881566" y="607336"/>
            <a:ext cx="8019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 bwMode="gray">
          <a:xfrm>
            <a:off x="9884458" y="2613787"/>
            <a:ext cx="652763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9600" b="0" i="0" dirty="0"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  <a:cs typeface="Arial"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81878" y="982134"/>
            <a:ext cx="8453906" cy="2696632"/>
          </a:xfrm>
        </p:spPr>
        <p:txBody>
          <a:bodyPr/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3"/>
          <p:cNvSpPr>
            <a:spLocks noGrp="1"/>
          </p:cNvSpPr>
          <p:nvPr>
            <p:ph type="body" sz="half" idx="13"/>
          </p:nvPr>
        </p:nvSpPr>
        <p:spPr bwMode="gray">
          <a:xfrm>
            <a:off x="1945945" y="3678766"/>
            <a:ext cx="7731219" cy="342174"/>
          </a:xfrm>
        </p:spPr>
        <p:txBody>
          <a:bodyPr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accent1">
                    <a:lumMod val="60000"/>
                    <a:lumOff val="40000"/>
                  </a:schemeClr>
                </a:solidFill>
                <a:latin typeface="+mn-lt"/>
                <a:ea typeface="+mn-ea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5029199"/>
            <a:ext cx="9244897" cy="997857"/>
          </a:xfrm>
        </p:spPr>
        <p:txBody>
          <a:bodyPr anchor="ctr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D9FF7F-6988-44CC-821B-644E70CD2F73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9" name="Rectangle 18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1" name="Rectangle 10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5"/>
            <p:cNvSpPr/>
            <p:nvPr/>
          </p:nvSpPr>
          <p:spPr bwMode="gray">
            <a:xfrm rot="21010068">
              <a:off x="8490951" y="4193583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8" name="Freeform 5"/>
            <p:cNvSpPr/>
            <p:nvPr/>
          </p:nvSpPr>
          <p:spPr bwMode="gray">
            <a:xfrm>
              <a:off x="455612" y="4241801"/>
              <a:ext cx="11277600" cy="2337161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370667"/>
            <a:ext cx="8825660" cy="1822514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5024967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2C299-16B2-4475-990D-751901EACC14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2"/>
            <a:ext cx="314187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1154953" y="3179764"/>
            <a:ext cx="314187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12721" y="2603500"/>
            <a:ext cx="314700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4512721" y="3179763"/>
            <a:ext cx="3147009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888135" y="2603501"/>
            <a:ext cx="314573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888329" y="3179762"/>
            <a:ext cx="3145536" cy="284729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440397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77240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E86839-B9D8-4651-8783-F325ECE74E65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532844"/>
            <a:ext cx="30504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1334553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1154954" y="5109106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68865" y="4532844"/>
            <a:ext cx="3050438" cy="576263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1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748462" y="2603500"/>
            <a:ext cx="2691243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4570172" y="5109105"/>
            <a:ext cx="3050438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82775" y="4532845"/>
            <a:ext cx="305109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2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163031" y="2603500"/>
            <a:ext cx="2691242" cy="159151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82775" y="5109104"/>
            <a:ext cx="3051096" cy="91795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43" name="Straight Connector 42"/>
          <p:cNvCxnSpPr/>
          <p:nvPr/>
        </p:nvCxnSpPr>
        <p:spPr>
          <a:xfrm>
            <a:off x="4405831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>
            <a:off x="7797802" y="2569633"/>
            <a:ext cx="0" cy="3492499"/>
          </a:xfrm>
          <a:prstGeom prst="line">
            <a:avLst/>
          </a:prstGeom>
          <a:ln w="12700" cmpd="sng">
            <a:solidFill>
              <a:schemeClr val="accent1"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484F64-32F6-45C5-931F-ADC1662401D0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561111" y="6391838"/>
            <a:ext cx="3644282" cy="304801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825659" cy="70696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2603500"/>
            <a:ext cx="8825659" cy="3416300"/>
          </a:xfrm>
        </p:spPr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95439" y="6391838"/>
            <a:ext cx="990599" cy="304799"/>
          </a:xfrm>
        </p:spPr>
        <p:txBody>
          <a:bodyPr/>
          <a:lstStyle/>
          <a:p>
            <a:fld id="{53086D93-FCAC-47E0-A2EE-787E62CA814C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2" name="Rectangle 11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7" name="Rectangle 6"/>
            <p:cNvSpPr/>
            <p:nvPr/>
          </p:nvSpPr>
          <p:spPr bwMode="gray">
            <a:xfrm>
              <a:off x="414867" y="402165"/>
              <a:ext cx="6510866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Freeform 5"/>
            <p:cNvSpPr/>
            <p:nvPr/>
          </p:nvSpPr>
          <p:spPr bwMode="gray">
            <a:xfrm rot="5101749">
              <a:off x="6294738" y="457773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0" name="Freeform 5"/>
            <p:cNvSpPr/>
            <p:nvPr/>
          </p:nvSpPr>
          <p:spPr bwMode="gray">
            <a:xfrm rot="5400000">
              <a:off x="44492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3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585235" y="1278467"/>
            <a:ext cx="1409965" cy="4748590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54954" y="1278467"/>
            <a:ext cx="6256025" cy="474859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10653104" y="6391838"/>
            <a:ext cx="992135" cy="304799"/>
          </a:xfrm>
        </p:spPr>
        <p:txBody>
          <a:bodyPr/>
          <a:lstStyle/>
          <a:p>
            <a:fld id="{CDA879A6-0FD0-4734-A311-86BFCA472E6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54954" y="2603500"/>
            <a:ext cx="8825659" cy="34163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C9CA7B-DFD4-44B5-8C60-D14B8CD1FB5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0" name="Rectangle 9"/>
            <p:cNvSpPr/>
            <p:nvPr/>
          </p:nvSpPr>
          <p:spPr bwMode="gray">
            <a:xfrm>
              <a:off x="7289800" y="402165"/>
              <a:ext cx="44788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5"/>
            <p:cNvSpPr/>
            <p:nvPr/>
          </p:nvSpPr>
          <p:spPr bwMode="gray">
            <a:xfrm rot="16200000">
              <a:off x="3787244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5922489">
              <a:off x="4698352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2677645"/>
            <a:ext cx="4351025" cy="2283824"/>
          </a:xfrm>
        </p:spPr>
        <p:txBody>
          <a:bodyPr anchor="ctr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95559" y="2677644"/>
            <a:ext cx="3757545" cy="2283824"/>
          </a:xfrm>
        </p:spPr>
        <p:txBody>
          <a:bodyPr anchor="ctr"/>
          <a:lstStyle>
            <a:lvl1pPr marL="0" indent="0" algn="l">
              <a:buNone/>
              <a:defRPr sz="2000" cap="all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34E6425-0181-43F2-84FC-787E803FD2F8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54954" y="2603500"/>
            <a:ext cx="4825158" cy="3416301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08712" y="2603500"/>
            <a:ext cx="4825159" cy="3416300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BDB8791-F1B0-41E7-B7FD-A781E65C4266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4825157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54954" y="3179762"/>
            <a:ext cx="4825158" cy="2840039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08712" y="2603500"/>
            <a:ext cx="482515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08712" y="3179762"/>
            <a:ext cx="4825159" cy="2840039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FDD63B2-E120-4ED8-B27B-C685F510A5FE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1154954" y="973668"/>
            <a:ext cx="8761413" cy="70696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A18ACC-A947-437B-A130-35BD54FDF1E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8D7E02-BCB8-4D50-A234-369438C08659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Oval 21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5713412" y="402165"/>
              <a:ext cx="6055253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Freeform 5"/>
            <p:cNvSpPr/>
            <p:nvPr/>
          </p:nvSpPr>
          <p:spPr bwMode="gray">
            <a:xfrm rot="15922489">
              <a:off x="3140485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2229377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295400"/>
            <a:ext cx="2793158" cy="16002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81146" y="1447800"/>
            <a:ext cx="5190066" cy="45720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129280"/>
            <a:ext cx="2793158" cy="2895599"/>
          </a:xfrm>
        </p:spPr>
        <p:txBody>
          <a:bodyPr/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86A4C-8E40-4F87-A4F0-01A0687C5742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Group 8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14" name="Rectangle 13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2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Oval 18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Oval 19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Oval 20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Rectangle 10"/>
            <p:cNvSpPr/>
            <p:nvPr/>
          </p:nvSpPr>
          <p:spPr bwMode="gray">
            <a:xfrm>
              <a:off x="6172200" y="402165"/>
              <a:ext cx="5596465" cy="6053670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5"/>
            <p:cNvSpPr/>
            <p:nvPr/>
          </p:nvSpPr>
          <p:spPr bwMode="gray">
            <a:xfrm rot="15922489">
              <a:off x="4203594" y="1826078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2" name="Freeform 5"/>
            <p:cNvSpPr/>
            <p:nvPr/>
          </p:nvSpPr>
          <p:spPr bwMode="gray">
            <a:xfrm rot="16200000">
              <a:off x="3295432" y="2801721"/>
              <a:ext cx="6053670" cy="1254558"/>
            </a:xfrm>
            <a:custGeom>
              <a:avLst/>
              <a:gdLst/>
              <a:ahLst/>
              <a:cxnLst/>
              <a:rect l="l" t="t" r="r" b="b"/>
              <a:pathLst>
                <a:path w="10000" h="8000">
                  <a:moveTo>
                    <a:pt x="0" y="0"/>
                  </a:moveTo>
                  <a:lnTo>
                    <a:pt x="0" y="7970"/>
                  </a:lnTo>
                  <a:lnTo>
                    <a:pt x="10000" y="8000"/>
                  </a:lnTo>
                  <a:lnTo>
                    <a:pt x="10000" y="7"/>
                  </a:lnTo>
                  <a:lnTo>
                    <a:pt x="10000" y="7"/>
                  </a:lnTo>
                  <a:lnTo>
                    <a:pt x="9773" y="156"/>
                  </a:lnTo>
                  <a:lnTo>
                    <a:pt x="9547" y="298"/>
                  </a:lnTo>
                  <a:lnTo>
                    <a:pt x="9320" y="437"/>
                  </a:lnTo>
                  <a:lnTo>
                    <a:pt x="9092" y="556"/>
                  </a:lnTo>
                  <a:lnTo>
                    <a:pt x="8865" y="676"/>
                  </a:lnTo>
                  <a:lnTo>
                    <a:pt x="8637" y="788"/>
                  </a:lnTo>
                  <a:lnTo>
                    <a:pt x="8412" y="884"/>
                  </a:lnTo>
                  <a:lnTo>
                    <a:pt x="8184" y="975"/>
                  </a:lnTo>
                  <a:lnTo>
                    <a:pt x="7957" y="1058"/>
                  </a:lnTo>
                  <a:lnTo>
                    <a:pt x="7734" y="1130"/>
                  </a:lnTo>
                  <a:lnTo>
                    <a:pt x="7508" y="1202"/>
                  </a:lnTo>
                  <a:lnTo>
                    <a:pt x="7285" y="1262"/>
                  </a:lnTo>
                  <a:lnTo>
                    <a:pt x="7062" y="1309"/>
                  </a:lnTo>
                  <a:lnTo>
                    <a:pt x="6840" y="1358"/>
                  </a:lnTo>
                  <a:lnTo>
                    <a:pt x="6620" y="1399"/>
                  </a:lnTo>
                  <a:lnTo>
                    <a:pt x="6402" y="1428"/>
                  </a:lnTo>
                  <a:lnTo>
                    <a:pt x="6184" y="1453"/>
                  </a:lnTo>
                  <a:lnTo>
                    <a:pt x="5968" y="1477"/>
                  </a:lnTo>
                  <a:lnTo>
                    <a:pt x="5755" y="1488"/>
                  </a:lnTo>
                  <a:lnTo>
                    <a:pt x="5542" y="1500"/>
                  </a:lnTo>
                  <a:lnTo>
                    <a:pt x="5332" y="1506"/>
                  </a:lnTo>
                  <a:lnTo>
                    <a:pt x="5124" y="1500"/>
                  </a:lnTo>
                  <a:lnTo>
                    <a:pt x="4918" y="1500"/>
                  </a:lnTo>
                  <a:lnTo>
                    <a:pt x="4714" y="1488"/>
                  </a:lnTo>
                  <a:lnTo>
                    <a:pt x="4514" y="1470"/>
                  </a:lnTo>
                  <a:lnTo>
                    <a:pt x="4316" y="1453"/>
                  </a:lnTo>
                  <a:lnTo>
                    <a:pt x="4122" y="1434"/>
                  </a:lnTo>
                  <a:lnTo>
                    <a:pt x="3929" y="1405"/>
                  </a:lnTo>
                  <a:lnTo>
                    <a:pt x="3739" y="1374"/>
                  </a:lnTo>
                  <a:lnTo>
                    <a:pt x="3553" y="1346"/>
                  </a:lnTo>
                  <a:lnTo>
                    <a:pt x="3190" y="1267"/>
                  </a:lnTo>
                  <a:lnTo>
                    <a:pt x="2842" y="1183"/>
                  </a:lnTo>
                  <a:lnTo>
                    <a:pt x="2508" y="1095"/>
                  </a:lnTo>
                  <a:lnTo>
                    <a:pt x="2192" y="998"/>
                  </a:lnTo>
                  <a:lnTo>
                    <a:pt x="1890" y="897"/>
                  </a:lnTo>
                  <a:lnTo>
                    <a:pt x="1610" y="788"/>
                  </a:lnTo>
                  <a:lnTo>
                    <a:pt x="1347" y="681"/>
                  </a:lnTo>
                  <a:lnTo>
                    <a:pt x="1105" y="574"/>
                  </a:lnTo>
                  <a:lnTo>
                    <a:pt x="883" y="473"/>
                  </a:lnTo>
                  <a:lnTo>
                    <a:pt x="686" y="377"/>
                  </a:lnTo>
                  <a:lnTo>
                    <a:pt x="508" y="286"/>
                  </a:lnTo>
                  <a:lnTo>
                    <a:pt x="358" y="210"/>
                  </a:lnTo>
                  <a:lnTo>
                    <a:pt x="232" y="138"/>
                  </a:lnTo>
                  <a:lnTo>
                    <a:pt x="59" y="35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5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5" y="1693333"/>
            <a:ext cx="3865134" cy="1735667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547870" y="1143000"/>
            <a:ext cx="3227193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">
          <a:xfrm>
            <a:off x="1154954" y="3657600"/>
            <a:ext cx="3859212" cy="1371600"/>
          </a:xfrm>
        </p:spPr>
        <p:txBody>
          <a:bodyPr>
            <a:normAutofit/>
          </a:bodyPr>
          <a:lstStyle>
            <a:lvl1pPr marL="0" indent="0">
              <a:buNone/>
              <a:defRPr sz="1400">
                <a:solidFill>
                  <a:schemeClr val="accent1">
                    <a:lumMod val="60000"/>
                    <a:lumOff val="4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E72C73-2D91-4E12-BA25-F0AA0C03599B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0" y="0"/>
            <a:ext cx="12192000" cy="6858000"/>
            <a:chOff x="0" y="0"/>
            <a:chExt cx="12192000" cy="6858000"/>
          </a:xfrm>
        </p:grpSpPr>
        <p:sp>
          <p:nvSpPr>
            <p:cNvPr id="7" name="Rectangle 6"/>
            <p:cNvSpPr/>
            <p:nvPr/>
          </p:nvSpPr>
          <p:spPr>
            <a:xfrm>
              <a:off x="0" y="0"/>
              <a:ext cx="12192000" cy="6858000"/>
            </a:xfrm>
            <a:prstGeom prst="rect">
              <a:avLst/>
            </a:prstGeom>
            <a:blipFill>
              <a:blip r:embed="rId19">
                <a:duotone>
                  <a:schemeClr val="dk2">
                    <a:shade val="69000"/>
                    <a:hueMod val="91000"/>
                    <a:satMod val="164000"/>
                    <a:lumMod val="74000"/>
                  </a:schemeClr>
                  <a:schemeClr val="dk2">
                    <a:hueMod val="124000"/>
                    <a:satMod val="140000"/>
                    <a:lumMod val="142000"/>
                  </a:schemeClr>
                </a:duotone>
              </a:blip>
              <a:stretch>
                <a:fillRect/>
              </a:stretch>
            </a:blip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Oval 12"/>
            <p:cNvSpPr/>
            <p:nvPr/>
          </p:nvSpPr>
          <p:spPr>
            <a:xfrm>
              <a:off x="0" y="2667000"/>
              <a:ext cx="4191000" cy="41910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1000"/>
                  </a:schemeClr>
                </a:gs>
                <a:gs pos="75000">
                  <a:schemeClr val="accent5">
                    <a:alpha val="0"/>
                  </a:schemeClr>
                </a:gs>
                <a:gs pos="36000">
                  <a:schemeClr val="accent5">
                    <a:alpha val="10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Oval 14"/>
            <p:cNvSpPr/>
            <p:nvPr/>
          </p:nvSpPr>
          <p:spPr>
            <a:xfrm>
              <a:off x="0" y="2895600"/>
              <a:ext cx="2362200" cy="2362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8000"/>
                  </a:schemeClr>
                </a:gs>
                <a:gs pos="72000">
                  <a:schemeClr val="accent5">
                    <a:alpha val="0"/>
                  </a:schemeClr>
                </a:gs>
                <a:gs pos="36000">
                  <a:schemeClr val="accent5">
                    <a:alpha val="8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8" name="Oval 17"/>
            <p:cNvSpPr/>
            <p:nvPr/>
          </p:nvSpPr>
          <p:spPr>
            <a:xfrm>
              <a:off x="8609012" y="5867400"/>
              <a:ext cx="990600" cy="9906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66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Oval 15"/>
            <p:cNvSpPr/>
            <p:nvPr/>
          </p:nvSpPr>
          <p:spPr>
            <a:xfrm>
              <a:off x="8609012" y="1676400"/>
              <a:ext cx="2819400" cy="28194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7000"/>
                  </a:schemeClr>
                </a:gs>
                <a:gs pos="69000">
                  <a:schemeClr val="accent5">
                    <a:alpha val="0"/>
                  </a:schemeClr>
                </a:gs>
                <a:gs pos="36000">
                  <a:schemeClr val="accent5">
                    <a:alpha val="6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7" name="Oval 16"/>
            <p:cNvSpPr/>
            <p:nvPr/>
          </p:nvSpPr>
          <p:spPr>
            <a:xfrm>
              <a:off x="7999412" y="8464"/>
              <a:ext cx="1600200" cy="1600200"/>
            </a:xfrm>
            <a:prstGeom prst="ellipse">
              <a:avLst/>
            </a:prstGeom>
            <a:gradFill flip="none" rotWithShape="1">
              <a:gsLst>
                <a:gs pos="0">
                  <a:schemeClr val="accent5">
                    <a:alpha val="14000"/>
                  </a:schemeClr>
                </a:gs>
                <a:gs pos="73000">
                  <a:schemeClr val="accent5">
                    <a:alpha val="0"/>
                  </a:schemeClr>
                </a:gs>
                <a:gs pos="36000">
                  <a:schemeClr val="accent5">
                    <a:alpha val="7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5"/>
            <p:cNvSpPr/>
            <p:nvPr/>
          </p:nvSpPr>
          <p:spPr bwMode="gray">
            <a:xfrm rot="21010068">
              <a:off x="8490951" y="1797517"/>
              <a:ext cx="3299407" cy="440924"/>
            </a:xfrm>
            <a:custGeom>
              <a:avLst/>
              <a:gdLst/>
              <a:ahLst/>
              <a:cxnLst/>
              <a:rect l="l" t="t" r="r" b="b"/>
              <a:pathLst>
                <a:path w="10000" h="5291">
                  <a:moveTo>
                    <a:pt x="85" y="2532"/>
                  </a:moveTo>
                  <a:cubicBezTo>
                    <a:pt x="1736" y="3911"/>
                    <a:pt x="7524" y="5298"/>
                    <a:pt x="9958" y="5291"/>
                  </a:cubicBezTo>
                  <a:cubicBezTo>
                    <a:pt x="9989" y="1958"/>
                    <a:pt x="9969" y="3333"/>
                    <a:pt x="10000" y="0"/>
                  </a:cubicBezTo>
                  <a:lnTo>
                    <a:pt x="10000" y="0"/>
                  </a:lnTo>
                  <a:lnTo>
                    <a:pt x="9667" y="204"/>
                  </a:lnTo>
                  <a:lnTo>
                    <a:pt x="9334" y="400"/>
                  </a:lnTo>
                  <a:lnTo>
                    <a:pt x="9001" y="590"/>
                  </a:lnTo>
                  <a:lnTo>
                    <a:pt x="8667" y="753"/>
                  </a:lnTo>
                  <a:lnTo>
                    <a:pt x="8333" y="917"/>
                  </a:lnTo>
                  <a:lnTo>
                    <a:pt x="7999" y="1071"/>
                  </a:lnTo>
                  <a:lnTo>
                    <a:pt x="7669" y="1202"/>
                  </a:lnTo>
                  <a:lnTo>
                    <a:pt x="7333" y="1325"/>
                  </a:lnTo>
                  <a:lnTo>
                    <a:pt x="7000" y="1440"/>
                  </a:lnTo>
                  <a:lnTo>
                    <a:pt x="6673" y="1538"/>
                  </a:lnTo>
                  <a:lnTo>
                    <a:pt x="6340" y="1636"/>
                  </a:lnTo>
                  <a:lnTo>
                    <a:pt x="6013" y="1719"/>
                  </a:lnTo>
                  <a:lnTo>
                    <a:pt x="5686" y="1784"/>
                  </a:lnTo>
                  <a:lnTo>
                    <a:pt x="5359" y="1850"/>
                  </a:lnTo>
                  <a:lnTo>
                    <a:pt x="5036" y="1906"/>
                  </a:lnTo>
                  <a:lnTo>
                    <a:pt x="4717" y="1948"/>
                  </a:lnTo>
                  <a:lnTo>
                    <a:pt x="4396" y="1980"/>
                  </a:lnTo>
                  <a:lnTo>
                    <a:pt x="4079" y="2013"/>
                  </a:lnTo>
                  <a:lnTo>
                    <a:pt x="3766" y="2029"/>
                  </a:lnTo>
                  <a:lnTo>
                    <a:pt x="3454" y="2046"/>
                  </a:lnTo>
                  <a:lnTo>
                    <a:pt x="3145" y="2053"/>
                  </a:lnTo>
                  <a:lnTo>
                    <a:pt x="2839" y="2046"/>
                  </a:lnTo>
                  <a:lnTo>
                    <a:pt x="2537" y="2046"/>
                  </a:lnTo>
                  <a:lnTo>
                    <a:pt x="2238" y="2029"/>
                  </a:lnTo>
                  <a:lnTo>
                    <a:pt x="1943" y="2004"/>
                  </a:lnTo>
                  <a:lnTo>
                    <a:pt x="1653" y="1980"/>
                  </a:lnTo>
                  <a:lnTo>
                    <a:pt x="1368" y="1955"/>
                  </a:lnTo>
                  <a:lnTo>
                    <a:pt x="1085" y="1915"/>
                  </a:lnTo>
                  <a:lnTo>
                    <a:pt x="806" y="1873"/>
                  </a:lnTo>
                  <a:lnTo>
                    <a:pt x="533" y="1833"/>
                  </a:lnTo>
                  <a:lnTo>
                    <a:pt x="0" y="1726"/>
                  </a:lnTo>
                  <a:cubicBezTo>
                    <a:pt x="28" y="1995"/>
                    <a:pt x="57" y="2263"/>
                    <a:pt x="85" y="2532"/>
                  </a:cubicBez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</p:sp>
        <p:sp>
          <p:nvSpPr>
            <p:cNvPr id="19" name="Freeform 5"/>
            <p:cNvSpPr/>
            <p:nvPr/>
          </p:nvSpPr>
          <p:spPr bwMode="gray">
            <a:xfrm>
              <a:off x="459506" y="1866405"/>
              <a:ext cx="11277600" cy="4533900"/>
            </a:xfrm>
            <a:custGeom>
              <a:avLst/>
              <a:gdLst/>
              <a:ahLst/>
              <a:cxnLst/>
              <a:rect l="0" t="0" r="r" b="b"/>
              <a:pathLst>
                <a:path w="7104" h="2856">
                  <a:moveTo>
                    <a:pt x="0" y="0"/>
                  </a:moveTo>
                  <a:lnTo>
                    <a:pt x="0" y="2856"/>
                  </a:lnTo>
                  <a:lnTo>
                    <a:pt x="7104" y="2856"/>
                  </a:lnTo>
                  <a:lnTo>
                    <a:pt x="7104" y="1"/>
                  </a:lnTo>
                  <a:lnTo>
                    <a:pt x="7104" y="1"/>
                  </a:lnTo>
                  <a:lnTo>
                    <a:pt x="6943" y="26"/>
                  </a:lnTo>
                  <a:lnTo>
                    <a:pt x="6782" y="50"/>
                  </a:lnTo>
                  <a:lnTo>
                    <a:pt x="6621" y="73"/>
                  </a:lnTo>
                  <a:lnTo>
                    <a:pt x="6459" y="93"/>
                  </a:lnTo>
                  <a:lnTo>
                    <a:pt x="6298" y="113"/>
                  </a:lnTo>
                  <a:lnTo>
                    <a:pt x="6136" y="132"/>
                  </a:lnTo>
                  <a:lnTo>
                    <a:pt x="5976" y="148"/>
                  </a:lnTo>
                  <a:lnTo>
                    <a:pt x="5814" y="163"/>
                  </a:lnTo>
                  <a:lnTo>
                    <a:pt x="5653" y="177"/>
                  </a:lnTo>
                  <a:lnTo>
                    <a:pt x="5494" y="189"/>
                  </a:lnTo>
                  <a:lnTo>
                    <a:pt x="5334" y="201"/>
                  </a:lnTo>
                  <a:lnTo>
                    <a:pt x="5175" y="211"/>
                  </a:lnTo>
                  <a:lnTo>
                    <a:pt x="5017" y="219"/>
                  </a:lnTo>
                  <a:lnTo>
                    <a:pt x="4859" y="227"/>
                  </a:lnTo>
                  <a:lnTo>
                    <a:pt x="4703" y="234"/>
                  </a:lnTo>
                  <a:lnTo>
                    <a:pt x="4548" y="239"/>
                  </a:lnTo>
                  <a:lnTo>
                    <a:pt x="4393" y="243"/>
                  </a:lnTo>
                  <a:lnTo>
                    <a:pt x="4240" y="247"/>
                  </a:lnTo>
                  <a:lnTo>
                    <a:pt x="4088" y="249"/>
                  </a:lnTo>
                  <a:lnTo>
                    <a:pt x="3937" y="251"/>
                  </a:lnTo>
                  <a:lnTo>
                    <a:pt x="3788" y="252"/>
                  </a:lnTo>
                  <a:lnTo>
                    <a:pt x="3640" y="251"/>
                  </a:lnTo>
                  <a:lnTo>
                    <a:pt x="3494" y="251"/>
                  </a:lnTo>
                  <a:lnTo>
                    <a:pt x="3349" y="249"/>
                  </a:lnTo>
                  <a:lnTo>
                    <a:pt x="3207" y="246"/>
                  </a:lnTo>
                  <a:lnTo>
                    <a:pt x="3066" y="243"/>
                  </a:lnTo>
                  <a:lnTo>
                    <a:pt x="2928" y="240"/>
                  </a:lnTo>
                  <a:lnTo>
                    <a:pt x="2791" y="235"/>
                  </a:lnTo>
                  <a:lnTo>
                    <a:pt x="2656" y="230"/>
                  </a:lnTo>
                  <a:lnTo>
                    <a:pt x="2524" y="225"/>
                  </a:lnTo>
                  <a:lnTo>
                    <a:pt x="2266" y="212"/>
                  </a:lnTo>
                  <a:lnTo>
                    <a:pt x="2019" y="198"/>
                  </a:lnTo>
                  <a:lnTo>
                    <a:pt x="1782" y="183"/>
                  </a:lnTo>
                  <a:lnTo>
                    <a:pt x="1557" y="167"/>
                  </a:lnTo>
                  <a:lnTo>
                    <a:pt x="1343" y="150"/>
                  </a:lnTo>
                  <a:lnTo>
                    <a:pt x="1144" y="132"/>
                  </a:lnTo>
                  <a:lnTo>
                    <a:pt x="957" y="114"/>
                  </a:lnTo>
                  <a:lnTo>
                    <a:pt x="785" y="96"/>
                  </a:lnTo>
                  <a:lnTo>
                    <a:pt x="627" y="79"/>
                  </a:lnTo>
                  <a:lnTo>
                    <a:pt x="487" y="63"/>
                  </a:lnTo>
                  <a:lnTo>
                    <a:pt x="361" y="48"/>
                  </a:lnTo>
                  <a:lnTo>
                    <a:pt x="254" y="35"/>
                  </a:lnTo>
                  <a:lnTo>
                    <a:pt x="165" y="23"/>
                  </a:lnTo>
                  <a:lnTo>
                    <a:pt x="42" y="6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  <p:sp>
          <p:nvSpPr>
            <p:cNvPr id="14" name="Freeform 5"/>
            <p:cNvSpPr>
              <a:spLocks noEditPoints="1"/>
            </p:cNvSpPr>
            <p:nvPr/>
          </p:nvSpPr>
          <p:spPr bwMode="gray">
            <a:xfrm>
              <a:off x="0" y="1587"/>
              <a:ext cx="12192000" cy="6856413"/>
            </a:xfrm>
            <a:custGeom>
              <a:avLst/>
              <a:gdLst/>
              <a:ahLst/>
              <a:cxnLst/>
              <a:rect l="0" t="0" r="r" b="b"/>
              <a:pathLst>
                <a:path w="15356" h="8638">
                  <a:moveTo>
                    <a:pt x="0" y="0"/>
                  </a:moveTo>
                  <a:lnTo>
                    <a:pt x="0" y="8638"/>
                  </a:lnTo>
                  <a:lnTo>
                    <a:pt x="15356" y="8638"/>
                  </a:lnTo>
                  <a:lnTo>
                    <a:pt x="15356" y="0"/>
                  </a:lnTo>
                  <a:lnTo>
                    <a:pt x="0" y="0"/>
                  </a:lnTo>
                  <a:close/>
                  <a:moveTo>
                    <a:pt x="14748" y="8038"/>
                  </a:moveTo>
                  <a:lnTo>
                    <a:pt x="600" y="8038"/>
                  </a:lnTo>
                  <a:lnTo>
                    <a:pt x="600" y="592"/>
                  </a:lnTo>
                  <a:lnTo>
                    <a:pt x="14748" y="592"/>
                  </a:lnTo>
                  <a:lnTo>
                    <a:pt x="14748" y="8038"/>
                  </a:ln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gray">
          <a:xfrm>
            <a:off x="1154954" y="973668"/>
            <a:ext cx="8761413" cy="7069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2603500"/>
            <a:ext cx="8761413" cy="34163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653104" y="6391838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1" i="0">
                <a:solidFill>
                  <a:schemeClr val="accent1"/>
                </a:solidFill>
              </a:defRPr>
            </a:lvl1pPr>
          </a:lstStyle>
          <a:p>
            <a:fld id="{2BE451C3-0FF4-47C4-B829-773ADF60F88C}" type="datetimeFigureOut">
              <a:rPr lang="en-US" dirty="0"/>
              <a:t>6/26/2020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61110" y="6391838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1" i="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21" name="Rectangle 20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bg1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73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72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3600" b="0" i="0" kern="1200">
          <a:solidFill>
            <a:schemeClr val="bg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b="0" i="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88934162"/>
              </p:ext>
            </p:extLst>
          </p:nvPr>
        </p:nvGraphicFramePr>
        <p:xfrm>
          <a:off x="1676400" y="2"/>
          <a:ext cx="8915400" cy="2369820"/>
        </p:xfrm>
        <a:graphic>
          <a:graphicData uri="http://schemas.openxmlformats.org/drawingml/2006/table">
            <a:tbl>
              <a:tblPr>
                <a:tableStyleId>{18603FDC-E32A-4AB5-989C-0864C3EAD2B8}</a:tableStyleId>
              </a:tblPr>
              <a:tblGrid>
                <a:gridCol w="1676400"/>
                <a:gridCol w="7239000"/>
              </a:tblGrid>
              <a:tr h="2209799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000" dirty="0"/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/>
                        <a:t>Sengamala</a:t>
                      </a:r>
                      <a:r>
                        <a:rPr lang="en-US" sz="2400" b="1" dirty="0"/>
                        <a:t> </a:t>
                      </a:r>
                      <a:r>
                        <a:rPr lang="en-US" sz="2400" b="1" dirty="0" err="1"/>
                        <a:t>Thayaar</a:t>
                      </a:r>
                      <a:r>
                        <a:rPr lang="en-US" sz="2400" b="1" dirty="0"/>
                        <a:t> Educational Trust Women’s College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(Affiliated to </a:t>
                      </a:r>
                      <a:r>
                        <a:rPr lang="en-US" sz="1600" b="1" dirty="0" err="1"/>
                        <a:t>Bharathidasan</a:t>
                      </a:r>
                      <a:r>
                        <a:rPr lang="en-US" sz="1600" b="1" dirty="0"/>
                        <a:t> University)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(Accredited with ‘A’ Grade {3.45/4.00} By NAAC)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b="1" dirty="0"/>
                        <a:t>(An ISO 9001: 2015 Certified Institution)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Sundarakkottai</a:t>
                      </a:r>
                      <a:r>
                        <a:rPr lang="en-US" sz="2400" b="1" dirty="0"/>
                        <a:t>, Mannargudi-614 016.</a:t>
                      </a:r>
                    </a:p>
                    <a:p>
                      <a:pPr marL="0" marR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400" b="1" dirty="0" err="1" smtClean="0"/>
                        <a:t>Thiruvarur</a:t>
                      </a:r>
                      <a:r>
                        <a:rPr lang="en-US" sz="2400" b="1" dirty="0" smtClean="0"/>
                        <a:t> </a:t>
                      </a:r>
                      <a:r>
                        <a:rPr lang="en-US" sz="2400" b="1" dirty="0"/>
                        <a:t>(Dt.), Tamil Nadu, India</a:t>
                      </a:r>
                      <a:r>
                        <a:rPr lang="en-US" sz="2000" b="1" dirty="0"/>
                        <a:t>.</a:t>
                      </a:r>
                      <a:endParaRPr lang="en-US" sz="2000" b="1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1993" marR="61993" marT="0" marB="0">
                    <a:solidFill>
                      <a:schemeClr val="accent6">
                        <a:lumMod val="50000"/>
                      </a:schemeClr>
                    </a:solidFill>
                  </a:tcPr>
                </a:tc>
              </a:tr>
            </a:tbl>
          </a:graphicData>
        </a:graphic>
      </p:graphicFrame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52601" y="304800"/>
            <a:ext cx="1669903" cy="1765716"/>
          </a:xfrm>
          <a:prstGeom prst="rect">
            <a:avLst/>
          </a:prstGeom>
          <a:solidFill>
            <a:schemeClr val="accent6">
              <a:lumMod val="50000"/>
            </a:schemeClr>
          </a:solidFill>
        </p:spPr>
      </p:pic>
      <p:sp>
        <p:nvSpPr>
          <p:cNvPr id="30723" name="Rectangle 3"/>
          <p:cNvSpPr>
            <a:spLocks noChangeArrowheads="1"/>
          </p:cNvSpPr>
          <p:nvPr/>
        </p:nvSpPr>
        <p:spPr bwMode="auto">
          <a:xfrm>
            <a:off x="1535308" y="3212976"/>
            <a:ext cx="91440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800" b="1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MEC III-BASIC BIOTECHNOLOGY-16SMBEBC3</a:t>
            </a:r>
          </a:p>
        </p:txBody>
      </p:sp>
      <p:sp>
        <p:nvSpPr>
          <p:cNvPr id="30724" name="Rectangle 4"/>
          <p:cNvSpPr>
            <a:spLocks noChangeArrowheads="1"/>
          </p:cNvSpPr>
          <p:nvPr/>
        </p:nvSpPr>
        <p:spPr bwMode="auto">
          <a:xfrm>
            <a:off x="1535308" y="4437113"/>
            <a:ext cx="91440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algn="ctr" defTabSz="914400" fontAlgn="base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Dr. R. ANURADHA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ASSISTANT PROFESSOR &amp; HEAD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  <a:p>
            <a:pPr algn="ctr" defTabSz="914400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sz="2400" b="1" dirty="0">
                <a:solidFill>
                  <a:srgbClr val="FF000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PG &amp; RESEARCH DEPARTMENT OF BIOCHEMISTRY</a:t>
            </a:r>
            <a:endParaRPr lang="en-US" sz="2400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532411"/>
      </p:ext>
    </p:extLst>
  </p:cSld>
  <p:clrMapOvr>
    <a:masterClrMapping/>
  </p:clrMapOvr>
  <p:transition advClick="0" advTm="10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81E5AF3-F40D-AB43-A638-C0E0567A9F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030063" y="-2455333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858496-A721-4A45-9F30-1570A40457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221977" y="2692795"/>
            <a:ext cx="9069562" cy="4558111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Once a predetermined pressure is reached, the gas is released and the gold particles are shot  in the cells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gold particles act as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Bullets,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penetrating the cell wall and delivering the rDNA into the cells, interior. </a:t>
            </a: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244129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AAA80D1-797B-7444-A257-2EDF8F88FD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33673" y="-2866098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D55C12D-C941-504B-96B1-D70EB0DE73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18554" y="2585641"/>
            <a:ext cx="10554891" cy="3968750"/>
          </a:xfrm>
        </p:spPr>
        <p:txBody>
          <a:bodyPr>
            <a:no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Microprojectiles are fired into plant cells or animal cells with the speed of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300-600 m/s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using gene gun.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Gun powder, pressurized helium gas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electric power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is used to provide propelling force for the gun to drive the Microprojectiles into the cells. The rDNA gets integrated with the cell and hence recombinant cells are formed. 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0932761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59AD5F7-FE16-5A46-987D-66839F56ADB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USES: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277A6A1-0CAF-734D-94DA-96B735B8E1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Biolistics is an effective method for rDNAs into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Mammalian cells. </a:t>
            </a:r>
          </a:p>
          <a:p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Useful method to transfer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Immature embryos, Embryonic calling, Epidermal cells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Dicot plants.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383524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BBE95285-0847-1342-8F0D-8B2F5816AA2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MICROINJECTION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AB58D0-7596-294A-A948-1B2A8A264D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14885" y="2746376"/>
            <a:ext cx="8618538" cy="3843734"/>
          </a:xfrm>
        </p:spPr>
        <p:txBody>
          <a:bodyPr>
            <a:normAutofit/>
          </a:bodyPr>
          <a:lstStyle/>
          <a:p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Microinjection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refers to the injection of cell Organelles directly into cells using a injection needle.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By this method, as DNAs, proteins or cell Organelles are injected into animal cells, eggs, zygotes and protoplasts. </a:t>
            </a:r>
            <a:endParaRPr lang="en-US" sz="3200" b="1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5900648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38955B2-4F26-C948-B164-2FD3CDE6B1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0610" y="-1883832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D03BFB9-3BEC-2849-BC53-E7CA318467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9871" y="2299889"/>
            <a:ext cx="10632257" cy="429022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For microinjection the following instruments are required.  </a:t>
            </a:r>
          </a:p>
          <a:p>
            <a:pPr marL="0" indent="0">
              <a:buNone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A Sterioscopic Dissecting microscope,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A micropipette,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A glass injection needle.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83125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E2F1138-BAFF-BA43-912F-281A53ACDA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219200" y="-1865973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7352282-43D3-4149-81FE-864430D6E47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15404" y="2924968"/>
            <a:ext cx="10161191" cy="6844110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fertilized egg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is transferred onto a microscopic slide under the microscope.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cell is held in position using a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sucking pippete. </a:t>
            </a: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48497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347893A-51B4-1642-8E58-166288830EF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0" y="-4009958"/>
            <a:ext cx="8761413" cy="3134652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56792C1C-EDEE-C648-B81F-BDE92A1417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503188" y="2674937"/>
            <a:ext cx="9185624" cy="3486547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One end of the sucking pippete is positioned on the surface of the cell and a gentle suction pressure is applied on its other end.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rDNA is sucked into the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Glass injection needle.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35580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F4B9A21-6FA5-9E4F-866C-0B1BA6C3DA3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154954" y="-3518298"/>
            <a:ext cx="8761413" cy="1982391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C920638-F47B-E544-9F47-61FBBBE0DD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683170" y="2674938"/>
            <a:ext cx="8825659" cy="3416300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It is gently inserted into the zygote by viewing through the microscope.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rDNA  is delivered into the zygote and the needle is drawn back carefully.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103624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4F4AC43-D37C-B349-B19E-4CB9C5911F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87001" y="-2991113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AB0238F1-4440-6647-BF89-FAD1C4EF4B7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87102" y="2603500"/>
            <a:ext cx="9417796" cy="4254500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rDNA gets integrated into the genome of the zygote.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microinjected embryos are cultured </a:t>
            </a:r>
            <a:r>
              <a:rPr lang="en-IN" sz="3200" i="1">
                <a:latin typeface="Arial" panose="020B0604020202020204" pitchFamily="34" charset="0"/>
                <a:cs typeface="Arial" panose="020B0604020202020204" pitchFamily="34" charset="0"/>
              </a:rPr>
              <a:t>in vitro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upto the morula or blastocyst stage and then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implanted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into a female to produce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Transgenic organism.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6818226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546A9F4E-6F78-354D-A247-2FC7685FBD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69391" y="-2080285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65CA952-6616-6B4B-B503-5915227901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6330" y="2282031"/>
            <a:ext cx="4941046" cy="3683000"/>
          </a:xfrm>
        </p:spPr>
        <p:txBody>
          <a:bodyPr>
            <a:normAutofit fontScale="92500" lnSpcReduction="10000"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surviving embryos are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transferred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into the uterus of a suurrogate mother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These embryos developed into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Transgenic mice. </a:t>
            </a: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DEC99A1B-A1C0-3F44-8AED-A4E9E8B357F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24686" y="2373313"/>
            <a:ext cx="3344751" cy="2111374"/>
          </a:xfrm>
          <a:prstGeom prst="rect">
            <a:avLst/>
          </a:prstGeom>
        </p:spPr>
      </p:pic>
      <p:pic>
        <p:nvPicPr>
          <p:cNvPr id="6" name="Picture 6">
            <a:extLst>
              <a:ext uri="{FF2B5EF4-FFF2-40B4-BE49-F238E27FC236}">
                <a16:creationId xmlns:a16="http://schemas.microsoft.com/office/drawing/2014/main" xmlns="" id="{DCC7E10D-7596-394A-B11D-85C6955A2CB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024686" y="4815549"/>
            <a:ext cx="3344751" cy="18555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7171359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6A18B5B-23AA-074D-98E0-95B1A73C9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04862" y="2254053"/>
            <a:ext cx="8825658" cy="1703851"/>
          </a:xfrm>
        </p:spPr>
        <p:txBody>
          <a:bodyPr/>
          <a:lstStyle/>
          <a:p>
            <a:r>
              <a:rPr lang="en-IN" sz="4000" b="1" dirty="0">
                <a:solidFill>
                  <a:schemeClr val="bg1"/>
                </a:solidFill>
              </a:rPr>
              <a:t>PARTICLE BOMBARDMENT AND MICROINJECTION</a:t>
            </a:r>
            <a:endParaRPr lang="en-US" sz="4000" b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2750374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3853D4D-C4A1-1A49-9D8D-3D8C111326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1035844"/>
            <a:ext cx="8761413" cy="803671"/>
          </a:xfrm>
        </p:spPr>
        <p:txBody>
          <a:bodyPr/>
          <a:lstStyle/>
          <a:p>
            <a:r>
              <a:rPr lang="en-IN" b="1"/>
              <a:t>LIMITATIONS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210FA7D9-6DDF-8440-8C47-6564BEB18A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76423" y="2317749"/>
            <a:ext cx="8761413" cy="3843735"/>
          </a:xfrm>
        </p:spPr>
        <p:txBody>
          <a:bodyPr>
            <a:normAutofit fontScale="92500" lnSpcReduction="10000"/>
          </a:bodyPr>
          <a:lstStyle/>
          <a:p>
            <a:r>
              <a:rPr lang="en-IN" sz="3500">
                <a:latin typeface="Arial" panose="020B0604020202020204" pitchFamily="34" charset="0"/>
                <a:cs typeface="Arial" panose="020B0604020202020204" pitchFamily="34" charset="0"/>
              </a:rPr>
              <a:t>rDNAs can be microinjected only into a few cells at a time. </a:t>
            </a:r>
          </a:p>
          <a:p>
            <a:endParaRPr lang="en-IN"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500">
                <a:latin typeface="Arial" panose="020B0604020202020204" pitchFamily="34" charset="0"/>
                <a:cs typeface="Arial" panose="020B0604020202020204" pitchFamily="34" charset="0"/>
              </a:rPr>
              <a:t>Microinjection needs technical  experienced workers. </a:t>
            </a:r>
          </a:p>
          <a:p>
            <a:endParaRPr lang="en-IN" sz="35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500">
                <a:latin typeface="Arial" panose="020B0604020202020204" pitchFamily="34" charset="0"/>
                <a:cs typeface="Arial" panose="020B0604020202020204" pitchFamily="34" charset="0"/>
              </a:rPr>
              <a:t>It needs a </a:t>
            </a:r>
            <a:r>
              <a:rPr lang="en-IN" sz="3500" b="1">
                <a:latin typeface="Arial" panose="020B0604020202020204" pitchFamily="34" charset="0"/>
                <a:cs typeface="Arial" panose="020B0604020202020204" pitchFamily="34" charset="0"/>
              </a:rPr>
              <a:t>micromanipulator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0660896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323D1358-836C-1E4D-82D7-65BFAD74B1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715293" y="-3062551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62ED8E0-6686-4446-B1C6-4B388428A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333798" y="3603624"/>
            <a:ext cx="10239327" cy="446881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IN" sz="4800" b="1" i="1">
                <a:latin typeface="Arial Black" panose="020B0604020202020204" pitchFamily="34" charset="0"/>
                <a:cs typeface="Arial Black" panose="020B0604020202020204" pitchFamily="34" charset="0"/>
              </a:rPr>
              <a:t>THANK YOU. </a:t>
            </a:r>
            <a:endParaRPr lang="en-US" sz="4800" b="1" i="1">
              <a:latin typeface="Arial Black" panose="020B0604020202020204" pitchFamily="34" charset="0"/>
              <a:cs typeface="Arial Black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577720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3E14E5-BD56-5843-A67D-4774AD3D1F1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3200" b="1">
                <a:latin typeface="+mn-lt"/>
                <a:cs typeface="Arial Black" panose="020B0604020202020204" pitchFamily="34" charset="0"/>
              </a:rPr>
              <a:t>RECOMBINANT TECHNOLOGY-INTRODUCTION</a:t>
            </a:r>
            <a:endParaRPr lang="en-US" sz="3200" b="1">
              <a:latin typeface="+mn-lt"/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423D596-CF41-7643-BBE7-7862B7DA091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04898" y="3178968"/>
            <a:ext cx="10882289" cy="10376297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transfer of rDNA into a bacterial cell or plant cell is called introduction of rDNA into host cells. The cell receiving the rDNA is called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Host cell.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host cell containing rDNA is known as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Transformed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Recombinant cell.</a:t>
            </a:r>
            <a:r>
              <a:rPr lang="en-IN" sz="28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sz="28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9656528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9510979-1E07-F542-97D9-5C45D840FA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>
                <a:solidFill>
                  <a:schemeClr val="bg1"/>
                </a:solidFill>
                <a:cs typeface="Arial Black" panose="020B0604020202020204" pitchFamily="34" charset="0"/>
              </a:rPr>
              <a:t>TRANSFER INTO ANIMAL CELLS</a:t>
            </a:r>
            <a:endParaRPr lang="en-US" b="1">
              <a:solidFill>
                <a:schemeClr val="bg1"/>
              </a:solidFill>
              <a:cs typeface="Arial Black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3B73BA07-3A64-D548-AA51-EBD403C55EF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71610" y="2911079"/>
            <a:ext cx="10373519" cy="3107531"/>
          </a:xfrm>
        </p:spPr>
        <p:txBody>
          <a:bodyPr>
            <a:normAutofit fontScale="92500" lnSpcReduction="20000"/>
          </a:bodyPr>
          <a:lstStyle/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Transfection, </a:t>
            </a:r>
          </a:p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Liposome mediated gene transfer, </a:t>
            </a:r>
          </a:p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Particle bombardment method, </a:t>
            </a:r>
          </a:p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Virus vector method, </a:t>
            </a:r>
          </a:p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Microinjection, </a:t>
            </a:r>
          </a:p>
          <a:p>
            <a:r>
              <a:rPr lang="en-IN" sz="32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Electroporation.</a:t>
            </a:r>
          </a:p>
          <a:p>
            <a:endParaRPr lang="en-IN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sz="3200">
              <a:solidFill>
                <a:schemeClr val="tx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988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251BD78A-0037-5347-AB18-577584D19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PARTICLE BOMBARDMENT </a:t>
            </a:r>
            <a:endParaRPr lang="en-US" b="1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9BF033F8-3B86-9E4D-A024-BF373EC5C97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82550" y="3085635"/>
            <a:ext cx="10784086" cy="6133176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Shooting the plant or animal cells by DNA coated gold or tungsten particles for introducing DNAs into the cells, is called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PARTICLE BOMBARDMENT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BIOLISTICS.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In this method rDNA can be introduced into plant cells, fungal cells, animal cells and cell Organelles such as chloroplast and mitochondria.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28457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47BE3E32-FA82-914E-BFA3-9552CF7790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/>
              <a:t>MICROPROJECTILE</a:t>
            </a:r>
            <a:endParaRPr lang="en-US" b="1"/>
          </a:p>
        </p:txBody>
      </p:sp>
      <p:pic>
        <p:nvPicPr>
          <p:cNvPr id="4" name="Picture 4">
            <a:extLst>
              <a:ext uri="{FF2B5EF4-FFF2-40B4-BE49-F238E27FC236}">
                <a16:creationId xmlns:a16="http://schemas.microsoft.com/office/drawing/2014/main" xmlns="" id="{E4F61FA2-13EE-0740-8FB8-12166AED3FB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860395" y="2496343"/>
            <a:ext cx="4331605" cy="3790155"/>
          </a:xfr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xmlns="" id="{85EA40AA-B522-F247-8119-94CC4ABF5F76}"/>
              </a:ext>
            </a:extLst>
          </p:cNvPr>
          <p:cNvSpPr txBox="1"/>
          <p:nvPr/>
        </p:nvSpPr>
        <p:spPr>
          <a:xfrm>
            <a:off x="555910" y="2299892"/>
            <a:ext cx="7304485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Vectors are used to introduce the rDNA into the cells.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instrument used to shoot the DNA into cells are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GENE GUN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MICROPROJECTILE GUN.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N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The gene gun is doing the work of a vector. </a:t>
            </a: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IN" sz="3200" b="1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457200" indent="-457200" algn="l">
              <a:buFont typeface="Arial" panose="020B0604020202020204" pitchFamily="34" charset="0"/>
              <a:buChar char="•"/>
            </a:pP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061383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11BE8436-A27D-DA4F-AAF7-9EE18394873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72814" y="-1919551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CD4ED427-7D9F-2C4E-9001-B70D269227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21594" y="2567781"/>
            <a:ext cx="11197828" cy="3700859"/>
          </a:xfrm>
        </p:spPr>
        <p:txBody>
          <a:bodyPr>
            <a:normAutofit fontScale="85000" lnSpcReduction="20000"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Microprojectile gun consist of, 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Blank charge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Firing pin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Nylon macroprojectile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Microprojectiles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Stopping screen</a:t>
            </a:r>
          </a:p>
          <a:p>
            <a:pPr marL="514350" indent="-514350">
              <a:buFont typeface="+mj-lt"/>
              <a:buAutoNum type="arabicPeriod"/>
            </a:pP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Target cells. </a:t>
            </a: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All these components are enclosed in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vaccum chamber. </a:t>
            </a: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514350" indent="-514350">
              <a:buFont typeface="+mj-lt"/>
              <a:buAutoNum type="arabicPeriod"/>
            </a:pPr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13607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D8F4BE8-D8CE-0F46-B551-947E469CE08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flipV="1">
            <a:off x="1154954" y="-3071813"/>
            <a:ext cx="8761413" cy="162520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2ADF9C0-DCB8-C246-AD1A-7B8B3366D22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62024" y="2268141"/>
            <a:ext cx="10667952" cy="6340077"/>
          </a:xfrm>
        </p:spPr>
        <p:txBody>
          <a:bodyPr>
            <a:norm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rDNA is mixed with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tungsten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gold particles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of microscopic size and it is treated with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CaCl</a:t>
            </a:r>
            <a:r>
              <a:rPr lang="en-IN" sz="3200" b="1" baseline="-25000">
                <a:latin typeface="Arial" panose="020B0604020202020204" pitchFamily="34" charset="0"/>
                <a:cs typeface="Arial" panose="020B0604020202020204" pitchFamily="34" charset="0"/>
              </a:rPr>
              <a:t>2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spermidine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or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PEG.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CaCl</a:t>
            </a:r>
            <a:r>
              <a:rPr lang="en-IN" sz="3200" baseline="-2500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precipitates the rDNA onto the metal particles.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rDNA coated with tungsten or gold particles are said to be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Microprojectiles.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1928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D082516-F512-734D-A5D4-7CC6C5ED68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846621">
            <a:off x="1655280" y="-3723347"/>
            <a:ext cx="8761413" cy="706964"/>
          </a:xfrm>
        </p:spPr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64C68090-246A-E647-8325-3E4F5EB91E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29996" y="2540138"/>
            <a:ext cx="9156964" cy="2408884"/>
          </a:xfrm>
        </p:spPr>
        <p:txBody>
          <a:bodyPr>
            <a:noAutofit/>
          </a:bodyPr>
          <a:lstStyle/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Microprojectiles are positioned on a holder about 5 cm above the cells, within the chamber of the gun. </a:t>
            </a:r>
          </a:p>
          <a:p>
            <a:endParaRPr lang="en-IN" sz="320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The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chamber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 is sealed and </a:t>
            </a:r>
            <a:r>
              <a:rPr lang="en-IN" sz="3200" b="1">
                <a:latin typeface="Arial" panose="020B0604020202020204" pitchFamily="34" charset="0"/>
                <a:cs typeface="Arial" panose="020B0604020202020204" pitchFamily="34" charset="0"/>
              </a:rPr>
              <a:t>Helium gas </a:t>
            </a:r>
            <a:r>
              <a:rPr lang="en-IN" sz="3200">
                <a:latin typeface="Arial" panose="020B0604020202020204" pitchFamily="34" charset="0"/>
                <a:cs typeface="Arial" panose="020B0604020202020204" pitchFamily="34" charset="0"/>
              </a:rPr>
              <a:t>is pumped into a small compartment situated above the gold particles. </a:t>
            </a:r>
            <a:endParaRPr lang="en-US" sz="320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179942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 Boardroom">
  <a:themeElements>
    <a:clrScheme name="Ion Boardroom">
      <a:dk1>
        <a:sysClr val="windowText" lastClr="000000"/>
      </a:dk1>
      <a:lt1>
        <a:sysClr val="window" lastClr="FFFFFF"/>
      </a:lt1>
      <a:dk2>
        <a:srgbClr val="3B3059"/>
      </a:dk2>
      <a:lt2>
        <a:srgbClr val="EBEBEB"/>
      </a:lt2>
      <a:accent1>
        <a:srgbClr val="B31166"/>
      </a:accent1>
      <a:accent2>
        <a:srgbClr val="E33D6F"/>
      </a:accent2>
      <a:accent3>
        <a:srgbClr val="E45F3C"/>
      </a:accent3>
      <a:accent4>
        <a:srgbClr val="E9943A"/>
      </a:accent4>
      <a:accent5>
        <a:srgbClr val="9B6BF2"/>
      </a:accent5>
      <a:accent6>
        <a:srgbClr val="D53DD0"/>
      </a:accent6>
      <a:hlink>
        <a:srgbClr val="8F8F8F"/>
      </a:hlink>
      <a:folHlink>
        <a:srgbClr val="A5A5A5"/>
      </a:folHlink>
    </a:clrScheme>
    <a:fontScheme name="Ion Boardroom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 Boardroom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8000"/>
                <a:hueMod val="124000"/>
                <a:satMod val="148000"/>
                <a:lumMod val="124000"/>
              </a:schemeClr>
            </a:gs>
            <a:gs pos="100000">
              <a:schemeClr val="phClr">
                <a:shade val="76000"/>
                <a:hueMod val="89000"/>
                <a:satMod val="164000"/>
                <a:lumMod val="5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91000"/>
                <a:satMod val="164000"/>
                <a:lumMod val="74000"/>
              </a:schemeClr>
              <a:schemeClr val="phClr">
                <a:hueMod val="124000"/>
                <a:satMod val="140000"/>
                <a:lumMod val="14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F10001029" id="{ED3996BA-162B-43C7-B0E2-A5CA4E649741}" vid="{187088E4-27D7-4455-856F-4A44258D82E2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709</Words>
  <Application>Microsoft Office PowerPoint</Application>
  <PresentationFormat>Widescreen</PresentationFormat>
  <Paragraphs>91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Arial Black</vt:lpstr>
      <vt:lpstr>Calibri</vt:lpstr>
      <vt:lpstr>Century Gothic</vt:lpstr>
      <vt:lpstr>Times New Roman</vt:lpstr>
      <vt:lpstr>Wingdings 3</vt:lpstr>
      <vt:lpstr>Ion Boardroom</vt:lpstr>
      <vt:lpstr>PowerPoint Presentation</vt:lpstr>
      <vt:lpstr>PARTICLE BOMBARDMENT AND MICROINJECTION</vt:lpstr>
      <vt:lpstr>RECOMBINANT TECHNOLOGY-INTRODUCTION</vt:lpstr>
      <vt:lpstr>TRANSFER INTO ANIMAL CELLS</vt:lpstr>
      <vt:lpstr>PARTICLE BOMBARDMENT </vt:lpstr>
      <vt:lpstr>MICROPROJECTILE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USES:</vt:lpstr>
      <vt:lpstr>MICROINJECTION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LIMITATIONS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PARTICLE BOMBARDMENT AND MICROINJECTION</dc:title>
  <dc:creator>chitravaithi28@gmail.com</dc:creator>
  <cp:lastModifiedBy>Admin</cp:lastModifiedBy>
  <cp:revision>9</cp:revision>
  <dcterms:created xsi:type="dcterms:W3CDTF">2020-05-06T06:44:56Z</dcterms:created>
  <dcterms:modified xsi:type="dcterms:W3CDTF">2020-06-26T09:57:13Z</dcterms:modified>
</cp:coreProperties>
</file>