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3" r:id="rId2"/>
    <p:sldId id="28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2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2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66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13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4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47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1048615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616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617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618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6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620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8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69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6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  <p:sp>
        <p:nvSpPr>
          <p:cNvPr id="1048588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6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  <p:sp>
        <p:nvSpPr>
          <p:cNvPr id="104869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9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0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0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70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  <p:sp>
        <p:nvSpPr>
          <p:cNvPr id="1048704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06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>
            <a:normAutofit fontScale="95833" lnSpcReduction="20000"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07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>
            <a:normAutofit fontScale="95833" lnSpcReduction="20000"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08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0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7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6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  <p:sp>
        <p:nvSpPr>
          <p:cNvPr id="1048670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59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3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14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15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16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7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7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  <p:sp>
        <p:nvSpPr>
          <p:cNvPr id="1048681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82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83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84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85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86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FEDB55B-9D6B-4E23-A72A-E305B3257AFC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9E66DB6-3841-481F-B4D8-A86894C0B9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917828"/>
              </p:ext>
            </p:extLst>
          </p:nvPr>
        </p:nvGraphicFramePr>
        <p:xfrm>
          <a:off x="152400" y="1"/>
          <a:ext cx="8915400" cy="236982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676400"/>
                <a:gridCol w="7239000"/>
              </a:tblGrid>
              <a:tr h="22097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rgbClr val="CC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/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Sengamala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Thayaar</a:t>
                      </a:r>
                      <a:r>
                        <a:rPr lang="en-US" sz="2400" b="1" dirty="0"/>
                        <a:t> Educational Trust Women’s College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(Affiliated to </a:t>
                      </a:r>
                      <a:r>
                        <a:rPr lang="en-US" sz="1600" b="1" dirty="0" err="1"/>
                        <a:t>Bharathidasan</a:t>
                      </a:r>
                      <a:r>
                        <a:rPr lang="en-US" sz="1600" b="1" dirty="0"/>
                        <a:t> University)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(Accredited with ‘A’ Grade {3.45/4.00} By NAAC)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(An ISO 9001: 2015 Certified Institution)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Sundarakkottai</a:t>
                      </a:r>
                      <a:r>
                        <a:rPr lang="en-US" sz="2400" b="1" dirty="0"/>
                        <a:t>, Mannargudi-614 016.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Thiruvarur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/>
                        <a:t>(Dt.), Tamil Nadu, India</a:t>
                      </a:r>
                      <a:r>
                        <a:rPr lang="en-US" sz="2000" b="1" dirty="0"/>
                        <a:t>.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rgbClr val="CC0099"/>
                    </a:solidFill>
                  </a:tcPr>
                </a:tc>
              </a:tr>
            </a:tbl>
          </a:graphicData>
        </a:graphic>
      </p:graphicFrame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1" y="304800"/>
            <a:ext cx="1447800" cy="1765716"/>
          </a:xfrm>
          <a:prstGeom prst="rect">
            <a:avLst/>
          </a:prstGeom>
          <a:solidFill>
            <a:srgbClr val="CC0099"/>
          </a:solidFill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3172599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MEC III-BASIC BIOTECHNOLOGY-16SMBEBC3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415052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R. ANURADHA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ASSISTANT PROFESSOR &amp; HEAD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PG &amp; RESEARCH DEPARTMENT OF BIOCHEMISTRY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132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Rectangle 1"/>
          <p:cNvSpPr/>
          <p:nvPr/>
        </p:nvSpPr>
        <p:spPr>
          <a:xfrm>
            <a:off x="457200" y="1905000"/>
            <a:ext cx="81534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mouse embryos are then transferred in to a medium containing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neomycin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The embryos having recombinant cells alone survive in the medium and the others die.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5" name="Rectangle 2"/>
          <p:cNvSpPr/>
          <p:nvPr/>
        </p:nvSpPr>
        <p:spPr>
          <a:xfrm>
            <a:off x="457200" y="3733800"/>
            <a:ext cx="82296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living embryos are implanted into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surrogate mothers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the mice are fed well.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6" name="Rectangle 3"/>
          <p:cNvSpPr/>
          <p:nvPr/>
        </p:nvSpPr>
        <p:spPr>
          <a:xfrm>
            <a:off x="457200" y="5410200"/>
            <a:ext cx="8382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surrogate mother mice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produce transgenic mice siblings with the foreign gene expert.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Rectangle 4"/>
          <p:cNvSpPr/>
          <p:nvPr/>
        </p:nvSpPr>
        <p:spPr>
          <a:xfrm>
            <a:off x="457200" y="0"/>
            <a:ext cx="81534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Inside the infected cell the recombinant RNA is reverse transcribed into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strandedDNA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The DNA integrated with the cell DNA and hence recombinant cells are formed.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Down Arrow 5"/>
          <p:cNvSpPr/>
          <p:nvPr/>
        </p:nvSpPr>
        <p:spPr>
          <a:xfrm>
            <a:off x="4267200" y="12192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49" name="Down Arrow 7"/>
          <p:cNvSpPr/>
          <p:nvPr/>
        </p:nvSpPr>
        <p:spPr>
          <a:xfrm>
            <a:off x="4267200" y="30480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50" name="Down Arrow 8"/>
          <p:cNvSpPr/>
          <p:nvPr/>
        </p:nvSpPr>
        <p:spPr>
          <a:xfrm>
            <a:off x="4267200" y="47244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Picture 3" descr="C:\Users\sai ma\Documents\IMG_20200508_163817.jpg"/>
          <p:cNvPicPr>
            <a:picLocks noChangeAspect="1" noChangeArrowheads="1"/>
          </p:cNvPicPr>
          <p:nvPr/>
        </p:nvPicPr>
        <p:blipFill rotWithShape="1">
          <a:blip r:embed="rId2"/>
          <a:srcRect r="-1535" b="2597"/>
          <a:stretch/>
        </p:blipFill>
        <p:spPr bwMode="auto">
          <a:xfrm>
            <a:off x="2286000" y="304800"/>
            <a:ext cx="4874298" cy="5715000"/>
          </a:xfrm>
          <a:prstGeom prst="rect">
            <a:avLst/>
          </a:prstGeom>
          <a:ln w="38100" cap="sq">
            <a:solidFill>
              <a:srgbClr val="CC009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microinjection method,  foreign genes are injected into a fertilized egg by a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micropipette.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female mouse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superovulated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by injecting Pregnant mare’s serum and human chorionic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gonadotropin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.The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produces about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35 eggs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female mouse is mated with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male.Fertilized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eggs are taken from the oviduct and kept in a balanced salt solution.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eggs are observed under the microscope to pick up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eggs having male and female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pronuclei,the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male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pronucleus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is larger than the female one.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MICROINJECTION 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097155" name="Picture 3" descr="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0" y="0"/>
            <a:ext cx="1428750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876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foreign gene is microinjected in to the male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pronucleus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eggs with the help of a micropipette.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About 25-40 microinjected eggs are implanted in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uterus of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foster mother and the female is then mated with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vasectomized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male.This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mating brings up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pseudopregnant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condition for the further development of the eggs in the uterus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foster mother will give birth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trangenic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pups.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Transgenic pups can be screened by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southern blotting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.DNA isolated from small piece of tail is  hybridized with known probe to detect the transgenic mice.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" descr="clip_image002_thumb47.jpg"/>
          <p:cNvPicPr>
            <a:picLocks noChangeAspect="1"/>
          </p:cNvPicPr>
          <p:nvPr/>
        </p:nvPicPr>
        <p:blipFill rotWithShape="1">
          <a:blip r:embed="rId2"/>
          <a:srcRect b="6058"/>
          <a:stretch/>
        </p:blipFill>
        <p:spPr>
          <a:xfrm>
            <a:off x="3228974" y="481013"/>
            <a:ext cx="3476625" cy="5538788"/>
          </a:xfrm>
          <a:prstGeom prst="rect">
            <a:avLst/>
          </a:prstGeom>
          <a:ln w="38100" cap="sq">
            <a:solidFill>
              <a:srgbClr val="CC009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305800" cy="5105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embryonic stem cell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method,the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desired gene is introduced into inner mass of embryo by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transfection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Mouse embryos at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blastocyst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stage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collected from pregnant female mouse.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Embryonic stem cells present in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blastocysts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isolated and kept in a balanced salt solution.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desired foreign gene is linked with 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neomycin resistance gene and a sequence for homologous recombination is added on both ends.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embryonic stem cells and foreign gene construct are mixed together in a tube and the tube is treated with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calcium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phosphate.The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ES cells pick up the DNA from the medium by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transfection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0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lgerian" pitchFamily="82" charset="0"/>
                <a:cs typeface="Times New Roman" pitchFamily="18" charset="0"/>
              </a:rPr>
              <a:t>EMBRYONIC STEM CELLS </a:t>
            </a:r>
            <a:endParaRPr lang="en-US" sz="4000" dirty="0">
              <a:latin typeface="Algerian" pitchFamily="82" charset="0"/>
              <a:cs typeface="Times New Roman" pitchFamily="18" charset="0"/>
            </a:endParaRPr>
          </a:p>
        </p:txBody>
      </p:sp>
      <p:pic>
        <p:nvPicPr>
          <p:cNvPr id="2097152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0"/>
            <a:ext cx="1600200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38800"/>
          </a:xfrm>
        </p:spPr>
        <p:txBody>
          <a:bodyPr>
            <a:normAutofit fontScale="95833"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transfection,the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embryonic stem cells in the tube are transferred  to a medium containing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neomycin.Recombinant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ES cells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alone grow in the medium and the others die.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ES cells forming colonies are picked up from the medium 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grown in vitro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get more number of recombinant ES cells.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recombinant ES cells are microinjected into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fresh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blastocysts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taken from mice.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microinjected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blastocysts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implanted into a foster mother and the mouse is mated with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vasectomised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male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foster mother,3 weeks after implantation ,delivers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transgenic pups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Transgenic pups are screened by using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southern blotting.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1" descr="clip_image004_thumb44.jpg"/>
          <p:cNvPicPr>
            <a:picLocks noChangeAspect="1"/>
          </p:cNvPicPr>
          <p:nvPr/>
        </p:nvPicPr>
        <p:blipFill rotWithShape="1">
          <a:blip r:embed="rId2"/>
          <a:srcRect b="4819"/>
          <a:stretch/>
        </p:blipFill>
        <p:spPr>
          <a:xfrm>
            <a:off x="2667000" y="228600"/>
            <a:ext cx="3581400" cy="6019800"/>
          </a:xfrm>
          <a:prstGeom prst="rect">
            <a:avLst/>
          </a:prstGeom>
          <a:ln w="38100" cap="sq">
            <a:solidFill>
              <a:srgbClr val="CC009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Rectangle 17"/>
          <p:cNvSpPr/>
          <p:nvPr/>
        </p:nvSpPr>
        <p:spPr>
          <a:xfrm>
            <a:off x="3429000" y="685800"/>
            <a:ext cx="20574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Super mouse .</a:t>
            </a:r>
          </a:p>
        </p:txBody>
      </p:sp>
      <p:sp>
        <p:nvSpPr>
          <p:cNvPr id="1048597" name="Rectangle 18"/>
          <p:cNvSpPr/>
          <p:nvPr/>
        </p:nvSpPr>
        <p:spPr>
          <a:xfrm>
            <a:off x="152400" y="1676400"/>
            <a:ext cx="25908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Animal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pharming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1048598" name="Rectangle 20"/>
          <p:cNvSpPr/>
          <p:nvPr/>
        </p:nvSpPr>
        <p:spPr>
          <a:xfrm>
            <a:off x="6172200" y="1676400"/>
            <a:ext cx="25908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Transgenic disease models. </a:t>
            </a:r>
          </a:p>
        </p:txBody>
      </p:sp>
      <p:sp>
        <p:nvSpPr>
          <p:cNvPr id="1048599" name="Rectangle 23"/>
          <p:cNvSpPr/>
          <p:nvPr/>
        </p:nvSpPr>
        <p:spPr>
          <a:xfrm>
            <a:off x="152400" y="4191000"/>
            <a:ext cx="25908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Transgenic poultry.  </a:t>
            </a:r>
          </a:p>
        </p:txBody>
      </p:sp>
      <p:sp>
        <p:nvSpPr>
          <p:cNvPr id="1048600" name="Rectangle 24"/>
          <p:cNvSpPr/>
          <p:nvPr/>
        </p:nvSpPr>
        <p:spPr>
          <a:xfrm>
            <a:off x="3352800" y="5105400"/>
            <a:ext cx="25908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Transgenic cattle.   </a:t>
            </a:r>
          </a:p>
        </p:txBody>
      </p:sp>
      <p:sp>
        <p:nvSpPr>
          <p:cNvPr id="1048601" name="Rectangle 25"/>
          <p:cNvSpPr/>
          <p:nvPr/>
        </p:nvSpPr>
        <p:spPr>
          <a:xfrm>
            <a:off x="6324600" y="4191000"/>
            <a:ext cx="25908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Transgenic fishes.</a:t>
            </a:r>
          </a:p>
        </p:txBody>
      </p:sp>
      <p:sp>
        <p:nvSpPr>
          <p:cNvPr id="1048602" name="Oval 26"/>
          <p:cNvSpPr/>
          <p:nvPr/>
        </p:nvSpPr>
        <p:spPr>
          <a:xfrm>
            <a:off x="2895600" y="2590800"/>
            <a:ext cx="3429000" cy="1143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lgerian" pitchFamily="82" charset="0"/>
              </a:rPr>
              <a:t>TRANSGENIC MICE</a:t>
            </a:r>
            <a:endParaRPr lang="en-US" sz="28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1048603" name="Up Arrow 28"/>
          <p:cNvSpPr/>
          <p:nvPr/>
        </p:nvSpPr>
        <p:spPr>
          <a:xfrm>
            <a:off x="4267200" y="1447800"/>
            <a:ext cx="3810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04" name="Up Arrow 29"/>
          <p:cNvSpPr/>
          <p:nvPr/>
        </p:nvSpPr>
        <p:spPr>
          <a:xfrm rot="13099769">
            <a:off x="3138086" y="3638001"/>
            <a:ext cx="3810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05" name="Up Arrow 30"/>
          <p:cNvSpPr/>
          <p:nvPr/>
        </p:nvSpPr>
        <p:spPr>
          <a:xfrm rot="10800000">
            <a:off x="4419600" y="3962400"/>
            <a:ext cx="3810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06" name="Up Arrow 31"/>
          <p:cNvSpPr/>
          <p:nvPr/>
        </p:nvSpPr>
        <p:spPr>
          <a:xfrm rot="7904258">
            <a:off x="5611483" y="3646919"/>
            <a:ext cx="3810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07" name="Up Arrow 32"/>
          <p:cNvSpPr/>
          <p:nvPr/>
        </p:nvSpPr>
        <p:spPr>
          <a:xfrm rot="17982423">
            <a:off x="3192783" y="1741564"/>
            <a:ext cx="3810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08" name="Up Arrow 33"/>
          <p:cNvSpPr/>
          <p:nvPr/>
        </p:nvSpPr>
        <p:spPr>
          <a:xfrm rot="3413316">
            <a:off x="5401920" y="1704719"/>
            <a:ext cx="3810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09" name="Rectangle 14"/>
          <p:cNvSpPr/>
          <p:nvPr/>
        </p:nvSpPr>
        <p:spPr>
          <a:xfrm>
            <a:off x="0" y="0"/>
            <a:ext cx="3581400" cy="8144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APPLICATIONS</a:t>
            </a:r>
            <a:endParaRPr lang="en-US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Content Placeholder 1"/>
          <p:cNvSpPr>
            <a:spLocks noGrp="1"/>
          </p:cNvSpPr>
          <p:nvPr>
            <p:ph idx="1"/>
          </p:nvPr>
        </p:nvSpPr>
        <p:spPr>
          <a:xfrm>
            <a:off x="381000" y="1447801"/>
            <a:ext cx="8229600" cy="1981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Ralph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Brinster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1982 developed in fast growing transgenic mouse called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SUPER MOUSE.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was produced by introducing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rat growth hormone gene with mouse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metalothionein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promoter in to the fertilized eggs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2" name="Title 2"/>
          <p:cNvSpPr>
            <a:spLocks noGrp="1"/>
          </p:cNvSpPr>
          <p:nvPr>
            <p:ph type="title"/>
          </p:nvPr>
        </p:nvSpPr>
        <p:spPr>
          <a:xfrm>
            <a:off x="381000" y="3200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48653" name="Title 2"/>
          <p:cNvSpPr txBox="1"/>
          <p:nvPr/>
        </p:nvSpPr>
        <p:spPr>
          <a:xfrm>
            <a:off x="0" y="381000"/>
            <a:ext cx="88392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SUPER MOUSE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1048654" name="Title 2"/>
          <p:cNvSpPr txBox="1"/>
          <p:nvPr/>
        </p:nvSpPr>
        <p:spPr>
          <a:xfrm>
            <a:off x="762000" y="5334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48655" name="Title 2"/>
          <p:cNvSpPr txBox="1"/>
          <p:nvPr/>
        </p:nvSpPr>
        <p:spPr>
          <a:xfrm>
            <a:off x="0" y="3276600"/>
            <a:ext cx="7848600" cy="990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gerian" pitchFamily="82" charset="0"/>
                <a:ea typeface="+mj-ea"/>
                <a:cs typeface="+mj-cs"/>
              </a:rPr>
              <a:t>TRANSGENIC DISEASE MODELS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1048656" name="Content Placeholder 1"/>
          <p:cNvSpPr txBox="1"/>
          <p:nvPr/>
        </p:nvSpPr>
        <p:spPr>
          <a:xfrm>
            <a:off x="533400" y="4267200"/>
            <a:ext cx="8229600" cy="1828799"/>
          </a:xfrm>
          <a:prstGeom prst="rect">
            <a:avLst/>
          </a:prstGeom>
        </p:spPr>
        <p:txBody>
          <a:bodyPr vert="horz">
            <a:normAutofit fontScale="95833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</a:pPr>
            <a:r>
              <a:rPr lang="en-US" sz="2400" noProof="0" dirty="0" smtClean="0">
                <a:latin typeface="Times New Roman" pitchFamily="18" charset="0"/>
                <a:cs typeface="Times New Roman" pitchFamily="18" charset="0"/>
              </a:rPr>
              <a:t>Transgenic mice have been used as human disease models for </a:t>
            </a:r>
            <a:r>
              <a:rPr lang="en-US" sz="2400" b="1" noProof="0" dirty="0" err="1" smtClean="0">
                <a:latin typeface="Times New Roman" pitchFamily="18" charset="0"/>
                <a:cs typeface="Times New Roman" pitchFamily="18" charset="0"/>
              </a:rPr>
              <a:t>AIDS,Diabetes,Cancer,Alzheimer’s</a:t>
            </a:r>
            <a:r>
              <a:rPr lang="en-US" sz="2400" b="1" noProof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noProof="0" dirty="0" err="1" smtClean="0">
                <a:latin typeface="Times New Roman" pitchFamily="18" charset="0"/>
                <a:cs typeface="Times New Roman" pitchFamily="18" charset="0"/>
              </a:rPr>
              <a:t>disease,etc</a:t>
            </a:r>
            <a:r>
              <a:rPr lang="en-US" sz="2400" b="1" noProof="0" dirty="0" smtClean="0"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are used to understand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gene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regulation,molecular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genetics of disease development immunological responses ,etc.,</a:t>
            </a:r>
            <a:endParaRPr lang="en-US" sz="2400" b="1" noProof="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ü"/>
            </a:pPr>
            <a:endParaRPr lang="en-US" sz="2400" noProof="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97164" name="Picture 7" descr="ICAZYM3HFCAE3MHN9CAPSPBHCCAY2SL3KCA837Q3WCACDE52TCA2OCO1UCA4O7523CA62H4ETCAHEN0TZCALZ9HDHCA3TNHRKCAAH9W1XCAE7Q3RCCAU192DOCA0SBBZ0CAIAHAEECAY16VGRCAA2UGZ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0"/>
            <a:ext cx="213360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97165" name="Picture 8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3276600"/>
            <a:ext cx="1524000" cy="1085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Title 10487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73" name="Picture 209717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45195">
            <a:off x="-593162" y="-326269"/>
            <a:ext cx="10242270" cy="733633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Production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pharmaeutical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valuable human proteins from 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milk of transgenic animals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called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ANIMAL PHARMING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Transgenic mice are developed to have human proteins in their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milk.EG: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urokinase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ANIMAL PHARMING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1048659" name="Title 2"/>
          <p:cNvSpPr txBox="1"/>
          <p:nvPr/>
        </p:nvSpPr>
        <p:spPr>
          <a:xfrm>
            <a:off x="457200" y="3733800"/>
            <a:ext cx="8229600" cy="685800"/>
          </a:xfrm>
          <a:prstGeom prst="rect">
            <a:avLst/>
          </a:prstGeom>
        </p:spPr>
        <p:txBody>
          <a:bodyPr vert="horz" rtlCol="0" anchor="ctr">
            <a:normAutofit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gerian" pitchFamily="82" charset="0"/>
                <a:ea typeface="+mj-ea"/>
                <a:cs typeface="+mj-cs"/>
              </a:rPr>
              <a:t>TRANSGENIC CATTLE</a:t>
            </a: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 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  <p:sp>
        <p:nvSpPr>
          <p:cNvPr id="1048660" name="Content Placeholder 1"/>
          <p:cNvSpPr txBox="1"/>
          <p:nvPr/>
        </p:nvSpPr>
        <p:spPr>
          <a:xfrm>
            <a:off x="533400" y="4495800"/>
            <a:ext cx="8229600" cy="28193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methodology for making transgenic cattle is the same as that used to make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transgenic mice in microinjection method.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2097166" name="Picture 5" descr="2CA8ZIU9ACARM68DBCAPWESATCAW9NADLCAJ8LHI4CAHRY4WGCAKD2ZSICAZHC28MCA8EO074CA52MO37CAGR5DALCAE5ZUQJCA18HCKYCAC2NQQYCAGSAV6UCAY5LB2FCAEVB2ZWCAGPCMICCAW8N0F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97167" name="Picture 6" descr="0CATIZFA7CAEPRA4CCAEBZJBSCAFEBLYKCAUE0O94CADDGP1LCAVJFY55CA8E4FSTCA4MBJC5CAL401LCCASF1HB7CAV280D9CACS7R99CADH4VZZCAX7KB74CANRVN90CAZ5OCFZCAU16O5WCAZ8U32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3352800"/>
            <a:ext cx="1828800" cy="121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Many strains of transgenic chickens have been developed  by introducing various foreign genes.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Transgenic methodology has been employed to create :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Transgenic virus resistant chickens.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Transgenic bacteria resistant chickens.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Transgenic chickens with high quality proteins in their meat.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TRANSGENIC POULTRY 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097168" name="Picture 3" descr="JCAQN2R7JCAZE6YGGCAI2E99PCAZB9KWICAB0VRH0CA89SAJACAW48LE9CA7BEKVGCA8CWRMJCA1HPW95CAX8HP5SCA8J1O6QCA1HQZVCCA0YDI69CAX2WWVNCA9CH357CAP591MOCAOAMUQXCAREI9B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0"/>
            <a:ext cx="175260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fishes fertilization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developmanet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external.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rDNA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introduced in to the zygote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microinjection.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Freshly laid eggs are collected from water.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foreign gene is microinjected into the cytoplasm of the eggs or 4 celled embryos.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zygotes or embryos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cultured separately in a temperature controlled tank.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TRANSGENIC FISHES 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097169" name="Picture 3" descr="OCA10BB9ZCABRGT3KCAXE66TBCAA01Q12CAZ13QPXCAANHK2QCAGT3URNCASJAHFICABJS3JYCAUAKNK5CATRG5RTCAQBXW6RCAOZCTK2CABI2GA0CA00A5ISCA0JD45ACA8Z7VBRCAP7HLBGCAEMEHF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0"/>
            <a:ext cx="18288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proper research and careful use the transgenic animals can go a long way in solving several problems for which science doesn’t have a solution till now.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  <a:cs typeface="Times New Roman" pitchFamily="18" charset="0"/>
              </a:rPr>
              <a:t>CONCLUSION</a:t>
            </a:r>
            <a:endParaRPr lang="en-US" dirty="0">
              <a:latin typeface="Algerian" pitchFamily="82" charset="0"/>
              <a:cs typeface="Times New Roman" pitchFamily="18" charset="0"/>
            </a:endParaRPr>
          </a:p>
        </p:txBody>
      </p:sp>
      <p:pic>
        <p:nvPicPr>
          <p:cNvPr id="2097170" name="Picture 6" descr="ICAZYM3HFCAE3MHN9CAPSPBHCCAY2SL3KCA837Q3WCACDE52TCA2OCO1UCA4O7523CA62H4ETCAHEN0TZCALZ9HDHCA3TNHRKCAAH9W1XCAE7Q3RCCAU192DOCA0SBBZ0CAIAHAEECAY16VGRCAA2UGZ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352800"/>
            <a:ext cx="3429000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1" name="Picture 3" descr="YCA30CPPHCAQWQTNVCAN7XEMNCA3PSOKKCA3SU0A7CA918PQACA9CK875CAXXF6NZCAK059BCCABGOSNFCA58T18QCA1JID2TCA9SKKT6CAR8G6CRCAJ20JN7CA8JZVFECA2659WVCAPH82JZCALPYUX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914400"/>
            <a:ext cx="4648200" cy="457199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TRANSGENIC MICE.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METHODS OF TRANSGENIC MICE.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1.RETROVIRAL METHOD. </a:t>
            </a:r>
          </a:p>
          <a:p>
            <a:pPr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2.MICROINJECTION METHOD.</a:t>
            </a:r>
          </a:p>
          <a:p>
            <a:pPr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3.TRANSFECTION.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APPLICATIONS OF TRANSGENIC MICE.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CONCLUSION.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                    CONTENT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097159" name="Picture 5" descr="dk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237" y="0"/>
            <a:ext cx="2290763" cy="2038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Genetically manipulated animals having introduced gene in their genetic make up are called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TRANSGENIC ANIMALS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They are also known as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TRANSGENICS.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Transgenic mice, sheep, cattle, goats, rabbits, poultry,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fishes,mosquitoes,etc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., have been developed by using  genetic engineering methods.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itchFamily="82" charset="0"/>
              </a:rPr>
              <a:t>INTRODUCTION 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097160" name="Picture 4" descr="r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4267200"/>
            <a:ext cx="266700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Content Placeholder 1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5051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Transgenic mice have been developed since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1980.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have many applications 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modern biology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three methods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construct transgenic mice with novel insert gene.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TRANSGENIC MICE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097161" name="Picture 3" descr="LCACTUWOFCANMS35UCAB0YQKDCARD3IN5CAVZVHTXCAF5CYH7CA5OICVKCAH9DHEBCAPS0CCACAKQ3422CAU0UWHBCAW93KG3CAZGB946CA55A3PXCANPL1N8CAYOPC7DCAHE6EOUCADZHGDOCA0STMH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0"/>
            <a:ext cx="1981200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lgerian" pitchFamily="82" charset="0"/>
              </a:rPr>
              <a:t>METHODS OF TRANSGENIC MICE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1048630" name="Rectangle 6"/>
          <p:cNvSpPr/>
          <p:nvPr/>
        </p:nvSpPr>
        <p:spPr>
          <a:xfrm>
            <a:off x="1981200" y="1981200"/>
            <a:ext cx="5257800" cy="3429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1.RETROVIRAL METHOD.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2.MICROINJECTION METHOD.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3.EMBRYONIC STEM CELL METHOD .</a:t>
            </a: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of foreign DNA into eggs with the help of a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retrovirus  vector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 called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RETROVIRAL METHOD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Small foreign genes. Less than 8kbp can be transferred to recipient cells through retrovirus vectors.</a:t>
            </a:r>
          </a:p>
          <a:p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MURINE LEUKAEMIA VIRUS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most common retrovirus being used to introduce genes into animals cells.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RETROVIRAL METHOD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2097162" name="Picture 3" descr="6CAQ3B4D2CA2I6HQZCAAK1Y05CABYVWR0CAMTJGOJCATDD1ZYCACO4W3VCAC8KNFPCAGY01HSCA2SYS31CAEMSQQMCA9M16CNCAS5216MCAVGZ9WLCA76VG1ECAF6ZCN9CAF0MYBRCA8RL49ECAMNSMR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45720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ectangle 2"/>
          <p:cNvSpPr/>
          <p:nvPr/>
        </p:nvSpPr>
        <p:spPr>
          <a:xfrm>
            <a:off x="457200" y="914400"/>
            <a:ext cx="8077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mouse line is infected with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murine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leukaemia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virus.RNA of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MuLV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produces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DNA by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reverse transcription . 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4" name="Rectangle 7"/>
          <p:cNvSpPr/>
          <p:nvPr/>
        </p:nvSpPr>
        <p:spPr>
          <a:xfrm>
            <a:off x="457200" y="2667000"/>
            <a:ext cx="83058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proviral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DNA isolated from the cell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line.The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foreign gene is linked with a neomycin resistance gene using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DNA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ligase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5" name="Down Arrow 10"/>
          <p:cNvSpPr/>
          <p:nvPr/>
        </p:nvSpPr>
        <p:spPr>
          <a:xfrm flipH="1">
            <a:off x="4191000" y="19812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36" name="Down Arrow 11"/>
          <p:cNvSpPr/>
          <p:nvPr/>
        </p:nvSpPr>
        <p:spPr>
          <a:xfrm flipH="1">
            <a:off x="4191000" y="38100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37" name="Rectangle 14"/>
          <p:cNvSpPr/>
          <p:nvPr/>
        </p:nvSpPr>
        <p:spPr>
          <a:xfrm>
            <a:off x="457200" y="4572000"/>
            <a:ext cx="8382000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foreign gene is inserted into the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proviral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DNA using a proper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restriction enzyme and DNA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ligase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resulting hybrid DNA is called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rDNA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Rectangle 6"/>
          <p:cNvSpPr/>
          <p:nvPr/>
        </p:nvSpPr>
        <p:spPr>
          <a:xfrm>
            <a:off x="457200" y="0"/>
            <a:ext cx="3154680" cy="6883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lgerian" pitchFamily="82" charset="0"/>
              </a:rPr>
              <a:t>FLOWCHART</a:t>
            </a:r>
            <a:endParaRPr lang="en-US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Rectangle 1"/>
          <p:cNvSpPr/>
          <p:nvPr/>
        </p:nvSpPr>
        <p:spPr>
          <a:xfrm>
            <a:off x="457200" y="0"/>
            <a:ext cx="8229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rDNA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introduced into a mouse cell line by using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calcium phosphate mediated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transfection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cell line is then infected with a helper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MuLV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that can produce viral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capsid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but cannot replicate or with a mutant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MuLV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which has no signal for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invivo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packaging.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0" name="Down Arrow 2"/>
          <p:cNvSpPr/>
          <p:nvPr/>
        </p:nvSpPr>
        <p:spPr>
          <a:xfrm>
            <a:off x="4114800" y="19050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41" name="Rectangle 3"/>
          <p:cNvSpPr/>
          <p:nvPr/>
        </p:nvSpPr>
        <p:spPr>
          <a:xfrm>
            <a:off x="457200" y="2590800"/>
            <a:ext cx="82296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RNA of the helper virus produces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viral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capsid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rDNA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produces recombinant viral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RNA.The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latter gets packaged in the viral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capsid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form infective recombinant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MuLV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particles.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2" name="Down Arrow 4"/>
          <p:cNvSpPr/>
          <p:nvPr/>
        </p:nvSpPr>
        <p:spPr>
          <a:xfrm>
            <a:off x="4114800" y="38100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43" name="Rectangle 5"/>
          <p:cNvSpPr/>
          <p:nvPr/>
        </p:nvSpPr>
        <p:spPr>
          <a:xfrm>
            <a:off x="457200" y="4572000"/>
            <a:ext cx="8382000" cy="14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Eggs of mouse are collected and fertilized in vitro to form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zygotes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reaching 8 celled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stage,the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mouse embryos are infected with the recombinant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MuLV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1158</Words>
  <Application>Microsoft Office PowerPoint</Application>
  <PresentationFormat>On-screen Show (4:3)</PresentationFormat>
  <Paragraphs>109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Algerian</vt:lpstr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                    CONTENT</vt:lpstr>
      <vt:lpstr>INTRODUCTION </vt:lpstr>
      <vt:lpstr>TRANSGENIC MICE</vt:lpstr>
      <vt:lpstr>METHODS OF TRANSGENIC MICE </vt:lpstr>
      <vt:lpstr>RETROVIRAL METHOD</vt:lpstr>
      <vt:lpstr>PowerPoint Presentation</vt:lpstr>
      <vt:lpstr>PowerPoint Presentation</vt:lpstr>
      <vt:lpstr>PowerPoint Presentation</vt:lpstr>
      <vt:lpstr>PowerPoint Presentation</vt:lpstr>
      <vt:lpstr>MICROINJECTION </vt:lpstr>
      <vt:lpstr>PowerPoint Presentation</vt:lpstr>
      <vt:lpstr>PowerPoint Presentation</vt:lpstr>
      <vt:lpstr>EMBRYONIC STEM CELLS </vt:lpstr>
      <vt:lpstr>PowerPoint Presentation</vt:lpstr>
      <vt:lpstr>PowerPoint Presentation</vt:lpstr>
      <vt:lpstr>PowerPoint Presentation</vt:lpstr>
      <vt:lpstr> </vt:lpstr>
      <vt:lpstr>ANIMAL PHARMING </vt:lpstr>
      <vt:lpstr>TRANSGENIC POULTRY </vt:lpstr>
      <vt:lpstr>TRANSGENIC FISHES </vt:lpstr>
      <vt:lpstr>CONCLUSION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sai ma</dc:creator>
  <cp:lastModifiedBy>Admin</cp:lastModifiedBy>
  <cp:revision>1</cp:revision>
  <dcterms:created xsi:type="dcterms:W3CDTF">2020-05-06T05:19:08Z</dcterms:created>
  <dcterms:modified xsi:type="dcterms:W3CDTF">2020-06-26T08:56:08Z</dcterms:modified>
</cp:coreProperties>
</file>