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0"/>
  </p:notesMasterIdLst>
  <p:sldIdLst>
    <p:sldId id="279" r:id="rId2"/>
    <p:sldId id="258" r:id="rId3"/>
    <p:sldId id="276" r:id="rId4"/>
    <p:sldId id="278" r:id="rId5"/>
    <p:sldId id="259" r:id="rId6"/>
    <p:sldId id="260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ni" initials="M" lastIdx="1" clrIdx="0">
    <p:extLst>
      <p:ext uri="{19B8F6BF-5375-455C-9EA6-DF929625EA0E}">
        <p15:presenceInfo xmlns:p15="http://schemas.microsoft.com/office/powerpoint/2012/main" userId="Mani" providerId="None"/>
      </p:ext>
    </p:extLst>
  </p:cmAuthor>
  <p:cmAuthor id="2" name="Unknown User" initials="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86397" autoAdjust="0"/>
  </p:normalViewPr>
  <p:slideViewPr>
    <p:cSldViewPr snapToGrid="0">
      <p:cViewPr varScale="1">
        <p:scale>
          <a:sx n="74" d="100"/>
          <a:sy n="74" d="100"/>
        </p:scale>
        <p:origin x="534" y="78"/>
      </p:cViewPr>
      <p:guideLst/>
    </p:cSldViewPr>
  </p:slideViewPr>
  <p:outlineViewPr>
    <p:cViewPr>
      <p:scale>
        <a:sx n="33" d="100"/>
        <a:sy n="33" d="100"/>
      </p:scale>
      <p:origin x="0" y="-192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02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4CC391-86EA-4A05-B5BA-83540E187AB2}" type="datetimeFigureOut">
              <a:rPr lang="en-US" smtClean="0"/>
              <a:t>6/26/2020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A97894-F75D-471E-8898-2E1502D222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894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9702743"/>
              </p:ext>
            </p:extLst>
          </p:nvPr>
        </p:nvGraphicFramePr>
        <p:xfrm>
          <a:off x="1676400" y="1"/>
          <a:ext cx="8915400" cy="23698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676400"/>
                <a:gridCol w="7239000"/>
              </a:tblGrid>
              <a:tr h="22097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/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Sengamala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Thayaar</a:t>
                      </a:r>
                      <a:r>
                        <a:rPr lang="en-US" sz="2400" b="1" dirty="0"/>
                        <a:t> Educational Trust Women’s College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(Affiliated to </a:t>
                      </a:r>
                      <a:r>
                        <a:rPr lang="en-US" sz="1600" b="1" dirty="0" err="1"/>
                        <a:t>Bharathidasan</a:t>
                      </a:r>
                      <a:r>
                        <a:rPr lang="en-US" sz="1600" b="1" dirty="0"/>
                        <a:t> University)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(Accredited with ‘A’ Grade {3.45/4.00} By NAAC)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(An ISO 9001: 2015 Certified Institution)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Sundarakkottai</a:t>
                      </a:r>
                      <a:r>
                        <a:rPr lang="en-US" sz="2400" b="1" dirty="0"/>
                        <a:t>, Mannargudi-614 016.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Thiruvarur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/>
                        <a:t>(Dt.), Tamil Nadu, India</a:t>
                      </a:r>
                      <a:r>
                        <a:rPr lang="en-US" sz="2000" b="1" dirty="0"/>
                        <a:t>.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1" y="304800"/>
            <a:ext cx="1669903" cy="176571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524000" y="2697778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MEC III-BASIC BIOTECHNOLOGY-16SMBEBC3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24000" y="3933057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R. ANURADHA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ASSISTANT PROFESSOR &amp; HEAD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PG &amp; RESEARCH DEPARTMENT OF </a:t>
            </a:r>
            <a:r>
              <a:rPr lang="en-US" sz="2400" b="1" dirty="0" smtClean="0">
                <a:solidFill>
                  <a:srgbClr val="0070C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BIOCHEMISTRY</a:t>
            </a:r>
            <a:endParaRPr lang="en-US" sz="24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6624129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9F2AE13-2D73-483E-BED7-C58CFA22E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9AF088E-F28F-4207-8153-7DB6E4616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3486" y="493486"/>
            <a:ext cx="11234057" cy="5918199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A starter culture of Propionibacterium </a:t>
            </a:r>
            <a:r>
              <a:rPr lang="en-US" sz="3200" dirty="0" err="1"/>
              <a:t>shermanii</a:t>
            </a:r>
            <a:r>
              <a:rPr lang="en-US" sz="3200" dirty="0"/>
              <a:t> is made to use as an inoculum</a:t>
            </a:r>
          </a:p>
          <a:p>
            <a:r>
              <a:rPr lang="en-US" sz="3200" dirty="0"/>
              <a:t>Such improved strains produce 50,000 times more vitamin b12 than the wild strains.</a:t>
            </a:r>
          </a:p>
          <a:p>
            <a:r>
              <a:rPr lang="en-US" sz="3200" dirty="0"/>
              <a:t>This is a great boon for biotechnologists to increase the production of vitamin b12.</a:t>
            </a:r>
          </a:p>
        </p:txBody>
      </p:sp>
    </p:spTree>
    <p:extLst>
      <p:ext uri="{BB962C8B-B14F-4D97-AF65-F5344CB8AC3E}">
        <p14:creationId xmlns:p14="http://schemas.microsoft.com/office/powerpoint/2010/main" val="2823140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ADF6A1-C6E8-4D51-BB13-E7196D228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ANAEROBIC FERMENTATION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BF2ED5A-6EBD-4569-B0B2-2EBE7A3E4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057" y="2380343"/>
            <a:ext cx="11132457" cy="4325257"/>
          </a:xfrm>
        </p:spPr>
        <p:txBody>
          <a:bodyPr>
            <a:normAutofit/>
          </a:bodyPr>
          <a:lstStyle/>
          <a:p>
            <a:r>
              <a:rPr lang="en-US" sz="3200" dirty="0"/>
              <a:t>The fermentation is a batch fermentation.</a:t>
            </a:r>
          </a:p>
          <a:p>
            <a:r>
              <a:rPr lang="en-US" sz="3200" dirty="0"/>
              <a:t>The sterilized medium is filled in a stirred tank fermenter</a:t>
            </a:r>
          </a:p>
          <a:p>
            <a:r>
              <a:rPr lang="en-US" sz="3200" dirty="0"/>
              <a:t>Anaerobic condition is maintained to encourage the production of 5,6-dimethyl benzimidazole cobalamin (DBC) by </a:t>
            </a:r>
            <a:r>
              <a:rPr lang="en-US" sz="3200" i="1" dirty="0" err="1"/>
              <a:t>Shermanii</a:t>
            </a:r>
            <a:r>
              <a:rPr lang="en-US" sz="3200" i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947802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E541F-BDC1-4A80-93BD-7438C7ED0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AEROBIC FERMENTATION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xmlns="" id="{E0E9B427-63EB-424B-A22A-6488705BC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72" y="2603500"/>
            <a:ext cx="11088914" cy="4116614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Anaerobic fermentation is over , sterile air is pumped in to the fermenter .</a:t>
            </a:r>
          </a:p>
          <a:p>
            <a:r>
              <a:rPr lang="en-US" sz="3200" dirty="0"/>
              <a:t>The culture is stirred well for proper aeration .</a:t>
            </a:r>
          </a:p>
          <a:p>
            <a:r>
              <a:rPr lang="en-US" sz="3200" dirty="0"/>
              <a:t>Aerobic fermentation is performed for 4 days. </a:t>
            </a:r>
          </a:p>
          <a:p>
            <a:r>
              <a:rPr lang="en-US" sz="3200" dirty="0"/>
              <a:t>Some amount of DBC and  pseudovitaminb12 ( (</a:t>
            </a:r>
            <a:r>
              <a:rPr lang="en-US" sz="3200" dirty="0" err="1"/>
              <a:t>adeninyl</a:t>
            </a:r>
            <a:r>
              <a:rPr lang="en-US" sz="3200" dirty="0"/>
              <a:t> cobalamin ) are produced . DBC and </a:t>
            </a:r>
            <a:r>
              <a:rPr lang="en-US" sz="3200" dirty="0" err="1"/>
              <a:t>pseudovitamin</a:t>
            </a:r>
            <a:r>
              <a:rPr lang="en-US" sz="3200" dirty="0"/>
              <a:t> b12 are immediate precursors of cyanocobalamin.</a:t>
            </a:r>
          </a:p>
          <a:p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117693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28FF2B8-A6C8-4A17-957D-EBED9BB1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RECOVERY OF CYANOCOBALAMINE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3EEF7D7-242E-4121-8326-EA6C9EDD6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5086" y="2438399"/>
            <a:ext cx="11059885" cy="420914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Inside the microbial cells cyanocobalamin exists in the form of natural substances such as DBC and pseudovitaminb12 . </a:t>
            </a:r>
          </a:p>
          <a:p>
            <a:r>
              <a:rPr lang="en-US" sz="3200" dirty="0"/>
              <a:t>The cultured broth contains 10-23 mg per </a:t>
            </a:r>
            <a:r>
              <a:rPr lang="en-US" sz="3200" dirty="0" smtClean="0"/>
              <a:t>liter.</a:t>
            </a:r>
            <a:endParaRPr lang="en-US" sz="3200" dirty="0"/>
          </a:p>
          <a:p>
            <a:r>
              <a:rPr lang="en-US" sz="3200" dirty="0"/>
              <a:t>It is harvested and centrifuged at a high speed to get a concentrated mass of </a:t>
            </a:r>
            <a:r>
              <a:rPr lang="en-US" sz="3200" dirty="0" smtClean="0"/>
              <a:t>cells. </a:t>
            </a:r>
            <a:endParaRPr lang="en-US" sz="3200" dirty="0"/>
          </a:p>
          <a:p>
            <a:r>
              <a:rPr lang="en-US" sz="3200" dirty="0"/>
              <a:t>The cell is treated with a dilute acid and heat shock at 10-39 </a:t>
            </a:r>
            <a:r>
              <a:rPr lang="en-US" sz="3200" dirty="0" smtClean="0"/>
              <a:t>C.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466476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C2E0E5C-837F-4C91-BBC3-D2D5000900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8F9693-0704-4296-A0B8-A810526E8B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7" y="537029"/>
            <a:ext cx="11234057" cy="5950857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sz="3200" dirty="0"/>
              <a:t>During this treatment ,precursors of vitamin b12 are released free.</a:t>
            </a:r>
          </a:p>
          <a:p>
            <a:r>
              <a:rPr lang="en-US" sz="3200" dirty="0"/>
              <a:t>Then it is treated with a cyanide solution to split the pseudovitaminb12 and DBC. As a result cyanocobalamin (vitamin b12) is released free in the solution .</a:t>
            </a:r>
          </a:p>
        </p:txBody>
      </p:sp>
    </p:spTree>
    <p:extLst>
      <p:ext uri="{BB962C8B-B14F-4D97-AF65-F5344CB8AC3E}">
        <p14:creationId xmlns:p14="http://schemas.microsoft.com/office/powerpoint/2010/main" val="20708881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CCF915-9023-4160-94CD-72CAF7CBD8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82A5665-E631-445A-8F36-6E33BD3AEC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4458" y="493485"/>
            <a:ext cx="11234056" cy="616857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  <a:p>
            <a:r>
              <a:rPr lang="en-US" sz="3200" dirty="0"/>
              <a:t>Cyanocobalamin in the liquid is separated by using an adsorption column chromatography with IRC-50 resin . The adsorbed cyanocobalamin is then eluted out of the column using a phenolic </a:t>
            </a:r>
            <a:r>
              <a:rPr lang="en-US" sz="3200" dirty="0" smtClean="0"/>
              <a:t>solvent.</a:t>
            </a: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93509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BF0735-2048-47CF-9A0C-B439CA3117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213FD39-464E-4E60-9BEF-066D78AFCE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2603500"/>
            <a:ext cx="11190514" cy="3416300"/>
          </a:xfrm>
        </p:spPr>
        <p:txBody>
          <a:bodyPr>
            <a:normAutofit/>
          </a:bodyPr>
          <a:lstStyle/>
          <a:p>
            <a:r>
              <a:rPr lang="en-US" sz="3200" dirty="0"/>
              <a:t>It is a food preservative.</a:t>
            </a:r>
          </a:p>
          <a:p>
            <a:r>
              <a:rPr lang="en-US" sz="3200" dirty="0"/>
              <a:t>It is a cofactor.</a:t>
            </a:r>
          </a:p>
          <a:p>
            <a:r>
              <a:rPr lang="en-US" sz="3200" dirty="0"/>
              <a:t>It is a protective medicine.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84828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AB1FC35-DE2E-4AA4-8B5C-5F91292D0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75CD07E-E525-4A38-A8B2-354703779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8186" y="2658864"/>
            <a:ext cx="11204620" cy="4038150"/>
          </a:xfrm>
        </p:spPr>
        <p:txBody>
          <a:bodyPr>
            <a:normAutofit/>
          </a:bodyPr>
          <a:lstStyle/>
          <a:p>
            <a:r>
              <a:rPr lang="en-US" sz="3200" dirty="0"/>
              <a:t>The solvent fraction is evaporated by exposing it to atmospheric air .</a:t>
            </a:r>
          </a:p>
          <a:p>
            <a:r>
              <a:rPr lang="en-US" sz="3200" dirty="0"/>
              <a:t>As a result ,crystals of cyanocobalamin is let in the vessel.</a:t>
            </a:r>
          </a:p>
          <a:p>
            <a:r>
              <a:rPr lang="en-US" sz="3200" dirty="0"/>
              <a:t>It is stored for future use.</a:t>
            </a:r>
          </a:p>
        </p:txBody>
      </p:sp>
    </p:spTree>
    <p:extLst>
      <p:ext uri="{BB962C8B-B14F-4D97-AF65-F5344CB8AC3E}">
        <p14:creationId xmlns:p14="http://schemas.microsoft.com/office/powerpoint/2010/main" val="12028667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DBB597-C5B8-4EAC-9B09-344072DF2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512212">
            <a:off x="2264228" y="2370667"/>
            <a:ext cx="7716385" cy="1823962"/>
          </a:xfrm>
        </p:spPr>
        <p:txBody>
          <a:bodyPr/>
          <a:lstStyle/>
          <a:p>
            <a:r>
              <a:rPr lang="en-US" sz="9600" b="1" dirty="0">
                <a:solidFill>
                  <a:srgbClr val="FFC000"/>
                </a:solidFill>
              </a:rPr>
              <a:t>THANK YOU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9A4C7D97-F035-4E8C-90BC-45863E24D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 flipV="1">
            <a:off x="11710851" y="3428998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1462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A8501D-34B2-4800-A624-4C4346C791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6000" b="1" dirty="0" smtClean="0">
                <a:solidFill>
                  <a:schemeClr val="accent2">
                    <a:lumMod val="75000"/>
                  </a:schemeClr>
                </a:solidFill>
              </a:rPr>
              <a:t>VITAMIN  B12</a:t>
            </a:r>
            <a:endParaRPr lang="en-US" sz="6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650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701396-1988-6B4F-AFC1-B598B0BF3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4954" y="973667"/>
            <a:ext cx="8761413" cy="847846"/>
          </a:xfrm>
        </p:spPr>
        <p:txBody>
          <a:bodyPr/>
          <a:lstStyle/>
          <a:p>
            <a:r>
              <a:rPr lang="en-GB"/>
              <a:t>INTRODUCTION OF VITAMIN B12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D226A1F-C9B2-0541-89D6-26D576933D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/>
              <a:t>Vitamins are organic compounds which are essential for normal metabolism ,growth and development of body .</a:t>
            </a:r>
          </a:p>
          <a:p>
            <a:r>
              <a:rPr lang="en-GB" sz="3200"/>
              <a:t>They are important for normal functioning and maintaining proper health of the body.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6346704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2F2AE0-90F5-4341-8C50-F50D9BA18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VITAMIN B12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C70CC3A-FF6D-C547-A271-E314F36767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3200"/>
              <a:t>Cyanocobalamine is VITAMIN B12 the important vitamin required in the human was first isolated from liver cells animal 1942 by Riches and Smith .</a:t>
            </a:r>
          </a:p>
          <a:p>
            <a:r>
              <a:rPr lang="en-GB" sz="3200"/>
              <a:t>It is an industrial product . It is product by bacteria . It is obtained by fermentation.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2818964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52949B2-C2F4-48DE-B5AC-071209957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MICROBIAL PRODUCTION OF VIT B12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A92759B-FD6C-4537-AB17-2540F21569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200" y="2603500"/>
            <a:ext cx="10960100" cy="4102100"/>
          </a:xfrm>
        </p:spPr>
        <p:txBody>
          <a:bodyPr>
            <a:normAutofit/>
          </a:bodyPr>
          <a:lstStyle/>
          <a:p>
            <a:r>
              <a:rPr lang="en-US" sz="3200" dirty="0"/>
              <a:t>Formulation of medium</a:t>
            </a:r>
          </a:p>
          <a:p>
            <a:r>
              <a:rPr lang="en-US" sz="3200" dirty="0"/>
              <a:t>Sterilization of medium</a:t>
            </a:r>
          </a:p>
          <a:p>
            <a:r>
              <a:rPr lang="en-US" sz="3200" dirty="0"/>
              <a:t>Making starter cultures</a:t>
            </a:r>
          </a:p>
          <a:p>
            <a:r>
              <a:rPr lang="en-US" sz="3200" dirty="0"/>
              <a:t>Anaerobic fermentation</a:t>
            </a:r>
          </a:p>
          <a:p>
            <a:r>
              <a:rPr lang="en-US" sz="3200" dirty="0"/>
              <a:t>Aerobic fermentation</a:t>
            </a:r>
          </a:p>
          <a:p>
            <a:r>
              <a:rPr lang="en-US" sz="3200" dirty="0"/>
              <a:t>Recovery of vitamin b12</a:t>
            </a:r>
          </a:p>
        </p:txBody>
      </p:sp>
    </p:spTree>
    <p:extLst>
      <p:ext uri="{BB962C8B-B14F-4D97-AF65-F5344CB8AC3E}">
        <p14:creationId xmlns:p14="http://schemas.microsoft.com/office/powerpoint/2010/main" val="1881661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ADDA62C-6623-4AA8-982C-4E735CF7D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FORMULATION OF MEDIUM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EFB5066-0670-490F-8000-218978B7C3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900" y="2781300"/>
            <a:ext cx="11061700" cy="3619500"/>
          </a:xfrm>
        </p:spPr>
        <p:txBody>
          <a:bodyPr>
            <a:normAutofit/>
          </a:bodyPr>
          <a:lstStyle/>
          <a:p>
            <a:r>
              <a:rPr lang="en-US" sz="3200" dirty="0"/>
              <a:t>Corn steep liquor , Beet molasses , Soya bean ,  glucose is used as the carbon source.</a:t>
            </a:r>
          </a:p>
          <a:p>
            <a:r>
              <a:rPr lang="en-US" sz="3200" dirty="0"/>
              <a:t>Ammonium phosphate or ammonium hydroxide is nitrogen source .</a:t>
            </a:r>
          </a:p>
          <a:p>
            <a:r>
              <a:rPr lang="en-US" sz="3200" dirty="0"/>
              <a:t>PH 7 is the most likely for Cyanocobalamin </a:t>
            </a:r>
          </a:p>
          <a:p>
            <a:pPr marL="0" indent="0">
              <a:buNone/>
            </a:pPr>
            <a:r>
              <a:rPr lang="en-US" sz="3200" dirty="0"/>
              <a:t>  production.</a:t>
            </a:r>
          </a:p>
        </p:txBody>
      </p:sp>
    </p:spTree>
    <p:extLst>
      <p:ext uri="{BB962C8B-B14F-4D97-AF65-F5344CB8AC3E}">
        <p14:creationId xmlns:p14="http://schemas.microsoft.com/office/powerpoint/2010/main" val="4050545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2BE0379-27B1-441F-9B0F-EE2EABCA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CHART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994C2904-1229-4542-9215-301F286B17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3486" y="2235200"/>
            <a:ext cx="11205027" cy="4622800"/>
          </a:xfrm>
        </p:spPr>
      </p:pic>
    </p:spTree>
    <p:extLst>
      <p:ext uri="{BB962C8B-B14F-4D97-AF65-F5344CB8AC3E}">
        <p14:creationId xmlns:p14="http://schemas.microsoft.com/office/powerpoint/2010/main" val="1529087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10D88A-41A5-44C9-8908-55FAC6611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STERILIZATION OF MEDIUM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E702F379-B5A7-448D-9508-C4881C24FF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9357" y="2467429"/>
            <a:ext cx="11020129" cy="4281714"/>
          </a:xfrm>
        </p:spPr>
        <p:txBody>
          <a:bodyPr>
            <a:normAutofit/>
          </a:bodyPr>
          <a:lstStyle/>
          <a:p>
            <a:r>
              <a:rPr lang="en-US" sz="3200" dirty="0"/>
              <a:t>Medium is sterilized by autoclaving .</a:t>
            </a:r>
          </a:p>
          <a:p>
            <a:r>
              <a:rPr lang="en-US" sz="3200" dirty="0"/>
              <a:t>The sterilized medium is then used for fermentation</a:t>
            </a:r>
          </a:p>
        </p:txBody>
      </p:sp>
    </p:spTree>
    <p:extLst>
      <p:ext uri="{BB962C8B-B14F-4D97-AF65-F5344CB8AC3E}">
        <p14:creationId xmlns:p14="http://schemas.microsoft.com/office/powerpoint/2010/main" val="770510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BFC2824-CA9C-4FAD-B6C1-FC4D98638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STARTER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4FDD14F-E483-4159-9ACA-04A1C911F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3095" y="2411897"/>
            <a:ext cx="11105321" cy="434671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 process organism is selected and grown in large flasks for being used as an </a:t>
            </a:r>
            <a:r>
              <a:rPr lang="en-US" sz="3200" b="1" i="1" dirty="0"/>
              <a:t>inoculum.</a:t>
            </a:r>
          </a:p>
          <a:p>
            <a:r>
              <a:rPr lang="en-US" sz="3200" i="1" dirty="0"/>
              <a:t>    bacillus megaterium</a:t>
            </a:r>
          </a:p>
          <a:p>
            <a:r>
              <a:rPr lang="en-US" sz="3200" i="1" dirty="0"/>
              <a:t>    Streptomyces olivaceous </a:t>
            </a:r>
          </a:p>
          <a:p>
            <a:r>
              <a:rPr lang="en-US" sz="3200" i="1" dirty="0"/>
              <a:t>    Propionibacterium </a:t>
            </a:r>
            <a:r>
              <a:rPr lang="en-US" sz="3200" i="1" dirty="0" err="1"/>
              <a:t>shermanii</a:t>
            </a:r>
            <a:endParaRPr lang="en-US" sz="3200" i="1" dirty="0"/>
          </a:p>
          <a:p>
            <a:r>
              <a:rPr lang="en-US" sz="3200" i="1" dirty="0"/>
              <a:t>    Propionibacterium </a:t>
            </a:r>
            <a:r>
              <a:rPr lang="en-US" sz="3200" i="1" dirty="0" err="1"/>
              <a:t>freudenreichii</a:t>
            </a:r>
            <a:endParaRPr lang="en-US" sz="3200" i="1" dirty="0"/>
          </a:p>
          <a:p>
            <a:r>
              <a:rPr lang="en-US" sz="3200" i="1" dirty="0"/>
              <a:t>    Pseudomonas </a:t>
            </a:r>
            <a:r>
              <a:rPr lang="en-US" sz="3200" i="1" dirty="0" err="1"/>
              <a:t>denitrificans</a:t>
            </a:r>
            <a:endParaRPr lang="en-US" sz="3200" i="1" dirty="0"/>
          </a:p>
          <a:p>
            <a:r>
              <a:rPr lang="en-US" sz="3200" i="1" dirty="0"/>
              <a:t>    Rhodopseudomonas species.</a:t>
            </a:r>
          </a:p>
          <a:p>
            <a:endParaRPr lang="en-US" sz="3200" i="1" dirty="0"/>
          </a:p>
          <a:p>
            <a:pPr marL="0" indent="0">
              <a:buNone/>
            </a:pPr>
            <a:endParaRPr lang="en-US" sz="3200" b="1" i="1" dirty="0"/>
          </a:p>
          <a:p>
            <a:pPr marL="0" indent="0">
              <a:buNone/>
            </a:pP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33076291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VITAMIN B12</Template>
  <TotalTime>41</TotalTime>
  <Words>593</Words>
  <Application>Microsoft Office PowerPoint</Application>
  <PresentationFormat>Widescreen</PresentationFormat>
  <Paragraphs>87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Century Gothic</vt:lpstr>
      <vt:lpstr>Times New Roman</vt:lpstr>
      <vt:lpstr>Wingdings 3</vt:lpstr>
      <vt:lpstr>Ion Boardroom</vt:lpstr>
      <vt:lpstr>PowerPoint Presentation</vt:lpstr>
      <vt:lpstr>VITAMIN  B12</vt:lpstr>
      <vt:lpstr>INTRODUCTION OF VITAMIN B12 </vt:lpstr>
      <vt:lpstr>VITAMIN B12 </vt:lpstr>
      <vt:lpstr>MICROBIAL PRODUCTION OF VIT B12</vt:lpstr>
      <vt:lpstr>FORMULATION OF MEDIUM</vt:lpstr>
      <vt:lpstr>FLOW CHART</vt:lpstr>
      <vt:lpstr>STERILIZATION OF MEDIUM</vt:lpstr>
      <vt:lpstr>MAKING STARTER CULTURE</vt:lpstr>
      <vt:lpstr> </vt:lpstr>
      <vt:lpstr>ANAEROBIC FERMENTATION</vt:lpstr>
      <vt:lpstr>AEROBIC FERMENTATION</vt:lpstr>
      <vt:lpstr>RECOVERY OF CYANOCOBALAMINE</vt:lpstr>
      <vt:lpstr>PowerPoint Presentation</vt:lpstr>
      <vt:lpstr>PowerPoint Presentation</vt:lpstr>
      <vt:lpstr>APPLICATION</vt:lpstr>
      <vt:lpstr>CONCLUSION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VITAMIN B12</dc:title>
  <dc:creator>Mani</dc:creator>
  <cp:lastModifiedBy>Admin</cp:lastModifiedBy>
  <cp:revision>18</cp:revision>
  <dcterms:created xsi:type="dcterms:W3CDTF">2020-05-08T08:21:35Z</dcterms:created>
  <dcterms:modified xsi:type="dcterms:W3CDTF">2020-06-26T09:48:36Z</dcterms:modified>
</cp:coreProperties>
</file>