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6" r:id="rId3"/>
    <p:sldId id="263" r:id="rId4"/>
    <p:sldId id="258" r:id="rId5"/>
    <p:sldId id="259" r:id="rId6"/>
    <p:sldId id="264" r:id="rId7"/>
    <p:sldId id="265" r:id="rId8"/>
    <p:sldId id="260" r:id="rId9"/>
    <p:sldId id="262" r:id="rId10"/>
    <p:sldId id="261"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5063514-6566-41C4-B969-A7A20D92D0C3}" type="datetimeFigureOut">
              <a:rPr lang="en-IN" smtClean="0"/>
              <a:pPr/>
              <a:t>03-07-2020</a:t>
            </a:fld>
            <a:endParaRPr lang="en-IN"/>
          </a:p>
        </p:txBody>
      </p:sp>
      <p:sp>
        <p:nvSpPr>
          <p:cNvPr id="5" name="Footer Placeholder 4"/>
          <p:cNvSpPr>
            <a:spLocks noGrp="1"/>
          </p:cNvSpPr>
          <p:nvPr>
            <p:ph type="ftr" sz="quarter" idx="11"/>
          </p:nvPr>
        </p:nvSpPr>
        <p:spPr bwMode="white"/>
        <p:txBody>
          <a:bodyPr/>
          <a:lstStyle/>
          <a:p>
            <a:endParaRPr lang="en-IN"/>
          </a:p>
        </p:txBody>
      </p:sp>
      <p:sp>
        <p:nvSpPr>
          <p:cNvPr id="6" name="Slide Number Placeholder 5"/>
          <p:cNvSpPr>
            <a:spLocks noGrp="1"/>
          </p:cNvSpPr>
          <p:nvPr>
            <p:ph type="sldNum" sz="quarter" idx="12"/>
          </p:nvPr>
        </p:nvSpPr>
        <p:spPr/>
        <p:txBody>
          <a:bodyPr/>
          <a:lstStyle/>
          <a:p>
            <a:fld id="{CA7BC385-AA56-486C-A9A6-0D8A6ECF378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7BC385-AA56-486C-A9A6-0D8A6ECF378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7BC385-AA56-486C-A9A6-0D8A6ECF378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7BC385-AA56-486C-A9A6-0D8A6ECF3784}" type="slidenum">
              <a:rPr lang="en-IN" smtClean="0"/>
              <a:pPr/>
              <a:t>‹#›</a:t>
            </a:fld>
            <a:endParaRPr lang="en-IN"/>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A7BC385-AA56-486C-A9A6-0D8A6ECF3784}" type="slidenum">
              <a:rPr lang="en-IN" smtClean="0"/>
              <a:pPr/>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7BC385-AA56-486C-A9A6-0D8A6ECF3784}" type="slidenum">
              <a:rPr lang="en-IN" smtClean="0"/>
              <a:pPr/>
              <a:t>‹#›</a:t>
            </a:fld>
            <a:endParaRPr lang="en-IN"/>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A7BC385-AA56-486C-A9A6-0D8A6ECF378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A7BC385-AA56-486C-A9A6-0D8A6ECF3784}" type="slidenum">
              <a:rPr lang="en-IN" smtClean="0"/>
              <a:pPr/>
              <a:t>‹#›</a:t>
            </a:fld>
            <a:endParaRPr lang="en-IN"/>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7BC385-AA56-486C-A9A6-0D8A6ECF378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7BC385-AA56-486C-A9A6-0D8A6ECF3784}" type="slidenum">
              <a:rPr lang="en-IN" smtClean="0"/>
              <a:pPr/>
              <a:t>‹#›</a:t>
            </a:fld>
            <a:endParaRPr lang="en-IN"/>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063514-6566-41C4-B969-A7A20D92D0C3}" type="datetimeFigureOut">
              <a:rPr lang="en-IN" smtClean="0"/>
              <a:pPr/>
              <a:t>03-07-2020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A7BC385-AA56-486C-A9A6-0D8A6ECF378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5063514-6566-41C4-B969-A7A20D92D0C3}" type="datetimeFigureOut">
              <a:rPr lang="en-IN" smtClean="0"/>
              <a:pPr/>
              <a:t>03-07-2020</a:t>
            </a:fld>
            <a:endParaRPr lang="en-IN"/>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N"/>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CA7BC385-AA56-486C-A9A6-0D8A6ECF378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carypure.com/blog/2017/01/15/particulate-matter-harmfu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carypure.com/index.php/technolog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byjus.com/biology/global-warmin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Chlorofluorocarbons" TargetMode="External"/><Relationship Id="rId3" Type="http://schemas.openxmlformats.org/officeDocument/2006/relationships/hyperlink" Target="https://en.wikipedia.org/wiki/Ammonia" TargetMode="External"/><Relationship Id="rId7" Type="http://schemas.openxmlformats.org/officeDocument/2006/relationships/hyperlink" Target="https://en.wikipedia.org/wiki/Methane" TargetMode="External"/><Relationship Id="rId2" Type="http://schemas.openxmlformats.org/officeDocument/2006/relationships/hyperlink" Target="https://en.wikipedia.org/wiki/Earth's_atmosphere" TargetMode="External"/><Relationship Id="rId1" Type="http://schemas.openxmlformats.org/officeDocument/2006/relationships/slideLayout" Target="../slideLayouts/slideLayout7.xml"/><Relationship Id="rId6" Type="http://schemas.openxmlformats.org/officeDocument/2006/relationships/hyperlink" Target="https://en.wikipedia.org/wiki/NOx" TargetMode="External"/><Relationship Id="rId5" Type="http://schemas.openxmlformats.org/officeDocument/2006/relationships/hyperlink" Target="https://en.wikipedia.org/wiki/Sulfur_dioxide" TargetMode="External"/><Relationship Id="rId10" Type="http://schemas.openxmlformats.org/officeDocument/2006/relationships/hyperlink" Target="https://en.wikipedia.org/wiki/Biomolecule" TargetMode="External"/><Relationship Id="rId4" Type="http://schemas.openxmlformats.org/officeDocument/2006/relationships/hyperlink" Target="https://en.wikipedia.org/wiki/Carbon_monoxide" TargetMode="External"/><Relationship Id="rId9" Type="http://schemas.openxmlformats.org/officeDocument/2006/relationships/hyperlink" Target="https://en.wikipedia.org/wiki/Particulat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STET Women’s College </a:t>
            </a:r>
            <a:r>
              <a:rPr lang="en-IN" dirty="0" err="1"/>
              <a:t>Mannargudi</a:t>
            </a:r>
            <a:endParaRPr lang="en-IN"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xmlns="" val="0"/>
              </a:ext>
            </a:extLst>
          </a:blip>
          <a:srcRect/>
          <a:stretch>
            <a:fillRect/>
          </a:stretch>
        </p:blipFill>
        <p:spPr/>
      </p:pic>
      <p:sp>
        <p:nvSpPr>
          <p:cNvPr id="4" name="Text Placeholder 3"/>
          <p:cNvSpPr>
            <a:spLocks noGrp="1"/>
          </p:cNvSpPr>
          <p:nvPr>
            <p:ph type="body" sz="half" idx="2"/>
          </p:nvPr>
        </p:nvSpPr>
        <p:spPr/>
        <p:txBody>
          <a:bodyPr/>
          <a:lstStyle/>
          <a:p>
            <a:r>
              <a:rPr lang="en-IN" dirty="0">
                <a:latin typeface="Algerian" pitchFamily="82" charset="0"/>
              </a:rPr>
              <a:t>Department of Business Administration</a:t>
            </a:r>
          </a:p>
          <a:p>
            <a:endParaRPr lang="en-IN" dirty="0"/>
          </a:p>
        </p:txBody>
      </p:sp>
    </p:spTree>
    <p:extLst>
      <p:ext uri="{BB962C8B-B14F-4D97-AF65-F5344CB8AC3E}">
        <p14:creationId xmlns:p14="http://schemas.microsoft.com/office/powerpoint/2010/main" xmlns="" val="178022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59632" y="1444134"/>
            <a:ext cx="2448272" cy="369332"/>
          </a:xfrm>
          <a:prstGeom prst="rect">
            <a:avLst/>
          </a:prstGeom>
        </p:spPr>
        <p:txBody>
          <a:bodyPr wrap="square">
            <a:spAutoFit/>
          </a:bodyPr>
          <a:lstStyle/>
          <a:p>
            <a:r>
              <a:rPr lang="en-IN" b="1" dirty="0">
                <a:latin typeface="Times New Roman" pitchFamily="18" charset="0"/>
                <a:cs typeface="Times New Roman" pitchFamily="18" charset="0"/>
              </a:rPr>
              <a:t>1. Industry</a:t>
            </a:r>
            <a:endParaRPr lang="en-IN" dirty="0">
              <a:latin typeface="Times New Roman" pitchFamily="18" charset="0"/>
              <a:cs typeface="Times New Roman" pitchFamily="18" charset="0"/>
            </a:endParaRPr>
          </a:p>
        </p:txBody>
      </p:sp>
      <p:sp>
        <p:nvSpPr>
          <p:cNvPr id="9" name="Rectangle 8"/>
          <p:cNvSpPr/>
          <p:nvPr/>
        </p:nvSpPr>
        <p:spPr>
          <a:xfrm>
            <a:off x="1403648" y="2274838"/>
            <a:ext cx="5976664" cy="1754326"/>
          </a:xfrm>
          <a:prstGeom prst="rect">
            <a:avLst/>
          </a:prstGeom>
        </p:spPr>
        <p:txBody>
          <a:bodyPr wrap="square">
            <a:spAutoFit/>
          </a:bodyPr>
          <a:lstStyle/>
          <a:p>
            <a:pPr algn="just"/>
            <a:r>
              <a:rPr lang="en-IN" dirty="0" smtClean="0"/>
              <a:t>	Industries </a:t>
            </a:r>
            <a:r>
              <a:rPr lang="en-IN" dirty="0"/>
              <a:t>are a major contributor to air pollution. Industrial processes discharge pollutants such as nitrous oxide and hydro </a:t>
            </a:r>
            <a:r>
              <a:rPr lang="en-IN" dirty="0" err="1"/>
              <a:t>fluoro</a:t>
            </a:r>
            <a:r>
              <a:rPr lang="en-IN" dirty="0"/>
              <a:t> carbons into the air. Petroleum refineries also liberate lots of hydrocarbons into the air. Agricultural practices like livestock rearing and landfills also add to atmospheric methane concentrations. </a:t>
            </a:r>
          </a:p>
        </p:txBody>
      </p:sp>
    </p:spTree>
    <p:extLst>
      <p:ext uri="{BB962C8B-B14F-4D97-AF65-F5344CB8AC3E}">
        <p14:creationId xmlns:p14="http://schemas.microsoft.com/office/powerpoint/2010/main" xmlns="" val="1500636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516" y="1484784"/>
            <a:ext cx="2210926" cy="369332"/>
          </a:xfrm>
          <a:prstGeom prst="rect">
            <a:avLst/>
          </a:prstGeom>
        </p:spPr>
        <p:txBody>
          <a:bodyPr wrap="none">
            <a:spAutoFit/>
          </a:bodyPr>
          <a:lstStyle/>
          <a:p>
            <a:r>
              <a:rPr lang="en-IN" b="1" dirty="0">
                <a:latin typeface="Times New Roman" pitchFamily="18" charset="0"/>
                <a:cs typeface="Times New Roman" pitchFamily="18" charset="0"/>
              </a:rPr>
              <a:t>2. Vehicle Emissions</a:t>
            </a:r>
            <a:endParaRPr lang="en-IN" dirty="0">
              <a:latin typeface="Times New Roman" pitchFamily="18" charset="0"/>
              <a:cs typeface="Times New Roman" pitchFamily="18" charset="0"/>
            </a:endParaRPr>
          </a:p>
        </p:txBody>
      </p:sp>
      <p:sp>
        <p:nvSpPr>
          <p:cNvPr id="3" name="Rectangle 2"/>
          <p:cNvSpPr/>
          <p:nvPr/>
        </p:nvSpPr>
        <p:spPr>
          <a:xfrm>
            <a:off x="1454446" y="2136338"/>
            <a:ext cx="5976664" cy="2031325"/>
          </a:xfrm>
          <a:prstGeom prst="rect">
            <a:avLst/>
          </a:prstGeom>
          <a:ln>
            <a:noFill/>
          </a:ln>
        </p:spPr>
        <p:txBody>
          <a:bodyPr wrap="square">
            <a:spAutoFit/>
          </a:bodyPr>
          <a:lstStyle/>
          <a:p>
            <a:pPr algn="just"/>
            <a:r>
              <a:rPr lang="en-IN" dirty="0" smtClean="0">
                <a:latin typeface="Times New Roman" pitchFamily="18" charset="0"/>
                <a:cs typeface="Times New Roman" pitchFamily="18" charset="0"/>
              </a:rPr>
              <a:t>	Vehicle </a:t>
            </a:r>
            <a:r>
              <a:rPr lang="en-IN" dirty="0">
                <a:latin typeface="Times New Roman" pitchFamily="18" charset="0"/>
                <a:cs typeface="Times New Roman" pitchFamily="18" charset="0"/>
              </a:rPr>
              <a:t>emissions are another source of fossil fuel emissions which invariably leads to air pollution. Cars, heavy duty trucks, shipping vessels, trains, and airplanes all burn lots of fossil fuels to work. Emissions from automobile engines hold both primary and secondary </a:t>
            </a:r>
            <a:r>
              <a:rPr lang="en-IN" dirty="0">
                <a:solidFill>
                  <a:schemeClr val="tx2"/>
                </a:solidFill>
                <a:latin typeface="Times New Roman" pitchFamily="18" charset="0"/>
                <a:cs typeface="Times New Roman" pitchFamily="18" charset="0"/>
                <a:hlinkClick r:id="rId2"/>
              </a:rPr>
              <a:t>pollutants</a:t>
            </a:r>
            <a:r>
              <a:rPr lang="en-IN" dirty="0">
                <a:solidFill>
                  <a:schemeClr val="tx2"/>
                </a:solidFill>
                <a:latin typeface="Times New Roman" pitchFamily="18" charset="0"/>
                <a:cs typeface="Times New Roman" pitchFamily="18" charset="0"/>
              </a:rPr>
              <a:t>. </a:t>
            </a:r>
            <a:r>
              <a:rPr lang="en-IN" dirty="0">
                <a:latin typeface="Times New Roman" pitchFamily="18" charset="0"/>
                <a:cs typeface="Times New Roman" pitchFamily="18" charset="0"/>
              </a:rPr>
              <a:t>This is a major cause of pollution and one that is very difficult to deal with as transportation is a major industry in itself.</a:t>
            </a:r>
          </a:p>
        </p:txBody>
      </p:sp>
    </p:spTree>
    <p:extLst>
      <p:ext uri="{BB962C8B-B14F-4D97-AF65-F5344CB8AC3E}">
        <p14:creationId xmlns:p14="http://schemas.microsoft.com/office/powerpoint/2010/main" xmlns="" val="331425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3877" y="1338983"/>
            <a:ext cx="3920753" cy="369332"/>
          </a:xfrm>
          <a:prstGeom prst="rect">
            <a:avLst/>
          </a:prstGeom>
        </p:spPr>
        <p:txBody>
          <a:bodyPr wrap="none">
            <a:spAutoFit/>
          </a:bodyPr>
          <a:lstStyle/>
          <a:p>
            <a:r>
              <a:rPr lang="en-IN" b="1" dirty="0"/>
              <a:t>3. Household and Farming Chemicals</a:t>
            </a:r>
            <a:endParaRPr lang="en-IN" dirty="0"/>
          </a:p>
        </p:txBody>
      </p:sp>
      <p:sp>
        <p:nvSpPr>
          <p:cNvPr id="3" name="Rectangle 2"/>
          <p:cNvSpPr/>
          <p:nvPr/>
        </p:nvSpPr>
        <p:spPr>
          <a:xfrm>
            <a:off x="1444484" y="2132856"/>
            <a:ext cx="6192688" cy="1754326"/>
          </a:xfrm>
          <a:prstGeom prst="rect">
            <a:avLst/>
          </a:prstGeom>
        </p:spPr>
        <p:txBody>
          <a:bodyPr wrap="square">
            <a:spAutoFit/>
          </a:bodyPr>
          <a:lstStyle/>
          <a:p>
            <a:pPr algn="just"/>
            <a:r>
              <a:rPr lang="en-IN" dirty="0" smtClean="0">
                <a:latin typeface="Times New Roman" pitchFamily="18" charset="0"/>
                <a:cs typeface="Times New Roman" pitchFamily="18" charset="0"/>
              </a:rPr>
              <a:t>	Fumigating </a:t>
            </a:r>
            <a:r>
              <a:rPr lang="en-IN" dirty="0">
                <a:latin typeface="Times New Roman" pitchFamily="18" charset="0"/>
                <a:cs typeface="Times New Roman" pitchFamily="18" charset="0"/>
              </a:rPr>
              <a:t>homes, crop dusting, painting supplies, household cleaning products, over the counter insect/pest killers, fertilizer dust, all of these emit harmful chemicals into the air and lead to pollution. In many cases, when we use these chemicals at offices or homes with no or little ventilation, we may fall sick if we breathe them in for an extended period of time.</a:t>
            </a:r>
          </a:p>
        </p:txBody>
      </p:sp>
    </p:spTree>
    <p:extLst>
      <p:ext uri="{BB962C8B-B14F-4D97-AF65-F5344CB8AC3E}">
        <p14:creationId xmlns:p14="http://schemas.microsoft.com/office/powerpoint/2010/main" xmlns="" val="208443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226223"/>
            <a:ext cx="1750479" cy="369332"/>
          </a:xfrm>
          <a:prstGeom prst="rect">
            <a:avLst/>
          </a:prstGeom>
        </p:spPr>
        <p:txBody>
          <a:bodyPr wrap="none">
            <a:spAutoFit/>
          </a:bodyPr>
          <a:lstStyle/>
          <a:p>
            <a:r>
              <a:rPr lang="en-IN" b="1" dirty="0" smtClean="0">
                <a:latin typeface="Times New Roman" pitchFamily="18" charset="0"/>
                <a:cs typeface="Times New Roman" pitchFamily="18" charset="0"/>
              </a:rPr>
              <a:t>4. Deforestation</a:t>
            </a:r>
            <a:endParaRPr lang="en-IN" b="1" dirty="0">
              <a:latin typeface="Times New Roman" pitchFamily="18" charset="0"/>
              <a:cs typeface="Times New Roman" pitchFamily="18" charset="0"/>
            </a:endParaRPr>
          </a:p>
        </p:txBody>
      </p:sp>
      <p:sp>
        <p:nvSpPr>
          <p:cNvPr id="3" name="Rectangle 2"/>
          <p:cNvSpPr/>
          <p:nvPr/>
        </p:nvSpPr>
        <p:spPr>
          <a:xfrm>
            <a:off x="1403648" y="1988840"/>
            <a:ext cx="6480720" cy="2308324"/>
          </a:xfrm>
          <a:prstGeom prst="rect">
            <a:avLst/>
          </a:prstGeom>
        </p:spPr>
        <p:txBody>
          <a:bodyPr wrap="square">
            <a:spAutoFit/>
          </a:bodyPr>
          <a:lstStyle/>
          <a:p>
            <a:pPr algn="just"/>
            <a:r>
              <a:rPr lang="en-IN" dirty="0" smtClean="0">
                <a:latin typeface="Times New Roman" pitchFamily="18" charset="0"/>
                <a:cs typeface="Times New Roman" pitchFamily="18" charset="0"/>
              </a:rPr>
              <a:t>	Deforestation </a:t>
            </a:r>
            <a:r>
              <a:rPr lang="en-IN" dirty="0">
                <a:latin typeface="Times New Roman" pitchFamily="18" charset="0"/>
                <a:cs typeface="Times New Roman" pitchFamily="18" charset="0"/>
              </a:rPr>
              <a:t>affects the atmosphere in more than a few ways. Forests act as sponges for carbon dioxide through a process called carbon sequestration. Trees amass carbon dioxide in their plant tissue as they take in this gas to undertake food-making. In effect, this action gets rid of carbon dioxide from the air. When forests are burned and destroyed on purpose and to tremendous extents, this storage area for carbon dioxide is removed, thus increasing the amount of atmospheric carbon dioxide.</a:t>
            </a:r>
          </a:p>
        </p:txBody>
      </p:sp>
    </p:spTree>
    <p:extLst>
      <p:ext uri="{BB962C8B-B14F-4D97-AF65-F5344CB8AC3E}">
        <p14:creationId xmlns:p14="http://schemas.microsoft.com/office/powerpoint/2010/main" xmlns="" val="219302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412776"/>
            <a:ext cx="1285929" cy="369332"/>
          </a:xfrm>
          <a:prstGeom prst="rect">
            <a:avLst/>
          </a:prstGeom>
        </p:spPr>
        <p:txBody>
          <a:bodyPr wrap="none">
            <a:spAutoFit/>
          </a:bodyPr>
          <a:lstStyle/>
          <a:p>
            <a:r>
              <a:rPr lang="en-IN" b="1" dirty="0">
                <a:latin typeface="Times New Roman" pitchFamily="18" charset="0"/>
                <a:cs typeface="Times New Roman" pitchFamily="18" charset="0"/>
              </a:rPr>
              <a:t>5. Smoking</a:t>
            </a:r>
            <a:endParaRPr lang="en-IN" dirty="0">
              <a:latin typeface="Times New Roman" pitchFamily="18" charset="0"/>
              <a:cs typeface="Times New Roman" pitchFamily="18" charset="0"/>
            </a:endParaRPr>
          </a:p>
        </p:txBody>
      </p:sp>
      <p:sp>
        <p:nvSpPr>
          <p:cNvPr id="3" name="Rectangle 2"/>
          <p:cNvSpPr/>
          <p:nvPr/>
        </p:nvSpPr>
        <p:spPr>
          <a:xfrm>
            <a:off x="1619672" y="2136339"/>
            <a:ext cx="6048672" cy="2308324"/>
          </a:xfrm>
          <a:prstGeom prst="rect">
            <a:avLst/>
          </a:prstGeom>
        </p:spPr>
        <p:txBody>
          <a:bodyPr wrap="square">
            <a:spAutoFit/>
          </a:bodyPr>
          <a:lstStyle/>
          <a:p>
            <a:pPr algn="just"/>
            <a:r>
              <a:rPr lang="en-IN" dirty="0" smtClean="0">
                <a:latin typeface="Times New Roman" pitchFamily="18" charset="0"/>
                <a:cs typeface="Times New Roman" pitchFamily="18" charset="0"/>
              </a:rPr>
              <a:t>	One </a:t>
            </a:r>
            <a:r>
              <a:rPr lang="en-IN" dirty="0">
                <a:latin typeface="Times New Roman" pitchFamily="18" charset="0"/>
                <a:cs typeface="Times New Roman" pitchFamily="18" charset="0"/>
              </a:rPr>
              <a:t>can still be at a risk of the dangers of smoking even if they are a </a:t>
            </a:r>
            <a:r>
              <a:rPr lang="en-IN" dirty="0" smtClean="0">
                <a:latin typeface="Times New Roman" pitchFamily="18" charset="0"/>
                <a:cs typeface="Times New Roman" pitchFamily="18" charset="0"/>
              </a:rPr>
              <a:t>non-smoker</a:t>
            </a:r>
            <a:r>
              <a:rPr lang="en-IN" dirty="0">
                <a:latin typeface="Times New Roman" pitchFamily="18" charset="0"/>
                <a:cs typeface="Times New Roman" pitchFamily="18" charset="0"/>
              </a:rPr>
              <a:t>. The University of Minnesota estimated that up to 90 </a:t>
            </a:r>
            <a:r>
              <a:rPr lang="en-IN" dirty="0" err="1">
                <a:latin typeface="Times New Roman" pitchFamily="18" charset="0"/>
                <a:cs typeface="Times New Roman" pitchFamily="18" charset="0"/>
              </a:rPr>
              <a:t>percent</a:t>
            </a:r>
            <a:r>
              <a:rPr lang="en-IN" dirty="0">
                <a:latin typeface="Times New Roman" pitchFamily="18" charset="0"/>
                <a:cs typeface="Times New Roman" pitchFamily="18" charset="0"/>
              </a:rPr>
              <a:t> of the population is habitually exposed to </a:t>
            </a:r>
            <a:r>
              <a:rPr lang="en-IN" dirty="0" smtClean="0">
                <a:latin typeface="Times New Roman" pitchFamily="18" charset="0"/>
                <a:cs typeface="Times New Roman" pitchFamily="18" charset="0"/>
              </a:rPr>
              <a:t>second hand </a:t>
            </a:r>
            <a:r>
              <a:rPr lang="en-IN" dirty="0">
                <a:latin typeface="Times New Roman" pitchFamily="18" charset="0"/>
                <a:cs typeface="Times New Roman" pitchFamily="18" charset="0"/>
              </a:rPr>
              <a:t>smoke. Tobacco smoke contains up to 40 carcinogens, making it an especially fatal form of air pollution. If you have smokers in the family </a:t>
            </a:r>
            <a:r>
              <a:rPr lang="en-IN" u="sng" dirty="0">
                <a:latin typeface="Times New Roman" pitchFamily="18" charset="0"/>
                <a:cs typeface="Times New Roman" pitchFamily="18" charset="0"/>
                <a:hlinkClick r:id="rId2"/>
              </a:rPr>
              <a:t>air purifiers</a:t>
            </a:r>
            <a:r>
              <a:rPr lang="en-IN" dirty="0">
                <a:latin typeface="Times New Roman" pitchFamily="18" charset="0"/>
                <a:cs typeface="Times New Roman" pitchFamily="18" charset="0"/>
              </a:rPr>
              <a:t> will ensure that the other members don’t suffers from second hand smoke.</a:t>
            </a:r>
          </a:p>
        </p:txBody>
      </p:sp>
    </p:spTree>
    <p:extLst>
      <p:ext uri="{BB962C8B-B14F-4D97-AF65-F5344CB8AC3E}">
        <p14:creationId xmlns:p14="http://schemas.microsoft.com/office/powerpoint/2010/main" xmlns="" val="109496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268760"/>
            <a:ext cx="6336704" cy="4247317"/>
          </a:xfrm>
          <a:prstGeom prst="rect">
            <a:avLst/>
          </a:prstGeom>
        </p:spPr>
        <p:txBody>
          <a:bodyPr wrap="square">
            <a:spAutoFit/>
          </a:bodyPr>
          <a:lstStyle/>
          <a:p>
            <a:pPr algn="ctr"/>
            <a:r>
              <a:rPr lang="en-IN" b="1" dirty="0">
                <a:latin typeface="Algerian" pitchFamily="82" charset="0"/>
                <a:cs typeface="Times New Roman" pitchFamily="18" charset="0"/>
              </a:rPr>
              <a:t>Effects of Air Pollution</a:t>
            </a:r>
          </a:p>
          <a:p>
            <a:pPr algn="just"/>
            <a:r>
              <a:rPr lang="en-IN" dirty="0">
                <a:latin typeface="Times New Roman" pitchFamily="18" charset="0"/>
                <a:cs typeface="Times New Roman" pitchFamily="18" charset="0"/>
              </a:rPr>
              <a:t>The hazardous effects of air pollution on the environment include:</a:t>
            </a:r>
          </a:p>
          <a:p>
            <a:pPr algn="just"/>
            <a:r>
              <a:rPr lang="en-IN" b="1" dirty="0">
                <a:latin typeface="Times New Roman" pitchFamily="18" charset="0"/>
                <a:cs typeface="Times New Roman" pitchFamily="18" charset="0"/>
              </a:rPr>
              <a:t>Diseases</a:t>
            </a:r>
          </a:p>
          <a:p>
            <a:pPr algn="just"/>
            <a:r>
              <a:rPr lang="en-IN" dirty="0">
                <a:latin typeface="Times New Roman" pitchFamily="18" charset="0"/>
                <a:cs typeface="Times New Roman" pitchFamily="18" charset="0"/>
              </a:rPr>
              <a:t>Air pollution has resulted in several respiratory disorders and heart diseases among humans. The cases of lung cancer have increased in the last few decades. Children living near polluted areas are more prone to pneumonia and asthma. Many people die every year due to the direct or indirect effects of air pollution.</a:t>
            </a:r>
          </a:p>
          <a:p>
            <a:pPr algn="just"/>
            <a:r>
              <a:rPr lang="en-IN" b="1" dirty="0">
                <a:latin typeface="Times New Roman" pitchFamily="18" charset="0"/>
                <a:cs typeface="Times New Roman" pitchFamily="18" charset="0"/>
              </a:rPr>
              <a:t>Global Warming</a:t>
            </a:r>
          </a:p>
          <a:p>
            <a:pPr algn="just"/>
            <a:r>
              <a:rPr lang="en-IN" dirty="0">
                <a:latin typeface="Times New Roman" pitchFamily="18" charset="0"/>
                <a:cs typeface="Times New Roman" pitchFamily="18" charset="0"/>
              </a:rPr>
              <a:t>Due to the emission of greenhouse gases, there is an imbalance in the gaseous composition of the air. This has led to an increase in the temperature of the earth. This increase in earth’s temperature is known as </a:t>
            </a:r>
            <a:r>
              <a:rPr lang="en-IN" u="sng" dirty="0">
                <a:latin typeface="Times New Roman" pitchFamily="18" charset="0"/>
                <a:cs typeface="Times New Roman" pitchFamily="18" charset="0"/>
                <a:hlinkClick r:id="rId2"/>
              </a:rPr>
              <a:t>global warming</a:t>
            </a:r>
            <a:r>
              <a:rPr lang="en-IN" dirty="0">
                <a:latin typeface="Times New Roman" pitchFamily="18" charset="0"/>
                <a:cs typeface="Times New Roman" pitchFamily="18" charset="0"/>
              </a:rPr>
              <a:t>. This has resulted in the melting of glaciers and an increase in sea levels. Many areas are submerged under water.</a:t>
            </a:r>
          </a:p>
        </p:txBody>
      </p:sp>
    </p:spTree>
    <p:extLst>
      <p:ext uri="{BB962C8B-B14F-4D97-AF65-F5344CB8AC3E}">
        <p14:creationId xmlns:p14="http://schemas.microsoft.com/office/powerpoint/2010/main" xmlns="" val="2012514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948690"/>
            <a:ext cx="6120680" cy="4524315"/>
          </a:xfrm>
          <a:prstGeom prst="rect">
            <a:avLst/>
          </a:prstGeom>
        </p:spPr>
        <p:txBody>
          <a:bodyPr wrap="square">
            <a:spAutoFit/>
          </a:bodyPr>
          <a:lstStyle/>
          <a:p>
            <a:pPr algn="just"/>
            <a:r>
              <a:rPr lang="en-IN" b="1" dirty="0">
                <a:latin typeface="Times New Roman" pitchFamily="18" charset="0"/>
                <a:cs typeface="Times New Roman" pitchFamily="18" charset="0"/>
              </a:rPr>
              <a:t>Acid Rain</a:t>
            </a:r>
          </a:p>
          <a:p>
            <a:pPr algn="just"/>
            <a:r>
              <a:rPr lang="en-IN" dirty="0">
                <a:latin typeface="Times New Roman" pitchFamily="18" charset="0"/>
                <a:cs typeface="Times New Roman" pitchFamily="18" charset="0"/>
              </a:rPr>
              <a:t>The burning of fossil fuels releases harmful gases such as nitrogen oxides and sulphur oxides in the air. The water droplets combine with these pollutants, become acidic, and fall as acid rain which damages human, animal and plant life.</a:t>
            </a:r>
          </a:p>
          <a:p>
            <a:pPr algn="just"/>
            <a:r>
              <a:rPr lang="en-IN" b="1" dirty="0">
                <a:latin typeface="Times New Roman" pitchFamily="18" charset="0"/>
                <a:cs typeface="Times New Roman" pitchFamily="18" charset="0"/>
              </a:rPr>
              <a:t>Ozone Layer Depletion</a:t>
            </a:r>
          </a:p>
          <a:p>
            <a:pPr algn="just"/>
            <a:r>
              <a:rPr lang="en-IN" dirty="0">
                <a:latin typeface="Times New Roman" pitchFamily="18" charset="0"/>
                <a:cs typeface="Times New Roman" pitchFamily="18" charset="0"/>
              </a:rPr>
              <a:t>The release of chlorofluorocarbons, </a:t>
            </a:r>
            <a:r>
              <a:rPr lang="en-IN" dirty="0" err="1">
                <a:latin typeface="Times New Roman" pitchFamily="18" charset="0"/>
                <a:cs typeface="Times New Roman" pitchFamily="18" charset="0"/>
              </a:rPr>
              <a:t>halons</a:t>
            </a:r>
            <a:r>
              <a:rPr lang="en-IN" dirty="0">
                <a:latin typeface="Times New Roman" pitchFamily="18" charset="0"/>
                <a:cs typeface="Times New Roman" pitchFamily="18" charset="0"/>
              </a:rPr>
              <a:t>, and </a:t>
            </a:r>
            <a:r>
              <a:rPr lang="en-IN" dirty="0" err="1" smtClean="0">
                <a:latin typeface="Times New Roman" pitchFamily="18" charset="0"/>
                <a:cs typeface="Times New Roman" pitchFamily="18" charset="0"/>
              </a:rPr>
              <a:t>hydrochlorofluoro</a:t>
            </a:r>
            <a:r>
              <a:rPr lang="en-IN" dirty="0" smtClean="0">
                <a:latin typeface="Times New Roman" pitchFamily="18" charset="0"/>
                <a:cs typeface="Times New Roman" pitchFamily="18" charset="0"/>
              </a:rPr>
              <a:t> carbons </a:t>
            </a:r>
            <a:r>
              <a:rPr lang="en-IN" dirty="0">
                <a:latin typeface="Times New Roman" pitchFamily="18" charset="0"/>
                <a:cs typeface="Times New Roman" pitchFamily="18" charset="0"/>
              </a:rPr>
              <a:t>in the atmosphere is the major cause of depletion of the ozone layer. The depleting ozone layer does not prevent the harmful ultraviolet rays coming from the sun and causes skin diseases and eye problems among individuals.</a:t>
            </a:r>
          </a:p>
          <a:p>
            <a:pPr algn="just"/>
            <a:r>
              <a:rPr lang="en-IN" b="1" dirty="0">
                <a:latin typeface="Times New Roman" pitchFamily="18" charset="0"/>
                <a:cs typeface="Times New Roman" pitchFamily="18" charset="0"/>
              </a:rPr>
              <a:t>Effect on Animals</a:t>
            </a:r>
          </a:p>
          <a:p>
            <a:pPr algn="just"/>
            <a:r>
              <a:rPr lang="en-IN" dirty="0">
                <a:latin typeface="Times New Roman" pitchFamily="18" charset="0"/>
                <a:cs typeface="Times New Roman" pitchFamily="18" charset="0"/>
              </a:rPr>
              <a:t>The air pollutants suspend on the water bodies and affect the aquatic life. Pollution also compels the animals to leave their habitat and shift to a new place. This renders them stray and has also led to the extinction of a large number of animals species.</a:t>
            </a:r>
          </a:p>
        </p:txBody>
      </p:sp>
    </p:spTree>
    <p:extLst>
      <p:ext uri="{BB962C8B-B14F-4D97-AF65-F5344CB8AC3E}">
        <p14:creationId xmlns:p14="http://schemas.microsoft.com/office/powerpoint/2010/main" xmlns="" val="250184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268759"/>
            <a:ext cx="6264696" cy="3970318"/>
          </a:xfrm>
          <a:prstGeom prst="rect">
            <a:avLst/>
          </a:prstGeom>
        </p:spPr>
        <p:txBody>
          <a:bodyPr wrap="square">
            <a:spAutoFit/>
          </a:bodyPr>
          <a:lstStyle/>
          <a:p>
            <a:pPr algn="ctr"/>
            <a:r>
              <a:rPr lang="en-IN" b="1" dirty="0">
                <a:latin typeface="Algerian" pitchFamily="82" charset="0"/>
                <a:cs typeface="Times New Roman" pitchFamily="18" charset="0"/>
              </a:rPr>
              <a:t>Air Pollution Control</a:t>
            </a:r>
          </a:p>
          <a:p>
            <a:pPr algn="just"/>
            <a:r>
              <a:rPr lang="en-IN" dirty="0">
                <a:latin typeface="Times New Roman" pitchFamily="18" charset="0"/>
                <a:cs typeface="Times New Roman" pitchFamily="18" charset="0"/>
              </a:rPr>
              <a:t>Following are the measures one should adopt to control air pollution:</a:t>
            </a:r>
          </a:p>
          <a:p>
            <a:pPr algn="just"/>
            <a:r>
              <a:rPr lang="en-IN" b="1" dirty="0">
                <a:latin typeface="Times New Roman" pitchFamily="18" charset="0"/>
                <a:cs typeface="Times New Roman" pitchFamily="18" charset="0"/>
              </a:rPr>
              <a:t>Avoid Using Vehicles</a:t>
            </a:r>
          </a:p>
          <a:p>
            <a:pPr algn="just"/>
            <a:r>
              <a:rPr lang="en-IN" dirty="0">
                <a:latin typeface="Times New Roman" pitchFamily="18" charset="0"/>
                <a:cs typeface="Times New Roman" pitchFamily="18" charset="0"/>
              </a:rPr>
              <a:t>People should avoid using vehicles for shorter distances. Rather they should prefer public modes of transport to travel from one place to another. This not only prevents pollution but also conserves energy.</a:t>
            </a:r>
          </a:p>
          <a:p>
            <a:pPr algn="just"/>
            <a:r>
              <a:rPr lang="en-IN" b="1" dirty="0">
                <a:latin typeface="Times New Roman" pitchFamily="18" charset="0"/>
                <a:cs typeface="Times New Roman" pitchFamily="18" charset="0"/>
              </a:rPr>
              <a:t>Energy Conservation</a:t>
            </a:r>
          </a:p>
          <a:p>
            <a:pPr algn="just"/>
            <a:r>
              <a:rPr lang="en-IN" dirty="0">
                <a:latin typeface="Times New Roman" pitchFamily="18" charset="0"/>
                <a:cs typeface="Times New Roman" pitchFamily="18" charset="0"/>
              </a:rPr>
              <a:t>A large number of fossil fuels are burnt to generate electricity. Therefore, do not forget to switch off the electrical appliances when not in use. Thus, you can save the environment at the individual level. Use of energy-efficient devices such CFLs also controls pollution to a greater level.</a:t>
            </a:r>
          </a:p>
        </p:txBody>
      </p:sp>
    </p:spTree>
    <p:extLst>
      <p:ext uri="{BB962C8B-B14F-4D97-AF65-F5344CB8AC3E}">
        <p14:creationId xmlns:p14="http://schemas.microsoft.com/office/powerpoint/2010/main" xmlns="" val="1994364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ignesh\Pictures\thank_you_card_maker_app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59832" y="2132857"/>
            <a:ext cx="2448272"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271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sz="4000" dirty="0" smtClean="0"/>
              <a:t>ENVIRONMENTAL STUDIES-AIR POLLUTION</a:t>
            </a:r>
            <a:endParaRPr lang="en-IN" sz="4000" dirty="0"/>
          </a:p>
        </p:txBody>
      </p:sp>
      <p:sp>
        <p:nvSpPr>
          <p:cNvPr id="3" name="Subtitle 2"/>
          <p:cNvSpPr>
            <a:spLocks noGrp="1"/>
          </p:cNvSpPr>
          <p:nvPr>
            <p:ph type="subTitle" idx="1"/>
          </p:nvPr>
        </p:nvSpPr>
        <p:spPr/>
        <p:txBody>
          <a:bodyPr>
            <a:noAutofit/>
          </a:bodyPr>
          <a:lstStyle/>
          <a:p>
            <a:pPr algn="r"/>
            <a:r>
              <a:rPr lang="en-IN" sz="1400" dirty="0" smtClean="0">
                <a:latin typeface="Algerian" pitchFamily="82" charset="0"/>
              </a:rPr>
              <a:t>PRESENTED BY</a:t>
            </a:r>
          </a:p>
          <a:p>
            <a:pPr algn="r"/>
            <a:r>
              <a:rPr lang="en-IN" sz="2400" dirty="0" smtClean="0">
                <a:latin typeface="Algerian" pitchFamily="82" charset="0"/>
              </a:rPr>
              <a:t>MS.G.BHARATHI</a:t>
            </a:r>
          </a:p>
          <a:p>
            <a:pPr algn="r"/>
            <a:r>
              <a:rPr lang="en-IN" sz="1600" dirty="0" smtClean="0">
                <a:latin typeface="Algerian" pitchFamily="82" charset="0"/>
              </a:rPr>
              <a:t>ASSISTANT PROFESSOR </a:t>
            </a:r>
          </a:p>
          <a:p>
            <a:pPr algn="r"/>
            <a:r>
              <a:rPr lang="en-IN" sz="1600" dirty="0" smtClean="0">
                <a:latin typeface="Algerian" pitchFamily="82" charset="0"/>
              </a:rPr>
              <a:t>STET WOMEN’S COLLEGE</a:t>
            </a:r>
          </a:p>
          <a:p>
            <a:pPr algn="r"/>
            <a:r>
              <a:rPr lang="en-IN" sz="1600" dirty="0" smtClean="0">
                <a:latin typeface="Algerian" pitchFamily="82" charset="0"/>
              </a:rPr>
              <a:t>MANNARGUDI</a:t>
            </a:r>
            <a:endParaRPr lang="en-IN" sz="1600" dirty="0">
              <a:latin typeface="Algerian" pitchFamily="82" charset="0"/>
            </a:endParaRPr>
          </a:p>
        </p:txBody>
      </p:sp>
    </p:spTree>
    <p:extLst>
      <p:ext uri="{BB962C8B-B14F-4D97-AF65-F5344CB8AC3E}">
        <p14:creationId xmlns:p14="http://schemas.microsoft.com/office/powerpoint/2010/main" xmlns="" val="64559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Air pollution</a:t>
            </a:r>
            <a:br>
              <a:rPr lang="en-IN" dirty="0"/>
            </a:br>
            <a:endParaRPr lang="en-IN"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 val="0"/>
              </a:ext>
            </a:extLst>
          </a:blip>
          <a:srcRect t="11024" b="11024"/>
          <a:stretch>
            <a:fillRect/>
          </a:stretch>
        </p:blipFill>
        <p:spPr>
          <a:xfrm>
            <a:off x="1524000" y="1700808"/>
            <a:ext cx="2971800" cy="3175992"/>
          </a:xfrm>
        </p:spPr>
      </p:pic>
      <p:sp>
        <p:nvSpPr>
          <p:cNvPr id="4" name="Text Placeholder 3"/>
          <p:cNvSpPr>
            <a:spLocks noGrp="1"/>
          </p:cNvSpPr>
          <p:nvPr>
            <p:ph type="body" sz="half" idx="2"/>
          </p:nvPr>
        </p:nvSpPr>
        <p:spPr/>
        <p:txBody>
          <a:bodyPr>
            <a:normAutofit fontScale="85000" lnSpcReduction="20000"/>
          </a:bodyPr>
          <a:lstStyle/>
          <a:p>
            <a:pPr algn="l"/>
            <a:r>
              <a:rPr lang="en-IN" sz="1600" b="1" dirty="0" smtClean="0">
                <a:latin typeface="Times New Roman" pitchFamily="18" charset="0"/>
                <a:cs typeface="Times New Roman" pitchFamily="18" charset="0"/>
              </a:rPr>
              <a:t>Environmental Studies </a:t>
            </a:r>
          </a:p>
          <a:p>
            <a:pPr algn="l"/>
            <a:r>
              <a:rPr lang="en-IN" sz="1500" dirty="0" smtClean="0">
                <a:latin typeface="Times New Roman" pitchFamily="18" charset="0"/>
                <a:cs typeface="Times New Roman" pitchFamily="18" charset="0"/>
              </a:rPr>
              <a:t>Meaning</a:t>
            </a:r>
          </a:p>
          <a:p>
            <a:pPr algn="l"/>
            <a:r>
              <a:rPr lang="en-IN" sz="1600" b="1" dirty="0">
                <a:latin typeface="Times New Roman" pitchFamily="18" charset="0"/>
                <a:cs typeface="Times New Roman" pitchFamily="18" charset="0"/>
              </a:rPr>
              <a:t>Air pollution</a:t>
            </a:r>
          </a:p>
          <a:p>
            <a:pPr algn="l"/>
            <a:r>
              <a:rPr lang="en-IN" sz="1500" dirty="0">
                <a:latin typeface="Times New Roman" pitchFamily="18" charset="0"/>
                <a:cs typeface="Times New Roman" pitchFamily="18" charset="0"/>
              </a:rPr>
              <a:t>Meaning</a:t>
            </a:r>
          </a:p>
          <a:p>
            <a:pPr algn="l"/>
            <a:r>
              <a:rPr lang="en-IN" sz="1500" dirty="0">
                <a:latin typeface="Times New Roman" pitchFamily="18" charset="0"/>
                <a:cs typeface="Times New Roman" pitchFamily="18" charset="0"/>
              </a:rPr>
              <a:t>Definition</a:t>
            </a:r>
          </a:p>
          <a:p>
            <a:pPr algn="l"/>
            <a:r>
              <a:rPr lang="en-IN" sz="1500" dirty="0">
                <a:latin typeface="Times New Roman" pitchFamily="18" charset="0"/>
                <a:cs typeface="Times New Roman" pitchFamily="18" charset="0"/>
              </a:rPr>
              <a:t>Types of Air Pollutants</a:t>
            </a:r>
          </a:p>
          <a:p>
            <a:pPr algn="l"/>
            <a:r>
              <a:rPr lang="en-IN" sz="1500" dirty="0">
                <a:latin typeface="Times New Roman" pitchFamily="18" charset="0"/>
                <a:cs typeface="Times New Roman" pitchFamily="18" charset="0"/>
              </a:rPr>
              <a:t>Causes of Air Pollution</a:t>
            </a:r>
          </a:p>
          <a:p>
            <a:pPr algn="l"/>
            <a:r>
              <a:rPr lang="en-IN" sz="1500" dirty="0">
                <a:latin typeface="Times New Roman" pitchFamily="18" charset="0"/>
                <a:cs typeface="Times New Roman" pitchFamily="18" charset="0"/>
              </a:rPr>
              <a:t>Effects of Air </a:t>
            </a:r>
            <a:r>
              <a:rPr lang="en-IN" sz="1500" dirty="0" smtClean="0">
                <a:latin typeface="Times New Roman" pitchFamily="18" charset="0"/>
                <a:cs typeface="Times New Roman" pitchFamily="18" charset="0"/>
              </a:rPr>
              <a:t>Pollution</a:t>
            </a:r>
          </a:p>
          <a:p>
            <a:pPr algn="l"/>
            <a:r>
              <a:rPr lang="en-IN" sz="1500" dirty="0">
                <a:latin typeface="Times New Roman" pitchFamily="18" charset="0"/>
                <a:cs typeface="Times New Roman" pitchFamily="18" charset="0"/>
              </a:rPr>
              <a:t>Air Pollution Control</a:t>
            </a:r>
          </a:p>
          <a:p>
            <a:pPr algn="l"/>
            <a:endParaRPr lang="en-IN" sz="1200" b="1" dirty="0"/>
          </a:p>
          <a:p>
            <a:pPr algn="l"/>
            <a:endParaRPr lang="en-IN" sz="1200" b="1" dirty="0">
              <a:latin typeface="Times New Roman" pitchFamily="18" charset="0"/>
              <a:cs typeface="Times New Roman" pitchFamily="18" charset="0"/>
            </a:endParaRPr>
          </a:p>
          <a:p>
            <a:pPr algn="l"/>
            <a:endParaRPr lang="en-IN" sz="1200" dirty="0" smtClean="0">
              <a:latin typeface="Times New Roman" pitchFamily="18" charset="0"/>
              <a:cs typeface="Times New Roman" pitchFamily="18" charset="0"/>
            </a:endParaRPr>
          </a:p>
          <a:p>
            <a:pPr marL="171450" indent="-171450" algn="l">
              <a:buFont typeface="Wingdings" pitchFamily="2" charset="2"/>
              <a:buChar char="v"/>
            </a:pPr>
            <a:endParaRPr lang="en-IN" sz="1200" dirty="0" smtClean="0">
              <a:latin typeface="Times New Roman" pitchFamily="18" charset="0"/>
              <a:cs typeface="Times New Roman" pitchFamily="18" charset="0"/>
            </a:endParaRPr>
          </a:p>
          <a:p>
            <a:endParaRPr lang="en-IN" dirty="0"/>
          </a:p>
        </p:txBody>
      </p:sp>
    </p:spTree>
    <p:extLst>
      <p:ext uri="{BB962C8B-B14F-4D97-AF65-F5344CB8AC3E}">
        <p14:creationId xmlns:p14="http://schemas.microsoft.com/office/powerpoint/2010/main" xmlns="" val="390144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2472" y="1303162"/>
            <a:ext cx="2999539" cy="369332"/>
          </a:xfrm>
          <a:prstGeom prst="rect">
            <a:avLst/>
          </a:prstGeom>
        </p:spPr>
        <p:txBody>
          <a:bodyPr wrap="none">
            <a:spAutoFit/>
          </a:bodyPr>
          <a:lstStyle/>
          <a:p>
            <a:pPr algn="ctr"/>
            <a:r>
              <a:rPr lang="en-IN" b="1" dirty="0" smtClean="0">
                <a:latin typeface="Algerian" pitchFamily="82" charset="0"/>
              </a:rPr>
              <a:t>ENVIRONMENTAL STUDIES</a:t>
            </a:r>
            <a:r>
              <a:rPr lang="en-IN" dirty="0" smtClean="0">
                <a:latin typeface="Algerian" pitchFamily="82" charset="0"/>
              </a:rPr>
              <a:t> </a:t>
            </a:r>
            <a:endParaRPr lang="en-IN" dirty="0">
              <a:latin typeface="Algerian" pitchFamily="82" charset="0"/>
            </a:endParaRPr>
          </a:p>
        </p:txBody>
      </p:sp>
      <p:sp>
        <p:nvSpPr>
          <p:cNvPr id="3" name="Rectangle 2"/>
          <p:cNvSpPr/>
          <p:nvPr/>
        </p:nvSpPr>
        <p:spPr>
          <a:xfrm>
            <a:off x="1259632" y="1844824"/>
            <a:ext cx="1056700" cy="369332"/>
          </a:xfrm>
          <a:prstGeom prst="rect">
            <a:avLst/>
          </a:prstGeom>
        </p:spPr>
        <p:txBody>
          <a:bodyPr wrap="none">
            <a:spAutoFit/>
          </a:bodyPr>
          <a:lstStyle/>
          <a:p>
            <a:r>
              <a:rPr lang="en-IN" b="1" dirty="0" smtClean="0">
                <a:latin typeface="Times New Roman" pitchFamily="18" charset="0"/>
                <a:cs typeface="Times New Roman" pitchFamily="18" charset="0"/>
              </a:rPr>
              <a:t>Meaning</a:t>
            </a:r>
            <a:endParaRPr lang="en-IN" dirty="0">
              <a:latin typeface="Times New Roman" pitchFamily="18" charset="0"/>
              <a:cs typeface="Times New Roman" pitchFamily="18" charset="0"/>
            </a:endParaRPr>
          </a:p>
        </p:txBody>
      </p:sp>
      <p:sp>
        <p:nvSpPr>
          <p:cNvPr id="4" name="Rectangle 3"/>
          <p:cNvSpPr/>
          <p:nvPr/>
        </p:nvSpPr>
        <p:spPr>
          <a:xfrm>
            <a:off x="1475656" y="2564904"/>
            <a:ext cx="6276558" cy="1754326"/>
          </a:xfrm>
          <a:prstGeom prst="rect">
            <a:avLst/>
          </a:prstGeom>
        </p:spPr>
        <p:txBody>
          <a:bodyPr wrap="square">
            <a:spAutoFit/>
          </a:bodyPr>
          <a:lstStyle/>
          <a:p>
            <a:pPr algn="just"/>
            <a:r>
              <a:rPr lang="en-IN" b="1" dirty="0">
                <a:latin typeface="Times New Roman" pitchFamily="18" charset="0"/>
                <a:cs typeface="Times New Roman" pitchFamily="18" charset="0"/>
              </a:rPr>
              <a:t>Environmental studies</a:t>
            </a:r>
            <a:r>
              <a:rPr lang="en-IN" dirty="0">
                <a:latin typeface="Times New Roman" pitchFamily="18" charset="0"/>
                <a:cs typeface="Times New Roman" pitchFamily="18" charset="0"/>
              </a:rPr>
              <a:t> is a multidisciplinary academic field which systematically </a:t>
            </a:r>
            <a:r>
              <a:rPr lang="en-IN" b="1" dirty="0">
                <a:latin typeface="Times New Roman" pitchFamily="18" charset="0"/>
                <a:cs typeface="Times New Roman" pitchFamily="18" charset="0"/>
              </a:rPr>
              <a:t>studies</a:t>
            </a:r>
            <a:r>
              <a:rPr lang="en-IN" dirty="0">
                <a:latin typeface="Times New Roman" pitchFamily="18" charset="0"/>
                <a:cs typeface="Times New Roman" pitchFamily="18" charset="0"/>
              </a:rPr>
              <a:t> human interaction with the </a:t>
            </a:r>
            <a:r>
              <a:rPr lang="en-IN" b="1" dirty="0">
                <a:latin typeface="Times New Roman" pitchFamily="18" charset="0"/>
                <a:cs typeface="Times New Roman" pitchFamily="18" charset="0"/>
              </a:rPr>
              <a:t>environment</a:t>
            </a:r>
            <a:r>
              <a:rPr lang="en-IN" dirty="0">
                <a:latin typeface="Times New Roman" pitchFamily="18" charset="0"/>
                <a:cs typeface="Times New Roman" pitchFamily="18" charset="0"/>
              </a:rPr>
              <a:t>. </a:t>
            </a:r>
            <a:r>
              <a:rPr lang="en-IN" b="1" dirty="0">
                <a:latin typeface="Times New Roman" pitchFamily="18" charset="0"/>
                <a:cs typeface="Times New Roman" pitchFamily="18" charset="0"/>
              </a:rPr>
              <a:t>Environmental studies</a:t>
            </a:r>
            <a:r>
              <a:rPr lang="en-IN" dirty="0">
                <a:latin typeface="Times New Roman" pitchFamily="18" charset="0"/>
                <a:cs typeface="Times New Roman" pitchFamily="18" charset="0"/>
              </a:rPr>
              <a:t> connects principles from the physical </a:t>
            </a:r>
            <a:r>
              <a:rPr lang="en-IN" b="1" dirty="0">
                <a:latin typeface="Times New Roman" pitchFamily="18" charset="0"/>
                <a:cs typeface="Times New Roman" pitchFamily="18" charset="0"/>
              </a:rPr>
              <a:t>sciences</a:t>
            </a:r>
            <a:r>
              <a:rPr lang="en-IN" dirty="0">
                <a:latin typeface="Times New Roman" pitchFamily="18" charset="0"/>
                <a:cs typeface="Times New Roman" pitchFamily="18" charset="0"/>
              </a:rPr>
              <a:t>, commerce/economics, the humanities, and social </a:t>
            </a:r>
            <a:r>
              <a:rPr lang="en-IN" b="1" dirty="0">
                <a:latin typeface="Times New Roman" pitchFamily="18" charset="0"/>
                <a:cs typeface="Times New Roman" pitchFamily="18" charset="0"/>
              </a:rPr>
              <a:t>sciences</a:t>
            </a:r>
            <a:r>
              <a:rPr lang="en-IN" dirty="0">
                <a:latin typeface="Times New Roman" pitchFamily="18" charset="0"/>
                <a:cs typeface="Times New Roman" pitchFamily="18" charset="0"/>
              </a:rPr>
              <a:t> to address complex contemporary </a:t>
            </a:r>
            <a:r>
              <a:rPr lang="en-IN" b="1" dirty="0">
                <a:latin typeface="Times New Roman" pitchFamily="18" charset="0"/>
                <a:cs typeface="Times New Roman" pitchFamily="18" charset="0"/>
              </a:rPr>
              <a:t>environmental</a:t>
            </a:r>
            <a:r>
              <a:rPr lang="en-IN" dirty="0">
                <a:latin typeface="Times New Roman" pitchFamily="18" charset="0"/>
                <a:cs typeface="Times New Roman" pitchFamily="18" charset="0"/>
              </a:rPr>
              <a:t> issues.</a:t>
            </a:r>
          </a:p>
        </p:txBody>
      </p:sp>
    </p:spTree>
    <p:extLst>
      <p:ext uri="{BB962C8B-B14F-4D97-AF65-F5344CB8AC3E}">
        <p14:creationId xmlns:p14="http://schemas.microsoft.com/office/powerpoint/2010/main" xmlns="" val="43137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556792"/>
            <a:ext cx="1172116" cy="369332"/>
          </a:xfrm>
          <a:prstGeom prst="rect">
            <a:avLst/>
          </a:prstGeom>
        </p:spPr>
        <p:txBody>
          <a:bodyPr wrap="none">
            <a:spAutoFit/>
          </a:bodyPr>
          <a:lstStyle/>
          <a:p>
            <a:r>
              <a:rPr lang="en-IN" b="1" dirty="0">
                <a:latin typeface="Times New Roman" pitchFamily="18" charset="0"/>
                <a:cs typeface="Times New Roman" pitchFamily="18" charset="0"/>
              </a:rPr>
              <a:t>Definition</a:t>
            </a:r>
          </a:p>
        </p:txBody>
      </p:sp>
      <p:sp>
        <p:nvSpPr>
          <p:cNvPr id="3" name="Rectangle 2"/>
          <p:cNvSpPr/>
          <p:nvPr/>
        </p:nvSpPr>
        <p:spPr>
          <a:xfrm>
            <a:off x="1403648" y="2132856"/>
            <a:ext cx="6048672" cy="1477328"/>
          </a:xfrm>
          <a:prstGeom prst="rect">
            <a:avLst/>
          </a:prstGeom>
        </p:spPr>
        <p:txBody>
          <a:bodyPr wrap="square">
            <a:spAutoFit/>
          </a:bodyPr>
          <a:lstStyle/>
          <a:p>
            <a:pPr algn="just"/>
            <a:r>
              <a:rPr lang="en-IN" b="1" dirty="0" smtClean="0">
                <a:latin typeface="Times New Roman" pitchFamily="18" charset="0"/>
                <a:cs typeface="Times New Roman" pitchFamily="18" charset="0"/>
              </a:rPr>
              <a:t>Environmental </a:t>
            </a:r>
            <a:r>
              <a:rPr lang="en-IN" b="1" dirty="0">
                <a:latin typeface="Times New Roman" pitchFamily="18" charset="0"/>
                <a:cs typeface="Times New Roman" pitchFamily="18" charset="0"/>
              </a:rPr>
              <a:t>studies</a:t>
            </a:r>
            <a:r>
              <a:rPr lang="en-IN" dirty="0">
                <a:latin typeface="Times New Roman" pitchFamily="18" charset="0"/>
                <a:cs typeface="Times New Roman" pitchFamily="18" charset="0"/>
              </a:rPr>
              <a:t> is an interdisciplinary subject examining the interplay between the social, legal, management, and scientific aspects of environmental issues. Interdisciplinary means that issues are examined from multiple perspectives.</a:t>
            </a:r>
          </a:p>
          <a:p>
            <a:pPr algn="just"/>
            <a:r>
              <a:rPr lang="en-IN" dirty="0">
                <a:latin typeface="Times New Roman" pitchFamily="18" charset="0"/>
                <a:cs typeface="Times New Roman" pitchFamily="18" charset="0"/>
              </a:rPr>
              <a:t> </a:t>
            </a:r>
          </a:p>
        </p:txBody>
      </p:sp>
    </p:spTree>
    <p:extLst>
      <p:ext uri="{BB962C8B-B14F-4D97-AF65-F5344CB8AC3E}">
        <p14:creationId xmlns:p14="http://schemas.microsoft.com/office/powerpoint/2010/main" xmlns="" val="377423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1655283"/>
            <a:ext cx="1667444" cy="338554"/>
          </a:xfrm>
          <a:prstGeom prst="rect">
            <a:avLst/>
          </a:prstGeom>
        </p:spPr>
        <p:txBody>
          <a:bodyPr wrap="none">
            <a:spAutoFit/>
          </a:bodyPr>
          <a:lstStyle/>
          <a:p>
            <a:r>
              <a:rPr lang="en-IN" sz="1600" dirty="0">
                <a:latin typeface="Algerian" pitchFamily="82" charset="0"/>
              </a:rPr>
              <a:t>Air Pollution </a:t>
            </a:r>
          </a:p>
        </p:txBody>
      </p:sp>
      <p:sp>
        <p:nvSpPr>
          <p:cNvPr id="3" name="Rectangle 2"/>
          <p:cNvSpPr/>
          <p:nvPr/>
        </p:nvSpPr>
        <p:spPr>
          <a:xfrm>
            <a:off x="1403648" y="2492896"/>
            <a:ext cx="6192688" cy="1477328"/>
          </a:xfrm>
          <a:prstGeom prst="rect">
            <a:avLst/>
          </a:prstGeom>
        </p:spPr>
        <p:txBody>
          <a:bodyPr wrap="square">
            <a:spAutoFit/>
          </a:bodyPr>
          <a:lstStyle/>
          <a:p>
            <a:pPr algn="just"/>
            <a:r>
              <a:rPr lang="en-IN" dirty="0" smtClean="0">
                <a:latin typeface="Times New Roman" pitchFamily="18" charset="0"/>
                <a:cs typeface="Times New Roman" pitchFamily="18" charset="0"/>
              </a:rPr>
              <a:t>It  </a:t>
            </a:r>
            <a:r>
              <a:rPr lang="en-IN" dirty="0">
                <a:latin typeface="Times New Roman" pitchFamily="18" charset="0"/>
                <a:cs typeface="Times New Roman" pitchFamily="18" charset="0"/>
              </a:rPr>
              <a:t>is a mixture of solid particles and gases in the </a:t>
            </a:r>
            <a:r>
              <a:rPr lang="en-IN" b="1" dirty="0">
                <a:latin typeface="Times New Roman" pitchFamily="18" charset="0"/>
                <a:cs typeface="Times New Roman" pitchFamily="18" charset="0"/>
              </a:rPr>
              <a:t>air</a:t>
            </a:r>
            <a:r>
              <a:rPr lang="en-IN" dirty="0">
                <a:latin typeface="Times New Roman" pitchFamily="18" charset="0"/>
                <a:cs typeface="Times New Roman" pitchFamily="18" charset="0"/>
              </a:rPr>
              <a:t>. Car emissions, chemicals from factories, dust, pollen and </a:t>
            </a:r>
            <a:r>
              <a:rPr lang="en-IN" dirty="0" smtClean="0">
                <a:latin typeface="Times New Roman" pitchFamily="18" charset="0"/>
                <a:cs typeface="Times New Roman" pitchFamily="18" charset="0"/>
              </a:rPr>
              <a:t>mild </a:t>
            </a:r>
            <a:r>
              <a:rPr lang="en-IN" dirty="0">
                <a:latin typeface="Times New Roman" pitchFamily="18" charset="0"/>
                <a:cs typeface="Times New Roman" pitchFamily="18" charset="0"/>
              </a:rPr>
              <a:t>spores may be suspended as particles. Ozone, a gas, is a major part of </a:t>
            </a:r>
            <a:r>
              <a:rPr lang="en-IN" b="1" dirty="0">
                <a:latin typeface="Times New Roman" pitchFamily="18" charset="0"/>
                <a:cs typeface="Times New Roman" pitchFamily="18" charset="0"/>
              </a:rPr>
              <a:t>air pollution</a:t>
            </a:r>
            <a:r>
              <a:rPr lang="en-IN" dirty="0">
                <a:latin typeface="Times New Roman" pitchFamily="18" charset="0"/>
                <a:cs typeface="Times New Roman" pitchFamily="18" charset="0"/>
              </a:rPr>
              <a:t> in cities. When ozone forms </a:t>
            </a:r>
            <a:r>
              <a:rPr lang="en-IN" b="1" dirty="0">
                <a:latin typeface="Times New Roman" pitchFamily="18" charset="0"/>
                <a:cs typeface="Times New Roman" pitchFamily="18" charset="0"/>
              </a:rPr>
              <a:t>air pollution</a:t>
            </a:r>
            <a:r>
              <a:rPr lang="en-IN" dirty="0">
                <a:latin typeface="Times New Roman" pitchFamily="18" charset="0"/>
                <a:cs typeface="Times New Roman" pitchFamily="18" charset="0"/>
              </a:rPr>
              <a:t>, it's also called smog.</a:t>
            </a:r>
          </a:p>
        </p:txBody>
      </p:sp>
      <p:sp>
        <p:nvSpPr>
          <p:cNvPr id="4" name="Rectangle 3"/>
          <p:cNvSpPr/>
          <p:nvPr/>
        </p:nvSpPr>
        <p:spPr>
          <a:xfrm>
            <a:off x="1403648" y="1824560"/>
            <a:ext cx="1056700" cy="369332"/>
          </a:xfrm>
          <a:prstGeom prst="rect">
            <a:avLst/>
          </a:prstGeom>
        </p:spPr>
        <p:txBody>
          <a:bodyPr wrap="none">
            <a:spAutoFit/>
          </a:bodyPr>
          <a:lstStyle/>
          <a:p>
            <a:r>
              <a:rPr lang="en-IN" b="1" dirty="0">
                <a:latin typeface="Times New Roman" pitchFamily="18" charset="0"/>
                <a:cs typeface="Times New Roman" pitchFamily="18" charset="0"/>
              </a:rPr>
              <a:t>Meaning</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322538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1484784"/>
            <a:ext cx="1172116" cy="369332"/>
          </a:xfrm>
          <a:prstGeom prst="rect">
            <a:avLst/>
          </a:prstGeom>
        </p:spPr>
        <p:txBody>
          <a:bodyPr wrap="none">
            <a:spAutoFit/>
          </a:bodyPr>
          <a:lstStyle/>
          <a:p>
            <a:r>
              <a:rPr lang="en-IN" b="1" dirty="0">
                <a:latin typeface="Times New Roman" pitchFamily="18" charset="0"/>
                <a:cs typeface="Times New Roman" pitchFamily="18" charset="0"/>
              </a:rPr>
              <a:t>Definition</a:t>
            </a:r>
          </a:p>
        </p:txBody>
      </p:sp>
      <p:sp>
        <p:nvSpPr>
          <p:cNvPr id="3" name="Rectangle 2"/>
          <p:cNvSpPr/>
          <p:nvPr/>
        </p:nvSpPr>
        <p:spPr>
          <a:xfrm>
            <a:off x="1475656" y="2132856"/>
            <a:ext cx="5976664" cy="1754326"/>
          </a:xfrm>
          <a:prstGeom prst="rect">
            <a:avLst/>
          </a:prstGeom>
          <a:noFill/>
        </p:spPr>
        <p:txBody>
          <a:bodyPr wrap="square">
            <a:spAutoFit/>
          </a:bodyPr>
          <a:lstStyle/>
          <a:p>
            <a:pPr algn="just"/>
            <a:r>
              <a:rPr lang="en-IN" b="1" dirty="0" smtClean="0">
                <a:latin typeface="Times New Roman" pitchFamily="18" charset="0"/>
                <a:cs typeface="Times New Roman" pitchFamily="18" charset="0"/>
              </a:rPr>
              <a:t>Air pollution</a:t>
            </a:r>
            <a:r>
              <a:rPr lang="en-IN" dirty="0" smtClean="0">
                <a:latin typeface="Times New Roman" pitchFamily="18" charset="0"/>
                <a:cs typeface="Times New Roman" pitchFamily="18" charset="0"/>
              </a:rPr>
              <a:t> occurs when harmful or excessive quantities of substances are introduced into </a:t>
            </a:r>
            <a:r>
              <a:rPr lang="en-IN" u="sng" dirty="0" smtClean="0">
                <a:latin typeface="Times New Roman" pitchFamily="18" charset="0"/>
                <a:cs typeface="Times New Roman" pitchFamily="18" charset="0"/>
                <a:hlinkClick r:id="rId2" tooltip="Earth's atmosphere"/>
              </a:rPr>
              <a:t>Earth's atmosphere</a:t>
            </a:r>
            <a:r>
              <a:rPr lang="en-IN" dirty="0" smtClean="0">
                <a:latin typeface="Times New Roman" pitchFamily="18" charset="0"/>
                <a:cs typeface="Times New Roman" pitchFamily="18" charset="0"/>
              </a:rPr>
              <a:t>. Sources of air pollution include gases (such as </a:t>
            </a:r>
            <a:r>
              <a:rPr lang="en-IN" u="sng" dirty="0" smtClean="0">
                <a:latin typeface="Times New Roman" pitchFamily="18" charset="0"/>
                <a:cs typeface="Times New Roman" pitchFamily="18" charset="0"/>
                <a:hlinkClick r:id="rId3" tooltip="Ammonia"/>
              </a:rPr>
              <a:t>ammonia</a:t>
            </a:r>
            <a:r>
              <a:rPr lang="en-IN" dirty="0" smtClean="0">
                <a:latin typeface="Times New Roman" pitchFamily="18" charset="0"/>
                <a:cs typeface="Times New Roman" pitchFamily="18" charset="0"/>
              </a:rPr>
              <a:t>, </a:t>
            </a:r>
            <a:r>
              <a:rPr lang="en-IN" u="sng" dirty="0" smtClean="0">
                <a:latin typeface="Times New Roman" pitchFamily="18" charset="0"/>
                <a:cs typeface="Times New Roman" pitchFamily="18" charset="0"/>
                <a:hlinkClick r:id="rId4" tooltip="Carbon monoxide"/>
              </a:rPr>
              <a:t>carbon monoxide</a:t>
            </a:r>
            <a:r>
              <a:rPr lang="en-IN" dirty="0" smtClean="0">
                <a:latin typeface="Times New Roman" pitchFamily="18" charset="0"/>
                <a:cs typeface="Times New Roman" pitchFamily="18" charset="0"/>
              </a:rPr>
              <a:t>, </a:t>
            </a:r>
            <a:r>
              <a:rPr lang="en-IN" u="sng" dirty="0" err="1" smtClean="0">
                <a:latin typeface="Times New Roman" pitchFamily="18" charset="0"/>
                <a:cs typeface="Times New Roman" pitchFamily="18" charset="0"/>
                <a:hlinkClick r:id="rId5" tooltip="Sulfur dioxide"/>
              </a:rPr>
              <a:t>sulfur</a:t>
            </a:r>
            <a:r>
              <a:rPr lang="en-IN" u="sng" dirty="0" smtClean="0">
                <a:latin typeface="Times New Roman" pitchFamily="18" charset="0"/>
                <a:cs typeface="Times New Roman" pitchFamily="18" charset="0"/>
                <a:hlinkClick r:id="rId5" tooltip="Sulfur dioxide"/>
              </a:rPr>
              <a:t> dioxide</a:t>
            </a:r>
            <a:r>
              <a:rPr lang="en-IN" dirty="0" smtClean="0">
                <a:latin typeface="Times New Roman" pitchFamily="18" charset="0"/>
                <a:cs typeface="Times New Roman" pitchFamily="18" charset="0"/>
              </a:rPr>
              <a:t>, </a:t>
            </a:r>
            <a:r>
              <a:rPr lang="en-IN" u="sng" dirty="0" smtClean="0">
                <a:latin typeface="Times New Roman" pitchFamily="18" charset="0"/>
                <a:cs typeface="Times New Roman" pitchFamily="18" charset="0"/>
                <a:hlinkClick r:id="rId6" tooltip="NOx"/>
              </a:rPr>
              <a:t>nitrous oxides</a:t>
            </a:r>
            <a:r>
              <a:rPr lang="en-IN" dirty="0" smtClean="0">
                <a:latin typeface="Times New Roman" pitchFamily="18" charset="0"/>
                <a:cs typeface="Times New Roman" pitchFamily="18" charset="0"/>
              </a:rPr>
              <a:t>, </a:t>
            </a:r>
            <a:r>
              <a:rPr lang="en-IN" u="sng" dirty="0" smtClean="0">
                <a:latin typeface="Times New Roman" pitchFamily="18" charset="0"/>
                <a:cs typeface="Times New Roman" pitchFamily="18" charset="0"/>
                <a:hlinkClick r:id="rId7" tooltip="Methane"/>
              </a:rPr>
              <a:t>methane</a:t>
            </a:r>
            <a:r>
              <a:rPr lang="en-IN" dirty="0" smtClean="0">
                <a:latin typeface="Times New Roman" pitchFamily="18" charset="0"/>
                <a:cs typeface="Times New Roman" pitchFamily="18" charset="0"/>
              </a:rPr>
              <a:t> and </a:t>
            </a:r>
            <a:r>
              <a:rPr lang="en-IN" u="sng" dirty="0" smtClean="0">
                <a:latin typeface="Times New Roman" pitchFamily="18" charset="0"/>
                <a:cs typeface="Times New Roman" pitchFamily="18" charset="0"/>
                <a:hlinkClick r:id="rId8" tooltip="Chlorofluorocarbons"/>
              </a:rPr>
              <a:t>chlorofluorocarbons</a:t>
            </a:r>
            <a:r>
              <a:rPr lang="en-IN" dirty="0" smtClean="0">
                <a:latin typeface="Times New Roman" pitchFamily="18" charset="0"/>
                <a:cs typeface="Times New Roman" pitchFamily="18" charset="0"/>
              </a:rPr>
              <a:t>), </a:t>
            </a:r>
            <a:r>
              <a:rPr lang="en-IN" u="sng" dirty="0" smtClean="0">
                <a:latin typeface="Times New Roman" pitchFamily="18" charset="0"/>
                <a:cs typeface="Times New Roman" pitchFamily="18" charset="0"/>
                <a:hlinkClick r:id="rId9" tooltip="Particulates"/>
              </a:rPr>
              <a:t>particulates</a:t>
            </a:r>
            <a:r>
              <a:rPr lang="en-IN" dirty="0" smtClean="0">
                <a:latin typeface="Times New Roman" pitchFamily="18" charset="0"/>
                <a:cs typeface="Times New Roman" pitchFamily="18" charset="0"/>
              </a:rPr>
              <a:t> (both organic and inorganic), and </a:t>
            </a:r>
            <a:r>
              <a:rPr lang="en-IN" u="sng" dirty="0" smtClean="0">
                <a:latin typeface="Times New Roman" pitchFamily="18" charset="0"/>
                <a:cs typeface="Times New Roman" pitchFamily="18" charset="0"/>
                <a:hlinkClick r:id="rId10" tooltip="Biomolecule"/>
              </a:rPr>
              <a:t>biological molecules</a:t>
            </a:r>
            <a:r>
              <a:rPr lang="en-IN" dirty="0" smtClean="0">
                <a:latin typeface="Times New Roman" pitchFamily="18" charset="0"/>
                <a:cs typeface="Times New Roman" pitchFamily="18" charset="0"/>
              </a:rPr>
              <a:t>. </a:t>
            </a:r>
            <a:endParaRPr lang="en-IN" dirty="0">
              <a:latin typeface="Times New Roman" pitchFamily="18" charset="0"/>
              <a:cs typeface="Times New Roman" pitchFamily="18" charset="0"/>
            </a:endParaRPr>
          </a:p>
        </p:txBody>
      </p:sp>
    </p:spTree>
    <p:extLst>
      <p:ext uri="{BB962C8B-B14F-4D97-AF65-F5344CB8AC3E}">
        <p14:creationId xmlns:p14="http://schemas.microsoft.com/office/powerpoint/2010/main" xmlns="" val="143137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1700808"/>
            <a:ext cx="3094117" cy="369332"/>
          </a:xfrm>
          <a:prstGeom prst="rect">
            <a:avLst/>
          </a:prstGeom>
        </p:spPr>
        <p:txBody>
          <a:bodyPr wrap="none">
            <a:spAutoFit/>
          </a:bodyPr>
          <a:lstStyle/>
          <a:p>
            <a:r>
              <a:rPr lang="en-IN" b="1" dirty="0">
                <a:latin typeface="Algerian" pitchFamily="82" charset="0"/>
              </a:rPr>
              <a:t>Types of Air Pollutants</a:t>
            </a:r>
            <a:endParaRPr lang="en-IN" dirty="0">
              <a:latin typeface="Algerian" pitchFamily="82" charset="0"/>
            </a:endParaRPr>
          </a:p>
        </p:txBody>
      </p:sp>
      <p:sp>
        <p:nvSpPr>
          <p:cNvPr id="3" name="Rectangle 2"/>
          <p:cNvSpPr/>
          <p:nvPr/>
        </p:nvSpPr>
        <p:spPr>
          <a:xfrm>
            <a:off x="1331640" y="2276872"/>
            <a:ext cx="6264696" cy="2585323"/>
          </a:xfrm>
          <a:prstGeom prst="rect">
            <a:avLst/>
          </a:prstGeom>
        </p:spPr>
        <p:txBody>
          <a:bodyPr wrap="square">
            <a:spAutoFit/>
          </a:bodyPr>
          <a:lstStyle/>
          <a:p>
            <a:pPr algn="just"/>
            <a:r>
              <a:rPr lang="en-IN" b="1" dirty="0">
                <a:latin typeface="Times New Roman" pitchFamily="18" charset="0"/>
                <a:cs typeface="Times New Roman" pitchFamily="18" charset="0"/>
              </a:rPr>
              <a:t>Primary Pollutants</a:t>
            </a:r>
            <a:endParaRPr lang="en-IN" dirty="0">
              <a:latin typeface="Times New Roman" pitchFamily="18" charset="0"/>
              <a:cs typeface="Times New Roman" pitchFamily="18" charset="0"/>
            </a:endParaRPr>
          </a:p>
          <a:p>
            <a:pPr algn="just"/>
            <a:r>
              <a:rPr lang="en-IN" dirty="0">
                <a:latin typeface="Times New Roman" pitchFamily="18" charset="0"/>
                <a:cs typeface="Times New Roman" pitchFamily="18" charset="0"/>
              </a:rPr>
              <a:t>The pollutants that directly cause air pollution are known as primary pollutants. Sulphur-dioxide emitted from factories is a primary pollutant.</a:t>
            </a:r>
          </a:p>
          <a:p>
            <a:pPr algn="just"/>
            <a:r>
              <a:rPr lang="en-IN" b="1" dirty="0">
                <a:latin typeface="Times New Roman" pitchFamily="18" charset="0"/>
                <a:cs typeface="Times New Roman" pitchFamily="18" charset="0"/>
              </a:rPr>
              <a:t>Secondary Pollutants</a:t>
            </a:r>
            <a:endParaRPr lang="en-IN" dirty="0">
              <a:latin typeface="Times New Roman" pitchFamily="18" charset="0"/>
              <a:cs typeface="Times New Roman" pitchFamily="18" charset="0"/>
            </a:endParaRPr>
          </a:p>
          <a:p>
            <a:pPr algn="just"/>
            <a:r>
              <a:rPr lang="en-IN" dirty="0">
                <a:latin typeface="Times New Roman" pitchFamily="18" charset="0"/>
                <a:cs typeface="Times New Roman" pitchFamily="18" charset="0"/>
              </a:rPr>
              <a:t>The pollutants formed by the intermingling and reaction of primary pollutants are known as secondary pollutants. Smog, formed by the intermingling of smoke and fog, is a secondary pollutant.</a:t>
            </a:r>
          </a:p>
        </p:txBody>
      </p:sp>
    </p:spTree>
    <p:extLst>
      <p:ext uri="{BB962C8B-B14F-4D97-AF65-F5344CB8AC3E}">
        <p14:creationId xmlns:p14="http://schemas.microsoft.com/office/powerpoint/2010/main" xmlns="" val="1263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48" y="1700808"/>
            <a:ext cx="2819399" cy="599440"/>
          </a:xfrm>
        </p:spPr>
        <p:txBody>
          <a:bodyPr/>
          <a:lstStyle/>
          <a:p>
            <a:r>
              <a:rPr lang="en-IN" dirty="0">
                <a:latin typeface="Algerian" pitchFamily="82" charset="0"/>
              </a:rPr>
              <a:t>Major Causes of Air Pollution</a:t>
            </a:r>
          </a:p>
        </p:txBody>
      </p:sp>
      <p:sp>
        <p:nvSpPr>
          <p:cNvPr id="3" name="Text Placeholder 2"/>
          <p:cNvSpPr>
            <a:spLocks noGrp="1"/>
          </p:cNvSpPr>
          <p:nvPr>
            <p:ph type="body" sz="half" idx="2"/>
          </p:nvPr>
        </p:nvSpPr>
        <p:spPr/>
        <p:txBody>
          <a:bodyPr>
            <a:normAutofit/>
          </a:bodyPr>
          <a:lstStyle/>
          <a:p>
            <a:pPr algn="just"/>
            <a:r>
              <a:rPr lang="en-IN" sz="1600" dirty="0">
                <a:latin typeface="Times New Roman" pitchFamily="18" charset="0"/>
                <a:cs typeface="Times New Roman" pitchFamily="18" charset="0"/>
              </a:rPr>
              <a:t>Industry</a:t>
            </a:r>
            <a:r>
              <a:rPr lang="en-IN" sz="1600" dirty="0" smtClean="0">
                <a:latin typeface="Times New Roman" pitchFamily="18" charset="0"/>
                <a:cs typeface="Times New Roman" pitchFamily="18" charset="0"/>
              </a:rPr>
              <a:t>.</a:t>
            </a:r>
          </a:p>
          <a:p>
            <a:pPr algn="just"/>
            <a:r>
              <a:rPr lang="en-IN" sz="1600" dirty="0">
                <a:latin typeface="Times New Roman" pitchFamily="18" charset="0"/>
                <a:cs typeface="Times New Roman" pitchFamily="18" charset="0"/>
              </a:rPr>
              <a:t>Vehicle </a:t>
            </a:r>
            <a:r>
              <a:rPr lang="en-IN" sz="1600" dirty="0" smtClean="0">
                <a:latin typeface="Times New Roman" pitchFamily="18" charset="0"/>
                <a:cs typeface="Times New Roman" pitchFamily="18" charset="0"/>
              </a:rPr>
              <a:t>Emissions</a:t>
            </a:r>
          </a:p>
          <a:p>
            <a:pPr algn="just"/>
            <a:r>
              <a:rPr lang="en-IN" sz="1600" dirty="0">
                <a:latin typeface="Times New Roman" pitchFamily="18" charset="0"/>
                <a:cs typeface="Times New Roman" pitchFamily="18" charset="0"/>
              </a:rPr>
              <a:t>Household and Farming </a:t>
            </a:r>
            <a:endParaRPr lang="en-IN" sz="1600" dirty="0" smtClean="0">
              <a:latin typeface="Times New Roman" pitchFamily="18" charset="0"/>
              <a:cs typeface="Times New Roman" pitchFamily="18" charset="0"/>
            </a:endParaRPr>
          </a:p>
          <a:p>
            <a:pPr algn="just"/>
            <a:r>
              <a:rPr lang="en-IN" sz="1600" dirty="0">
                <a:latin typeface="Times New Roman" pitchFamily="18" charset="0"/>
                <a:cs typeface="Times New Roman" pitchFamily="18" charset="0"/>
              </a:rPr>
              <a:t>Deforestation</a:t>
            </a:r>
            <a:r>
              <a:rPr lang="en-IN" sz="1600" dirty="0" smtClean="0">
                <a:latin typeface="Times New Roman" pitchFamily="18" charset="0"/>
                <a:cs typeface="Times New Roman" pitchFamily="18" charset="0"/>
              </a:rPr>
              <a:t>.</a:t>
            </a:r>
          </a:p>
          <a:p>
            <a:pPr lvl="0" algn="just"/>
            <a:r>
              <a:rPr lang="en-IN" sz="1600" dirty="0">
                <a:latin typeface="Times New Roman" pitchFamily="18" charset="0"/>
                <a:cs typeface="Times New Roman" pitchFamily="18" charset="0"/>
              </a:rPr>
              <a:t>Smoking.</a:t>
            </a:r>
          </a:p>
          <a:p>
            <a:endParaRPr lang="en-IN" sz="1600" dirty="0">
              <a:latin typeface="Times New Roman" pitchFamily="18" charset="0"/>
              <a:cs typeface="Times New Roman" pitchFamily="18" charset="0"/>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xmlns="" val="0"/>
              </a:ext>
            </a:extLst>
          </a:blip>
          <a:stretch>
            <a:fillRect/>
          </a:stretch>
        </p:blipFill>
        <p:spPr>
          <a:xfrm>
            <a:off x="1371599" y="2204864"/>
            <a:ext cx="3428599" cy="2344341"/>
          </a:xfrm>
        </p:spPr>
      </p:pic>
    </p:spTree>
    <p:extLst>
      <p:ext uri="{BB962C8B-B14F-4D97-AF65-F5344CB8AC3E}">
        <p14:creationId xmlns:p14="http://schemas.microsoft.com/office/powerpoint/2010/main" xmlns="" val="539031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53</TotalTime>
  <Words>732</Words>
  <Application>Microsoft Office PowerPoint</Application>
  <PresentationFormat>On-screen Show (4:3)</PresentationFormat>
  <Paragraphs>71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Couture</vt:lpstr>
      <vt:lpstr>STET Women’s College Mannargudi</vt:lpstr>
      <vt:lpstr>ENVIRONMENTAL STUDIES-AIR POLLUTION</vt:lpstr>
      <vt:lpstr>Air pollution </vt:lpstr>
      <vt:lpstr>Slide 4</vt:lpstr>
      <vt:lpstr>Slide 5</vt:lpstr>
      <vt:lpstr>Slide 6</vt:lpstr>
      <vt:lpstr>Slide 7</vt:lpstr>
      <vt:lpstr>Slide 8</vt:lpstr>
      <vt:lpstr>Major Causes of Air Pollution</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STET Women’s College Mannargudi</dc:title>
  <dc:creator>vignesh</dc:creator>
  <cp:lastModifiedBy>kv</cp:lastModifiedBy>
  <cp:revision>6</cp:revision>
  <dcterms:created xsi:type="dcterms:W3CDTF">2020-06-30T06:24:49Z</dcterms:created>
  <dcterms:modified xsi:type="dcterms:W3CDTF">2020-07-02T22:28:44Z</dcterms:modified>
</cp:coreProperties>
</file>