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5E4C677-9B3B-4828-AC62-B6A562228BC4}" type="datetimeFigureOut">
              <a:rPr lang="en-US" smtClean="0"/>
              <a:pPr/>
              <a:t>6/24/2020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C99E855-506C-460E-B29D-CBE422494A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99E855-506C-460E-B29D-CBE422494A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99E855-506C-460E-B29D-CBE422494A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99E855-506C-460E-B29D-CBE422494A3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99E855-506C-460E-B29D-CBE422494A3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99E855-506C-460E-B29D-CBE422494A3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C99E855-506C-460E-B29D-CBE422494A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C99E855-506C-460E-B29D-CBE422494A3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5E4C677-9B3B-4828-AC62-B6A562228BC4}" type="datetimeFigureOut">
              <a:rPr lang="en-US" smtClean="0"/>
              <a:pPr/>
              <a:t>6/24/2020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C99E855-506C-460E-B29D-CBE422494A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5E4C677-9B3B-4828-AC62-B6A562228BC4}" type="datetimeFigureOut">
              <a:rPr lang="en-US" smtClean="0"/>
              <a:pPr/>
              <a:t>6/24/2020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99E855-506C-460E-B29D-CBE422494A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5E4C677-9B3B-4828-AC62-B6A562228BC4}" type="datetimeFigureOut">
              <a:rPr lang="en-US" smtClean="0"/>
              <a:pPr/>
              <a:t>6/24/2020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C99E855-506C-460E-B29D-CBE422494A3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5E4C677-9B3B-4828-AC62-B6A562228BC4}" type="datetimeFigureOut">
              <a:rPr lang="en-US" smtClean="0"/>
              <a:pPr/>
              <a:t>6/24/2020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99E855-506C-460E-B29D-CBE422494A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686800" cy="1470025"/>
          </a:xfrm>
        </p:spPr>
        <p:txBody>
          <a:bodyPr>
            <a:noAutofit/>
          </a:bodyPr>
          <a:lstStyle/>
          <a:p>
            <a:pPr algn="ctr"/>
            <a:r>
              <a:rPr lang="en-US" sz="3200" dirty="0" smtClean="0">
                <a:latin typeface="Bookman Old Style" pitchFamily="18" charset="0"/>
              </a:rPr>
              <a:t>T- SYSTEMS’ CLOUD BASED SOLUTIONS FOR BUSINESS APPLICATIONS</a:t>
            </a:r>
            <a:endParaRPr lang="en-US" sz="3200" dirty="0">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dirty="0" smtClean="0">
                <a:latin typeface="Times New Roman" pitchFamily="18" charset="0"/>
                <a:cs typeface="Times New Roman" pitchFamily="18" charset="0"/>
              </a:rPr>
              <a:t>Modularization allows providers to pool resourses as the basis for delivering the relevant services</a:t>
            </a:r>
          </a:p>
          <a:p>
            <a:pPr>
              <a:lnSpc>
                <a:spcPct val="150000"/>
              </a:lnSpc>
            </a:pPr>
            <a:r>
              <a:rPr lang="en-US" sz="2000" dirty="0" smtClean="0">
                <a:latin typeface="Times New Roman" pitchFamily="18" charset="0"/>
                <a:cs typeface="Times New Roman" pitchFamily="18" charset="0"/>
              </a:rPr>
              <a:t>It is essentially a set of standardized individual modules that can be combined. The resulting combinations give rise to sophisticated applications tailored to the needs of the specific company</a:t>
            </a:r>
          </a:p>
          <a:p>
            <a:pPr>
              <a:lnSpc>
                <a:spcPct val="150000"/>
              </a:lnSpc>
            </a:pPr>
            <a:r>
              <a:rPr lang="en-US" sz="2000" dirty="0" smtClean="0">
                <a:latin typeface="Times New Roman" pitchFamily="18" charset="0"/>
                <a:cs typeface="Times New Roman" pitchFamily="18" charset="0"/>
              </a:rPr>
              <a:t>One of the great strength of modules is their reusability</a:t>
            </a:r>
          </a:p>
          <a:p>
            <a:pPr>
              <a:lnSpc>
                <a:spcPct val="150000"/>
              </a:lnSpc>
            </a:pPr>
            <a:r>
              <a:rPr lang="en-US" sz="2000" dirty="0" smtClean="0">
                <a:latin typeface="Times New Roman" pitchFamily="18" charset="0"/>
                <a:cs typeface="Times New Roman" pitchFamily="18" charset="0"/>
              </a:rPr>
              <a:t>The more easily and flexibly such modules can be combined for potential benefits</a:t>
            </a:r>
          </a:p>
          <a:p>
            <a:pPr>
              <a:lnSpc>
                <a:spcPct val="150000"/>
              </a:lnSpc>
            </a:pPr>
            <a:r>
              <a:rPr lang="en-US" sz="2000" dirty="0" smtClean="0">
                <a:latin typeface="Times New Roman" pitchFamily="18" charset="0"/>
                <a:cs typeface="Times New Roman" pitchFamily="18" charset="0"/>
              </a:rPr>
              <a:t>One Example of modularization in a different context is combining web services from various sources</a:t>
            </a:r>
          </a:p>
          <a:p>
            <a:pPr>
              <a:lnSpc>
                <a:spcPct val="150000"/>
              </a:lnSpc>
            </a:pPr>
            <a:r>
              <a:rPr lang="en-US" sz="2000" dirty="0" smtClean="0">
                <a:latin typeface="Times New Roman" pitchFamily="18" charset="0"/>
                <a:cs typeface="Times New Roman" pitchFamily="18" charset="0"/>
              </a:rPr>
              <a:t>The benefit of modular services is that they can be flexibly combined, allowing standard offerings to be tailored to specific requirements</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smtClean="0">
                <a:latin typeface="Bookman Old Style" pitchFamily="18" charset="0"/>
              </a:rPr>
              <a:t>11.3.2</a:t>
            </a:r>
            <a:r>
              <a:rPr lang="en-US" dirty="0" smtClean="0"/>
              <a:t> </a:t>
            </a:r>
            <a:r>
              <a:rPr lang="en-US" sz="3100" dirty="0" smtClean="0"/>
              <a:t>Customization through modularization</a:t>
            </a:r>
            <a:endParaRPr lang="en-US" sz="2000" dirty="0">
              <a:latin typeface="Bookman Old Style"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dirty="0" smtClean="0">
                <a:latin typeface="Times New Roman" pitchFamily="18" charset="0"/>
                <a:cs typeface="Times New Roman" pitchFamily="18" charset="0"/>
              </a:rPr>
              <a:t>An integrated approach to creating ICT services by combining standardization , automation and modularization </a:t>
            </a:r>
          </a:p>
          <a:p>
            <a:pPr>
              <a:lnSpc>
                <a:spcPct val="150000"/>
              </a:lnSpc>
            </a:pPr>
            <a:r>
              <a:rPr lang="en-US" sz="2000" dirty="0" smtClean="0">
                <a:latin typeface="Times New Roman" pitchFamily="18" charset="0"/>
                <a:cs typeface="Times New Roman" pitchFamily="18" charset="0"/>
              </a:rPr>
              <a:t>So it can deliver the desired services to the customer quickly and flexibly</a:t>
            </a:r>
          </a:p>
          <a:p>
            <a:pPr>
              <a:lnSpc>
                <a:spcPct val="150000"/>
              </a:lnSpc>
            </a:pPr>
            <a:r>
              <a:rPr lang="en-US" sz="2000" dirty="0" smtClean="0">
                <a:latin typeface="Times New Roman" pitchFamily="18" charset="0"/>
                <a:cs typeface="Times New Roman" pitchFamily="18" charset="0"/>
              </a:rPr>
              <a:t>Outsourcing , enables businesses to play an active part in production , tailoring ICT services to their(customer) changing needs</a:t>
            </a:r>
          </a:p>
          <a:p>
            <a:pPr>
              <a:lnSpc>
                <a:spcPct val="150000"/>
              </a:lnSpc>
            </a:pPr>
            <a:r>
              <a:rPr lang="en-US" sz="2000" dirty="0" smtClean="0">
                <a:latin typeface="Times New Roman" pitchFamily="18" charset="0"/>
                <a:cs typeface="Times New Roman" pitchFamily="18" charset="0"/>
              </a:rPr>
              <a:t>The technology that supports the business – customer relationship must be based on standards</a:t>
            </a:r>
          </a:p>
          <a:p>
            <a:pPr>
              <a:lnSpc>
                <a:spcPct val="150000"/>
              </a:lnSpc>
            </a:pP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smtClean="0">
                <a:latin typeface="Bookman Old Style" pitchFamily="18" charset="0"/>
              </a:rPr>
              <a:t>11.3.3</a:t>
            </a:r>
            <a:r>
              <a:rPr lang="en-US" dirty="0" smtClean="0"/>
              <a:t> </a:t>
            </a:r>
            <a:r>
              <a:rPr lang="en-US" sz="3100" dirty="0" smtClean="0"/>
              <a:t>Integrated creation of ICT Services</a:t>
            </a:r>
            <a:endParaRPr lang="en-US" sz="2000" dirty="0">
              <a:latin typeface="Bookman Old Style"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b="1" dirty="0" smtClean="0">
                <a:solidFill>
                  <a:srgbClr val="FF0000"/>
                </a:solidFill>
                <a:latin typeface="Times New Roman" pitchFamily="18" charset="0"/>
                <a:cs typeface="Times New Roman" pitchFamily="18" charset="0"/>
              </a:rPr>
              <a:t>11.4.1 Quality(End-to-End SLA’s)</a:t>
            </a:r>
          </a:p>
          <a:p>
            <a:pPr algn="just"/>
            <a:r>
              <a:rPr lang="en-US" sz="2000" dirty="0" smtClean="0">
                <a:latin typeface="Times New Roman" pitchFamily="18" charset="0"/>
                <a:cs typeface="Times New Roman" pitchFamily="18" charset="0"/>
              </a:rPr>
              <a:t>If consumer’s Internet or ICT service are unavailable, or data access is slow , the consequences are rarely serious</a:t>
            </a:r>
          </a:p>
          <a:p>
            <a:pPr algn="just"/>
            <a:r>
              <a:rPr lang="en-US" sz="2000" dirty="0" smtClean="0">
                <a:latin typeface="Times New Roman" pitchFamily="18" charset="0"/>
                <a:cs typeface="Times New Roman" pitchFamily="18" charset="0"/>
              </a:rPr>
              <a:t>But in business, the non availability of service will affect the entire business (lacking of  production  or preventing orders from being processed)</a:t>
            </a:r>
          </a:p>
          <a:p>
            <a:pPr algn="just"/>
            <a:r>
              <a:rPr lang="en-US" sz="2000" dirty="0" smtClean="0">
                <a:latin typeface="Times New Roman" pitchFamily="18" charset="0"/>
                <a:cs typeface="Times New Roman" pitchFamily="18" charset="0"/>
              </a:rPr>
              <a:t>In such cases, quality is of the essence :- the user is aware of the performance of system as a whole , including network connectivity</a:t>
            </a:r>
          </a:p>
          <a:p>
            <a:pPr algn="just"/>
            <a:r>
              <a:rPr lang="en-US" sz="2000" dirty="0" smtClean="0">
                <a:latin typeface="Times New Roman" pitchFamily="18" charset="0"/>
                <a:cs typeface="Times New Roman" pitchFamily="18" charset="0"/>
              </a:rPr>
              <a:t>Cloud service providers have to offer end –to-end availability , backed by clearly defined SLAs</a:t>
            </a:r>
          </a:p>
          <a:p>
            <a:pPr algn="just"/>
            <a:r>
              <a:rPr lang="en-US" sz="2000" dirty="0" smtClean="0">
                <a:latin typeface="Times New Roman" pitchFamily="18" charset="0"/>
                <a:cs typeface="Times New Roman" pitchFamily="18" charset="0"/>
              </a:rPr>
              <a:t>The specific requirements are determined by weighing up risk against cost</a:t>
            </a:r>
          </a:p>
          <a:p>
            <a:pPr algn="just"/>
            <a:r>
              <a:rPr lang="en-US" sz="2000" dirty="0" smtClean="0">
                <a:latin typeface="Times New Roman" pitchFamily="18" charset="0"/>
                <a:cs typeface="Times New Roman" pitchFamily="18" charset="0"/>
              </a:rPr>
              <a:t>The importance of a particular process and the corresponding IT solutions are assessed</a:t>
            </a:r>
          </a:p>
          <a:p>
            <a:pPr algn="just"/>
            <a:r>
              <a:rPr lang="en-US" sz="2000" dirty="0" smtClean="0">
                <a:latin typeface="Times New Roman" pitchFamily="18" charset="0"/>
                <a:cs typeface="Times New Roman" pitchFamily="18" charset="0"/>
              </a:rPr>
              <a:t>The findings are then compared with the service levels on offer</a:t>
            </a:r>
          </a:p>
          <a:p>
            <a:pPr algn="just"/>
            <a:r>
              <a:rPr lang="en-US" sz="2000" dirty="0" smtClean="0">
                <a:latin typeface="Times New Roman" pitchFamily="18" charset="0"/>
                <a:cs typeface="Times New Roman" pitchFamily="18" charset="0"/>
              </a:rPr>
              <a:t>As a rule, higher service levels come at a higher price</a:t>
            </a:r>
          </a:p>
          <a:p>
            <a:pPr algn="just"/>
            <a:r>
              <a:rPr lang="en-US" sz="2000" dirty="0" smtClean="0">
                <a:latin typeface="Times New Roman" pitchFamily="18" charset="0"/>
                <a:cs typeface="Times New Roman" pitchFamily="18" charset="0"/>
              </a:rPr>
              <a:t>The quality question is not about combining the highest service levels, but about selecting the right levels for each service</a:t>
            </a:r>
          </a:p>
          <a:p>
            <a:pPr algn="just">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a:t>
            </a:r>
            <a:endParaRPr lang="en-US" sz="2000" dirty="0">
              <a:latin typeface="Bookman Old Style"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b="1" dirty="0" smtClean="0">
                <a:solidFill>
                  <a:srgbClr val="FF0000"/>
                </a:solidFill>
                <a:latin typeface="Times New Roman" pitchFamily="18" charset="0"/>
                <a:cs typeface="Times New Roman" pitchFamily="18" charset="0"/>
              </a:rPr>
              <a:t>11.4.1 Compliance and Security</a:t>
            </a:r>
          </a:p>
          <a:p>
            <a:pPr>
              <a:lnSpc>
                <a:spcPct val="150000"/>
              </a:lnSpc>
            </a:pPr>
            <a:r>
              <a:rPr lang="en-US" sz="2000" dirty="0" smtClean="0">
                <a:latin typeface="Times New Roman" pitchFamily="18" charset="0"/>
                <a:cs typeface="Times New Roman" pitchFamily="18" charset="0"/>
              </a:rPr>
              <a:t>Compliance and Security are increasingly important for cloud computing providers</a:t>
            </a:r>
          </a:p>
          <a:p>
            <a:pPr>
              <a:lnSpc>
                <a:spcPct val="150000"/>
              </a:lnSpc>
            </a:pPr>
            <a:r>
              <a:rPr lang="en-US" sz="2000" dirty="0" smtClean="0">
                <a:latin typeface="Times New Roman" pitchFamily="18" charset="0"/>
                <a:cs typeface="Times New Roman" pitchFamily="18" charset="0"/>
              </a:rPr>
              <a:t>Surveys consistently point out the security is the greatest obstacle of cloud computing </a:t>
            </a:r>
          </a:p>
          <a:p>
            <a:pPr>
              <a:lnSpc>
                <a:spcPct val="150000"/>
              </a:lnSpc>
            </a:pPr>
            <a:r>
              <a:rPr lang="en-US" sz="2000" dirty="0" smtClean="0">
                <a:latin typeface="Times New Roman" pitchFamily="18" charset="0"/>
                <a:cs typeface="Times New Roman" pitchFamily="18" charset="0"/>
              </a:rPr>
              <a:t>In a 2008 cio.com study, It decision- makers cited security and loss of control over data as the key drawback of cloud computing</a:t>
            </a:r>
          </a:p>
          <a:p>
            <a:pPr>
              <a:lnSpc>
                <a:spcPct val="150000"/>
              </a:lnSpc>
            </a:pPr>
            <a:r>
              <a:rPr lang="en-US" sz="2000" dirty="0" smtClean="0">
                <a:latin typeface="Times New Roman" pitchFamily="18" charset="0"/>
                <a:cs typeface="Times New Roman" pitchFamily="18" charset="0"/>
              </a:rPr>
              <a:t>For  Business  looking to deploy a form of cloud computing , legal issues are considerably more important </a:t>
            </a: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a:t>
            </a:r>
            <a:endParaRPr lang="en-US" sz="2000" dirty="0">
              <a:latin typeface="Bookman Old Style"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r>
              <a:rPr lang="en-US" sz="2000" b="1" dirty="0" smtClean="0">
                <a:solidFill>
                  <a:schemeClr val="accent6"/>
                </a:solidFill>
                <a:latin typeface="Times New Roman" pitchFamily="18" charset="0"/>
                <a:cs typeface="Times New Roman" pitchFamily="18" charset="0"/>
              </a:rPr>
              <a:t>Consumer Cloud versus Enterprise Cloud:</a:t>
            </a:r>
          </a:p>
          <a:p>
            <a:pPr algn="just"/>
            <a:r>
              <a:rPr lang="en-US" sz="2000" dirty="0" smtClean="0">
                <a:latin typeface="Times New Roman" pitchFamily="18" charset="0"/>
                <a:cs typeface="Times New Roman" pitchFamily="18" charset="0"/>
              </a:rPr>
              <a:t>The Internet has given rise to new forms of behaviour , when concluding contracts on-line</a:t>
            </a:r>
          </a:p>
          <a:p>
            <a:pPr algn="just"/>
            <a:r>
              <a:rPr lang="en-US" sz="2000" dirty="0" smtClean="0">
                <a:latin typeface="Times New Roman" pitchFamily="18" charset="0"/>
                <a:cs typeface="Times New Roman" pitchFamily="18" charset="0"/>
              </a:rPr>
              <a:t>When presented with general terms and conditions , many consumers simply check the relevant box and click “OK” , not realizing that they are entering into a legally binding agreement</a:t>
            </a:r>
          </a:p>
          <a:p>
            <a:r>
              <a:rPr lang="en-US" sz="2000" dirty="0" smtClean="0">
                <a:latin typeface="Times New Roman" pitchFamily="18" charset="0"/>
                <a:cs typeface="Times New Roman" pitchFamily="18" charset="0"/>
              </a:rPr>
              <a:t>Cloud computing raises no legal issues, but it making existing ones more complex. </a:t>
            </a:r>
          </a:p>
          <a:p>
            <a:r>
              <a:rPr lang="en-US" sz="2000" dirty="0" smtClean="0">
                <a:latin typeface="Times New Roman" pitchFamily="18" charset="0"/>
                <a:cs typeface="Times New Roman" pitchFamily="18" charset="0"/>
              </a:rPr>
              <a:t>The increased complexity is due to two factors:</a:t>
            </a:r>
          </a:p>
          <a:p>
            <a:pPr lvl="1"/>
            <a:r>
              <a:rPr lang="en-US" sz="1600" dirty="0" smtClean="0">
                <a:latin typeface="Times New Roman" pitchFamily="18" charset="0"/>
                <a:cs typeface="Times New Roman" pitchFamily="18" charset="0"/>
              </a:rPr>
              <a:t>In a Cloud Computing, data no longer have to reside in a single location</a:t>
            </a:r>
          </a:p>
          <a:p>
            <a:pPr lvl="1"/>
            <a:r>
              <a:rPr lang="en-US" sz="1600" dirty="0" smtClean="0">
                <a:latin typeface="Times New Roman" pitchFamily="18" charset="0"/>
                <a:cs typeface="Times New Roman" pitchFamily="18" charset="0"/>
              </a:rPr>
              <a:t>Business scenarios involving multiple partners are now conceivable</a:t>
            </a:r>
          </a:p>
          <a:p>
            <a:pPr lvl="1">
              <a:buNone/>
            </a:pPr>
            <a:r>
              <a:rPr lang="en-US" sz="1600" dirty="0" smtClean="0">
                <a:latin typeface="Times New Roman" pitchFamily="18" charset="0"/>
                <a:cs typeface="Times New Roman" pitchFamily="18" charset="0"/>
              </a:rPr>
              <a:t>It is therefore impossible to say exactly where data are stored and what national legislation applies.</a:t>
            </a:r>
          </a:p>
          <a:p>
            <a:pPr lvl="1">
              <a:buNone/>
            </a:pPr>
            <a:r>
              <a:rPr lang="en-US" sz="1600" dirty="0" smtClean="0">
                <a:latin typeface="Times New Roman" pitchFamily="18" charset="0"/>
                <a:cs typeface="Times New Roman" pitchFamily="18" charset="0"/>
              </a:rPr>
              <a:t>And whwre data are handled by multiple providers from different countries, the issue of liability</a:t>
            </a:r>
          </a:p>
          <a:p>
            <a:pPr lvl="1">
              <a:buNone/>
            </a:pPr>
            <a:r>
              <a:rPr lang="en-US" sz="1600" dirty="0" smtClean="0">
                <a:latin typeface="Times New Roman" pitchFamily="18" charset="0"/>
                <a:cs typeface="Times New Roman" pitchFamily="18" charset="0"/>
              </a:rPr>
              <a:t> becomes complex</a:t>
            </a:r>
            <a:endParaRPr lang="en-US" sz="16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a:t>
            </a:r>
            <a:endParaRPr lang="en-US" sz="2000" dirty="0">
              <a:latin typeface="Bookman Old Style"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5791200"/>
          </a:xfrm>
        </p:spPr>
        <p:txBody>
          <a:bodyPr>
            <a:normAutofit/>
          </a:bodyPr>
          <a:lstStyle/>
          <a:p>
            <a:r>
              <a:rPr lang="en-US" sz="2000" b="1" dirty="0" smtClean="0">
                <a:solidFill>
                  <a:schemeClr val="accent6"/>
                </a:solidFill>
                <a:latin typeface="Times New Roman" pitchFamily="18" charset="0"/>
                <a:cs typeface="Times New Roman" pitchFamily="18" charset="0"/>
              </a:rPr>
              <a:t>Cloud Computing from an Enterprise perspective : </a:t>
            </a:r>
          </a:p>
          <a:p>
            <a:r>
              <a:rPr lang="en-US" sz="2000" dirty="0" smtClean="0">
                <a:latin typeface="Times New Roman" pitchFamily="18" charset="0"/>
                <a:cs typeface="Times New Roman" pitchFamily="18" charset="0"/>
              </a:rPr>
              <a:t>With this in mind, businesses should insists on comprehensive, watertight contracts that include provisions for recovery and return of their data , even in the event of bankruptcy</a:t>
            </a:r>
          </a:p>
          <a:p>
            <a:r>
              <a:rPr lang="en-US" sz="2000" dirty="0" smtClean="0">
                <a:latin typeface="Times New Roman" pitchFamily="18" charset="0"/>
                <a:cs typeface="Times New Roman" pitchFamily="18" charset="0"/>
              </a:rPr>
              <a:t>They should establish the country where servers and storage systems are located</a:t>
            </a:r>
          </a:p>
          <a:p>
            <a:r>
              <a:rPr lang="en-US" sz="2000" dirty="0" smtClean="0">
                <a:latin typeface="Times New Roman" pitchFamily="18" charset="0"/>
                <a:cs typeface="Times New Roman" pitchFamily="18" charset="0"/>
              </a:rPr>
              <a:t>Cloud principles notwithstanding services still have to be performed and data stored at specific physical locations</a:t>
            </a:r>
          </a:p>
          <a:p>
            <a:r>
              <a:rPr lang="en-US" sz="2000" dirty="0" smtClean="0">
                <a:latin typeface="Times New Roman" pitchFamily="18" charset="0"/>
                <a:cs typeface="Times New Roman" pitchFamily="18" charset="0"/>
              </a:rPr>
              <a:t>Where data are located determines whose law applies and also determines which government agencies can access it. And also enterprises have to consider that data privacy cultures differ from country to country</a:t>
            </a:r>
          </a:p>
          <a:p>
            <a:r>
              <a:rPr lang="en-US" sz="2000" dirty="0" smtClean="0">
                <a:latin typeface="Times New Roman" pitchFamily="18" charset="0"/>
                <a:cs typeface="Times New Roman" pitchFamily="18" charset="0"/>
              </a:rPr>
              <a:t>Having the legal basis for liability claims is one thing. Successfully prosecuting them is quite another</a:t>
            </a:r>
          </a:p>
          <a:p>
            <a:r>
              <a:rPr lang="en-US" sz="2000" dirty="0" smtClean="0">
                <a:latin typeface="Times New Roman" pitchFamily="18" charset="0"/>
                <a:cs typeface="Times New Roman" pitchFamily="18" charset="0"/>
              </a:rPr>
              <a:t>Companies listed on the U.S stock exchange are subject to the Sarbanes- Oxley Act(SOX) , requiring complete data transparency and audit trails. This poses particular challenges for cloud providers</a:t>
            </a:r>
          </a:p>
          <a:p>
            <a:r>
              <a:rPr lang="en-US" sz="2000" dirty="0" smtClean="0">
                <a:latin typeface="Times New Roman" pitchFamily="18" charset="0"/>
                <a:cs typeface="Times New Roman" pitchFamily="18" charset="0"/>
              </a:rPr>
              <a:t>To comply with SOX 404, CEOs , CFOs, and external auditors have to report annually on the adequacy of internal control systems for financial reporting</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 ...</a:t>
            </a:r>
            <a:endParaRPr lang="en-US" sz="2000" dirty="0">
              <a:latin typeface="Bookman Old Style" pitchFamily="18" charset="0"/>
              <a:cs typeface="Times New Roman" pitchFamily="18" charset="0"/>
            </a:endParaRPr>
          </a:p>
        </p:txBody>
      </p:sp>
      <p:sp>
        <p:nvSpPr>
          <p:cNvPr id="5" name="TextBox 4"/>
          <p:cNvSpPr txBox="1"/>
          <p:nvPr/>
        </p:nvSpPr>
        <p:spPr>
          <a:xfrm>
            <a:off x="7467600" y="6488668"/>
            <a:ext cx="1447800" cy="369332"/>
          </a:xfrm>
          <a:prstGeom prst="rect">
            <a:avLst/>
          </a:prstGeom>
          <a:noFill/>
        </p:spPr>
        <p:txBody>
          <a:bodyPr wrap="square" rtlCol="0">
            <a:spAutoFit/>
          </a:bodyPr>
          <a:lstStyle/>
          <a:p>
            <a:r>
              <a:rPr lang="en-US" b="1" dirty="0" smtClean="0">
                <a:solidFill>
                  <a:srgbClr val="FF0000"/>
                </a:solidFill>
              </a:rPr>
              <a:t>Cont..</a:t>
            </a:r>
            <a:endParaRPr lang="en-US"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r>
              <a:rPr lang="en-US" sz="2000" dirty="0" smtClean="0">
                <a:latin typeface="Times New Roman" pitchFamily="18" charset="0"/>
                <a:cs typeface="Times New Roman" pitchFamily="18" charset="0"/>
              </a:rPr>
              <a:t>ICT service providers are responsible for demonstrating the transparency of financial transactions</a:t>
            </a:r>
          </a:p>
          <a:p>
            <a:pPr algn="just"/>
            <a:r>
              <a:rPr lang="en-US" sz="2000" dirty="0" smtClean="0">
                <a:latin typeface="Times New Roman" pitchFamily="18" charset="0"/>
                <a:cs typeface="Times New Roman" pitchFamily="18" charset="0"/>
              </a:rPr>
              <a:t>Service providers also have to ensure that are not lost and do not fall into the wrong hands</a:t>
            </a:r>
          </a:p>
          <a:p>
            <a:pPr algn="just"/>
            <a:r>
              <a:rPr lang="en-US" sz="2000" dirty="0" smtClean="0">
                <a:latin typeface="Times New Roman" pitchFamily="18" charset="0"/>
                <a:cs typeface="Times New Roman" pitchFamily="18" charset="0"/>
              </a:rPr>
              <a:t>The EU has data-security regulations that apply for all European companies</a:t>
            </a:r>
          </a:p>
          <a:p>
            <a:pPr algn="just"/>
            <a:r>
              <a:rPr lang="en-US" sz="2000" dirty="0" smtClean="0">
                <a:latin typeface="Times New Roman" pitchFamily="18" charset="0"/>
                <a:cs typeface="Times New Roman" pitchFamily="18" charset="0"/>
              </a:rPr>
              <a:t>Moreover , some industries and markets have their own statutory requirements </a:t>
            </a:r>
          </a:p>
          <a:p>
            <a:pPr algn="just"/>
            <a:r>
              <a:rPr lang="en-US" sz="2000" dirty="0" smtClean="0">
                <a:latin typeface="Times New Roman" pitchFamily="18" charset="0"/>
                <a:cs typeface="Times New Roman" pitchFamily="18" charset="0"/>
              </a:rPr>
              <a:t>It is therefore essential that customers discuss their specific needs with the provider. And the provider should be familiar with industry-specific practices and acquire appropriate certification</a:t>
            </a:r>
          </a:p>
          <a:p>
            <a:pPr algn="just"/>
            <a:r>
              <a:rPr lang="en-US" sz="2000" dirty="0" smtClean="0">
                <a:latin typeface="Times New Roman" pitchFamily="18" charset="0"/>
                <a:cs typeface="Times New Roman" pitchFamily="18" charset="0"/>
              </a:rPr>
              <a:t>Providers also have to safeguard data against loss, and business that use cloud services should seek a detailed breakdown of disaster – recovery and business – continuity plans</a:t>
            </a:r>
          </a:p>
          <a:p>
            <a:pPr algn="just"/>
            <a:r>
              <a:rPr lang="en-US" sz="2000" dirty="0" smtClean="0">
                <a:latin typeface="Times New Roman" pitchFamily="18" charset="0"/>
                <a:cs typeface="Times New Roman" pitchFamily="18" charset="0"/>
              </a:rPr>
              <a:t>Other legal issues may arise directly from the technology behind cloud computing</a:t>
            </a: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 ...</a:t>
            </a:r>
            <a:endParaRPr lang="en-US" sz="2000" dirty="0">
              <a:latin typeface="Bookman Old Style"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buNone/>
            </a:pPr>
            <a:r>
              <a:rPr lang="en-US" sz="2000" b="1" dirty="0" smtClean="0">
                <a:solidFill>
                  <a:schemeClr val="accent6"/>
                </a:solidFill>
                <a:latin typeface="Times New Roman" pitchFamily="18" charset="0"/>
                <a:cs typeface="Times New Roman" pitchFamily="18" charset="0"/>
              </a:rPr>
              <a:t>What Enterprises Need : </a:t>
            </a:r>
          </a:p>
          <a:p>
            <a:pPr algn="just">
              <a:buFont typeface="Wingdings" pitchFamily="2" charset="2"/>
              <a:buChar char="Ø"/>
            </a:pPr>
            <a:r>
              <a:rPr lang="en-US" sz="2000" dirty="0" smtClean="0">
                <a:latin typeface="Times New Roman" pitchFamily="18" charset="0"/>
                <a:cs typeface="Times New Roman" pitchFamily="18" charset="0"/>
              </a:rPr>
              <a:t>Cloud Computing and applicable ICT legislation are based on diametrically opposed principles</a:t>
            </a:r>
          </a:p>
          <a:p>
            <a:pPr algn="just">
              <a:buFont typeface="Wingdings" pitchFamily="2" charset="2"/>
              <a:buChar char="Ø"/>
            </a:pPr>
            <a:r>
              <a:rPr lang="en-US" sz="2000" dirty="0" smtClean="0">
                <a:latin typeface="Times New Roman" pitchFamily="18" charset="0"/>
                <a:cs typeface="Times New Roman" pitchFamily="18" charset="0"/>
              </a:rPr>
              <a:t>The former is founded on liberalism and unfettered development in the case of technical opportunities</a:t>
            </a:r>
          </a:p>
          <a:p>
            <a:pPr algn="just">
              <a:buFont typeface="Wingdings" pitchFamily="2" charset="2"/>
              <a:buChar char="Ø"/>
            </a:pPr>
            <a:r>
              <a:rPr lang="en-US" sz="2000" dirty="0" smtClean="0">
                <a:latin typeface="Times New Roman" pitchFamily="18" charset="0"/>
                <a:cs typeface="Times New Roman" pitchFamily="18" charset="0"/>
              </a:rPr>
              <a:t>The latter imposes tight constraints on the handling of data and services , as well as on the relationship between customers and providers</a:t>
            </a:r>
          </a:p>
          <a:p>
            <a:pPr algn="just">
              <a:buFont typeface="Wingdings" pitchFamily="2" charset="2"/>
              <a:buChar char="Ø"/>
            </a:pPr>
            <a:r>
              <a:rPr lang="en-US" sz="2000" dirty="0" smtClean="0">
                <a:latin typeface="Times New Roman" pitchFamily="18" charset="0"/>
                <a:cs typeface="Times New Roman" pitchFamily="18" charset="0"/>
              </a:rPr>
              <a:t>These two perspectives will be reconciled in the near  feature</a:t>
            </a:r>
          </a:p>
          <a:p>
            <a:pPr algn="just">
              <a:buFont typeface="Wingdings" pitchFamily="2" charset="2"/>
              <a:buChar char="Ø"/>
            </a:pPr>
            <a:r>
              <a:rPr lang="en-US" sz="2000" dirty="0" smtClean="0">
                <a:latin typeface="Times New Roman" pitchFamily="18" charset="0"/>
                <a:cs typeface="Times New Roman" pitchFamily="18" charset="0"/>
              </a:rPr>
              <a:t>Cloud providers have to meet the requirements of the law and of customers alike</a:t>
            </a:r>
          </a:p>
          <a:p>
            <a:pPr algn="just">
              <a:buFont typeface="Wingdings" pitchFamily="2" charset="2"/>
              <a:buChar char="Ø"/>
            </a:pPr>
            <a:r>
              <a:rPr lang="en-US" sz="2000" dirty="0" smtClean="0">
                <a:latin typeface="Times New Roman" pitchFamily="18" charset="0"/>
                <a:cs typeface="Times New Roman" pitchFamily="18" charset="0"/>
              </a:rPr>
              <a:t>Providers working for major corporations have to be dependable in the long term, particularly where they deliver made-to-measure solutions for paarticular business process</a:t>
            </a:r>
          </a:p>
          <a:p>
            <a:pPr algn="just">
              <a:buFont typeface="Wingdings" pitchFamily="2" charset="2"/>
              <a:buChar char="Ø"/>
            </a:pPr>
            <a:r>
              <a:rPr lang="en-US" sz="2000" dirty="0" smtClean="0">
                <a:latin typeface="Times New Roman" pitchFamily="18" charset="0"/>
                <a:cs typeface="Times New Roman" pitchFamily="18" charset="0"/>
              </a:rPr>
              <a:t>Before selecting a cloud provider , customers should take a long hard look at candidate’s services , ability to deliver on promises , and above all , how well SLAs meet their needs</a:t>
            </a: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smtClean="0">
                <a:latin typeface="Bookman Old Style" pitchFamily="18" charset="0"/>
              </a:rPr>
              <a:t>11.4</a:t>
            </a:r>
            <a:r>
              <a:rPr lang="en-US" dirty="0" smtClean="0"/>
              <a:t> </a:t>
            </a:r>
            <a:r>
              <a:rPr lang="en-US" sz="3100" dirty="0" smtClean="0"/>
              <a:t>Importance of quality and security in cloud ...</a:t>
            </a:r>
            <a:endParaRPr lang="en-US" sz="2000" dirty="0">
              <a:latin typeface="Bookman Old Style"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562600"/>
          </a:xfrm>
        </p:spPr>
        <p:txBody>
          <a:bodyPr>
            <a:normAutofit fontScale="92500" lnSpcReduction="10000"/>
          </a:bodyPr>
          <a:lstStyle/>
          <a:p>
            <a:pPr>
              <a:buNone/>
            </a:pPr>
            <a:r>
              <a:rPr lang="en-US" sz="2000" b="1" dirty="0" smtClean="0">
                <a:solidFill>
                  <a:srgbClr val="C00000"/>
                </a:solidFill>
                <a:latin typeface="Times New Roman" pitchFamily="18" charset="0"/>
                <a:cs typeface="Times New Roman" pitchFamily="18" charset="0"/>
              </a:rPr>
              <a:t>11.5.1 Flexibility across all modules : </a:t>
            </a:r>
          </a:p>
          <a:p>
            <a:pPr>
              <a:buFont typeface="Wingdings" pitchFamily="2" charset="2"/>
              <a:buChar char="Ø"/>
            </a:pPr>
            <a:r>
              <a:rPr lang="en-US" sz="2000" dirty="0" smtClean="0">
                <a:latin typeface="Times New Roman" pitchFamily="18" charset="0"/>
                <a:cs typeface="Times New Roman" pitchFamily="18" charset="0"/>
              </a:rPr>
              <a:t>Agility at the infrastructure level alone is not enough to provide fast, flexible ICT services</a:t>
            </a:r>
          </a:p>
          <a:p>
            <a:pPr>
              <a:buFont typeface="Wingdings" pitchFamily="2" charset="2"/>
              <a:buChar char="Ø"/>
            </a:pPr>
            <a:r>
              <a:rPr lang="en-US" sz="2000" dirty="0" smtClean="0">
                <a:latin typeface="Times New Roman" pitchFamily="18" charset="0"/>
                <a:cs typeface="Times New Roman" pitchFamily="18" charset="0"/>
              </a:rPr>
              <a:t>Other Dynamic levels and layers are also required</a:t>
            </a:r>
          </a:p>
          <a:p>
            <a:pPr>
              <a:buFont typeface="Wingdings" pitchFamily="2" charset="2"/>
              <a:buChar char="Ø"/>
            </a:pPr>
            <a:r>
              <a:rPr lang="en-US" sz="2000" dirty="0" smtClean="0">
                <a:solidFill>
                  <a:srgbClr val="C00000"/>
                </a:solidFill>
                <a:latin typeface="Times New Roman" pitchFamily="18" charset="0"/>
                <a:cs typeface="Times New Roman" pitchFamily="18" charset="0"/>
              </a:rPr>
              <a:t>Ref . fig. 11.2</a:t>
            </a:r>
          </a:p>
          <a:p>
            <a:pPr>
              <a:buFont typeface="Wingdings" pitchFamily="2" charset="2"/>
              <a:buChar char="Ø"/>
            </a:pPr>
            <a:r>
              <a:rPr lang="en-US" sz="2000" dirty="0" smtClean="0">
                <a:latin typeface="Times New Roman" pitchFamily="18" charset="0"/>
                <a:cs typeface="Times New Roman" pitchFamily="18" charset="0"/>
              </a:rPr>
              <a:t>Adaptable processing and storage resources at the computing level must be supported by agile LAN and WAN infrastructures</a:t>
            </a:r>
          </a:p>
          <a:p>
            <a:pPr>
              <a:buFont typeface="Wingdings" pitchFamily="2" charset="2"/>
              <a:buChar char="Ø"/>
            </a:pPr>
            <a:r>
              <a:rPr lang="en-US" sz="2000" dirty="0" smtClean="0">
                <a:latin typeface="Times New Roman" pitchFamily="18" charset="0"/>
                <a:cs typeface="Times New Roman" pitchFamily="18" charset="0"/>
              </a:rPr>
              <a:t>Flexibility is also important when it comes to application delivery, scalability, and extensibility via functional modules</a:t>
            </a:r>
          </a:p>
          <a:p>
            <a:pPr>
              <a:buFont typeface="Wingdings" pitchFamily="2" charset="2"/>
              <a:buChar char="Ø"/>
            </a:pPr>
            <a:r>
              <a:rPr lang="en-US" sz="2000" dirty="0" smtClean="0">
                <a:latin typeface="Times New Roman" pitchFamily="18" charset="0"/>
                <a:cs typeface="Times New Roman" pitchFamily="18" charset="0"/>
              </a:rPr>
              <a:t>Management processes must allow for manual intervention ,where necessary , and automatically link with various layers. These factors enable the creation of end-to-end SLA across all components</a:t>
            </a:r>
          </a:p>
          <a:p>
            <a:pPr>
              <a:buFont typeface="Wingdings" pitchFamily="2" charset="2"/>
              <a:buChar char="Ø"/>
            </a:pPr>
            <a:r>
              <a:rPr lang="en-US" sz="2000" dirty="0" smtClean="0">
                <a:latin typeface="Times New Roman" pitchFamily="18" charset="0"/>
                <a:cs typeface="Times New Roman" pitchFamily="18" charset="0"/>
              </a:rPr>
              <a:t>Every Dynamic ICT service is based on a resource pool from which computing, data, and storage services can be delivered as required</a:t>
            </a:r>
          </a:p>
          <a:p>
            <a:pPr>
              <a:buFont typeface="Wingdings" pitchFamily="2" charset="2"/>
              <a:buChar char="Ø"/>
            </a:pPr>
            <a:r>
              <a:rPr lang="en-US" sz="2000" dirty="0" smtClean="0">
                <a:latin typeface="Times New Roman" pitchFamily="18" charset="0"/>
                <a:cs typeface="Times New Roman" pitchFamily="18" charset="0"/>
              </a:rPr>
              <a:t>Dynamic network and application services are also available . The applications are optimized for deployment with pooled resouces</a:t>
            </a:r>
          </a:p>
          <a:p>
            <a:pPr>
              <a:buFont typeface="Wingdings" pitchFamily="2" charset="2"/>
              <a:buChar char="Ø"/>
            </a:pPr>
            <a:r>
              <a:rPr lang="en-US" sz="2000" dirty="0" smtClean="0">
                <a:latin typeface="Times New Roman" pitchFamily="18" charset="0"/>
                <a:cs typeface="Times New Roman" pitchFamily="18" charset="0"/>
              </a:rPr>
              <a:t>When customer opt for a dynamic service, they require an SLA that covers not only individual components , but also the service as a whole , including any WAN elements</a:t>
            </a:r>
          </a:p>
        </p:txBody>
      </p:sp>
      <p:sp>
        <p:nvSpPr>
          <p:cNvPr id="4" name="Title 2"/>
          <p:cNvSpPr>
            <a:spLocks noGrp="1"/>
          </p:cNvSpPr>
          <p:nvPr>
            <p:ph type="title"/>
          </p:nvPr>
        </p:nvSpPr>
        <p:spPr>
          <a:xfrm>
            <a:off x="0" y="0"/>
            <a:ext cx="9144000" cy="838200"/>
          </a:xfrm>
        </p:spPr>
        <p:txBody>
          <a:bodyPr>
            <a:normAutofit fontScale="90000"/>
          </a:bodyPr>
          <a:lstStyle/>
          <a:p>
            <a:pPr algn="ctr"/>
            <a:r>
              <a:rPr lang="en-US" sz="2800" dirty="0" smtClean="0">
                <a:latin typeface="Bookman Old Style" pitchFamily="18" charset="0"/>
              </a:rPr>
              <a:t>11.5</a:t>
            </a:r>
            <a:r>
              <a:rPr lang="en-US" dirty="0" smtClean="0"/>
              <a:t> </a:t>
            </a:r>
            <a:r>
              <a:rPr lang="en-US" sz="2700" dirty="0" smtClean="0">
                <a:latin typeface="Times New Roman" pitchFamily="18" charset="0"/>
                <a:cs typeface="Times New Roman" pitchFamily="18" charset="0"/>
              </a:rPr>
              <a:t>Dynamic Data Center- producing business ready , Dynamic ICT Services</a:t>
            </a:r>
            <a:endParaRPr lang="en-US" sz="2000" dirty="0">
              <a:latin typeface="Times New Roman" pitchFamily="18" charset="0"/>
              <a:cs typeface="Times New Roman" pitchFamily="18" charset="0"/>
            </a:endParaRPr>
          </a:p>
        </p:txBody>
      </p:sp>
      <p:sp>
        <p:nvSpPr>
          <p:cNvPr id="5" name="TextBox 4"/>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57200"/>
            <a:ext cx="8763000" cy="6096000"/>
          </a:xfrm>
        </p:spPr>
        <p:txBody>
          <a:bodyPr>
            <a:normAutofit/>
          </a:bodyPr>
          <a:lstStyle/>
          <a:p>
            <a:pPr marL="566928" indent="-457200">
              <a:buNone/>
            </a:pPr>
            <a:r>
              <a:rPr lang="en-US" sz="2000" dirty="0" smtClean="0">
                <a:latin typeface="Times New Roman" pitchFamily="18" charset="0"/>
                <a:cs typeface="Times New Roman" pitchFamily="18" charset="0"/>
              </a:rPr>
              <a:t>Toward Dynamic, Flexible ICT Services:</a:t>
            </a:r>
          </a:p>
          <a:p>
            <a:pPr marL="566928" indent="-457200">
              <a:buNone/>
            </a:pPr>
            <a:r>
              <a:rPr lang="en-US" sz="2000" dirty="0" smtClean="0">
                <a:solidFill>
                  <a:srgbClr val="FF0000"/>
                </a:solidFill>
                <a:latin typeface="Times New Roman" pitchFamily="18" charset="0"/>
                <a:cs typeface="Times New Roman" pitchFamily="18" charset="0"/>
              </a:rPr>
              <a:t>Step1: Standardize</a:t>
            </a:r>
          </a:p>
          <a:p>
            <a:pPr marL="566928" indent="-457200" algn="just"/>
            <a:r>
              <a:rPr lang="en-US" sz="2000" dirty="0" smtClean="0">
                <a:latin typeface="Times New Roman" pitchFamily="18" charset="0"/>
                <a:cs typeface="Times New Roman" pitchFamily="18" charset="0"/>
              </a:rPr>
              <a:t>To standardize the Customer’s existing environment . It systems running different software releases have to be migrated , often to a single operating system .</a:t>
            </a:r>
          </a:p>
          <a:p>
            <a:pPr marL="566928" indent="-457200" algn="just"/>
            <a:r>
              <a:rPr lang="en-US" sz="2000" dirty="0" smtClean="0">
                <a:latin typeface="Times New Roman" pitchFamily="18" charset="0"/>
                <a:cs typeface="Times New Roman" pitchFamily="18" charset="0"/>
              </a:rPr>
              <a:t>Hardware also has to be standardized</a:t>
            </a:r>
          </a:p>
          <a:p>
            <a:pPr marL="566928" indent="-457200" algn="just"/>
            <a:r>
              <a:rPr lang="en-US" sz="2000" dirty="0" smtClean="0">
                <a:latin typeface="Times New Roman" pitchFamily="18" charset="0"/>
                <a:cs typeface="Times New Roman" pitchFamily="18" charset="0"/>
              </a:rPr>
              <a:t>Eliminating disparate operating system and hardware platforms for easy automation</a:t>
            </a:r>
          </a:p>
          <a:p>
            <a:pPr marL="566928" indent="-457200" algn="just">
              <a:buNone/>
            </a:pPr>
            <a:r>
              <a:rPr lang="en-US" sz="2000" dirty="0" smtClean="0">
                <a:solidFill>
                  <a:srgbClr val="FF0000"/>
                </a:solidFill>
                <a:latin typeface="Times New Roman" pitchFamily="18" charset="0"/>
                <a:cs typeface="Times New Roman" pitchFamily="18" charset="0"/>
              </a:rPr>
              <a:t>Step2: Technical Consolidation </a:t>
            </a:r>
          </a:p>
          <a:p>
            <a:pPr marL="566928" indent="-457200" algn="just"/>
            <a:r>
              <a:rPr lang="en-US" sz="2000" dirty="0" smtClean="0">
                <a:latin typeface="Times New Roman" pitchFamily="18" charset="0"/>
                <a:cs typeface="Times New Roman" pitchFamily="18" charset="0"/>
              </a:rPr>
              <a:t>It reduces physical servers and also  slim down data storage</a:t>
            </a:r>
          </a:p>
          <a:p>
            <a:pPr marL="566928" indent="-457200" algn="just"/>
            <a:r>
              <a:rPr lang="en-US" sz="2000" dirty="0" smtClean="0">
                <a:latin typeface="Times New Roman" pitchFamily="18" charset="0"/>
                <a:cs typeface="Times New Roman" pitchFamily="18" charset="0"/>
              </a:rPr>
              <a:t>Identical backup  and restore mechanisms are introduced at this stage</a:t>
            </a:r>
          </a:p>
          <a:p>
            <a:pPr marL="566928" indent="-457200" algn="just"/>
            <a:r>
              <a:rPr lang="en-US" sz="2000" dirty="0" smtClean="0">
                <a:latin typeface="Times New Roman" pitchFamily="18" charset="0"/>
                <a:cs typeface="Times New Roman" pitchFamily="18" charset="0"/>
              </a:rPr>
              <a:t>small and uneconomical centers are closed</a:t>
            </a:r>
          </a:p>
          <a:p>
            <a:pPr marL="566928" indent="-457200" algn="just">
              <a:buNone/>
            </a:pPr>
            <a:r>
              <a:rPr lang="en-US" sz="2000" dirty="0" smtClean="0">
                <a:solidFill>
                  <a:srgbClr val="FF0000"/>
                </a:solidFill>
                <a:latin typeface="Times New Roman" pitchFamily="18" charset="0"/>
                <a:cs typeface="Times New Roman" pitchFamily="18" charset="0"/>
              </a:rPr>
              <a:t>Step 3: Virtualization</a:t>
            </a:r>
          </a:p>
          <a:p>
            <a:pPr marL="566928" indent="-457200" algn="just"/>
            <a:r>
              <a:rPr lang="en-US" sz="2000" dirty="0" smtClean="0">
                <a:latin typeface="Times New Roman" pitchFamily="18" charset="0"/>
                <a:cs typeface="Times New Roman" pitchFamily="18" charset="0"/>
              </a:rPr>
              <a:t>It means that services no longer depend on specific hardware</a:t>
            </a:r>
          </a:p>
          <a:p>
            <a:pPr marL="566928" indent="-457200" algn="just"/>
            <a:r>
              <a:rPr lang="en-US" sz="2000" dirty="0" smtClean="0">
                <a:latin typeface="Times New Roman" pitchFamily="18" charset="0"/>
                <a:cs typeface="Times New Roman" pitchFamily="18" charset="0"/>
              </a:rPr>
              <a:t>It enables server resources to be subdivided and allocated to different tasks</a:t>
            </a:r>
          </a:p>
          <a:p>
            <a:pPr marL="566928" indent="-457200" algn="just">
              <a:buNone/>
            </a:pPr>
            <a:r>
              <a:rPr lang="en-US" sz="2000" dirty="0" smtClean="0">
                <a:latin typeface="Times New Roman" pitchFamily="18" charset="0"/>
                <a:cs typeface="Times New Roman" pitchFamily="18" charset="0"/>
              </a:rPr>
              <a:t>	</a:t>
            </a:r>
          </a:p>
          <a:p>
            <a:pPr marL="566928" indent="-457200" algn="just">
              <a:buNone/>
            </a:pP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p:txBody>
      </p:sp>
      <p:sp>
        <p:nvSpPr>
          <p:cNvPr id="5" name="TextBox 4"/>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style>
          <a:lnRef idx="2">
            <a:schemeClr val="accent2"/>
          </a:lnRef>
          <a:fillRef idx="1">
            <a:schemeClr val="lt1"/>
          </a:fillRef>
          <a:effectRef idx="0">
            <a:schemeClr val="accent2"/>
          </a:effectRef>
          <a:fontRef idx="minor">
            <a:schemeClr val="dk1"/>
          </a:fontRef>
        </p:style>
        <p:txBody>
          <a:bodyPr/>
          <a:lstStyle/>
          <a:p>
            <a:r>
              <a:rPr lang="en-US" sz="2400" dirty="0" smtClean="0">
                <a:latin typeface="Times New Roman" pitchFamily="18" charset="0"/>
                <a:cs typeface="Times New Roman" pitchFamily="18" charset="0"/>
              </a:rPr>
              <a:t>It is one of the Europe’s  largest ICT service providers</a:t>
            </a:r>
          </a:p>
          <a:p>
            <a:r>
              <a:rPr lang="en-US" sz="2400" dirty="0" smtClean="0">
                <a:latin typeface="Times New Roman" pitchFamily="18" charset="0"/>
                <a:cs typeface="Times New Roman" pitchFamily="18" charset="0"/>
              </a:rPr>
              <a:t>It offers a wide range of IT, telecommunications  and integrated ICT services </a:t>
            </a:r>
          </a:p>
          <a:p>
            <a:r>
              <a:rPr lang="en-US" sz="2400" dirty="0" smtClean="0">
                <a:latin typeface="Times New Roman" pitchFamily="18" charset="0"/>
                <a:cs typeface="Times New Roman" pitchFamily="18" charset="0"/>
              </a:rPr>
              <a:t>It boasts extensive experiencing in managing complex outsourcing projects</a:t>
            </a:r>
          </a:p>
          <a:p>
            <a:r>
              <a:rPr lang="en-US" sz="2400" dirty="0" smtClean="0">
                <a:latin typeface="Times New Roman" pitchFamily="18" charset="0"/>
                <a:cs typeface="Times New Roman" pitchFamily="18" charset="0"/>
              </a:rPr>
              <a:t>It has 75 data centers with over 50,000  servers  and over 125 MIPS – in Europe, Asia, America and Africa</a:t>
            </a:r>
          </a:p>
          <a:p>
            <a:r>
              <a:rPr lang="en-US" sz="2400" dirty="0" smtClean="0">
                <a:latin typeface="Times New Roman" pitchFamily="18" charset="0"/>
                <a:cs typeface="Times New Roman" pitchFamily="18" charset="0"/>
              </a:rPr>
              <a:t>Cloud computing is an opportunity for T-Systems to leverage its established concept for services delivered from data centers</a:t>
            </a:r>
          </a:p>
          <a:p>
            <a:r>
              <a:rPr lang="en-US" sz="2400" dirty="0" smtClean="0">
                <a:latin typeface="Times New Roman" pitchFamily="18" charset="0"/>
                <a:cs typeface="Times New Roman" pitchFamily="18" charset="0"/>
              </a:rPr>
              <a:t>It enables customers to use services and resources on demand</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639762"/>
          </a:xfrm>
        </p:spPr>
        <p:txBody>
          <a:bodyPr>
            <a:normAutofit/>
          </a:bodyPr>
          <a:lstStyle/>
          <a:p>
            <a:pPr algn="ctr"/>
            <a:r>
              <a:rPr lang="en-US" sz="2800" dirty="0" smtClean="0">
                <a:latin typeface="Bookman Old Style" pitchFamily="18" charset="0"/>
              </a:rPr>
              <a:t>INTRODUCTION</a:t>
            </a:r>
            <a:endParaRPr lang="en-US" sz="2800" dirty="0">
              <a:latin typeface="Bookman Old Style"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562600"/>
          </a:xfrm>
        </p:spPr>
        <p:txBody>
          <a:bodyPr>
            <a:normAutofit/>
          </a:bodyPr>
          <a:lstStyle/>
          <a:p>
            <a:pPr marL="566928" indent="-457200">
              <a:buNone/>
            </a:pPr>
            <a:r>
              <a:rPr lang="en-US" sz="2000" dirty="0" smtClean="0">
                <a:solidFill>
                  <a:srgbClr val="FF0000"/>
                </a:solidFill>
                <a:latin typeface="Times New Roman" pitchFamily="18" charset="0"/>
                <a:cs typeface="Times New Roman" pitchFamily="18" charset="0"/>
              </a:rPr>
              <a:t>Step 4: Automation</a:t>
            </a:r>
          </a:p>
          <a:p>
            <a:pPr marL="566928" indent="-457200"/>
            <a:r>
              <a:rPr lang="en-US" sz="2000" dirty="0" smtClean="0">
                <a:latin typeface="Times New Roman" pitchFamily="18" charset="0"/>
                <a:cs typeface="Times New Roman" pitchFamily="18" charset="0"/>
              </a:rPr>
              <a:t>It slashes costs, improve efficiency and accelerates standard procedures</a:t>
            </a:r>
          </a:p>
          <a:p>
            <a:pPr marL="566928" indent="-457200"/>
            <a:r>
              <a:rPr lang="en-US" sz="2000" dirty="0" smtClean="0">
                <a:latin typeface="Times New Roman" pitchFamily="18" charset="0"/>
                <a:cs typeface="Times New Roman" pitchFamily="18" charset="0"/>
              </a:rPr>
              <a:t>In the business world , automation must also support seamless integration of financial , accounting and ordering systems</a:t>
            </a:r>
          </a:p>
          <a:p>
            <a:pPr marL="566928" indent="-457200">
              <a:buNone/>
            </a:pPr>
            <a:endParaRPr lang="en-US" sz="2000" dirty="0" smtClean="0">
              <a:latin typeface="Times New Roman" pitchFamily="18" charset="0"/>
              <a:cs typeface="Times New Roman" pitchFamily="18" charset="0"/>
            </a:endParaRPr>
          </a:p>
          <a:p>
            <a:pPr marL="566928" indent="-457200" algn="just">
              <a:buNone/>
            </a:pP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763000" cy="6096000"/>
          </a:xfrm>
        </p:spPr>
        <p:txBody>
          <a:bodyPr>
            <a:normAutofit fontScale="92500" lnSpcReduction="10000"/>
          </a:bodyPr>
          <a:lstStyle/>
          <a:p>
            <a:pPr marL="566928" indent="-457200" algn="just">
              <a:buNone/>
            </a:pPr>
            <a:r>
              <a:rPr lang="en-US" sz="2000" b="1" dirty="0" smtClean="0">
                <a:solidFill>
                  <a:srgbClr val="C00000"/>
                </a:solidFill>
                <a:latin typeface="Times New Roman" pitchFamily="18" charset="0"/>
                <a:cs typeface="Times New Roman" pitchFamily="18" charset="0"/>
              </a:rPr>
              <a:t>Computing :</a:t>
            </a:r>
          </a:p>
          <a:p>
            <a:pPr marL="566928" indent="-457200" algn="just"/>
            <a:r>
              <a:rPr lang="en-US" sz="2000" dirty="0" smtClean="0">
                <a:latin typeface="Times New Roman" pitchFamily="18" charset="0"/>
                <a:cs typeface="Times New Roman" pitchFamily="18" charset="0"/>
              </a:rPr>
              <a:t>The Computing pool is based on server farms located in different data centers</a:t>
            </a:r>
          </a:p>
          <a:p>
            <a:pPr marL="566928" indent="-457200" algn="just"/>
            <a:r>
              <a:rPr lang="en-US" sz="2000" dirty="0" smtClean="0">
                <a:latin typeface="Times New Roman" pitchFamily="18" charset="0"/>
                <a:cs typeface="Times New Roman" pitchFamily="18" charset="0"/>
              </a:rPr>
              <a:t>The logical server systems are created automatically at these farms</a:t>
            </a:r>
          </a:p>
          <a:p>
            <a:pPr marL="566928" indent="-457200" algn="just"/>
            <a:r>
              <a:rPr lang="en-US" sz="2000" dirty="0" smtClean="0">
                <a:latin typeface="Times New Roman" pitchFamily="18" charset="0"/>
                <a:cs typeface="Times New Roman" pitchFamily="18" charset="0"/>
              </a:rPr>
              <a:t>The server systems comply with predefined standards</a:t>
            </a:r>
          </a:p>
          <a:p>
            <a:pPr marL="566928" indent="-457200" algn="just"/>
            <a:r>
              <a:rPr lang="en-US" sz="2000" dirty="0" smtClean="0">
                <a:latin typeface="Times New Roman" pitchFamily="18" charset="0"/>
                <a:cs typeface="Times New Roman" pitchFamily="18" charset="0"/>
              </a:rPr>
              <a:t>They are equipped with the network interface cards required for communication and integration with storage systems</a:t>
            </a:r>
          </a:p>
          <a:p>
            <a:pPr marL="566928" indent="-457200" algn="just"/>
            <a:r>
              <a:rPr lang="en-US" sz="2000" dirty="0" smtClean="0">
                <a:latin typeface="Times New Roman" pitchFamily="18" charset="0"/>
                <a:cs typeface="Times New Roman" pitchFamily="18" charset="0"/>
              </a:rPr>
              <a:t>No internal hard drives or direct attached storage systems are deployed</a:t>
            </a:r>
          </a:p>
          <a:p>
            <a:pPr marL="566928" indent="-457200" algn="just"/>
            <a:r>
              <a:rPr lang="en-US" sz="2000" dirty="0" smtClean="0">
                <a:latin typeface="Times New Roman" pitchFamily="18" charset="0"/>
                <a:cs typeface="Times New Roman" pitchFamily="18" charset="0"/>
              </a:rPr>
              <a:t>The configuration management database(CMDB) plays a key role in computing resource pools</a:t>
            </a:r>
            <a:r>
              <a:rPr lang="en-US" sz="2000" u="sng" dirty="0" smtClean="0">
                <a:latin typeface="Times New Roman" pitchFamily="18" charset="0"/>
                <a:cs typeface="Times New Roman" pitchFamily="18" charset="0"/>
              </a:rPr>
              <a:t> </a:t>
            </a:r>
            <a:r>
              <a:rPr lang="en-US" sz="2000" b="1" u="sng" dirty="0" smtClean="0">
                <a:solidFill>
                  <a:srgbClr val="00B050"/>
                </a:solidFill>
                <a:latin typeface="Times New Roman" pitchFamily="18" charset="0"/>
                <a:cs typeface="Times New Roman" pitchFamily="18" charset="0"/>
              </a:rPr>
              <a:t>(Ref : Fig. 11.3)</a:t>
            </a:r>
            <a:endParaRPr lang="en-US" sz="2000" u="sng" dirty="0" smtClean="0">
              <a:latin typeface="Times New Roman" pitchFamily="18" charset="0"/>
              <a:cs typeface="Times New Roman" pitchFamily="18" charset="0"/>
            </a:endParaRPr>
          </a:p>
          <a:p>
            <a:pPr marL="566928" indent="-457200" algn="just">
              <a:buNone/>
            </a:pPr>
            <a:r>
              <a:rPr lang="en-US" sz="2000" dirty="0" smtClean="0">
                <a:latin typeface="Times New Roman" pitchFamily="18" charset="0"/>
                <a:cs typeface="Times New Roman" pitchFamily="18" charset="0"/>
              </a:rPr>
              <a:t>	1.This selects and configures the required physical server</a:t>
            </a:r>
          </a:p>
          <a:p>
            <a:pPr marL="566928" indent="-457200" algn="just">
              <a:buNone/>
            </a:pPr>
            <a:r>
              <a:rPr lang="en-US" sz="2000" dirty="0" smtClean="0">
                <a:latin typeface="Times New Roman" pitchFamily="18" charset="0"/>
                <a:cs typeface="Times New Roman" pitchFamily="18" charset="0"/>
              </a:rPr>
              <a:t>	2.Once a server has been selected from the pool , virtualization technology is selected in line with the relevant application and the demand it has to meet</a:t>
            </a:r>
          </a:p>
          <a:p>
            <a:pPr marL="566928" indent="-457200" algn="just">
              <a:buNone/>
            </a:pPr>
            <a:r>
              <a:rPr lang="en-US" sz="2000" dirty="0" smtClean="0">
                <a:latin typeface="Times New Roman" pitchFamily="18" charset="0"/>
                <a:cs typeface="Times New Roman" pitchFamily="18" charset="0"/>
              </a:rPr>
              <a:t>	3. The configuration requirements are sent to the network configuration management system</a:t>
            </a:r>
          </a:p>
          <a:p>
            <a:pPr marL="566928" indent="-457200" algn="just">
              <a:buNone/>
            </a:pPr>
            <a:r>
              <a:rPr lang="en-US" sz="2000" dirty="0" smtClean="0">
                <a:latin typeface="Times New Roman" pitchFamily="18" charset="0"/>
                <a:cs typeface="Times New Roman" pitchFamily="18" charset="0"/>
              </a:rPr>
              <a:t>	4. It also sent to the storage configuration management system</a:t>
            </a:r>
          </a:p>
          <a:p>
            <a:pPr marL="566928" indent="-457200" algn="just">
              <a:buNone/>
            </a:pPr>
            <a:r>
              <a:rPr lang="en-US" sz="2000" dirty="0" smtClean="0">
                <a:latin typeface="Times New Roman" pitchFamily="18" charset="0"/>
                <a:cs typeface="Times New Roman" pitchFamily="18" charset="0"/>
              </a:rPr>
              <a:t>	5. Once  all the necessary elements are in place, the storage systems are mounted on the servers, after which  the operating system images are booted</a:t>
            </a:r>
          </a:p>
          <a:p>
            <a:pPr marL="566928" indent="-457200" algn="just"/>
            <a:r>
              <a:rPr lang="en-US" sz="2000" dirty="0" smtClean="0">
                <a:latin typeface="Times New Roman" pitchFamily="18" charset="0"/>
                <a:cs typeface="Times New Roman" pitchFamily="18" charset="0"/>
              </a:rPr>
              <a:t>The configuration database must be updated automatically to accurately reflect the current state of systems and configurations at all times</a:t>
            </a:r>
          </a:p>
          <a:p>
            <a:pPr marL="566928" indent="-457200" algn="just">
              <a:buNone/>
            </a:pPr>
            <a:r>
              <a:rPr lang="en-US" sz="2000" dirty="0" smtClean="0">
                <a:latin typeface="Times New Roman" pitchFamily="18" charset="0"/>
                <a:cs typeface="Times New Roman" pitchFamily="18" charset="0"/>
              </a:rPr>
              <a:t>	</a:t>
            </a:r>
          </a:p>
          <a:p>
            <a:pPr marL="566928" indent="-457200" algn="just">
              <a:buNone/>
            </a:pP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
        <p:nvSpPr>
          <p:cNvPr id="7" name="TextBox 6"/>
          <p:cNvSpPr txBox="1"/>
          <p:nvPr/>
        </p:nvSpPr>
        <p:spPr>
          <a:xfrm>
            <a:off x="0" y="152401"/>
            <a:ext cx="9144000" cy="646331"/>
          </a:xfrm>
          <a:prstGeom prst="rect">
            <a:avLst/>
          </a:prstGeom>
          <a:noFill/>
        </p:spPr>
        <p:txBody>
          <a:bodyPr wrap="square" rtlCol="0">
            <a:spAutoFit/>
          </a:bodyPr>
          <a:lstStyle/>
          <a:p>
            <a:r>
              <a:rPr lang="en-US" b="1" dirty="0" smtClean="0">
                <a:latin typeface="Times New Roman" pitchFamily="18" charset="0"/>
                <a:cs typeface="Times New Roman" pitchFamily="18" charset="0"/>
              </a:rPr>
              <a:t>11.5.2: T-Systems’ Core cloud modules : Computing , storage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763000" cy="6248400"/>
          </a:xfrm>
        </p:spPr>
        <p:txBody>
          <a:bodyPr>
            <a:normAutofit/>
          </a:bodyPr>
          <a:lstStyle/>
          <a:p>
            <a:pPr algn="just">
              <a:buNone/>
            </a:pPr>
            <a:r>
              <a:rPr lang="en-US" sz="2000" dirty="0" smtClean="0">
                <a:latin typeface="Times New Roman" pitchFamily="18" charset="0"/>
                <a:cs typeface="Times New Roman" pitchFamily="18" charset="0"/>
              </a:rPr>
              <a:t>The CMDB also supports other tasks. These include </a:t>
            </a:r>
          </a:p>
          <a:p>
            <a:pPr lvl="1" algn="just">
              <a:buFont typeface="Wingdings" pitchFamily="2" charset="2"/>
              <a:buChar char="v"/>
            </a:pPr>
            <a:r>
              <a:rPr lang="en-US" sz="1600" dirty="0" smtClean="0">
                <a:latin typeface="Times New Roman" pitchFamily="18" charset="0"/>
                <a:cs typeface="Times New Roman" pitchFamily="18" charset="0"/>
              </a:rPr>
              <a:t>	enhanced monitoring and reporting</a:t>
            </a:r>
          </a:p>
          <a:p>
            <a:pPr lvl="1" algn="just">
              <a:buFont typeface="Wingdings" pitchFamily="2" charset="2"/>
              <a:buChar char="v"/>
            </a:pPr>
            <a:r>
              <a:rPr lang="en-US" sz="1600" dirty="0" smtClean="0">
                <a:latin typeface="Times New Roman" pitchFamily="18" charset="0"/>
                <a:cs typeface="Times New Roman" pitchFamily="18" charset="0"/>
              </a:rPr>
              <a:t>	Quality management</a:t>
            </a:r>
          </a:p>
          <a:p>
            <a:pPr lvl="1" algn="just">
              <a:buFont typeface="Wingdings" pitchFamily="2" charset="2"/>
              <a:buChar char="v"/>
            </a:pPr>
            <a:r>
              <a:rPr lang="en-US" sz="1600" dirty="0" smtClean="0">
                <a:latin typeface="Times New Roman" pitchFamily="18" charset="0"/>
                <a:cs typeface="Times New Roman" pitchFamily="18" charset="0"/>
              </a:rPr>
              <a:t>	Resource Planning</a:t>
            </a:r>
          </a:p>
          <a:p>
            <a:pPr algn="just">
              <a:buNone/>
            </a:pPr>
            <a:r>
              <a:rPr lang="en-US" sz="2000" dirty="0" smtClean="0">
                <a:solidFill>
                  <a:srgbClr val="00B050"/>
                </a:solidFill>
                <a:latin typeface="Times New Roman" pitchFamily="18" charset="0"/>
                <a:cs typeface="Times New Roman" pitchFamily="18" charset="0"/>
              </a:rPr>
              <a:t>Applications are also virtualized</a:t>
            </a:r>
          </a:p>
          <a:p>
            <a:pPr algn="just"/>
            <a:r>
              <a:rPr lang="en-US" sz="2000" dirty="0" smtClean="0">
                <a:latin typeface="Times New Roman" pitchFamily="18" charset="0"/>
                <a:cs typeface="Times New Roman" pitchFamily="18" charset="0"/>
              </a:rPr>
              <a:t>Speed is one of the essence of cloud computing providers</a:t>
            </a:r>
          </a:p>
          <a:p>
            <a:pPr algn="just"/>
            <a:r>
              <a:rPr lang="en-US" sz="2000" dirty="0" smtClean="0">
                <a:latin typeface="Times New Roman" pitchFamily="18" charset="0"/>
                <a:cs typeface="Times New Roman" pitchFamily="18" charset="0"/>
              </a:rPr>
              <a:t>Decoupling operating systems from applications plays a key role ,because it reduces both initial and subsequent application –provisioning time</a:t>
            </a:r>
          </a:p>
          <a:p>
            <a:pPr algn="just"/>
            <a:r>
              <a:rPr lang="en-US" sz="2000" dirty="0" smtClean="0">
                <a:latin typeface="Times New Roman" pitchFamily="18" charset="0"/>
                <a:cs typeface="Times New Roman" pitchFamily="18" charset="0"/>
              </a:rPr>
              <a:t>Applications can quickly be moved from one server to another , and updates can be managed independently of operating systems</a:t>
            </a:r>
          </a:p>
          <a:p>
            <a:pPr algn="just"/>
            <a:r>
              <a:rPr lang="en-US" sz="2000" dirty="0" smtClean="0">
                <a:latin typeface="Times New Roman" pitchFamily="18" charset="0"/>
                <a:cs typeface="Times New Roman" pitchFamily="18" charset="0"/>
              </a:rPr>
              <a:t>The full benefits can only be realized if there is a high degree of automation and standardization in the IT infrastructure and application themselves</a:t>
            </a:r>
          </a:p>
          <a:p>
            <a:pPr lvl="1" algn="just">
              <a:buFont typeface="Wingdings" pitchFamily="2" charset="2"/>
              <a:buChar char="v"/>
            </a:pPr>
            <a:endParaRPr lang="en-US" sz="16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763000" cy="6172200"/>
          </a:xfrm>
        </p:spPr>
        <p:txBody>
          <a:bodyPr>
            <a:normAutofit/>
          </a:bodyPr>
          <a:lstStyle/>
          <a:p>
            <a:pPr algn="just">
              <a:buNone/>
            </a:pPr>
            <a:r>
              <a:rPr lang="en-US" sz="2000" b="1" dirty="0" smtClean="0">
                <a:solidFill>
                  <a:srgbClr val="C00000"/>
                </a:solidFill>
                <a:latin typeface="Times New Roman" pitchFamily="18" charset="0"/>
                <a:cs typeface="Times New Roman" pitchFamily="18" charset="0"/>
              </a:rPr>
              <a:t>Storage : </a:t>
            </a:r>
          </a:p>
          <a:p>
            <a:pPr algn="just"/>
            <a:r>
              <a:rPr lang="en-US" sz="2000" dirty="0" smtClean="0">
                <a:latin typeface="Times New Roman" pitchFamily="18" charset="0"/>
                <a:cs typeface="Times New Roman" pitchFamily="18" charset="0"/>
              </a:rPr>
              <a:t>IP based storage systems are deployed .</a:t>
            </a:r>
          </a:p>
          <a:p>
            <a:pPr algn="just"/>
            <a:r>
              <a:rPr lang="en-US" sz="2000" dirty="0" smtClean="0">
                <a:latin typeface="Times New Roman" pitchFamily="18" charset="0"/>
                <a:cs typeface="Times New Roman" pitchFamily="18" charset="0"/>
              </a:rPr>
              <a:t>To reduce hardware configuration effort , the computing systems use neither SAN or direct attached storage</a:t>
            </a:r>
          </a:p>
          <a:p>
            <a:pPr algn="just"/>
            <a:r>
              <a:rPr lang="en-US" sz="2000" dirty="0" smtClean="0">
                <a:latin typeface="Times New Roman" pitchFamily="18" charset="0"/>
                <a:cs typeface="Times New Roman" pitchFamily="18" charset="0"/>
              </a:rPr>
              <a:t>Using Fiber Channel(FC) cards in the servers and deploying an FC Network increases overall system complexity substantially</a:t>
            </a:r>
          </a:p>
          <a:p>
            <a:pPr algn="just"/>
            <a:r>
              <a:rPr lang="en-US" sz="2000" dirty="0" smtClean="0">
                <a:latin typeface="Times New Roman" pitchFamily="18" charset="0"/>
                <a:cs typeface="Times New Roman" pitchFamily="18" charset="0"/>
              </a:rPr>
              <a:t>The IP storage systems are linked via Gbit Ethernet</a:t>
            </a:r>
          </a:p>
          <a:p>
            <a:pPr algn="just"/>
            <a:r>
              <a:rPr lang="en-US" sz="2000" dirty="0" smtClean="0">
                <a:latin typeface="Times New Roman" pitchFamily="18" charset="0"/>
                <a:cs typeface="Times New Roman" pitchFamily="18" charset="0"/>
              </a:rPr>
              <a:t>Storage is automatically allocated to the server systems that require it</a:t>
            </a:r>
          </a:p>
          <a:p>
            <a:pPr algn="just"/>
            <a:r>
              <a:rPr lang="en-US" sz="2000" dirty="0" smtClean="0">
                <a:latin typeface="Times New Roman" pitchFamily="18" charset="0"/>
                <a:cs typeface="Times New Roman" pitchFamily="18" charset="0"/>
              </a:rPr>
              <a:t>Storage resources are located in different zones as well as different data centers  for preventing data loss in the event of a disaster</a:t>
            </a:r>
          </a:p>
          <a:p>
            <a:pPr algn="just"/>
            <a:r>
              <a:rPr lang="en-US" sz="2000" dirty="0" smtClean="0">
                <a:latin typeface="Times New Roman" pitchFamily="18" charset="0"/>
                <a:cs typeface="Times New Roman" pitchFamily="18" charset="0"/>
              </a:rPr>
              <a:t>The Storage system handles replication of data between data centers and fire zones </a:t>
            </a:r>
          </a:p>
          <a:p>
            <a:pPr algn="just"/>
            <a:r>
              <a:rPr lang="en-US" sz="2000" dirty="0" smtClean="0">
                <a:latin typeface="Times New Roman" pitchFamily="18" charset="0"/>
                <a:cs typeface="Times New Roman" pitchFamily="18" charset="0"/>
              </a:rPr>
              <a:t>So computing resources not needed for this purpose</a:t>
            </a:r>
          </a:p>
          <a:p>
            <a:pPr algn="just">
              <a:buNone/>
            </a:pPr>
            <a:r>
              <a:rPr lang="en-US" sz="2000" dirty="0" smtClean="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763000" cy="6477000"/>
          </a:xfrm>
        </p:spPr>
        <p:txBody>
          <a:bodyPr>
            <a:normAutofit fontScale="85000" lnSpcReduction="10000"/>
          </a:bodyPr>
          <a:lstStyle/>
          <a:p>
            <a:pPr algn="just">
              <a:buNone/>
            </a:pPr>
            <a:r>
              <a:rPr lang="en-US" sz="2000" b="1" u="sng" dirty="0" smtClean="0">
                <a:solidFill>
                  <a:srgbClr val="00B050"/>
                </a:solidFill>
                <a:latin typeface="Times New Roman" pitchFamily="18" charset="0"/>
                <a:cs typeface="Times New Roman" pitchFamily="18" charset="0"/>
              </a:rPr>
              <a:t>Ref . Fig. 11.4</a:t>
            </a:r>
          </a:p>
          <a:p>
            <a:pPr algn="just">
              <a:buNone/>
            </a:pPr>
            <a:r>
              <a:rPr lang="en-US" sz="2000" dirty="0" smtClean="0">
                <a:solidFill>
                  <a:srgbClr val="00B050"/>
                </a:solidFill>
                <a:latin typeface="Times New Roman" pitchFamily="18" charset="0"/>
                <a:cs typeface="Times New Roman" pitchFamily="18" charset="0"/>
              </a:rPr>
              <a:t>Backup- integrated storage(BIS):</a:t>
            </a:r>
          </a:p>
          <a:p>
            <a:pPr algn="just"/>
            <a:r>
              <a:rPr lang="en-US" sz="2000" dirty="0" smtClean="0">
                <a:latin typeface="Times New Roman" pitchFamily="18" charset="0"/>
                <a:cs typeface="Times New Roman" pitchFamily="18" charset="0"/>
              </a:rPr>
              <a:t>Backups are necessary to safeguard against data loss</a:t>
            </a:r>
          </a:p>
          <a:p>
            <a:pPr algn="just"/>
            <a:r>
              <a:rPr lang="en-US" sz="2000" dirty="0" smtClean="0">
                <a:latin typeface="Times New Roman" pitchFamily="18" charset="0"/>
                <a:cs typeface="Times New Roman" pitchFamily="18" charset="0"/>
              </a:rPr>
              <a:t>Backup- integrated storage(BIS) is provided , along with full management functionality</a:t>
            </a:r>
          </a:p>
          <a:p>
            <a:pPr algn="just"/>
            <a:r>
              <a:rPr lang="en-US" sz="2000" dirty="0" smtClean="0">
                <a:latin typeface="Times New Roman" pitchFamily="18" charset="0"/>
                <a:cs typeface="Times New Roman" pitchFamily="18" charset="0"/>
              </a:rPr>
              <a:t>To accelerate backup and reduce the volume of the data transferred , data are backed up on hard disks within the storage system in the forms of snapshotting</a:t>
            </a:r>
          </a:p>
          <a:p>
            <a:pPr algn="just"/>
            <a:r>
              <a:rPr lang="en-US" sz="2000" dirty="0" smtClean="0">
                <a:latin typeface="Times New Roman" pitchFamily="18" charset="0"/>
                <a:cs typeface="Times New Roman" pitchFamily="18" charset="0"/>
              </a:rPr>
              <a:t>This simplifies the structure of the computing systems and minimizes the potential for temporal bottlenecks</a:t>
            </a:r>
          </a:p>
          <a:p>
            <a:pPr algn="just"/>
            <a:r>
              <a:rPr lang="en-US" sz="2000" dirty="0" smtClean="0">
                <a:latin typeface="Times New Roman" pitchFamily="18" charset="0"/>
                <a:cs typeface="Times New Roman" pitchFamily="18" charset="0"/>
              </a:rPr>
              <a:t>Storage system normally provide 35-day storage period</a:t>
            </a:r>
          </a:p>
          <a:p>
            <a:pPr algn="just">
              <a:buNone/>
            </a:pPr>
            <a:r>
              <a:rPr lang="en-US" sz="2000" dirty="0" smtClean="0">
                <a:solidFill>
                  <a:srgbClr val="00B050"/>
                </a:solidFill>
                <a:latin typeface="Times New Roman" pitchFamily="18" charset="0"/>
                <a:cs typeface="Times New Roman" pitchFamily="18" charset="0"/>
              </a:rPr>
              <a:t>Archive and other storage :</a:t>
            </a:r>
          </a:p>
          <a:p>
            <a:pPr algn="just"/>
            <a:r>
              <a:rPr lang="en-US" sz="2000" dirty="0" smtClean="0">
                <a:latin typeface="Times New Roman" pitchFamily="18" charset="0"/>
                <a:cs typeface="Times New Roman" pitchFamily="18" charset="0"/>
              </a:rPr>
              <a:t>Archive systems are also available for long term data storage</a:t>
            </a:r>
          </a:p>
          <a:p>
            <a:pPr algn="just"/>
            <a:r>
              <a:rPr lang="en-US" sz="2000" dirty="0" smtClean="0">
                <a:latin typeface="Times New Roman" pitchFamily="18" charset="0"/>
                <a:cs typeface="Times New Roman" pitchFamily="18" charset="0"/>
              </a:rPr>
              <a:t>Like BIS the Systems are hard disk based and linked via IP </a:t>
            </a:r>
          </a:p>
          <a:p>
            <a:pPr algn="just"/>
            <a:r>
              <a:rPr lang="en-US" sz="2000" dirty="0" smtClean="0">
                <a:latin typeface="Times New Roman" pitchFamily="18" charset="0"/>
                <a:cs typeface="Times New Roman" pitchFamily="18" charset="0"/>
              </a:rPr>
              <a:t>Data for archiving is replicated within the archive system in a separate separate fire zone as well as at remote data center</a:t>
            </a:r>
          </a:p>
          <a:p>
            <a:pPr algn="just"/>
            <a:r>
              <a:rPr lang="en-US" sz="2000" dirty="0" smtClean="0">
                <a:latin typeface="Times New Roman" pitchFamily="18" charset="0"/>
                <a:cs typeface="Times New Roman" pitchFamily="18" charset="0"/>
              </a:rPr>
              <a:t>Replication is handled by the archive system itself</a:t>
            </a:r>
          </a:p>
          <a:p>
            <a:pPr algn="just">
              <a:buNone/>
            </a:pPr>
            <a:r>
              <a:rPr lang="en-US" sz="2000" dirty="0" smtClean="0">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Archive storage can be managed by two ways :</a:t>
            </a:r>
          </a:p>
          <a:p>
            <a:pPr algn="just">
              <a:buNone/>
            </a:pPr>
            <a:r>
              <a:rPr lang="en-US" sz="2000" dirty="0" smtClean="0">
                <a:latin typeface="Times New Roman" pitchFamily="18" charset="0"/>
                <a:cs typeface="Times New Roman" pitchFamily="18" charset="0"/>
              </a:rPr>
              <a:t>		1. It can be initiated from application themselves</a:t>
            </a:r>
          </a:p>
          <a:p>
            <a:pPr algn="just">
              <a:buNone/>
            </a:pPr>
            <a:r>
              <a:rPr lang="en-US" sz="2000" dirty="0" smtClean="0">
                <a:latin typeface="Times New Roman" pitchFamily="18" charset="0"/>
                <a:cs typeface="Times New Roman" pitchFamily="18" charset="0"/>
              </a:rPr>
              <a:t>		2. Document management System</a:t>
            </a:r>
          </a:p>
          <a:p>
            <a:pPr algn="just"/>
            <a:r>
              <a:rPr lang="en-US" sz="2000" dirty="0" smtClean="0">
                <a:latin typeface="Times New Roman" pitchFamily="18" charset="0"/>
                <a:cs typeface="Times New Roman" pitchFamily="18" charset="0"/>
              </a:rPr>
              <a:t>Some systems require a hard disk cache</a:t>
            </a:r>
          </a:p>
          <a:p>
            <a:pPr algn="just">
              <a:buNone/>
            </a:pPr>
            <a:r>
              <a:rPr lang="en-US" sz="2000" dirty="0" smtClean="0">
                <a:latin typeface="Times New Roman" pitchFamily="18" charset="0"/>
                <a:cs typeface="Times New Roman" pitchFamily="18" charset="0"/>
              </a:rPr>
              <a:t>	</a:t>
            </a:r>
          </a:p>
          <a:p>
            <a:pPr algn="just">
              <a:buNone/>
            </a:pPr>
            <a:endParaRPr lang="en-US" sz="2000" dirty="0" smtClean="0">
              <a:latin typeface="Times New Roman" pitchFamily="18" charset="0"/>
              <a:cs typeface="Times New Roman" pitchFamily="18" charset="0"/>
            </a:endParaRPr>
          </a:p>
          <a:p>
            <a:pPr lvl="1" algn="just">
              <a:buFont typeface="Wingdings" pitchFamily="2" charset="2"/>
              <a:buChar char="v"/>
            </a:pPr>
            <a:endParaRPr lang="en-US" sz="16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763000" cy="6477000"/>
          </a:xfrm>
        </p:spPr>
        <p:txBody>
          <a:bodyPr>
            <a:normAutofit fontScale="92500" lnSpcReduction="10000"/>
          </a:bodyPr>
          <a:lstStyle/>
          <a:p>
            <a:pPr algn="just">
              <a:buNone/>
            </a:pPr>
            <a:endParaRPr lang="en-US" sz="2000" b="1" u="sng" dirty="0" smtClean="0">
              <a:solidFill>
                <a:srgbClr val="00B050"/>
              </a:solidFill>
              <a:latin typeface="Times New Roman" pitchFamily="18" charset="0"/>
              <a:cs typeface="Times New Roman" pitchFamily="18" charset="0"/>
            </a:endParaRPr>
          </a:p>
          <a:p>
            <a:pPr algn="just">
              <a:buNone/>
            </a:pPr>
            <a:r>
              <a:rPr lang="en-US" sz="2000" b="1" dirty="0" smtClean="0">
                <a:solidFill>
                  <a:srgbClr val="C00000"/>
                </a:solidFill>
                <a:latin typeface="Times New Roman" pitchFamily="18" charset="0"/>
                <a:cs typeface="Times New Roman" pitchFamily="18" charset="0"/>
              </a:rPr>
              <a:t>Communications  : </a:t>
            </a:r>
          </a:p>
          <a:p>
            <a:pPr algn="just"/>
            <a:r>
              <a:rPr lang="en-US" sz="2000" dirty="0" smtClean="0">
                <a:latin typeface="Times New Roman" pitchFamily="18" charset="0"/>
                <a:cs typeface="Times New Roman" pitchFamily="18" charset="0"/>
              </a:rPr>
              <a:t>The computing and storage modules are integrated via an automatically configured LAN or corresponding Virtual Private Networks(VPN)</a:t>
            </a:r>
          </a:p>
          <a:p>
            <a:pPr algn="just"/>
            <a:r>
              <a:rPr lang="en-US" sz="2000" dirty="0" smtClean="0">
                <a:latin typeface="Times New Roman" pitchFamily="18" charset="0"/>
                <a:cs typeface="Times New Roman" pitchFamily="18" charset="0"/>
              </a:rPr>
              <a:t>The servers used in the computing module are equipped with multiple network cards as standard</a:t>
            </a:r>
          </a:p>
          <a:p>
            <a:pPr algn="just"/>
            <a:r>
              <a:rPr lang="en-US" sz="2000" dirty="0" smtClean="0">
                <a:latin typeface="Times New Roman" pitchFamily="18" charset="0"/>
                <a:cs typeface="Times New Roman" pitchFamily="18" charset="0"/>
              </a:rPr>
              <a:t>Depending on requirements , these are grouped to form the necessary networks</a:t>
            </a:r>
          </a:p>
          <a:p>
            <a:pPr algn="just"/>
            <a:r>
              <a:rPr lang="en-US" sz="2000" dirty="0" smtClean="0">
                <a:latin typeface="Times New Roman" pitchFamily="18" charset="0"/>
                <a:cs typeface="Times New Roman" pitchFamily="18" charset="0"/>
              </a:rPr>
              <a:t>Networks are segregated from each other by VPN technology</a:t>
            </a:r>
          </a:p>
          <a:p>
            <a:pPr algn="just"/>
            <a:r>
              <a:rPr lang="en-US" sz="2000" dirty="0" smtClean="0">
                <a:latin typeface="Times New Roman" pitchFamily="18" charset="0"/>
                <a:cs typeface="Times New Roman" pitchFamily="18" charset="0"/>
              </a:rPr>
              <a:t>BIS elimiates the need for a separate backup network</a:t>
            </a:r>
          </a:p>
          <a:p>
            <a:pPr algn="just">
              <a:buNone/>
            </a:pPr>
            <a:r>
              <a:rPr lang="en-US" sz="2000" dirty="0" smtClean="0">
                <a:solidFill>
                  <a:srgbClr val="00B050"/>
                </a:solidFill>
                <a:latin typeface="Times New Roman" pitchFamily="18" charset="0"/>
                <a:cs typeface="Times New Roman" pitchFamily="18" charset="0"/>
              </a:rPr>
              <a:t>Customer Network </a:t>
            </a:r>
          </a:p>
          <a:p>
            <a:pPr algn="just"/>
            <a:r>
              <a:rPr lang="en-US" sz="2000" dirty="0" smtClean="0">
                <a:latin typeface="Times New Roman" pitchFamily="18" charset="0"/>
                <a:cs typeface="Times New Roman" pitchFamily="18" charset="0"/>
              </a:rPr>
              <a:t>Access for customers is provided via Internet /VPN connections</a:t>
            </a:r>
          </a:p>
          <a:p>
            <a:pPr algn="just"/>
            <a:r>
              <a:rPr lang="en-US" sz="2000" dirty="0" smtClean="0">
                <a:latin typeface="Times New Roman" pitchFamily="18" charset="0"/>
                <a:cs typeface="Times New Roman" pitchFamily="18" charset="0"/>
              </a:rPr>
              <a:t>Services are assigned to companies by unique IP address</a:t>
            </a:r>
          </a:p>
          <a:p>
            <a:pPr algn="just"/>
            <a:r>
              <a:rPr lang="en-US" sz="2000" dirty="0" smtClean="0">
                <a:latin typeface="Times New Roman" pitchFamily="18" charset="0"/>
                <a:cs typeface="Times New Roman" pitchFamily="18" charset="0"/>
              </a:rPr>
              <a:t>Access to dynamic data centers is protected via redundant, clustered firewalls</a:t>
            </a:r>
          </a:p>
          <a:p>
            <a:pPr algn="just"/>
            <a:r>
              <a:rPr lang="en-US" sz="2000" dirty="0" smtClean="0">
                <a:latin typeface="Times New Roman" pitchFamily="18" charset="0"/>
                <a:cs typeface="Times New Roman" pitchFamily="18" charset="0"/>
              </a:rPr>
              <a:t>Virtual firewalls are configured automatically</a:t>
            </a:r>
          </a:p>
          <a:p>
            <a:pPr algn="just"/>
            <a:r>
              <a:rPr lang="en-US" sz="2000" dirty="0" smtClean="0">
                <a:latin typeface="Times New Roman" pitchFamily="18" charset="0"/>
                <a:cs typeface="Times New Roman" pitchFamily="18" charset="0"/>
              </a:rPr>
              <a:t>Access is entirely IP –based</a:t>
            </a:r>
          </a:p>
          <a:p>
            <a:pPr algn="just">
              <a:buNone/>
            </a:pPr>
            <a:r>
              <a:rPr lang="en-US" sz="2000" dirty="0" smtClean="0">
                <a:solidFill>
                  <a:srgbClr val="00B050"/>
                </a:solidFill>
                <a:latin typeface="Times New Roman" pitchFamily="18" charset="0"/>
                <a:cs typeface="Times New Roman" pitchFamily="18" charset="0"/>
              </a:rPr>
              <a:t>Storage and Administration Network  </a:t>
            </a:r>
          </a:p>
          <a:p>
            <a:pPr algn="just"/>
            <a:r>
              <a:rPr lang="en-US" sz="2000" dirty="0" smtClean="0">
                <a:latin typeface="Times New Roman" pitchFamily="18" charset="0"/>
                <a:cs typeface="Times New Roman" pitchFamily="18" charset="0"/>
              </a:rPr>
              <a:t>A separate storage network is provided for accessing operating system images , applications, customer and archive data</a:t>
            </a:r>
          </a:p>
          <a:p>
            <a:pPr algn="just"/>
            <a:r>
              <a:rPr lang="en-US" sz="2000" dirty="0" smtClean="0">
                <a:latin typeface="Times New Roman" pitchFamily="18" charset="0"/>
                <a:cs typeface="Times New Roman" pitchFamily="18" charset="0"/>
              </a:rPr>
              <a:t>Configuration is handled automatically</a:t>
            </a:r>
          </a:p>
          <a:p>
            <a:pPr lvl="1" algn="just">
              <a:buFont typeface="Wingdings" pitchFamily="2" charset="2"/>
              <a:buChar char="v"/>
            </a:pPr>
            <a:endParaRPr lang="en-US" sz="16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763000" cy="5943600"/>
          </a:xfrm>
        </p:spPr>
        <p:txBody>
          <a:bodyPr>
            <a:noAutofit/>
          </a:bodyPr>
          <a:lstStyle/>
          <a:p>
            <a:pPr algn="just"/>
            <a:r>
              <a:rPr lang="en-US" sz="1600" dirty="0" smtClean="0">
                <a:latin typeface="Times New Roman" pitchFamily="18" charset="0"/>
                <a:cs typeface="Times New Roman" pitchFamily="18" charset="0"/>
              </a:rPr>
              <a:t>The Dynamic Data center concept underlies all T-Systems Dynamic services</a:t>
            </a:r>
          </a:p>
          <a:p>
            <a:pPr algn="just"/>
            <a:r>
              <a:rPr lang="en-US" sz="1600" dirty="0" smtClean="0">
                <a:latin typeface="Times New Roman" pitchFamily="18" charset="0"/>
                <a:cs typeface="Times New Roman" pitchFamily="18" charset="0"/>
              </a:rPr>
              <a:t>All the resources required by a given service are automatically provided by the data center</a:t>
            </a:r>
          </a:p>
          <a:p>
            <a:pPr algn="just">
              <a:buNone/>
            </a:pPr>
            <a:r>
              <a:rPr lang="en-US" sz="2000" dirty="0" smtClean="0">
                <a:solidFill>
                  <a:srgbClr val="00B050"/>
                </a:solidFill>
                <a:latin typeface="Times New Roman" pitchFamily="18" charset="0"/>
                <a:cs typeface="Times New Roman" pitchFamily="18" charset="0"/>
              </a:rPr>
              <a:t>Dynamic Applications for Enterprise:</a:t>
            </a:r>
          </a:p>
          <a:p>
            <a:pPr algn="just"/>
            <a:r>
              <a:rPr lang="en-US" sz="1600" dirty="0" smtClean="0">
                <a:solidFill>
                  <a:srgbClr val="0070C0"/>
                </a:solidFill>
                <a:latin typeface="Times New Roman" pitchFamily="18" charset="0"/>
                <a:cs typeface="Times New Roman" pitchFamily="18" charset="0"/>
              </a:rPr>
              <a:t>T-Systems has tailored its portfolio to fulfill these requirements:</a:t>
            </a:r>
          </a:p>
          <a:p>
            <a:pPr lvl="1" algn="just"/>
            <a:r>
              <a:rPr lang="en-US" sz="1600" dirty="0" smtClean="0">
                <a:latin typeface="Times New Roman" pitchFamily="18" charset="0"/>
                <a:cs typeface="Times New Roman" pitchFamily="18" charset="0"/>
              </a:rPr>
              <a:t>Communication and Collaboration : These are the key components for any company. Work on projects often entails frequent changes in user numbers. As a result , enterprises need flexiblility for handling  communications and collaboration</a:t>
            </a:r>
          </a:p>
          <a:p>
            <a:pPr lvl="1" algn="just"/>
            <a:r>
              <a:rPr lang="en-US" sz="1600" dirty="0" smtClean="0">
                <a:latin typeface="Times New Roman" pitchFamily="18" charset="0"/>
                <a:cs typeface="Times New Roman" pitchFamily="18" charset="0"/>
              </a:rPr>
              <a:t>ERP and CRM </a:t>
            </a:r>
          </a:p>
          <a:p>
            <a:pPr lvl="1" algn="just"/>
            <a:r>
              <a:rPr lang="en-US" sz="1600" dirty="0" smtClean="0">
                <a:latin typeface="Times New Roman" pitchFamily="18" charset="0"/>
                <a:cs typeface="Times New Roman" pitchFamily="18" charset="0"/>
              </a:rPr>
              <a:t>Development and Testing</a:t>
            </a:r>
          </a:p>
          <a:p>
            <a:pPr lvl="1" algn="just"/>
            <a:r>
              <a:rPr lang="en-US" sz="1600" dirty="0" smtClean="0">
                <a:latin typeface="Times New Roman" pitchFamily="18" charset="0"/>
                <a:cs typeface="Times New Roman" pitchFamily="18" charset="0"/>
              </a:rPr>
              <a:t>Middleware</a:t>
            </a:r>
          </a:p>
          <a:p>
            <a:pPr lvl="1" algn="just"/>
            <a:r>
              <a:rPr lang="en-US" sz="1600" dirty="0" smtClean="0">
                <a:latin typeface="Times New Roman" pitchFamily="18" charset="0"/>
                <a:cs typeface="Times New Roman" pitchFamily="18" charset="0"/>
              </a:rPr>
              <a:t>Front-Ends and Devices</a:t>
            </a:r>
          </a:p>
          <a:p>
            <a:pPr lvl="1" algn="just">
              <a:buNone/>
            </a:pPr>
            <a:r>
              <a:rPr lang="en-US" sz="1600" dirty="0" smtClean="0">
                <a:solidFill>
                  <a:srgbClr val="0070C0"/>
                </a:solidFill>
                <a:latin typeface="Times New Roman" pitchFamily="18" charset="0"/>
                <a:cs typeface="Times New Roman" pitchFamily="18" charset="0"/>
              </a:rPr>
              <a:t>Introducing New Services in a Dynamic Data Center:</a:t>
            </a:r>
          </a:p>
          <a:p>
            <a:pPr lvl="1" algn="just"/>
            <a:r>
              <a:rPr lang="en-US" sz="1600" dirty="0" smtClean="0">
                <a:latin typeface="Times New Roman" pitchFamily="18" charset="0"/>
                <a:cs typeface="Times New Roman" pitchFamily="18" charset="0"/>
              </a:rPr>
              <a:t>The providers of cloud computing have to continuously review and extend their offerings</a:t>
            </a:r>
          </a:p>
          <a:p>
            <a:pPr lvl="1" algn="just"/>
            <a:r>
              <a:rPr lang="en-US" sz="1600" dirty="0" smtClean="0">
                <a:latin typeface="Times New Roman" pitchFamily="18" charset="0"/>
                <a:cs typeface="Times New Roman" pitchFamily="18" charset="0"/>
              </a:rPr>
              <a:t>There is a standardized approach is key to ensuring that the services delivered meet business customer’s requirements </a:t>
            </a:r>
          </a:p>
          <a:p>
            <a:pPr lvl="1" algn="just"/>
            <a:r>
              <a:rPr lang="en-US" sz="1600" dirty="0" smtClean="0">
                <a:latin typeface="Times New Roman" pitchFamily="18" charset="0"/>
                <a:cs typeface="Times New Roman" pitchFamily="18" charset="0"/>
              </a:rPr>
              <a:t>First, automatic mechanisms have to be developed for standardizing the installation of  typical combinations of operating system, database , and application software</a:t>
            </a:r>
          </a:p>
          <a:p>
            <a:pPr lvl="1" algn="just"/>
            <a:r>
              <a:rPr lang="en-US" sz="1600" dirty="0" smtClean="0">
                <a:latin typeface="Times New Roman" pitchFamily="18" charset="0"/>
                <a:cs typeface="Times New Roman" pitchFamily="18" charset="0"/>
              </a:rPr>
              <a:t>These mechanisms must also support automated procedures for starting and stopping applications</a:t>
            </a:r>
          </a:p>
          <a:p>
            <a:pPr lvl="1" algn="just">
              <a:buNone/>
            </a:pPr>
            <a:endParaRPr lang="en-US" sz="1600" dirty="0" smtClean="0">
              <a:latin typeface="Times New Roman" pitchFamily="18" charset="0"/>
              <a:cs typeface="Times New Roman" pitchFamily="18" charset="0"/>
            </a:endParaRPr>
          </a:p>
          <a:p>
            <a:pPr lvl="1" algn="just">
              <a:buNone/>
            </a:pPr>
            <a:endParaRPr lang="en-US" sz="1600" dirty="0" smtClean="0">
              <a:latin typeface="Times New Roman" pitchFamily="18" charset="0"/>
              <a:cs typeface="Times New Roman" pitchFamily="18" charset="0"/>
            </a:endParaRPr>
          </a:p>
          <a:p>
            <a:pPr lvl="1" algn="just">
              <a:buNone/>
            </a:pPr>
            <a:r>
              <a:rPr lang="en-US" sz="1600" dirty="0" smtClean="0">
                <a:latin typeface="Times New Roman" pitchFamily="18" charset="0"/>
                <a:cs typeface="Times New Roman" pitchFamily="18" charset="0"/>
              </a:rPr>
              <a:t>	</a:t>
            </a:r>
          </a:p>
          <a:p>
            <a:pPr lvl="1" algn="just"/>
            <a:endParaRPr lang="en-US" sz="1600" dirty="0" smtClean="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
        <p:nvSpPr>
          <p:cNvPr id="5" name="TextBox 4"/>
          <p:cNvSpPr txBox="1"/>
          <p:nvPr/>
        </p:nvSpPr>
        <p:spPr>
          <a:xfrm>
            <a:off x="381000" y="228600"/>
            <a:ext cx="8534400" cy="369332"/>
          </a:xfrm>
          <a:prstGeom prst="rect">
            <a:avLst/>
          </a:prstGeom>
          <a:noFill/>
        </p:spPr>
        <p:txBody>
          <a:bodyPr wrap="square" rtlCol="0">
            <a:spAutoFit/>
          </a:bodyPr>
          <a:lstStyle/>
          <a:p>
            <a:r>
              <a:rPr lang="en-US" b="1" dirty="0" smtClean="0">
                <a:solidFill>
                  <a:srgbClr val="FF0000"/>
                </a:solidFill>
              </a:rPr>
              <a:t>11.5.3 Dynamic Services – A Brief Overview</a:t>
            </a:r>
            <a:endParaRPr lang="en-US"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763000" cy="6324600"/>
          </a:xfrm>
        </p:spPr>
        <p:txBody>
          <a:bodyPr>
            <a:normAutofit/>
          </a:bodyPr>
          <a:lstStyle/>
          <a:p>
            <a:pPr algn="just">
              <a:buFont typeface="Courier New" pitchFamily="49" charset="0"/>
              <a:buChar char="o"/>
            </a:pPr>
            <a:r>
              <a:rPr lang="en-US" sz="2000" dirty="0" smtClean="0">
                <a:latin typeface="Times New Roman" pitchFamily="18" charset="0"/>
                <a:cs typeface="Times New Roman" pitchFamily="18" charset="0"/>
              </a:rPr>
              <a:t>The software components and their automatic management functions are subject to release and patch management procedures agreed with the vendors</a:t>
            </a:r>
          </a:p>
          <a:p>
            <a:pPr algn="just">
              <a:buFont typeface="Courier New" pitchFamily="49" charset="0"/>
              <a:buChar char="o"/>
            </a:pPr>
            <a:r>
              <a:rPr lang="en-US" sz="2000" dirty="0" smtClean="0">
                <a:latin typeface="Times New Roman" pitchFamily="18" charset="0"/>
                <a:cs typeface="Times New Roman" pitchFamily="18" charset="0"/>
              </a:rPr>
              <a:t>An operating manual is developed and its recommendations tested in a pilot installation before the production environment  goes live</a:t>
            </a:r>
          </a:p>
          <a:p>
            <a:pPr algn="just">
              <a:buFont typeface="Courier New" pitchFamily="49" charset="0"/>
              <a:buChar char="o"/>
            </a:pPr>
            <a:r>
              <a:rPr lang="en-US" sz="2000" dirty="0" smtClean="0">
                <a:latin typeface="Times New Roman" pitchFamily="18" charset="0"/>
                <a:cs typeface="Times New Roman" pitchFamily="18" charset="0"/>
              </a:rPr>
              <a:t>Next, a variety of quality options are developed.These can include redundant resources across multiple fire zones</a:t>
            </a:r>
          </a:p>
          <a:p>
            <a:pPr algn="just">
              <a:buFont typeface="Courier New" pitchFamily="49" charset="0"/>
              <a:buChar char="o"/>
            </a:pPr>
            <a:r>
              <a:rPr lang="en-US" sz="2000" dirty="0" smtClean="0">
                <a:latin typeface="Times New Roman" pitchFamily="18" charset="0"/>
                <a:cs typeface="Times New Roman" pitchFamily="18" charset="0"/>
              </a:rPr>
              <a:t>A concept of segregatting applications from each other is also created</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smtClean="0">
                <a:solidFill>
                  <a:srgbClr val="C00000"/>
                </a:solidFill>
              </a:rPr>
              <a:t>Cont..</a:t>
            </a:r>
            <a:endParaRPr lang="en-US" b="1" dirty="0">
              <a:solidFill>
                <a:srgbClr val="C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763000" cy="6096000"/>
          </a:xfrm>
        </p:spPr>
        <p:txBody>
          <a:bodyPr>
            <a:noAutofit/>
          </a:bodyPr>
          <a:lstStyle/>
          <a:p>
            <a:pPr algn="just"/>
            <a:r>
              <a:rPr lang="en-US" sz="2200" dirty="0" smtClean="0">
                <a:latin typeface="Times New Roman" pitchFamily="18" charset="0"/>
                <a:cs typeface="Times New Roman" pitchFamily="18" charset="0"/>
              </a:rPr>
              <a:t>T-Systems delivers Dynamic services from multiple data centers around the world. (Ref. Fig. 11.5)</a:t>
            </a:r>
          </a:p>
          <a:p>
            <a:pPr algn="just"/>
            <a:r>
              <a:rPr lang="en-US" sz="2200" dirty="0" smtClean="0">
                <a:latin typeface="Times New Roman" pitchFamily="18" charset="0"/>
                <a:cs typeface="Times New Roman" pitchFamily="18" charset="0"/>
              </a:rPr>
              <a:t>These are mostly designed as twin-core facilities</a:t>
            </a:r>
          </a:p>
          <a:p>
            <a:pPr algn="just"/>
            <a:r>
              <a:rPr lang="en-US" sz="2200" dirty="0" smtClean="0">
                <a:latin typeface="Times New Roman" pitchFamily="18" charset="0"/>
                <a:cs typeface="Times New Roman" pitchFamily="18" charset="0"/>
              </a:rPr>
              <a:t>All Dynamic Data centers are based on the original concept used for the first data center of this kind in frankfurt</a:t>
            </a:r>
          </a:p>
          <a:p>
            <a:pPr algn="just"/>
            <a:r>
              <a:rPr lang="en-US" sz="2200" dirty="0" smtClean="0">
                <a:latin typeface="Times New Roman" pitchFamily="18" charset="0"/>
                <a:cs typeface="Times New Roman" pitchFamily="18" charset="0"/>
              </a:rPr>
              <a:t>These are currently facilities in the United States , Brazil, Germany,Singapore and Malasiya</a:t>
            </a:r>
          </a:p>
          <a:p>
            <a:pPr lvl="1" algn="just">
              <a:buNone/>
            </a:pPr>
            <a:endParaRPr lang="en-US" sz="1600" dirty="0" smtClean="0">
              <a:latin typeface="Times New Roman" pitchFamily="18" charset="0"/>
              <a:cs typeface="Times New Roman" pitchFamily="18" charset="0"/>
            </a:endParaRPr>
          </a:p>
          <a:p>
            <a:pPr lvl="1" algn="just">
              <a:buNone/>
            </a:pPr>
            <a:r>
              <a:rPr lang="en-US" sz="1600" dirty="0" smtClean="0">
                <a:latin typeface="Times New Roman" pitchFamily="18" charset="0"/>
                <a:cs typeface="Times New Roman" pitchFamily="18" charset="0"/>
              </a:rPr>
              <a:t>	</a:t>
            </a:r>
          </a:p>
          <a:p>
            <a:pPr lvl="1" algn="just"/>
            <a:endParaRPr lang="en-US" sz="1600" dirty="0" smtClean="0">
              <a:latin typeface="Times New Roman" pitchFamily="18" charset="0"/>
              <a:cs typeface="Times New Roman" pitchFamily="18" charset="0"/>
            </a:endParaRPr>
          </a:p>
        </p:txBody>
      </p:sp>
      <p:sp>
        <p:nvSpPr>
          <p:cNvPr id="5" name="TextBox 4"/>
          <p:cNvSpPr txBox="1"/>
          <p:nvPr/>
        </p:nvSpPr>
        <p:spPr>
          <a:xfrm>
            <a:off x="381000" y="228600"/>
            <a:ext cx="8534400" cy="369332"/>
          </a:xfrm>
          <a:prstGeom prst="rect">
            <a:avLst/>
          </a:prstGeom>
          <a:noFill/>
        </p:spPr>
        <p:txBody>
          <a:bodyPr wrap="square" rtlCol="0">
            <a:spAutoFit/>
          </a:bodyPr>
          <a:lstStyle/>
          <a:p>
            <a:r>
              <a:rPr lang="en-US" b="1" dirty="0" smtClean="0">
                <a:solidFill>
                  <a:srgbClr val="FF0000"/>
                </a:solidFill>
              </a:rPr>
              <a:t>11.5.4 Dynamic Data Centers across the Globe</a:t>
            </a:r>
            <a:endParaRPr 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382000" cy="5169091"/>
          </a:xfrm>
        </p:spPr>
        <p:txBody>
          <a:bodyPr/>
          <a:lstStyle/>
          <a:p>
            <a:r>
              <a:rPr lang="en-US" dirty="0" smtClean="0">
                <a:latin typeface="Times New Roman" pitchFamily="18" charset="0"/>
                <a:cs typeface="Times New Roman" pitchFamily="18" charset="0"/>
              </a:rPr>
              <a:t>Whether operated in-house or by an external provider, ICT is driven by two  key factors : Cost pressure and market pressure. Both of these call for increases in productivity</a:t>
            </a:r>
          </a:p>
          <a:p>
            <a:r>
              <a:rPr lang="en-US" dirty="0" smtClean="0">
                <a:latin typeface="Times New Roman" pitchFamily="18" charset="0"/>
                <a:cs typeface="Times New Roman" pitchFamily="18" charset="0"/>
              </a:rPr>
              <a:t>Ref fig : 11.1</a:t>
            </a:r>
            <a:endParaRPr lang="en-US" dirty="0">
              <a:latin typeface="Times New Roman" pitchFamily="18" charset="0"/>
              <a:cs typeface="Times New Roman" pitchFamily="18" charset="0"/>
            </a:endParaRPr>
          </a:p>
        </p:txBody>
      </p:sp>
      <p:sp>
        <p:nvSpPr>
          <p:cNvPr id="4" name="TextBox 3"/>
          <p:cNvSpPr txBox="1"/>
          <p:nvPr/>
        </p:nvSpPr>
        <p:spPr>
          <a:xfrm>
            <a:off x="0" y="304800"/>
            <a:ext cx="9144000" cy="381000"/>
          </a:xfrm>
          <a:prstGeom prst="rect">
            <a:avLst/>
          </a:prstGeom>
          <a:solidFill>
            <a:schemeClr val="accent3">
              <a:lumMod val="20000"/>
              <a:lumOff val="80000"/>
            </a:schemeClr>
          </a:solidFill>
        </p:spPr>
        <p:txBody>
          <a:bodyPr wrap="square" rtlCol="0">
            <a:spAutoFit/>
          </a:bodyPr>
          <a:lstStyle/>
          <a:p>
            <a:r>
              <a:rPr lang="en-US" dirty="0" smtClean="0"/>
              <a:t>11.2 WHAT ENTERPRISES DEMAND OF CLOUD COMPUTING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5410200"/>
          </a:xfrm>
        </p:spPr>
        <p:txBody>
          <a:bodyPr>
            <a:normAutofit lnSpcReduction="10000"/>
          </a:bodyPr>
          <a:lstStyle/>
          <a:p>
            <a:r>
              <a:rPr lang="en-US" sz="2400" dirty="0" smtClean="0">
                <a:latin typeface="Times New Roman" pitchFamily="18" charset="0"/>
                <a:cs typeface="Times New Roman" pitchFamily="18" charset="0"/>
              </a:rPr>
              <a:t>Today’s market are increasingly dynamic </a:t>
            </a:r>
          </a:p>
          <a:p>
            <a:r>
              <a:rPr lang="en-US" sz="2400" dirty="0" smtClean="0">
                <a:latin typeface="Times New Roman" pitchFamily="18" charset="0"/>
                <a:cs typeface="Times New Roman" pitchFamily="18" charset="0"/>
              </a:rPr>
              <a:t> Products and skills rapidly become obsolete, eroding competitiveness</a:t>
            </a:r>
          </a:p>
          <a:p>
            <a:r>
              <a:rPr lang="en-US" sz="2400" dirty="0" smtClean="0">
                <a:latin typeface="Times New Roman" pitchFamily="18" charset="0"/>
                <a:cs typeface="Times New Roman" pitchFamily="18" charset="0"/>
              </a:rPr>
              <a:t>So business people need to find and implement new ideas at an ever faster pace</a:t>
            </a:r>
          </a:p>
          <a:p>
            <a:r>
              <a:rPr lang="en-US" sz="2400" b="1" dirty="0" smtClean="0">
                <a:solidFill>
                  <a:srgbClr val="C00000"/>
                </a:solidFill>
                <a:latin typeface="Times New Roman" pitchFamily="18" charset="0"/>
                <a:cs typeface="Times New Roman" pitchFamily="18" charset="0"/>
              </a:rPr>
              <a:t>The  Internet  </a:t>
            </a:r>
            <a:r>
              <a:rPr lang="en-US" sz="2400" dirty="0" smtClean="0">
                <a:latin typeface="Times New Roman" pitchFamily="18" charset="0"/>
                <a:cs typeface="Times New Roman" pitchFamily="18" charset="0"/>
              </a:rPr>
              <a:t>offers the opportunity to implement new business models and integrate new stakeholders into processes. Example : automative industry(It integrates OEM’s , suppliers, dealers, customers on shared internet platform</a:t>
            </a:r>
          </a:p>
          <a:p>
            <a:r>
              <a:rPr lang="en-US" sz="2400" dirty="0" smtClean="0">
                <a:latin typeface="Times New Roman" pitchFamily="18" charset="0"/>
                <a:cs typeface="Times New Roman" pitchFamily="18" charset="0"/>
              </a:rPr>
              <a:t>Markets and Market participants are changing at an unpredicted pace</a:t>
            </a:r>
          </a:p>
          <a:p>
            <a:r>
              <a:rPr lang="en-US" sz="2400" dirty="0" smtClean="0">
                <a:latin typeface="Times New Roman" pitchFamily="18" charset="0"/>
                <a:cs typeface="Times New Roman" pitchFamily="18" charset="0"/>
              </a:rPr>
              <a:t>At the same time markets become more flexible. This not only enables the enterprises to move into new lines of business with greater ease and speed, it also changes common market condition</a:t>
            </a:r>
          </a:p>
          <a:p>
            <a:endParaRPr lang="en-US" sz="2400" dirty="0" smtClean="0">
              <a:solidFill>
                <a:srgbClr val="C00000"/>
              </a:solidFill>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639762"/>
          </a:xfrm>
        </p:spPr>
        <p:txBody>
          <a:bodyPr>
            <a:normAutofit fontScale="90000"/>
          </a:bodyPr>
          <a:lstStyle/>
          <a:p>
            <a:r>
              <a:rPr lang="en-US" sz="2800" dirty="0" smtClean="0">
                <a:latin typeface="Bookman Old Style" pitchFamily="18" charset="0"/>
              </a:rPr>
              <a:t>11.2.1</a:t>
            </a:r>
            <a:r>
              <a:rPr lang="en-US" dirty="0" smtClean="0"/>
              <a:t> </a:t>
            </a:r>
            <a:r>
              <a:rPr lang="en-US" sz="2800" dirty="0" smtClean="0">
                <a:latin typeface="Bookman Old Style" pitchFamily="18" charset="0"/>
                <a:cs typeface="Times New Roman" pitchFamily="18" charset="0"/>
              </a:rPr>
              <a:t>Changing Markets</a:t>
            </a:r>
            <a:endParaRPr lang="en-US" sz="2800" dirty="0">
              <a:latin typeface="Bookman Old Style"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10600" cy="5638800"/>
          </a:xfrm>
        </p:spPr>
        <p:txBody>
          <a:bodyPr/>
          <a:lstStyle/>
          <a:p>
            <a:r>
              <a:rPr lang="en-US" sz="2400" dirty="0" smtClean="0">
                <a:latin typeface="Times New Roman" pitchFamily="18" charset="0"/>
                <a:cs typeface="Times New Roman" pitchFamily="18" charset="0"/>
              </a:rPr>
              <a:t>Customers respond faster to changes in the supply of goods and services , market shares shift , some supply –and- demand relationship vanish completely, and individual markets shrink or disappear</a:t>
            </a:r>
          </a:p>
          <a:p>
            <a:r>
              <a:rPr lang="en-US" sz="2400" dirty="0" smtClean="0">
                <a:latin typeface="Times New Roman" pitchFamily="18" charset="0"/>
                <a:cs typeface="Times New Roman" pitchFamily="18" charset="0"/>
              </a:rPr>
              <a:t>Against this background companies not only need to scale up , but also scale down</a:t>
            </a:r>
          </a:p>
          <a:p>
            <a:r>
              <a:rPr lang="en-US" sz="2400" u="sng" dirty="0" smtClean="0">
                <a:latin typeface="Times New Roman" pitchFamily="18" charset="0"/>
                <a:cs typeface="Times New Roman" pitchFamily="18" charset="0"/>
              </a:rPr>
              <a:t>ICT resources</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Required  to keep their technology up to date</a:t>
            </a:r>
          </a:p>
          <a:p>
            <a:r>
              <a:rPr lang="en-US" sz="2400" dirty="0" smtClean="0">
                <a:latin typeface="Times New Roman" pitchFamily="18" charset="0"/>
                <a:cs typeface="Times New Roman" pitchFamily="18" charset="0"/>
              </a:rPr>
              <a:t>need to be quickly scaled up and scale down in line with changing requirements</a:t>
            </a:r>
            <a:endParaRPr lang="en-US" dirty="0"/>
          </a:p>
        </p:txBody>
      </p:sp>
      <p:sp>
        <p:nvSpPr>
          <p:cNvPr id="4" name="Title 2"/>
          <p:cNvSpPr>
            <a:spLocks noGrp="1"/>
          </p:cNvSpPr>
          <p:nvPr>
            <p:ph type="title"/>
          </p:nvPr>
        </p:nvSpPr>
        <p:spPr>
          <a:xfrm>
            <a:off x="457200" y="274638"/>
            <a:ext cx="8229600" cy="639762"/>
          </a:xfrm>
        </p:spPr>
        <p:txBody>
          <a:bodyPr>
            <a:normAutofit fontScale="90000"/>
          </a:bodyPr>
          <a:lstStyle/>
          <a:p>
            <a:r>
              <a:rPr lang="en-US" sz="2800" dirty="0" smtClean="0">
                <a:latin typeface="Bookman Old Style" pitchFamily="18" charset="0"/>
              </a:rPr>
              <a:t>11.2.1</a:t>
            </a:r>
            <a:r>
              <a:rPr lang="en-US" dirty="0" smtClean="0"/>
              <a:t> </a:t>
            </a:r>
            <a:r>
              <a:rPr lang="en-US" sz="2800" dirty="0" smtClean="0">
                <a:latin typeface="Bookman Old Style" pitchFamily="18" charset="0"/>
                <a:cs typeface="Times New Roman" pitchFamily="18" charset="0"/>
              </a:rPr>
              <a:t>Changing Markets ...</a:t>
            </a:r>
            <a:endParaRPr lang="en-US" sz="2800" dirty="0">
              <a:latin typeface="Bookman Old Style"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10600" cy="5638800"/>
          </a:xfrm>
        </p:spPr>
        <p:txBody>
          <a:bodyPr/>
          <a:lstStyle/>
          <a:p>
            <a:r>
              <a:rPr lang="en-US" sz="2400" dirty="0" smtClean="0">
                <a:latin typeface="Times New Roman" pitchFamily="18" charset="0"/>
                <a:cs typeface="Times New Roman" pitchFamily="18" charset="0"/>
              </a:rPr>
              <a:t>Today , enterprise ICT and business processes are closely interdependent – so that the line between processes and technology becoming blurred</a:t>
            </a:r>
          </a:p>
          <a:p>
            <a:r>
              <a:rPr lang="en-US" sz="2400" dirty="0" smtClean="0">
                <a:latin typeface="Times New Roman" pitchFamily="18" charset="0"/>
                <a:cs typeface="Times New Roman" pitchFamily="18" charset="0"/>
              </a:rPr>
              <a:t>As a result , ICT is now a critical success factor:</a:t>
            </a:r>
          </a:p>
          <a:p>
            <a:pPr lvl="1"/>
            <a:r>
              <a:rPr lang="en-US" sz="2000" dirty="0" smtClean="0">
                <a:latin typeface="Times New Roman" pitchFamily="18" charset="0"/>
                <a:cs typeface="Times New Roman" pitchFamily="18" charset="0"/>
              </a:rPr>
              <a:t>It significantly influences competitiveness and value creation</a:t>
            </a:r>
          </a:p>
          <a:p>
            <a:r>
              <a:rPr lang="en-US" sz="2400" dirty="0" smtClean="0">
                <a:latin typeface="Times New Roman" pitchFamily="18" charset="0"/>
                <a:cs typeface="Times New Roman" pitchFamily="18" charset="0"/>
              </a:rPr>
              <a:t>The demands also increasing the teamwork and collaborations</a:t>
            </a:r>
          </a:p>
          <a:p>
            <a:r>
              <a:rPr lang="en-US" sz="2400" dirty="0" smtClean="0">
                <a:latin typeface="Times New Roman" pitchFamily="18" charset="0"/>
                <a:cs typeface="Times New Roman" pitchFamily="18" charset="0"/>
              </a:rPr>
              <a:t>Solutions not only have to deliver speed plus ease of use , they also have to support simultaneous work on the same documents , team meetings  with different continents, provide necessary infrastructure.</a:t>
            </a:r>
          </a:p>
          <a:p>
            <a:r>
              <a:rPr lang="en-US" sz="2400" dirty="0" smtClean="0">
                <a:latin typeface="Times New Roman" pitchFamily="18" charset="0"/>
                <a:cs typeface="Times New Roman" pitchFamily="18" charset="0"/>
              </a:rPr>
              <a:t>That is no easy task in today’s environment</a:t>
            </a:r>
          </a:p>
          <a:p>
            <a:endParaRPr lang="en-US" sz="2400" dirty="0">
              <a:latin typeface="Times New Roman" pitchFamily="18" charset="0"/>
              <a:cs typeface="Times New Roman" pitchFamily="18" charset="0"/>
            </a:endParaRPr>
          </a:p>
        </p:txBody>
      </p:sp>
      <p:sp>
        <p:nvSpPr>
          <p:cNvPr id="4" name="Title 2"/>
          <p:cNvSpPr>
            <a:spLocks noGrp="1"/>
          </p:cNvSpPr>
          <p:nvPr>
            <p:ph type="title"/>
          </p:nvPr>
        </p:nvSpPr>
        <p:spPr>
          <a:xfrm>
            <a:off x="457200" y="274638"/>
            <a:ext cx="8229600" cy="639762"/>
          </a:xfrm>
        </p:spPr>
        <p:txBody>
          <a:bodyPr>
            <a:normAutofit fontScale="90000"/>
          </a:bodyPr>
          <a:lstStyle/>
          <a:p>
            <a:r>
              <a:rPr lang="en-US" sz="2800" dirty="0" smtClean="0">
                <a:latin typeface="Bookman Old Style" pitchFamily="18" charset="0"/>
              </a:rPr>
              <a:t>11.2.2</a:t>
            </a:r>
            <a:r>
              <a:rPr lang="en-US" dirty="0" smtClean="0"/>
              <a:t> </a:t>
            </a:r>
            <a:r>
              <a:rPr lang="en-US" sz="2800" dirty="0" smtClean="0">
                <a:latin typeface="Bookman Old Style" pitchFamily="18" charset="0"/>
                <a:cs typeface="Times New Roman" pitchFamily="18" charset="0"/>
              </a:rPr>
              <a:t>Increased Productivity</a:t>
            </a:r>
            <a:endParaRPr lang="en-US" sz="2800" dirty="0">
              <a:latin typeface="Bookman Old Style"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172200"/>
          </a:xfrm>
        </p:spPr>
        <p:txBody>
          <a:bodyPr>
            <a:normAutofit/>
          </a:bodyPr>
          <a:lstStyle/>
          <a:p>
            <a:pPr algn="just">
              <a:lnSpc>
                <a:spcPct val="150000"/>
              </a:lnSpc>
            </a:pPr>
            <a:r>
              <a:rPr lang="en-US" sz="2000" dirty="0" smtClean="0">
                <a:latin typeface="Times New Roman" pitchFamily="18" charset="0"/>
                <a:cs typeface="Times New Roman" pitchFamily="18" charset="0"/>
              </a:rPr>
              <a:t>Globalization opens up new markets with greater competitions</a:t>
            </a:r>
          </a:p>
          <a:p>
            <a:pPr algn="just">
              <a:lnSpc>
                <a:spcPct val="150000"/>
              </a:lnSpc>
            </a:pPr>
            <a:r>
              <a:rPr lang="en-US" sz="2000" dirty="0" smtClean="0">
                <a:latin typeface="Times New Roman" pitchFamily="18" charset="0"/>
                <a:cs typeface="Times New Roman" pitchFamily="18" charset="0"/>
              </a:rPr>
              <a:t>Prices for goods and services (power, staff, raw materials) are rising</a:t>
            </a:r>
          </a:p>
          <a:p>
            <a:pPr algn="just">
              <a:lnSpc>
                <a:spcPct val="150000"/>
              </a:lnSpc>
            </a:pPr>
            <a:r>
              <a:rPr lang="en-US" sz="2000" dirty="0" smtClean="0">
                <a:latin typeface="Times New Roman" pitchFamily="18" charset="0"/>
                <a:cs typeface="Times New Roman" pitchFamily="18" charset="0"/>
              </a:rPr>
              <a:t>So the market growth slowing or stagnating</a:t>
            </a:r>
          </a:p>
          <a:p>
            <a:pPr algn="just">
              <a:lnSpc>
                <a:spcPct val="150000"/>
              </a:lnSpc>
            </a:pPr>
            <a:r>
              <a:rPr lang="en-US" sz="2000" dirty="0" smtClean="0">
                <a:latin typeface="Times New Roman" pitchFamily="18" charset="0"/>
                <a:cs typeface="Times New Roman" pitchFamily="18" charset="0"/>
              </a:rPr>
              <a:t>To meet these challenges, companies have to improve their cost structures</a:t>
            </a:r>
          </a:p>
          <a:p>
            <a:pPr algn="just">
              <a:lnSpc>
                <a:spcPct val="150000"/>
              </a:lnSpc>
            </a:pPr>
            <a:r>
              <a:rPr lang="en-US" sz="2000" dirty="0" smtClean="0">
                <a:latin typeface="Times New Roman" pitchFamily="18" charset="0"/>
                <a:cs typeface="Times New Roman" pitchFamily="18" charset="0"/>
              </a:rPr>
              <a:t>Staff downsizing and divesment of loss making units are often preffered option</a:t>
            </a:r>
          </a:p>
          <a:p>
            <a:pPr algn="just">
              <a:lnSpc>
                <a:spcPct val="150000"/>
              </a:lnSpc>
            </a:pPr>
            <a:r>
              <a:rPr lang="en-US" sz="2000" dirty="0" smtClean="0">
                <a:latin typeface="Times New Roman" pitchFamily="18" charset="0"/>
                <a:cs typeface="Times New Roman" pitchFamily="18" charset="0"/>
              </a:rPr>
              <a:t>However Replacing fixed cost with variable cost: this improves </a:t>
            </a:r>
            <a:r>
              <a:rPr lang="en-US" sz="2000" u="sng" dirty="0" smtClean="0">
                <a:latin typeface="Times New Roman" pitchFamily="18" charset="0"/>
                <a:cs typeface="Times New Roman" pitchFamily="18" charset="0"/>
              </a:rPr>
              <a:t>liquidity</a:t>
            </a:r>
          </a:p>
          <a:p>
            <a:pPr algn="just">
              <a:lnSpc>
                <a:spcPct val="150000"/>
              </a:lnSpc>
            </a:pPr>
            <a:r>
              <a:rPr lang="en-US" sz="2000" u="sng" dirty="0" smtClean="0">
                <a:latin typeface="Times New Roman" pitchFamily="18" charset="0"/>
                <a:cs typeface="Times New Roman" pitchFamily="18" charset="0"/>
              </a:rPr>
              <a:t>The resulting liquidity</a:t>
            </a:r>
            <a:r>
              <a:rPr lang="en-US" sz="2000" dirty="0" smtClean="0">
                <a:latin typeface="Times New Roman" pitchFamily="18" charset="0"/>
                <a:cs typeface="Times New Roman" pitchFamily="18" charset="0"/>
              </a:rPr>
              <a:t> is used to increase equity, mitigating financial risk</a:t>
            </a:r>
          </a:p>
          <a:p>
            <a:pPr algn="just">
              <a:lnSpc>
                <a:spcPct val="150000"/>
              </a:lnSpc>
            </a:pPr>
            <a:r>
              <a:rPr lang="en-US" sz="2000" dirty="0" smtClean="0">
                <a:latin typeface="Times New Roman" pitchFamily="18" charset="0"/>
                <a:cs typeface="Times New Roman" pitchFamily="18" charset="0"/>
              </a:rPr>
              <a:t>Today’s business expect a great deal from their ICT. It is not only open up market opportunities , it also has to be secure and reliable</a:t>
            </a:r>
          </a:p>
          <a:p>
            <a:pPr algn="just">
              <a:lnSpc>
                <a:spcPct val="150000"/>
              </a:lnSpc>
            </a:pPr>
            <a:r>
              <a:rPr lang="en-US" sz="2000" dirty="0" smtClean="0">
                <a:latin typeface="Times New Roman" pitchFamily="18" charset="0"/>
                <a:cs typeface="Times New Roman" pitchFamily="18" charset="0"/>
              </a:rPr>
              <a:t>This means that ICT and associated services have to deliver speed, flexibility, scalability, security, cost effectiveness and transparency </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smtClean="0">
                <a:latin typeface="Bookman Old Style" pitchFamily="18" charset="0"/>
              </a:rPr>
              <a:t>11.2.3</a:t>
            </a:r>
            <a:r>
              <a:rPr lang="en-US" dirty="0" smtClean="0"/>
              <a:t> </a:t>
            </a:r>
            <a:r>
              <a:rPr lang="en-US" sz="2800" dirty="0" smtClean="0">
                <a:latin typeface="Bookman Old Style" pitchFamily="18" charset="0"/>
                <a:cs typeface="Times New Roman" pitchFamily="18" charset="0"/>
              </a:rPr>
              <a:t>Rising cost pressure</a:t>
            </a:r>
            <a:endParaRPr lang="en-US" sz="2800" dirty="0">
              <a:latin typeface="Bookman Old Style"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763000" cy="6248400"/>
          </a:xfrm>
        </p:spPr>
        <p:txBody>
          <a:bodyPr>
            <a:normAutofit lnSpcReduction="10000"/>
          </a:bodyPr>
          <a:lstStyle/>
          <a:p>
            <a:pPr>
              <a:lnSpc>
                <a:spcPct val="150000"/>
              </a:lnSpc>
            </a:pPr>
            <a:r>
              <a:rPr lang="en-US" sz="2000" dirty="0" smtClean="0">
                <a:latin typeface="Times New Roman" pitchFamily="18" charset="0"/>
                <a:cs typeface="Times New Roman" pitchFamily="18" charset="0"/>
              </a:rPr>
              <a:t>Expectations differ considerably, depends upon company size and industry</a:t>
            </a:r>
          </a:p>
          <a:p>
            <a:pPr>
              <a:lnSpc>
                <a:spcPct val="150000"/>
              </a:lnSpc>
            </a:pPr>
            <a:r>
              <a:rPr lang="en-US" sz="2000" dirty="0" smtClean="0">
                <a:latin typeface="Times New Roman" pitchFamily="18" charset="0"/>
                <a:cs typeface="Times New Roman" pitchFamily="18" charset="0"/>
              </a:rPr>
              <a:t>For example, a pharmaceuticals multinational, midsize retailer and a startup will have very different ICT requirements, when it comes to certification</a:t>
            </a:r>
          </a:p>
          <a:p>
            <a:pPr>
              <a:lnSpc>
                <a:spcPct val="150000"/>
              </a:lnSpc>
            </a:pPr>
            <a:r>
              <a:rPr lang="en-US" sz="2000" dirty="0" smtClean="0">
                <a:solidFill>
                  <a:srgbClr val="FF0000"/>
                </a:solidFill>
                <a:latin typeface="Times New Roman" pitchFamily="18" charset="0"/>
                <a:cs typeface="Times New Roman" pitchFamily="18" charset="0"/>
              </a:rPr>
              <a:t>They all face same challenges:</a:t>
            </a:r>
          </a:p>
          <a:p>
            <a:pPr lvl="1">
              <a:lnSpc>
                <a:spcPct val="150000"/>
              </a:lnSpc>
            </a:pPr>
            <a:r>
              <a:rPr lang="en-US" sz="2000" dirty="0" smtClean="0">
                <a:latin typeface="Times New Roman" pitchFamily="18" charset="0"/>
                <a:cs typeface="Times New Roman" pitchFamily="18" charset="0"/>
              </a:rPr>
              <a:t>The need to penetrate new markets</a:t>
            </a:r>
          </a:p>
          <a:p>
            <a:pPr lvl="1">
              <a:lnSpc>
                <a:spcPct val="150000"/>
              </a:lnSpc>
            </a:pPr>
            <a:r>
              <a:rPr lang="en-US" sz="2000" dirty="0" smtClean="0">
                <a:latin typeface="Times New Roman" pitchFamily="18" charset="0"/>
                <a:cs typeface="Times New Roman" pitchFamily="18" charset="0"/>
              </a:rPr>
              <a:t>To launch new services</a:t>
            </a:r>
          </a:p>
          <a:p>
            <a:pPr lvl="1">
              <a:lnSpc>
                <a:spcPct val="150000"/>
              </a:lnSpc>
            </a:pPr>
            <a:r>
              <a:rPr lang="en-US" sz="2000" dirty="0" smtClean="0">
                <a:latin typeface="Times New Roman" pitchFamily="18" charset="0"/>
                <a:cs typeface="Times New Roman" pitchFamily="18" charset="0"/>
              </a:rPr>
              <a:t>To supply sales models</a:t>
            </a:r>
          </a:p>
          <a:p>
            <a:pPr lvl="1">
              <a:lnSpc>
                <a:spcPct val="150000"/>
              </a:lnSpc>
            </a:pPr>
            <a:r>
              <a:rPr lang="en-US" sz="2000" dirty="0" smtClean="0">
                <a:latin typeface="Times New Roman" pitchFamily="18" charset="0"/>
                <a:cs typeface="Times New Roman" pitchFamily="18" charset="0"/>
              </a:rPr>
              <a:t>To make joint offerings with partners</a:t>
            </a:r>
          </a:p>
          <a:p>
            <a:pPr>
              <a:lnSpc>
                <a:spcPct val="150000"/>
              </a:lnSpc>
            </a:pPr>
            <a:r>
              <a:rPr lang="en-US" sz="2000" b="1" dirty="0" smtClean="0">
                <a:solidFill>
                  <a:srgbClr val="00B050"/>
                </a:solidFill>
                <a:latin typeface="Times New Roman" pitchFamily="18" charset="0"/>
                <a:cs typeface="Times New Roman" pitchFamily="18" charset="0"/>
              </a:rPr>
              <a:t>Dynamic ICT deliers tangible benefits</a:t>
            </a:r>
          </a:p>
          <a:p>
            <a:pPr lvl="1">
              <a:lnSpc>
                <a:spcPct val="150000"/>
              </a:lnSpc>
              <a:buNone/>
            </a:pPr>
            <a:r>
              <a:rPr lang="en-US" sz="2000" dirty="0" smtClean="0">
                <a:latin typeface="Times New Roman" pitchFamily="18" charset="0"/>
                <a:cs typeface="Times New Roman" pitchFamily="18" charset="0"/>
              </a:rPr>
              <a:t>	1) Standardization : can create flexibilty</a:t>
            </a:r>
          </a:p>
          <a:p>
            <a:pPr lvl="1">
              <a:lnSpc>
                <a:spcPct val="150000"/>
              </a:lnSpc>
              <a:buNone/>
            </a:pPr>
            <a:r>
              <a:rPr lang="en-US" sz="2000" dirty="0" smtClean="0">
                <a:latin typeface="Times New Roman" pitchFamily="18" charset="0"/>
                <a:cs typeface="Times New Roman" pitchFamily="18" charset="0"/>
              </a:rPr>
              <a:t>	2)Automation</a:t>
            </a:r>
          </a:p>
          <a:p>
            <a:pPr lvl="1">
              <a:lnSpc>
                <a:spcPct val="150000"/>
              </a:lnSpc>
              <a:buNone/>
            </a:pPr>
            <a:r>
              <a:rPr lang="en-US" sz="2000" dirty="0" smtClean="0">
                <a:latin typeface="Times New Roman" pitchFamily="18" charset="0"/>
                <a:cs typeface="Times New Roman" pitchFamily="18" charset="0"/>
              </a:rPr>
              <a:t>	3)Modularization</a:t>
            </a:r>
          </a:p>
          <a:p>
            <a:pPr lvl="1">
              <a:lnSpc>
                <a:spcPct val="150000"/>
              </a:lnSpc>
              <a:buNone/>
            </a:pPr>
            <a:r>
              <a:rPr lang="en-US" sz="2000" dirty="0" smtClean="0">
                <a:latin typeface="Times New Roman" pitchFamily="18" charset="0"/>
                <a:cs typeface="Times New Roman" pitchFamily="18" charset="0"/>
              </a:rPr>
              <a:t>	4)Integrated creation of ICT services</a:t>
            </a:r>
          </a:p>
          <a:p>
            <a:pPr lvl="1">
              <a:buNone/>
            </a:pPr>
            <a:endParaRPr lang="en-US" sz="1600" dirty="0" smtClean="0">
              <a:latin typeface="Times New Roman" pitchFamily="18" charset="0"/>
              <a:cs typeface="Times New Roman" pitchFamily="18" charset="0"/>
            </a:endParaRPr>
          </a:p>
          <a:p>
            <a:pPr lvl="1"/>
            <a:endParaRPr lang="en-US" sz="1600" dirty="0" smtClean="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smtClean="0">
                <a:latin typeface="Bookman Old Style" pitchFamily="18" charset="0"/>
              </a:rPr>
              <a:t>11.3</a:t>
            </a:r>
            <a:r>
              <a:rPr lang="en-US" dirty="0" smtClean="0"/>
              <a:t> </a:t>
            </a:r>
            <a:r>
              <a:rPr lang="en-US" sz="2800" dirty="0" smtClean="0">
                <a:latin typeface="Bookman Old Style" pitchFamily="18" charset="0"/>
                <a:cs typeface="Times New Roman" pitchFamily="18" charset="0"/>
              </a:rPr>
              <a:t>DYNAMIC ICT SERVICES</a:t>
            </a:r>
            <a:endParaRPr lang="en-US" sz="2800" dirty="0">
              <a:latin typeface="Bookman Old Style"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172200"/>
          </a:xfrm>
        </p:spPr>
        <p:txBody>
          <a:bodyPr>
            <a:normAutofit/>
          </a:bodyPr>
          <a:lstStyle/>
          <a:p>
            <a:pPr>
              <a:lnSpc>
                <a:spcPct val="150000"/>
              </a:lnSpc>
            </a:pPr>
            <a:r>
              <a:rPr lang="en-US" sz="2000" dirty="0" smtClean="0">
                <a:latin typeface="Times New Roman" pitchFamily="18" charset="0"/>
                <a:cs typeface="Times New Roman" pitchFamily="18" charset="0"/>
              </a:rPr>
              <a:t>Standardization and automation greatly </a:t>
            </a:r>
            <a:r>
              <a:rPr lang="en-US" sz="2000" dirty="0" smtClean="0">
                <a:solidFill>
                  <a:srgbClr val="C00000"/>
                </a:solidFill>
                <a:latin typeface="Times New Roman" pitchFamily="18" charset="0"/>
                <a:cs typeface="Times New Roman" pitchFamily="18" charset="0"/>
              </a:rPr>
              <a:t>reduce production costs </a:t>
            </a:r>
            <a:r>
              <a:rPr lang="en-US" sz="2000" dirty="0" smtClean="0">
                <a:latin typeface="Times New Roman" pitchFamily="18" charset="0"/>
                <a:cs typeface="Times New Roman" pitchFamily="18" charset="0"/>
              </a:rPr>
              <a:t>and </a:t>
            </a:r>
            <a:r>
              <a:rPr lang="en-US" sz="2000" dirty="0" smtClean="0">
                <a:solidFill>
                  <a:schemeClr val="accent1"/>
                </a:solidFill>
                <a:latin typeface="Times New Roman" pitchFamily="18" charset="0"/>
                <a:cs typeface="Times New Roman" pitchFamily="18" charset="0"/>
              </a:rPr>
              <a:t>increase the efficiency and flexibility of ICT</a:t>
            </a:r>
          </a:p>
          <a:p>
            <a:pPr lvl="1">
              <a:lnSpc>
                <a:spcPct val="150000"/>
              </a:lnSpc>
            </a:pPr>
            <a:r>
              <a:rPr lang="en-US" sz="2000" dirty="0" smtClean="0">
                <a:solidFill>
                  <a:srgbClr val="C00000"/>
                </a:solidFill>
                <a:latin typeface="Times New Roman" pitchFamily="18" charset="0"/>
                <a:cs typeface="Times New Roman" pitchFamily="18" charset="0"/>
              </a:rPr>
              <a:t>Price:</a:t>
            </a:r>
          </a:p>
          <a:p>
            <a:pPr lvl="2">
              <a:lnSpc>
                <a:spcPct val="150000"/>
              </a:lnSpc>
            </a:pPr>
            <a:r>
              <a:rPr lang="en-US" sz="1800" dirty="0" smtClean="0">
                <a:latin typeface="Times New Roman" pitchFamily="18" charset="0"/>
                <a:cs typeface="Times New Roman" pitchFamily="18" charset="0"/>
              </a:rPr>
              <a:t>There is less scope for customization. Everyone with a personal e-mail account . services of this kind fulfill their purpose,  but offer only very stripped down functionality are usually free of charge</a:t>
            </a:r>
          </a:p>
          <a:p>
            <a:pPr lvl="2">
              <a:lnSpc>
                <a:spcPct val="150000"/>
              </a:lnSpc>
            </a:pPr>
            <a:r>
              <a:rPr lang="en-US" sz="1800" dirty="0" smtClean="0">
                <a:latin typeface="Times New Roman" pitchFamily="18" charset="0"/>
                <a:cs typeface="Times New Roman" pitchFamily="18" charset="0"/>
              </a:rPr>
              <a:t>More sophisticated e-mail solutions are available via fee- based “premium” offerings</a:t>
            </a:r>
          </a:p>
          <a:p>
            <a:pPr>
              <a:lnSpc>
                <a:spcPct val="150000"/>
              </a:lnSpc>
            </a:pPr>
            <a:r>
              <a:rPr lang="en-US" sz="2000" dirty="0" smtClean="0">
                <a:latin typeface="Times New Roman" pitchFamily="18" charset="0"/>
                <a:cs typeface="Times New Roman" pitchFamily="18" charset="0"/>
              </a:rPr>
              <a:t>Standards- based modularization enables new forms of customization</a:t>
            </a:r>
          </a:p>
          <a:p>
            <a:pPr>
              <a:lnSpc>
                <a:spcPct val="150000"/>
              </a:lnSpc>
            </a:pPr>
            <a:r>
              <a:rPr lang="en-US" sz="2000" dirty="0" smtClean="0">
                <a:latin typeface="Times New Roman" pitchFamily="18" charset="0"/>
                <a:cs typeface="Times New Roman" pitchFamily="18" charset="0"/>
              </a:rPr>
              <a:t>However , the greater customization of the solutions delivered to business reduces efficiency for providers , thereby pushing up prices</a:t>
            </a:r>
          </a:p>
          <a:p>
            <a:pPr>
              <a:lnSpc>
                <a:spcPct val="150000"/>
              </a:lnSpc>
            </a:pPr>
            <a:r>
              <a:rPr lang="en-US" sz="2000" dirty="0" smtClean="0">
                <a:latin typeface="Times New Roman" pitchFamily="18" charset="0"/>
                <a:cs typeface="Times New Roman" pitchFamily="18" charset="0"/>
              </a:rPr>
              <a:t>With the help of ICT, there is clear conflict between customization and cost</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smtClean="0">
                <a:latin typeface="Bookman Old Style" pitchFamily="18" charset="0"/>
              </a:rPr>
              <a:t>11.3.1</a:t>
            </a:r>
            <a:r>
              <a:rPr lang="en-US" dirty="0" smtClean="0"/>
              <a:t> </a:t>
            </a:r>
            <a:r>
              <a:rPr lang="en-US" sz="2800" dirty="0" smtClean="0">
                <a:latin typeface="Bookman Old Style" pitchFamily="18" charset="0"/>
                <a:cs typeface="Times New Roman" pitchFamily="18" charset="0"/>
              </a:rPr>
              <a:t>Steps towards Industrialized ICT</a:t>
            </a:r>
            <a:endParaRPr lang="en-US" sz="2800" dirty="0">
              <a:latin typeface="Bookman Old Style"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1536</TotalTime>
  <Words>2866</Words>
  <Application>Microsoft Office PowerPoint</Application>
  <PresentationFormat>On-screen Show (4:3)</PresentationFormat>
  <Paragraphs>270</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Bookman Old Style</vt:lpstr>
      <vt:lpstr>Courier New</vt:lpstr>
      <vt:lpstr>Lucida Sans Unicode</vt:lpstr>
      <vt:lpstr>Times New Roman</vt:lpstr>
      <vt:lpstr>Verdana</vt:lpstr>
      <vt:lpstr>Wingdings</vt:lpstr>
      <vt:lpstr>Wingdings 2</vt:lpstr>
      <vt:lpstr>Wingdings 3</vt:lpstr>
      <vt:lpstr>Concourse</vt:lpstr>
      <vt:lpstr>T- SYSTEMS’ CLOUD BASED SOLUTIONS FOR BUSINESS APPLICATIONS</vt:lpstr>
      <vt:lpstr>INTRODUCTION</vt:lpstr>
      <vt:lpstr>PowerPoint Presentation</vt:lpstr>
      <vt:lpstr>11.2.1 Changing Markets</vt:lpstr>
      <vt:lpstr>11.2.1 Changing Markets ...</vt:lpstr>
      <vt:lpstr>11.2.2 Increased Productivity</vt:lpstr>
      <vt:lpstr>11.2.3 Rising cost pressure</vt:lpstr>
      <vt:lpstr>11.3 DYNAMIC ICT SERVICES</vt:lpstr>
      <vt:lpstr>11.3.1 Steps towards Industrialized ICT</vt:lpstr>
      <vt:lpstr>11.3.2 Customization through modularization</vt:lpstr>
      <vt:lpstr>11.3.3 Integrated creation of ICT Services</vt:lpstr>
      <vt:lpstr>11.4 Importance of quality and security in cloud</vt:lpstr>
      <vt:lpstr>11.4 Importance of quality and security in cloud...</vt:lpstr>
      <vt:lpstr>11.4 Importance of quality and security in cloud...</vt:lpstr>
      <vt:lpstr>11.4 Importance of quality and security in cloud ...</vt:lpstr>
      <vt:lpstr>11.4 Importance of quality and security in cloud ...</vt:lpstr>
      <vt:lpstr>11.4 Importance of quality and security in cloud ...</vt:lpstr>
      <vt:lpstr>11.5 Dynamic Data Center- producing business ready , Dynamic ICT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 SYSTEMS’ CLOUD BASED SOLUTIONS FOR BUSINESS APPLICATIONS</dc:title>
  <dc:creator>new</dc:creator>
  <cp:lastModifiedBy>User</cp:lastModifiedBy>
  <cp:revision>30</cp:revision>
  <dcterms:created xsi:type="dcterms:W3CDTF">2020-03-09T07:14:43Z</dcterms:created>
  <dcterms:modified xsi:type="dcterms:W3CDTF">2020-06-24T09:34:59Z</dcterms:modified>
</cp:coreProperties>
</file>